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60" r:id="rId27"/>
  </p:sldIdLst>
  <p:sldSz cx="18288000" cy="10285413"/>
  <p:notesSz cx="6858000" cy="9144000"/>
  <p:defaultTextStyle>
    <a:defPPr>
      <a:defRPr lang="es-ES"/>
    </a:defPPr>
    <a:lvl1pPr marL="0" algn="l" defTabSz="1632602" rtl="0" eaLnBrk="1" latinLnBrk="0" hangingPunct="1">
      <a:defRPr sz="3207" kern="1200">
        <a:solidFill>
          <a:schemeClr val="tx1"/>
        </a:solidFill>
        <a:latin typeface="+mn-lt"/>
        <a:ea typeface="+mn-ea"/>
        <a:cs typeface="+mn-cs"/>
      </a:defRPr>
    </a:lvl1pPr>
    <a:lvl2pPr marL="816301" algn="l" defTabSz="1632602" rtl="0" eaLnBrk="1" latinLnBrk="0" hangingPunct="1">
      <a:defRPr sz="3207" kern="1200">
        <a:solidFill>
          <a:schemeClr val="tx1"/>
        </a:solidFill>
        <a:latin typeface="+mn-lt"/>
        <a:ea typeface="+mn-ea"/>
        <a:cs typeface="+mn-cs"/>
      </a:defRPr>
    </a:lvl2pPr>
    <a:lvl3pPr marL="1632602" algn="l" defTabSz="1632602" rtl="0" eaLnBrk="1" latinLnBrk="0" hangingPunct="1">
      <a:defRPr sz="3207" kern="1200">
        <a:solidFill>
          <a:schemeClr val="tx1"/>
        </a:solidFill>
        <a:latin typeface="+mn-lt"/>
        <a:ea typeface="+mn-ea"/>
        <a:cs typeface="+mn-cs"/>
      </a:defRPr>
    </a:lvl3pPr>
    <a:lvl4pPr marL="2448903" algn="l" defTabSz="1632602" rtl="0" eaLnBrk="1" latinLnBrk="0" hangingPunct="1">
      <a:defRPr sz="3207" kern="1200">
        <a:solidFill>
          <a:schemeClr val="tx1"/>
        </a:solidFill>
        <a:latin typeface="+mn-lt"/>
        <a:ea typeface="+mn-ea"/>
        <a:cs typeface="+mn-cs"/>
      </a:defRPr>
    </a:lvl4pPr>
    <a:lvl5pPr marL="3265204" algn="l" defTabSz="1632602" rtl="0" eaLnBrk="1" latinLnBrk="0" hangingPunct="1">
      <a:defRPr sz="3207" kern="1200">
        <a:solidFill>
          <a:schemeClr val="tx1"/>
        </a:solidFill>
        <a:latin typeface="+mn-lt"/>
        <a:ea typeface="+mn-ea"/>
        <a:cs typeface="+mn-cs"/>
      </a:defRPr>
    </a:lvl5pPr>
    <a:lvl6pPr marL="4081505" algn="l" defTabSz="1632602" rtl="0" eaLnBrk="1" latinLnBrk="0" hangingPunct="1">
      <a:defRPr sz="3207" kern="1200">
        <a:solidFill>
          <a:schemeClr val="tx1"/>
        </a:solidFill>
        <a:latin typeface="+mn-lt"/>
        <a:ea typeface="+mn-ea"/>
        <a:cs typeface="+mn-cs"/>
      </a:defRPr>
    </a:lvl6pPr>
    <a:lvl7pPr marL="4897806" algn="l" defTabSz="1632602" rtl="0" eaLnBrk="1" latinLnBrk="0" hangingPunct="1">
      <a:defRPr sz="3207" kern="1200">
        <a:solidFill>
          <a:schemeClr val="tx1"/>
        </a:solidFill>
        <a:latin typeface="+mn-lt"/>
        <a:ea typeface="+mn-ea"/>
        <a:cs typeface="+mn-cs"/>
      </a:defRPr>
    </a:lvl7pPr>
    <a:lvl8pPr marL="5714105" algn="l" defTabSz="1632602" rtl="0" eaLnBrk="1" latinLnBrk="0" hangingPunct="1">
      <a:defRPr sz="3207" kern="1200">
        <a:solidFill>
          <a:schemeClr val="tx1"/>
        </a:solidFill>
        <a:latin typeface="+mn-lt"/>
        <a:ea typeface="+mn-ea"/>
        <a:cs typeface="+mn-cs"/>
      </a:defRPr>
    </a:lvl8pPr>
    <a:lvl9pPr marL="6530406" algn="l" defTabSz="1632602" rtl="0" eaLnBrk="1" latinLnBrk="0" hangingPunct="1">
      <a:defRPr sz="320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AE78"/>
    <a:srgbClr val="003300"/>
    <a:srgbClr val="F5FEFD"/>
    <a:srgbClr val="FBFDFC"/>
    <a:srgbClr val="D4F1EF"/>
    <a:srgbClr val="DBE9E8"/>
    <a:srgbClr val="C3D5D5"/>
    <a:srgbClr val="E0F7F1"/>
    <a:srgbClr val="C2D6D5"/>
    <a:srgbClr val="C4DA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038" y="60"/>
      </p:cViewPr>
      <p:guideLst>
        <p:guide orient="horz" pos="333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22825-B03E-4E47-B933-3C6B779B9810}" type="datetimeFigureOut">
              <a:rPr lang="es-VE" smtClean="0"/>
              <a:t>17/6/2025</a:t>
            </a:fld>
            <a:endParaRPr lang="es-V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3F207-349F-420F-97EE-604E00C39D62}" type="slidenum">
              <a:rPr lang="es-VE" smtClean="0"/>
              <a:t>‹Nº›</a:t>
            </a:fld>
            <a:endParaRPr lang="es-VE"/>
          </a:p>
        </p:txBody>
      </p:sp>
    </p:spTree>
    <p:extLst>
      <p:ext uri="{BB962C8B-B14F-4D97-AF65-F5344CB8AC3E}">
        <p14:creationId xmlns:p14="http://schemas.microsoft.com/office/powerpoint/2010/main" val="155485462"/>
      </p:ext>
    </p:extLst>
  </p:cSld>
  <p:clrMap bg1="lt1" tx1="dk1" bg2="lt2" tx2="dk2" accent1="accent1" accent2="accent2" accent3="accent3" accent4="accent4" accent5="accent5" accent6="accent6" hlink="hlink" folHlink="folHlink"/>
  <p:notesStyle>
    <a:lvl1pPr marL="0" algn="l" defTabSz="1466058" rtl="0" eaLnBrk="1" latinLnBrk="0" hangingPunct="1">
      <a:defRPr sz="1924" kern="1200">
        <a:solidFill>
          <a:schemeClr val="tx1"/>
        </a:solidFill>
        <a:latin typeface="+mn-lt"/>
        <a:ea typeface="+mn-ea"/>
        <a:cs typeface="+mn-cs"/>
      </a:defRPr>
    </a:lvl1pPr>
    <a:lvl2pPr marL="733029" algn="l" defTabSz="1466058" rtl="0" eaLnBrk="1" latinLnBrk="0" hangingPunct="1">
      <a:defRPr sz="1924" kern="1200">
        <a:solidFill>
          <a:schemeClr val="tx1"/>
        </a:solidFill>
        <a:latin typeface="+mn-lt"/>
        <a:ea typeface="+mn-ea"/>
        <a:cs typeface="+mn-cs"/>
      </a:defRPr>
    </a:lvl2pPr>
    <a:lvl3pPr marL="1466058" algn="l" defTabSz="1466058" rtl="0" eaLnBrk="1" latinLnBrk="0" hangingPunct="1">
      <a:defRPr sz="1924" kern="1200">
        <a:solidFill>
          <a:schemeClr val="tx1"/>
        </a:solidFill>
        <a:latin typeface="+mn-lt"/>
        <a:ea typeface="+mn-ea"/>
        <a:cs typeface="+mn-cs"/>
      </a:defRPr>
    </a:lvl3pPr>
    <a:lvl4pPr marL="2199086" algn="l" defTabSz="1466058" rtl="0" eaLnBrk="1" latinLnBrk="0" hangingPunct="1">
      <a:defRPr sz="1924" kern="1200">
        <a:solidFill>
          <a:schemeClr val="tx1"/>
        </a:solidFill>
        <a:latin typeface="+mn-lt"/>
        <a:ea typeface="+mn-ea"/>
        <a:cs typeface="+mn-cs"/>
      </a:defRPr>
    </a:lvl4pPr>
    <a:lvl5pPr marL="2932115" algn="l" defTabSz="1466058" rtl="0" eaLnBrk="1" latinLnBrk="0" hangingPunct="1">
      <a:defRPr sz="1924" kern="1200">
        <a:solidFill>
          <a:schemeClr val="tx1"/>
        </a:solidFill>
        <a:latin typeface="+mn-lt"/>
        <a:ea typeface="+mn-ea"/>
        <a:cs typeface="+mn-cs"/>
      </a:defRPr>
    </a:lvl5pPr>
    <a:lvl6pPr marL="3665144" algn="l" defTabSz="1466058" rtl="0" eaLnBrk="1" latinLnBrk="0" hangingPunct="1">
      <a:defRPr sz="1924" kern="1200">
        <a:solidFill>
          <a:schemeClr val="tx1"/>
        </a:solidFill>
        <a:latin typeface="+mn-lt"/>
        <a:ea typeface="+mn-ea"/>
        <a:cs typeface="+mn-cs"/>
      </a:defRPr>
    </a:lvl6pPr>
    <a:lvl7pPr marL="4398173" algn="l" defTabSz="1466058" rtl="0" eaLnBrk="1" latinLnBrk="0" hangingPunct="1">
      <a:defRPr sz="1924" kern="1200">
        <a:solidFill>
          <a:schemeClr val="tx1"/>
        </a:solidFill>
        <a:latin typeface="+mn-lt"/>
        <a:ea typeface="+mn-ea"/>
        <a:cs typeface="+mn-cs"/>
      </a:defRPr>
    </a:lvl7pPr>
    <a:lvl8pPr marL="5131201" algn="l" defTabSz="1466058" rtl="0" eaLnBrk="1" latinLnBrk="0" hangingPunct="1">
      <a:defRPr sz="1924" kern="1200">
        <a:solidFill>
          <a:schemeClr val="tx1"/>
        </a:solidFill>
        <a:latin typeface="+mn-lt"/>
        <a:ea typeface="+mn-ea"/>
        <a:cs typeface="+mn-cs"/>
      </a:defRPr>
    </a:lvl8pPr>
    <a:lvl9pPr marL="5864230" algn="l" defTabSz="1466058" rtl="0" eaLnBrk="1" latinLnBrk="0" hangingPunct="1">
      <a:defRPr sz="19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B503F207-349F-420F-97EE-604E00C39D62}" type="slidenum">
              <a:rPr lang="es-VE" smtClean="0"/>
              <a:t>2</a:t>
            </a:fld>
            <a:endParaRPr lang="es-VE"/>
          </a:p>
        </p:txBody>
      </p:sp>
    </p:spTree>
    <p:extLst>
      <p:ext uri="{BB962C8B-B14F-4D97-AF65-F5344CB8AC3E}">
        <p14:creationId xmlns:p14="http://schemas.microsoft.com/office/powerpoint/2010/main" val="70113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371601" y="3195146"/>
            <a:ext cx="15544800" cy="2204698"/>
          </a:xfrm>
        </p:spPr>
        <p:txBody>
          <a:bodyPr/>
          <a:lstStyle/>
          <a:p>
            <a:r>
              <a:rPr lang="es-ES"/>
              <a:t>Haga clic para modificar el estilo de título del patrón</a:t>
            </a:r>
          </a:p>
        </p:txBody>
      </p:sp>
      <p:sp>
        <p:nvSpPr>
          <p:cNvPr id="3" name="2 Subtítulo"/>
          <p:cNvSpPr>
            <a:spLocks noGrp="1"/>
          </p:cNvSpPr>
          <p:nvPr>
            <p:ph type="subTitle" idx="1"/>
          </p:nvPr>
        </p:nvSpPr>
        <p:spPr>
          <a:xfrm>
            <a:off x="2743200" y="5828400"/>
            <a:ext cx="12801601" cy="2628494"/>
          </a:xfrm>
        </p:spPr>
        <p:txBody>
          <a:bodyPr/>
          <a:lstStyle>
            <a:lvl1pPr marL="0" indent="0" algn="ctr">
              <a:buNone/>
              <a:defRPr>
                <a:solidFill>
                  <a:schemeClr val="tx1">
                    <a:tint val="75000"/>
                  </a:schemeClr>
                </a:solidFill>
              </a:defRPr>
            </a:lvl1pPr>
            <a:lvl2pPr marL="509138" indent="0" algn="ctr">
              <a:buNone/>
              <a:defRPr>
                <a:solidFill>
                  <a:schemeClr val="tx1">
                    <a:tint val="75000"/>
                  </a:schemeClr>
                </a:solidFill>
              </a:defRPr>
            </a:lvl2pPr>
            <a:lvl3pPr marL="1018276" indent="0" algn="ctr">
              <a:buNone/>
              <a:defRPr>
                <a:solidFill>
                  <a:schemeClr val="tx1">
                    <a:tint val="75000"/>
                  </a:schemeClr>
                </a:solidFill>
              </a:defRPr>
            </a:lvl3pPr>
            <a:lvl4pPr marL="1527414" indent="0" algn="ctr">
              <a:buNone/>
              <a:defRPr>
                <a:solidFill>
                  <a:schemeClr val="tx1">
                    <a:tint val="75000"/>
                  </a:schemeClr>
                </a:solidFill>
              </a:defRPr>
            </a:lvl4pPr>
            <a:lvl5pPr marL="2036552" indent="0" algn="ctr">
              <a:buNone/>
              <a:defRPr>
                <a:solidFill>
                  <a:schemeClr val="tx1">
                    <a:tint val="75000"/>
                  </a:schemeClr>
                </a:solidFill>
              </a:defRPr>
            </a:lvl5pPr>
            <a:lvl6pPr marL="2545690" indent="0" algn="ctr">
              <a:buNone/>
              <a:defRPr>
                <a:solidFill>
                  <a:schemeClr val="tx1">
                    <a:tint val="75000"/>
                  </a:schemeClr>
                </a:solidFill>
              </a:defRPr>
            </a:lvl6pPr>
            <a:lvl7pPr marL="3054828" indent="0" algn="ctr">
              <a:buNone/>
              <a:defRPr>
                <a:solidFill>
                  <a:schemeClr val="tx1">
                    <a:tint val="75000"/>
                  </a:schemeClr>
                </a:solidFill>
              </a:defRPr>
            </a:lvl7pPr>
            <a:lvl8pPr marL="3563965" indent="0" algn="ctr">
              <a:buNone/>
              <a:defRPr>
                <a:solidFill>
                  <a:schemeClr val="tx1">
                    <a:tint val="75000"/>
                  </a:schemeClr>
                </a:solidFill>
              </a:defRPr>
            </a:lvl8pPr>
            <a:lvl9pPr marL="4073103"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43930055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977074274"/>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4617699" y="464273"/>
            <a:ext cx="4537077" cy="990685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006476" y="464273"/>
            <a:ext cx="13306424" cy="990685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130488245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330547702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444627" y="6609332"/>
            <a:ext cx="15544800" cy="2042797"/>
          </a:xfrm>
        </p:spPr>
        <p:txBody>
          <a:bodyPr anchor="t"/>
          <a:lstStyle>
            <a:lvl1pPr algn="l">
              <a:defRPr sz="4500" b="1" cap="all"/>
            </a:lvl1pPr>
          </a:lstStyle>
          <a:p>
            <a:r>
              <a:rPr lang="es-ES"/>
              <a:t>Haga clic para modificar el estilo de título del patrón</a:t>
            </a:r>
          </a:p>
        </p:txBody>
      </p:sp>
      <p:sp>
        <p:nvSpPr>
          <p:cNvPr id="3" name="2 Marcador de texto"/>
          <p:cNvSpPr>
            <a:spLocks noGrp="1"/>
          </p:cNvSpPr>
          <p:nvPr>
            <p:ph type="body" idx="1"/>
          </p:nvPr>
        </p:nvSpPr>
        <p:spPr>
          <a:xfrm>
            <a:off x="1444627" y="4359398"/>
            <a:ext cx="15544800" cy="2249934"/>
          </a:xfrm>
        </p:spPr>
        <p:txBody>
          <a:bodyPr anchor="b"/>
          <a:lstStyle>
            <a:lvl1pPr marL="0" indent="0">
              <a:buNone/>
              <a:defRPr sz="2200">
                <a:solidFill>
                  <a:schemeClr val="tx1">
                    <a:tint val="75000"/>
                  </a:schemeClr>
                </a:solidFill>
              </a:defRPr>
            </a:lvl1pPr>
            <a:lvl2pPr marL="509138" indent="0">
              <a:buNone/>
              <a:defRPr sz="2000">
                <a:solidFill>
                  <a:schemeClr val="tx1">
                    <a:tint val="75000"/>
                  </a:schemeClr>
                </a:solidFill>
              </a:defRPr>
            </a:lvl2pPr>
            <a:lvl3pPr marL="1018276" indent="0">
              <a:buNone/>
              <a:defRPr sz="1800">
                <a:solidFill>
                  <a:schemeClr val="tx1">
                    <a:tint val="75000"/>
                  </a:schemeClr>
                </a:solidFill>
              </a:defRPr>
            </a:lvl3pPr>
            <a:lvl4pPr marL="1527414" indent="0">
              <a:buNone/>
              <a:defRPr sz="1600">
                <a:solidFill>
                  <a:schemeClr val="tx1">
                    <a:tint val="75000"/>
                  </a:schemeClr>
                </a:solidFill>
              </a:defRPr>
            </a:lvl4pPr>
            <a:lvl5pPr marL="2036552" indent="0">
              <a:buNone/>
              <a:defRPr sz="1600">
                <a:solidFill>
                  <a:schemeClr val="tx1">
                    <a:tint val="75000"/>
                  </a:schemeClr>
                </a:solidFill>
              </a:defRPr>
            </a:lvl5pPr>
            <a:lvl6pPr marL="2545690" indent="0">
              <a:buNone/>
              <a:defRPr sz="1600">
                <a:solidFill>
                  <a:schemeClr val="tx1">
                    <a:tint val="75000"/>
                  </a:schemeClr>
                </a:solidFill>
              </a:defRPr>
            </a:lvl6pPr>
            <a:lvl7pPr marL="3054828" indent="0">
              <a:buNone/>
              <a:defRPr sz="1600">
                <a:solidFill>
                  <a:schemeClr val="tx1">
                    <a:tint val="75000"/>
                  </a:schemeClr>
                </a:solidFill>
              </a:defRPr>
            </a:lvl7pPr>
            <a:lvl8pPr marL="3563965" indent="0">
              <a:buNone/>
              <a:defRPr sz="1600">
                <a:solidFill>
                  <a:schemeClr val="tx1">
                    <a:tint val="75000"/>
                  </a:schemeClr>
                </a:solidFill>
              </a:defRPr>
            </a:lvl8pPr>
            <a:lvl9pPr marL="4073103" indent="0">
              <a:buNone/>
              <a:defRPr sz="16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369924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006477" y="2709445"/>
            <a:ext cx="8921750" cy="7661681"/>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10233028" y="2709445"/>
            <a:ext cx="8921750" cy="7661681"/>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132462096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411894"/>
            <a:ext cx="16459201" cy="1714235"/>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914400" y="2302315"/>
            <a:ext cx="8080377" cy="959495"/>
          </a:xfrm>
        </p:spPr>
        <p:txBody>
          <a:bodyPr anchor="b"/>
          <a:lstStyle>
            <a:lvl1pPr marL="0" indent="0">
              <a:buNone/>
              <a:defRPr sz="2700" b="1"/>
            </a:lvl1pPr>
            <a:lvl2pPr marL="509138" indent="0">
              <a:buNone/>
              <a:defRPr sz="2200" b="1"/>
            </a:lvl2pPr>
            <a:lvl3pPr marL="1018276" indent="0">
              <a:buNone/>
              <a:defRPr sz="2000" b="1"/>
            </a:lvl3pPr>
            <a:lvl4pPr marL="1527414" indent="0">
              <a:buNone/>
              <a:defRPr sz="1800" b="1"/>
            </a:lvl4pPr>
            <a:lvl5pPr marL="2036552" indent="0">
              <a:buNone/>
              <a:defRPr sz="1800" b="1"/>
            </a:lvl5pPr>
            <a:lvl6pPr marL="2545690" indent="0">
              <a:buNone/>
              <a:defRPr sz="1800" b="1"/>
            </a:lvl6pPr>
            <a:lvl7pPr marL="3054828" indent="0">
              <a:buNone/>
              <a:defRPr sz="1800" b="1"/>
            </a:lvl7pPr>
            <a:lvl8pPr marL="3563965" indent="0">
              <a:buNone/>
              <a:defRPr sz="1800" b="1"/>
            </a:lvl8pPr>
            <a:lvl9pPr marL="4073103" indent="0">
              <a:buNone/>
              <a:defRPr sz="1800" b="1"/>
            </a:lvl9pPr>
          </a:lstStyle>
          <a:p>
            <a:pPr lvl="0"/>
            <a:r>
              <a:rPr lang="es-ES"/>
              <a:t>Haga clic para modificar el estilo de texto del patrón</a:t>
            </a:r>
          </a:p>
        </p:txBody>
      </p:sp>
      <p:sp>
        <p:nvSpPr>
          <p:cNvPr id="4" name="3 Marcador de contenido"/>
          <p:cNvSpPr>
            <a:spLocks noGrp="1"/>
          </p:cNvSpPr>
          <p:nvPr>
            <p:ph sz="half" idx="2"/>
          </p:nvPr>
        </p:nvSpPr>
        <p:spPr>
          <a:xfrm>
            <a:off x="914400" y="3261811"/>
            <a:ext cx="8080377" cy="5926017"/>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9290051" y="2302315"/>
            <a:ext cx="8083550" cy="959495"/>
          </a:xfrm>
        </p:spPr>
        <p:txBody>
          <a:bodyPr anchor="b"/>
          <a:lstStyle>
            <a:lvl1pPr marL="0" indent="0">
              <a:buNone/>
              <a:defRPr sz="2700" b="1"/>
            </a:lvl1pPr>
            <a:lvl2pPr marL="509138" indent="0">
              <a:buNone/>
              <a:defRPr sz="2200" b="1"/>
            </a:lvl2pPr>
            <a:lvl3pPr marL="1018276" indent="0">
              <a:buNone/>
              <a:defRPr sz="2000" b="1"/>
            </a:lvl3pPr>
            <a:lvl4pPr marL="1527414" indent="0">
              <a:buNone/>
              <a:defRPr sz="1800" b="1"/>
            </a:lvl4pPr>
            <a:lvl5pPr marL="2036552" indent="0">
              <a:buNone/>
              <a:defRPr sz="1800" b="1"/>
            </a:lvl5pPr>
            <a:lvl6pPr marL="2545690" indent="0">
              <a:buNone/>
              <a:defRPr sz="1800" b="1"/>
            </a:lvl6pPr>
            <a:lvl7pPr marL="3054828" indent="0">
              <a:buNone/>
              <a:defRPr sz="1800" b="1"/>
            </a:lvl7pPr>
            <a:lvl8pPr marL="3563965" indent="0">
              <a:buNone/>
              <a:defRPr sz="1800" b="1"/>
            </a:lvl8pPr>
            <a:lvl9pPr marL="4073103" indent="0">
              <a:buNone/>
              <a:defRPr sz="1800" b="1"/>
            </a:lvl9pPr>
          </a:lstStyle>
          <a:p>
            <a:pPr lvl="0"/>
            <a:r>
              <a:rPr lang="es-ES"/>
              <a:t>Haga clic para modificar el estilo de texto del patrón</a:t>
            </a:r>
          </a:p>
        </p:txBody>
      </p:sp>
      <p:sp>
        <p:nvSpPr>
          <p:cNvPr id="6" name="5 Marcador de contenido"/>
          <p:cNvSpPr>
            <a:spLocks noGrp="1"/>
          </p:cNvSpPr>
          <p:nvPr>
            <p:ph sz="quarter" idx="4"/>
          </p:nvPr>
        </p:nvSpPr>
        <p:spPr>
          <a:xfrm>
            <a:off x="9290051" y="3261811"/>
            <a:ext cx="8083550" cy="5926017"/>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339035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2371101371"/>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276040836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1" y="409512"/>
            <a:ext cx="6016626" cy="1742806"/>
          </a:xfrm>
        </p:spPr>
        <p:txBody>
          <a:bodyPr anchor="b"/>
          <a:lstStyle>
            <a:lvl1pPr algn="l">
              <a:defRPr sz="2200" b="1"/>
            </a:lvl1pPr>
          </a:lstStyle>
          <a:p>
            <a:r>
              <a:rPr lang="es-ES"/>
              <a:t>Haga clic para modificar el estilo de título del patrón</a:t>
            </a:r>
          </a:p>
        </p:txBody>
      </p:sp>
      <p:sp>
        <p:nvSpPr>
          <p:cNvPr id="3" name="2 Marcador de contenido"/>
          <p:cNvSpPr>
            <a:spLocks noGrp="1"/>
          </p:cNvSpPr>
          <p:nvPr>
            <p:ph idx="1"/>
          </p:nvPr>
        </p:nvSpPr>
        <p:spPr>
          <a:xfrm>
            <a:off x="7150102" y="409512"/>
            <a:ext cx="10223499" cy="8778315"/>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914401" y="2152318"/>
            <a:ext cx="6016626" cy="7035509"/>
          </a:xfrm>
        </p:spPr>
        <p:txBody>
          <a:bodyPr/>
          <a:lstStyle>
            <a:lvl1pPr marL="0" indent="0">
              <a:buNone/>
              <a:defRPr sz="1600"/>
            </a:lvl1pPr>
            <a:lvl2pPr marL="509138" indent="0">
              <a:buNone/>
              <a:defRPr sz="1300"/>
            </a:lvl2pPr>
            <a:lvl3pPr marL="1018276" indent="0">
              <a:buNone/>
              <a:defRPr sz="1100"/>
            </a:lvl3pPr>
            <a:lvl4pPr marL="1527414" indent="0">
              <a:buNone/>
              <a:defRPr sz="1000"/>
            </a:lvl4pPr>
            <a:lvl5pPr marL="2036552" indent="0">
              <a:buNone/>
              <a:defRPr sz="1000"/>
            </a:lvl5pPr>
            <a:lvl6pPr marL="2545690" indent="0">
              <a:buNone/>
              <a:defRPr sz="1000"/>
            </a:lvl6pPr>
            <a:lvl7pPr marL="3054828" indent="0">
              <a:buNone/>
              <a:defRPr sz="1000"/>
            </a:lvl7pPr>
            <a:lvl8pPr marL="3563965" indent="0">
              <a:buNone/>
              <a:defRPr sz="1000"/>
            </a:lvl8pPr>
            <a:lvl9pPr marL="4073103" indent="0">
              <a:buNone/>
              <a:defRPr sz="10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18182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584577" y="7199790"/>
            <a:ext cx="10972800" cy="849975"/>
          </a:xfrm>
        </p:spPr>
        <p:txBody>
          <a:bodyPr anchor="b"/>
          <a:lstStyle>
            <a:lvl1pPr algn="l">
              <a:defRPr sz="2200" b="1"/>
            </a:lvl1pPr>
          </a:lstStyle>
          <a:p>
            <a:r>
              <a:rPr lang="es-ES"/>
              <a:t>Haga clic para modificar el estilo de título del patrón</a:t>
            </a:r>
          </a:p>
        </p:txBody>
      </p:sp>
      <p:sp>
        <p:nvSpPr>
          <p:cNvPr id="3" name="2 Marcador de posición de imagen"/>
          <p:cNvSpPr>
            <a:spLocks noGrp="1"/>
          </p:cNvSpPr>
          <p:nvPr>
            <p:ph type="pic" idx="1"/>
          </p:nvPr>
        </p:nvSpPr>
        <p:spPr>
          <a:xfrm>
            <a:off x="3584577" y="919020"/>
            <a:ext cx="10972800" cy="6171248"/>
          </a:xfrm>
        </p:spPr>
        <p:txBody>
          <a:bodyPr/>
          <a:lstStyle>
            <a:lvl1pPr marL="0" indent="0">
              <a:buNone/>
              <a:defRPr sz="3600"/>
            </a:lvl1pPr>
            <a:lvl2pPr marL="509138" indent="0">
              <a:buNone/>
              <a:defRPr sz="3100"/>
            </a:lvl2pPr>
            <a:lvl3pPr marL="1018276" indent="0">
              <a:buNone/>
              <a:defRPr sz="2700"/>
            </a:lvl3pPr>
            <a:lvl4pPr marL="1527414" indent="0">
              <a:buNone/>
              <a:defRPr sz="2200"/>
            </a:lvl4pPr>
            <a:lvl5pPr marL="2036552" indent="0">
              <a:buNone/>
              <a:defRPr sz="2200"/>
            </a:lvl5pPr>
            <a:lvl6pPr marL="2545690" indent="0">
              <a:buNone/>
              <a:defRPr sz="2200"/>
            </a:lvl6pPr>
            <a:lvl7pPr marL="3054828" indent="0">
              <a:buNone/>
              <a:defRPr sz="2200"/>
            </a:lvl7pPr>
            <a:lvl8pPr marL="3563965" indent="0">
              <a:buNone/>
              <a:defRPr sz="2200"/>
            </a:lvl8pPr>
            <a:lvl9pPr marL="4073103" indent="0">
              <a:buNone/>
              <a:defRPr sz="2200"/>
            </a:lvl9pPr>
          </a:lstStyle>
          <a:p>
            <a:endParaRPr lang="es-ES"/>
          </a:p>
        </p:txBody>
      </p:sp>
      <p:sp>
        <p:nvSpPr>
          <p:cNvPr id="4" name="3 Marcador de texto"/>
          <p:cNvSpPr>
            <a:spLocks noGrp="1"/>
          </p:cNvSpPr>
          <p:nvPr>
            <p:ph type="body" sz="half" idx="2"/>
          </p:nvPr>
        </p:nvSpPr>
        <p:spPr>
          <a:xfrm>
            <a:off x="3584577" y="8049765"/>
            <a:ext cx="10972800" cy="1207107"/>
          </a:xfrm>
        </p:spPr>
        <p:txBody>
          <a:bodyPr/>
          <a:lstStyle>
            <a:lvl1pPr marL="0" indent="0">
              <a:buNone/>
              <a:defRPr sz="1600"/>
            </a:lvl1pPr>
            <a:lvl2pPr marL="509138" indent="0">
              <a:buNone/>
              <a:defRPr sz="1300"/>
            </a:lvl2pPr>
            <a:lvl3pPr marL="1018276" indent="0">
              <a:buNone/>
              <a:defRPr sz="1100"/>
            </a:lvl3pPr>
            <a:lvl4pPr marL="1527414" indent="0">
              <a:buNone/>
              <a:defRPr sz="1000"/>
            </a:lvl4pPr>
            <a:lvl5pPr marL="2036552" indent="0">
              <a:buNone/>
              <a:defRPr sz="1000"/>
            </a:lvl5pPr>
            <a:lvl6pPr marL="2545690" indent="0">
              <a:buNone/>
              <a:defRPr sz="1000"/>
            </a:lvl6pPr>
            <a:lvl7pPr marL="3054828" indent="0">
              <a:buNone/>
              <a:defRPr sz="1000"/>
            </a:lvl7pPr>
            <a:lvl8pPr marL="3563965" indent="0">
              <a:buNone/>
              <a:defRPr sz="1000"/>
            </a:lvl8pPr>
            <a:lvl9pPr marL="4073103" indent="0">
              <a:buNone/>
              <a:defRPr sz="10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076B11D-48F7-4895-B28C-9E06B67FDEF4}" type="datetimeFigureOut">
              <a:rPr lang="es-ES" smtClean="0"/>
              <a:t>17/06/2025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EDB5170-E2EC-436F-B294-F8A34AFC563B}" type="slidenum">
              <a:rPr lang="es-ES" smtClean="0"/>
              <a:t>‹Nº›</a:t>
            </a:fld>
            <a:endParaRPr lang="es-ES"/>
          </a:p>
        </p:txBody>
      </p:sp>
    </p:spTree>
    <p:extLst>
      <p:ext uri="{BB962C8B-B14F-4D97-AF65-F5344CB8AC3E}">
        <p14:creationId xmlns:p14="http://schemas.microsoft.com/office/powerpoint/2010/main" val="1344020374"/>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14400" y="411894"/>
            <a:ext cx="16459201" cy="1714235"/>
          </a:xfrm>
          <a:prstGeom prst="rect">
            <a:avLst/>
          </a:prstGeom>
        </p:spPr>
        <p:txBody>
          <a:bodyPr vert="horz" lIns="101828" tIns="50914" rIns="101828" bIns="50914"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914400" y="2399931"/>
            <a:ext cx="16459201" cy="6787897"/>
          </a:xfrm>
          <a:prstGeom prst="rect">
            <a:avLst/>
          </a:prstGeom>
        </p:spPr>
        <p:txBody>
          <a:bodyPr vert="horz" lIns="101828" tIns="50914" rIns="101828" bIns="50914"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914400" y="9533054"/>
            <a:ext cx="4267200" cy="547603"/>
          </a:xfrm>
          <a:prstGeom prst="rect">
            <a:avLst/>
          </a:prstGeom>
        </p:spPr>
        <p:txBody>
          <a:bodyPr vert="horz" lIns="101828" tIns="50914" rIns="101828" bIns="50914" rtlCol="0" anchor="ctr"/>
          <a:lstStyle>
            <a:lvl1pPr algn="l">
              <a:defRPr sz="1300">
                <a:solidFill>
                  <a:schemeClr val="tx1">
                    <a:tint val="75000"/>
                  </a:schemeClr>
                </a:solidFill>
              </a:defRPr>
            </a:lvl1pPr>
          </a:lstStyle>
          <a:p>
            <a:fld id="{2076B11D-48F7-4895-B28C-9E06B67FDEF4}" type="datetimeFigureOut">
              <a:rPr lang="es-ES" smtClean="0"/>
              <a:t>17/06/2025</a:t>
            </a:fld>
            <a:endParaRPr lang="es-ES"/>
          </a:p>
        </p:txBody>
      </p:sp>
      <p:sp>
        <p:nvSpPr>
          <p:cNvPr id="5" name="4 Marcador de pie de página"/>
          <p:cNvSpPr>
            <a:spLocks noGrp="1"/>
          </p:cNvSpPr>
          <p:nvPr>
            <p:ph type="ftr" sz="quarter" idx="3"/>
          </p:nvPr>
        </p:nvSpPr>
        <p:spPr>
          <a:xfrm>
            <a:off x="6248401" y="9533054"/>
            <a:ext cx="5791200" cy="547603"/>
          </a:xfrm>
          <a:prstGeom prst="rect">
            <a:avLst/>
          </a:prstGeom>
        </p:spPr>
        <p:txBody>
          <a:bodyPr vert="horz" lIns="101828" tIns="50914" rIns="101828" bIns="50914" rtlCol="0" anchor="ctr"/>
          <a:lstStyle>
            <a:lvl1pPr algn="ctr">
              <a:defRPr sz="13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13106400" y="9533054"/>
            <a:ext cx="4267200" cy="547603"/>
          </a:xfrm>
          <a:prstGeom prst="rect">
            <a:avLst/>
          </a:prstGeom>
        </p:spPr>
        <p:txBody>
          <a:bodyPr vert="horz" lIns="101828" tIns="50914" rIns="101828" bIns="50914" rtlCol="0" anchor="ctr"/>
          <a:lstStyle>
            <a:lvl1pPr algn="r">
              <a:defRPr sz="1300">
                <a:solidFill>
                  <a:schemeClr val="tx1">
                    <a:tint val="75000"/>
                  </a:schemeClr>
                </a:solidFill>
              </a:defRPr>
            </a:lvl1pPr>
          </a:lstStyle>
          <a:p>
            <a:fld id="{4EDB5170-E2EC-436F-B294-F8A34AFC563B}" type="slidenum">
              <a:rPr lang="es-ES" smtClean="0"/>
              <a:t>‹Nº›</a:t>
            </a:fld>
            <a:endParaRPr lang="es-ES"/>
          </a:p>
        </p:txBody>
      </p:sp>
    </p:spTree>
    <p:extLst>
      <p:ext uri="{BB962C8B-B14F-4D97-AF65-F5344CB8AC3E}">
        <p14:creationId xmlns:p14="http://schemas.microsoft.com/office/powerpoint/2010/main" val="293234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276" rtl="0" eaLnBrk="1" latinLnBrk="0" hangingPunct="1">
        <a:spcBef>
          <a:spcPct val="0"/>
        </a:spcBef>
        <a:buNone/>
        <a:defRPr sz="4900" kern="1200">
          <a:solidFill>
            <a:schemeClr val="tx1"/>
          </a:solidFill>
          <a:latin typeface="+mj-lt"/>
          <a:ea typeface="+mj-ea"/>
          <a:cs typeface="+mj-cs"/>
        </a:defRPr>
      </a:lvl1pPr>
    </p:titleStyle>
    <p:bodyStyle>
      <a:lvl1pPr marL="381853" indent="-381853" algn="l" defTabSz="1018276"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7349" indent="-318211" algn="l" defTabSz="101827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2845" indent="-254569" algn="l" defTabSz="1018276"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81983" indent="-254569" algn="l" defTabSz="101827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91121" indent="-254569" algn="l" defTabSz="101827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00259" indent="-254569" algn="l" defTabSz="101827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09396" indent="-254569" algn="l" defTabSz="101827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18534" indent="-254569" algn="l" defTabSz="101827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27672" indent="-254569" algn="l" defTabSz="101827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s-ES"/>
      </a:defPPr>
      <a:lvl1pPr marL="0" algn="l" defTabSz="1018276" rtl="0" eaLnBrk="1" latinLnBrk="0" hangingPunct="1">
        <a:defRPr sz="2000" kern="1200">
          <a:solidFill>
            <a:schemeClr val="tx1"/>
          </a:solidFill>
          <a:latin typeface="+mn-lt"/>
          <a:ea typeface="+mn-ea"/>
          <a:cs typeface="+mn-cs"/>
        </a:defRPr>
      </a:lvl1pPr>
      <a:lvl2pPr marL="509138" algn="l" defTabSz="1018276" rtl="0" eaLnBrk="1" latinLnBrk="0" hangingPunct="1">
        <a:defRPr sz="2000" kern="1200">
          <a:solidFill>
            <a:schemeClr val="tx1"/>
          </a:solidFill>
          <a:latin typeface="+mn-lt"/>
          <a:ea typeface="+mn-ea"/>
          <a:cs typeface="+mn-cs"/>
        </a:defRPr>
      </a:lvl2pPr>
      <a:lvl3pPr marL="1018276" algn="l" defTabSz="1018276" rtl="0" eaLnBrk="1" latinLnBrk="0" hangingPunct="1">
        <a:defRPr sz="2000" kern="1200">
          <a:solidFill>
            <a:schemeClr val="tx1"/>
          </a:solidFill>
          <a:latin typeface="+mn-lt"/>
          <a:ea typeface="+mn-ea"/>
          <a:cs typeface="+mn-cs"/>
        </a:defRPr>
      </a:lvl3pPr>
      <a:lvl4pPr marL="1527414" algn="l" defTabSz="1018276" rtl="0" eaLnBrk="1" latinLnBrk="0" hangingPunct="1">
        <a:defRPr sz="2000" kern="1200">
          <a:solidFill>
            <a:schemeClr val="tx1"/>
          </a:solidFill>
          <a:latin typeface="+mn-lt"/>
          <a:ea typeface="+mn-ea"/>
          <a:cs typeface="+mn-cs"/>
        </a:defRPr>
      </a:lvl4pPr>
      <a:lvl5pPr marL="2036552" algn="l" defTabSz="1018276" rtl="0" eaLnBrk="1" latinLnBrk="0" hangingPunct="1">
        <a:defRPr sz="2000" kern="1200">
          <a:solidFill>
            <a:schemeClr val="tx1"/>
          </a:solidFill>
          <a:latin typeface="+mn-lt"/>
          <a:ea typeface="+mn-ea"/>
          <a:cs typeface="+mn-cs"/>
        </a:defRPr>
      </a:lvl5pPr>
      <a:lvl6pPr marL="2545690" algn="l" defTabSz="1018276" rtl="0" eaLnBrk="1" latinLnBrk="0" hangingPunct="1">
        <a:defRPr sz="2000" kern="1200">
          <a:solidFill>
            <a:schemeClr val="tx1"/>
          </a:solidFill>
          <a:latin typeface="+mn-lt"/>
          <a:ea typeface="+mn-ea"/>
          <a:cs typeface="+mn-cs"/>
        </a:defRPr>
      </a:lvl6pPr>
      <a:lvl7pPr marL="3054828" algn="l" defTabSz="1018276" rtl="0" eaLnBrk="1" latinLnBrk="0" hangingPunct="1">
        <a:defRPr sz="2000" kern="1200">
          <a:solidFill>
            <a:schemeClr val="tx1"/>
          </a:solidFill>
          <a:latin typeface="+mn-lt"/>
          <a:ea typeface="+mn-ea"/>
          <a:cs typeface="+mn-cs"/>
        </a:defRPr>
      </a:lvl7pPr>
      <a:lvl8pPr marL="3563965" algn="l" defTabSz="1018276" rtl="0" eaLnBrk="1" latinLnBrk="0" hangingPunct="1">
        <a:defRPr sz="2000" kern="1200">
          <a:solidFill>
            <a:schemeClr val="tx1"/>
          </a:solidFill>
          <a:latin typeface="+mn-lt"/>
          <a:ea typeface="+mn-ea"/>
          <a:cs typeface="+mn-cs"/>
        </a:defRPr>
      </a:lvl8pPr>
      <a:lvl9pPr marL="4073103" algn="l" defTabSz="1018276"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fontScale="25000" lnSpcReduction="20000"/>
          </a:bodyPr>
          <a:lstStyle/>
          <a:p>
            <a:r>
              <a:rPr lang="es-VE" sz="28300" b="1" dirty="0">
                <a:solidFill>
                  <a:schemeClr val="tx1"/>
                </a:solidFill>
                <a:latin typeface="Cambria" panose="02040503050406030204" pitchFamily="18" charset="0"/>
                <a:ea typeface="Cambria" panose="02040503050406030204" pitchFamily="18" charset="0"/>
              </a:rPr>
              <a:t>CONDICIONE</a:t>
            </a:r>
            <a:r>
              <a:rPr lang="es-VE" sz="28300" b="1" i="1" dirty="0">
                <a:solidFill>
                  <a:schemeClr val="tx1"/>
                </a:solidFill>
                <a:latin typeface="Cambria" panose="02040503050406030204" pitchFamily="18" charset="0"/>
                <a:ea typeface="Cambria" panose="02040503050406030204" pitchFamily="18" charset="0"/>
              </a:rPr>
              <a:t>S </a:t>
            </a:r>
            <a:r>
              <a:rPr lang="es-VE" sz="28300" b="1" dirty="0">
                <a:solidFill>
                  <a:schemeClr val="tx1"/>
                </a:solidFill>
                <a:latin typeface="Cambria" panose="02040503050406030204" pitchFamily="18" charset="0"/>
                <a:ea typeface="Cambria" panose="02040503050406030204" pitchFamily="18" charset="0"/>
              </a:rPr>
              <a:t>DE VIDA DEL VENEZOLANO Y SALUD MENTAL</a:t>
            </a:r>
          </a:p>
          <a:p>
            <a:endParaRPr lang="es-ES" dirty="0"/>
          </a:p>
        </p:txBody>
      </p:sp>
    </p:spTree>
    <p:extLst>
      <p:ext uri="{BB962C8B-B14F-4D97-AF65-F5344CB8AC3E}">
        <p14:creationId xmlns:p14="http://schemas.microsoft.com/office/powerpoint/2010/main" val="6754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F3F424D-BD11-B21A-BE16-418834F7954E}"/>
              </a:ext>
            </a:extLst>
          </p:cNvPr>
          <p:cNvSpPr txBox="1"/>
          <p:nvPr/>
        </p:nvSpPr>
        <p:spPr>
          <a:xfrm>
            <a:off x="176872" y="5862786"/>
            <a:ext cx="17710264" cy="2793778"/>
          </a:xfrm>
          <a:prstGeom prst="rect">
            <a:avLst/>
          </a:prstGeom>
          <a:solidFill>
            <a:srgbClr val="F5FEFD"/>
          </a:solidFill>
        </p:spPr>
        <p:txBody>
          <a:bodyPr wrap="square">
            <a:spAutoFit/>
          </a:bodyPr>
          <a:lstStyle/>
          <a:p>
            <a:pPr algn="just">
              <a:lnSpc>
                <a:spcPct val="150000"/>
              </a:lnSpc>
            </a:pPr>
            <a:r>
              <a:rPr lang="es-VE" sz="2400" dirty="0">
                <a:effectLst/>
                <a:latin typeface="Cambria" panose="02040503050406030204" pitchFamily="18" charset="0"/>
                <a:ea typeface="Cambria" panose="02040503050406030204" pitchFamily="18" charset="0"/>
              </a:rPr>
              <a:t>En el estado Carabobo durante el mes de noviembre del año 2024 se desarrollaron varias visitas y acuerdos, principalmente en las instalaciones de FONDECO con la Presidenta de la institución, representantes de la comunidad entre ellos las Brigadas de Articulación Comunal (BRAC) se decidió levantar la información en la comunidad Charneca. Posteriormente, en el mes de diciembre se desarrolló un taller vivencial a los trabajadoras y trabajadores de la institución, así como a algunos integrantes de los BRAC. En este mes de diciembre también se aplicó el cuestionario digital a los trabajadoras y trabajadores del IPASME de Valencia. </a:t>
            </a:r>
          </a:p>
        </p:txBody>
      </p:sp>
      <p:sp>
        <p:nvSpPr>
          <p:cNvPr id="7" name="CuadroTexto 6">
            <a:extLst>
              <a:ext uri="{FF2B5EF4-FFF2-40B4-BE49-F238E27FC236}">
                <a16:creationId xmlns:a16="http://schemas.microsoft.com/office/drawing/2014/main" id="{0BA2878B-83F2-17D1-EBE7-1259C1F66EBE}"/>
              </a:ext>
            </a:extLst>
          </p:cNvPr>
          <p:cNvSpPr txBox="1"/>
          <p:nvPr/>
        </p:nvSpPr>
        <p:spPr>
          <a:xfrm>
            <a:off x="3239344" y="534194"/>
            <a:ext cx="14523736" cy="2428293"/>
          </a:xfrm>
          <a:prstGeom prst="rect">
            <a:avLst/>
          </a:prstGeom>
          <a:solidFill>
            <a:schemeClr val="bg1"/>
          </a:solidFill>
        </p:spPr>
        <p:txBody>
          <a:bodyPr wrap="square">
            <a:spAutoFit/>
          </a:bodyPr>
          <a:lstStyle/>
          <a:p>
            <a:pPr algn="just">
              <a:lnSpc>
                <a:spcPct val="150000"/>
              </a:lnSpc>
              <a:buNone/>
            </a:pPr>
            <a:r>
              <a:rPr lang="es-VE" sz="2600" dirty="0">
                <a:effectLst/>
                <a:latin typeface="Cambria" panose="02040503050406030204" pitchFamily="18" charset="0"/>
                <a:ea typeface="Cambria" panose="02040503050406030204" pitchFamily="18" charset="0"/>
              </a:rPr>
              <a:t>En principio, se hizo el abordaje a los sectores vulnerables, reuniéndose así con los comunitarios quienes desarrollaron el acompañamiento a través del recorrido en las visitas casa por casa para la aplicación del cuestionario digital a una o varias personas que se encontraban dentro de la vivienda (a partir de los 15 años). </a:t>
            </a:r>
            <a:endParaRPr lang="es-VE" sz="2600" dirty="0"/>
          </a:p>
        </p:txBody>
      </p:sp>
      <p:sp>
        <p:nvSpPr>
          <p:cNvPr id="11" name="CuadroTexto 10">
            <a:extLst>
              <a:ext uri="{FF2B5EF4-FFF2-40B4-BE49-F238E27FC236}">
                <a16:creationId xmlns:a16="http://schemas.microsoft.com/office/drawing/2014/main" id="{1C99F28C-4F8B-8718-418F-4EDD8E4BFDAB}"/>
              </a:ext>
            </a:extLst>
          </p:cNvPr>
          <p:cNvSpPr txBox="1"/>
          <p:nvPr/>
        </p:nvSpPr>
        <p:spPr>
          <a:xfrm>
            <a:off x="258536" y="3198490"/>
            <a:ext cx="17616376" cy="2239780"/>
          </a:xfrm>
          <a:prstGeom prst="rect">
            <a:avLst/>
          </a:prstGeom>
          <a:solidFill>
            <a:schemeClr val="bg1">
              <a:lumMod val="95000"/>
            </a:schemeClr>
          </a:solidFill>
        </p:spPr>
        <p:txBody>
          <a:bodyPr wrap="square">
            <a:spAutoFit/>
          </a:bodyPr>
          <a:lstStyle/>
          <a:p>
            <a:pPr algn="just">
              <a:lnSpc>
                <a:spcPct val="150000"/>
              </a:lnSpc>
              <a:buNone/>
            </a:pPr>
            <a:r>
              <a:rPr lang="es-VE" sz="2400" dirty="0">
                <a:effectLst/>
                <a:latin typeface="Cambria" panose="02040503050406030204" pitchFamily="18" charset="0"/>
                <a:ea typeface="Cambria" panose="02040503050406030204" pitchFamily="18" charset="0"/>
              </a:rPr>
              <a:t>Es importante resalta que el primer día antes de cada abordaje territorial en cada comunidad se realizó la presentación del proyecto de investigación Condiciones del Vida del venezolano y Salud Mental e inducción al cuestionario digital del proyecto, posteriormente se procedió al abordaje a distintas comunidades en los cinco estados de la región central en la mayoría de los territorios se dejaron acuerdos, entre ellos, talleres vivenciales y apoyo para la atención terapéutica a las personas líderes de las comunidades. </a:t>
            </a:r>
          </a:p>
        </p:txBody>
      </p:sp>
    </p:spTree>
    <p:extLst>
      <p:ext uri="{BB962C8B-B14F-4D97-AF65-F5344CB8AC3E}">
        <p14:creationId xmlns:p14="http://schemas.microsoft.com/office/powerpoint/2010/main" val="359100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535D6DF-37E3-C177-A219-3D79FBB073E2}"/>
              </a:ext>
            </a:extLst>
          </p:cNvPr>
          <p:cNvSpPr txBox="1"/>
          <p:nvPr/>
        </p:nvSpPr>
        <p:spPr>
          <a:xfrm>
            <a:off x="215008" y="2329170"/>
            <a:ext cx="17425936" cy="6928563"/>
          </a:xfrm>
          <a:prstGeom prst="rect">
            <a:avLst/>
          </a:prstGeom>
          <a:noFill/>
        </p:spPr>
        <p:txBody>
          <a:bodyPr wrap="square">
            <a:spAutoFit/>
          </a:bodyPr>
          <a:lstStyle/>
          <a:p>
            <a:pPr indent="92075" algn="just">
              <a:lnSpc>
                <a:spcPct val="150000"/>
              </a:lnSpc>
              <a:buNone/>
            </a:pPr>
            <a:r>
              <a:rPr lang="es-VE" sz="2300" dirty="0">
                <a:effectLst/>
                <a:latin typeface="Cambria" panose="02040503050406030204" pitchFamily="18" charset="0"/>
                <a:ea typeface="Cambria" panose="02040503050406030204" pitchFamily="18" charset="0"/>
              </a:rPr>
              <a:t>En el estado Miranda, municipio Cristóbal Rojas (Charallave) antes del levantamiento de la información durante el mes de noviembre del año 2024 se desarrollaron algunas reuniones entre ellas el primer encuentro para la presentación del proyecto e inducción sobre el cuestionario digital en la Sede del del PSUV con diferentes representantes de enlace de la comunidad de Charallave. Durante este mes continuamos con la visita casa a casa de la comunidad: indios de Charallave, seguidamente se efectuó el taller vivencial en la sede del partido PSUV a representantes regionales y sectoriales. Para diciembre del mismo año se continuo con la visita casa a casa a las siguientes comunidades de este municipio: Comunidad Milagro de Dios, Comunidad de Jabillito, Sector D, Jabillito, Barrio Nuevo. Durante el mes de enero del año 2025 se levantó la información del cuestionario digital en las comunidades: Las </a:t>
            </a:r>
            <a:r>
              <a:rPr lang="es-VE" sz="2300" dirty="0" err="1">
                <a:effectLst/>
                <a:latin typeface="Cambria" panose="02040503050406030204" pitchFamily="18" charset="0"/>
                <a:ea typeface="Cambria" panose="02040503050406030204" pitchFamily="18" charset="0"/>
              </a:rPr>
              <a:t>Aguitas</a:t>
            </a:r>
            <a:r>
              <a:rPr lang="es-VE" sz="2300" dirty="0">
                <a:effectLst/>
                <a:latin typeface="Cambria" panose="02040503050406030204" pitchFamily="18" charset="0"/>
                <a:ea typeface="Cambria" panose="02040503050406030204" pitchFamily="18" charset="0"/>
              </a:rPr>
              <a:t> Vaquera y </a:t>
            </a:r>
            <a:r>
              <a:rPr lang="es-VE" sz="2300" dirty="0" err="1">
                <a:effectLst/>
                <a:latin typeface="Cambria" panose="02040503050406030204" pitchFamily="18" charset="0"/>
                <a:ea typeface="Cambria" panose="02040503050406030204" pitchFamily="18" charset="0"/>
              </a:rPr>
              <a:t>Ferrenorte</a:t>
            </a:r>
            <a:r>
              <a:rPr lang="es-VE" sz="2300" dirty="0">
                <a:effectLst/>
                <a:latin typeface="Cambria" panose="02040503050406030204" pitchFamily="18" charset="0"/>
                <a:ea typeface="Cambria" panose="02040503050406030204" pitchFamily="18" charset="0"/>
              </a:rPr>
              <a:t>, en esta última comunidad se observó un alto porcentaje de vulnerabilidad, lo cual se evidenció las malas condiciones de las viviendas y la baja situación económica de los habitantes entrevistados.   Continuando con el desarrollo de los cuestionarios digitales a través de las visitas casa a casa durante el mes enero del año 2025 en la comunidad Macarena Sur del municipio Guaicaipuro se observaron diferentes sectores con distintas condiciones de vivienda y acceso a servicios (Los Teques). En el estado Aragua se desarrolló la aplicación del cuestionario digital con el apoyo de la Alcaldía del municipio Santos Michelena a través de dos días de abordajes durante el mes de enero del año 2025 en los sectores Bucaral, Bucaral 2 y Brisas de Aragua parte baja. </a:t>
            </a:r>
          </a:p>
        </p:txBody>
      </p:sp>
      <p:sp>
        <p:nvSpPr>
          <p:cNvPr id="7" name="CuadroTexto 6">
            <a:extLst>
              <a:ext uri="{FF2B5EF4-FFF2-40B4-BE49-F238E27FC236}">
                <a16:creationId xmlns:a16="http://schemas.microsoft.com/office/drawing/2014/main" id="{BB5A6483-11BE-17BD-80AC-A6AB19D327DC}"/>
              </a:ext>
            </a:extLst>
          </p:cNvPr>
          <p:cNvSpPr txBox="1"/>
          <p:nvPr/>
        </p:nvSpPr>
        <p:spPr>
          <a:xfrm>
            <a:off x="3167336" y="390178"/>
            <a:ext cx="14473608" cy="1938992"/>
          </a:xfrm>
          <a:prstGeom prst="rect">
            <a:avLst/>
          </a:prstGeom>
          <a:solidFill>
            <a:srgbClr val="DBE9E8"/>
          </a:solidFill>
        </p:spPr>
        <p:txBody>
          <a:bodyPr wrap="square">
            <a:spAutoFit/>
          </a:bodyPr>
          <a:lstStyle/>
          <a:p>
            <a:pPr algn="just">
              <a:buNone/>
            </a:pPr>
            <a:r>
              <a:rPr lang="es-VE" sz="3000" dirty="0">
                <a:effectLst/>
                <a:latin typeface="Cambria" panose="02040503050406030204" pitchFamily="18" charset="0"/>
                <a:ea typeface="Cambria" panose="02040503050406030204" pitchFamily="18" charset="0"/>
              </a:rPr>
              <a:t>El abordaje en el estado La Guaira se inicio en el mes de noviembre del año 2024, gracias al apoyo de los representantes de la Comuna </a:t>
            </a:r>
            <a:r>
              <a:rPr lang="es-VE" sz="3000" dirty="0" err="1">
                <a:effectLst/>
                <a:latin typeface="Cambria" panose="02040503050406030204" pitchFamily="18" charset="0"/>
                <a:ea typeface="Cambria" panose="02040503050406030204" pitchFamily="18" charset="0"/>
              </a:rPr>
              <a:t>Guaicamacuto</a:t>
            </a:r>
            <a:r>
              <a:rPr lang="es-VE" sz="3000" dirty="0">
                <a:effectLst/>
                <a:latin typeface="Cambria" panose="02040503050406030204" pitchFamily="18" charset="0"/>
                <a:ea typeface="Cambria" panose="02040503050406030204" pitchFamily="18" charset="0"/>
              </a:rPr>
              <a:t>, en esta oportunidad se visitó a diferentes casas de la Comuna, específicamente en el sector parte baja del teleférico. </a:t>
            </a:r>
          </a:p>
        </p:txBody>
      </p:sp>
    </p:spTree>
    <p:extLst>
      <p:ext uri="{BB962C8B-B14F-4D97-AF65-F5344CB8AC3E}">
        <p14:creationId xmlns:p14="http://schemas.microsoft.com/office/powerpoint/2010/main" val="377794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5A3BCFD-4CC1-87FD-7383-59D8896CDA95}"/>
              </a:ext>
            </a:extLst>
          </p:cNvPr>
          <p:cNvSpPr>
            <a:spLocks noGrp="1"/>
          </p:cNvSpPr>
          <p:nvPr>
            <p:ph type="title"/>
          </p:nvPr>
        </p:nvSpPr>
        <p:spPr>
          <a:xfrm>
            <a:off x="791072" y="3918570"/>
            <a:ext cx="17158593" cy="1714235"/>
          </a:xfrm>
        </p:spPr>
        <p:txBody>
          <a:bodyPr>
            <a:noAutofit/>
          </a:bodyPr>
          <a:lstStyle/>
          <a:p>
            <a:r>
              <a:rPr lang="es-VE" sz="6000" b="1" dirty="0">
                <a:latin typeface="Arial Black" panose="020B0A04020102020204" pitchFamily="34" charset="0"/>
                <a:ea typeface="Cambria" panose="02040503050406030204" pitchFamily="18" charset="0"/>
              </a:rPr>
              <a:t>LEVANTAMIENTO DE LA INFORMACION DURANTE </a:t>
            </a:r>
            <a:r>
              <a:rPr lang="es-VE" sz="6000" b="1" spc="110" dirty="0">
                <a:solidFill>
                  <a:srgbClr val="2BAE78"/>
                </a:solidFill>
                <a:latin typeface="Arial Black" panose="020B0A04020102020204" pitchFamily="34" charset="0"/>
                <a:ea typeface="Cambria" panose="02040503050406030204" pitchFamily="18" charset="0"/>
              </a:rPr>
              <a:t>LA SEGUNDA FASE </a:t>
            </a:r>
            <a:r>
              <a:rPr lang="es-VE" sz="6000" b="1" dirty="0">
                <a:latin typeface="Arial Black" panose="020B0A04020102020204" pitchFamily="34" charset="0"/>
                <a:ea typeface="Cambria" panose="02040503050406030204" pitchFamily="18" charset="0"/>
              </a:rPr>
              <a:t>DEL PROYECTO</a:t>
            </a:r>
            <a:br>
              <a:rPr lang="es-VE" sz="6600" dirty="0">
                <a:latin typeface="Cambria" panose="02040503050406030204" pitchFamily="18" charset="0"/>
                <a:ea typeface="Cambria" panose="02040503050406030204" pitchFamily="18" charset="0"/>
              </a:rPr>
            </a:br>
            <a:endParaRPr lang="es-VE" sz="6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779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BF2BE78-CF51-E301-D8B4-45ACCA265C74}"/>
              </a:ext>
            </a:extLst>
          </p:cNvPr>
          <p:cNvSpPr txBox="1"/>
          <p:nvPr/>
        </p:nvSpPr>
        <p:spPr>
          <a:xfrm>
            <a:off x="1647220" y="11479410"/>
            <a:ext cx="17280904" cy="537391"/>
          </a:xfrm>
          <a:prstGeom prst="rect">
            <a:avLst/>
          </a:prstGeom>
          <a:noFill/>
        </p:spPr>
        <p:txBody>
          <a:bodyPr wrap="square">
            <a:spAutoFit/>
          </a:bodyPr>
          <a:lstStyle/>
          <a:p>
            <a:pPr indent="450215" algn="just">
              <a:lnSpc>
                <a:spcPct val="150000"/>
              </a:lnSpc>
              <a:buNone/>
            </a:pPr>
            <a:r>
              <a:rPr lang="es-VE" sz="2200" dirty="0">
                <a:effectLst/>
                <a:latin typeface="Cambria" panose="02040503050406030204" pitchFamily="18" charset="0"/>
                <a:ea typeface="Cambria" panose="02040503050406030204" pitchFamily="18" charset="0"/>
              </a:rPr>
              <a:t> </a:t>
            </a:r>
          </a:p>
        </p:txBody>
      </p:sp>
      <p:sp>
        <p:nvSpPr>
          <p:cNvPr id="7" name="CuadroTexto 6">
            <a:extLst>
              <a:ext uri="{FF2B5EF4-FFF2-40B4-BE49-F238E27FC236}">
                <a16:creationId xmlns:a16="http://schemas.microsoft.com/office/drawing/2014/main" id="{7FE7C893-679D-2267-28FF-4CAAC53622A9}"/>
              </a:ext>
            </a:extLst>
          </p:cNvPr>
          <p:cNvSpPr txBox="1"/>
          <p:nvPr/>
        </p:nvSpPr>
        <p:spPr>
          <a:xfrm>
            <a:off x="2778043" y="102146"/>
            <a:ext cx="15049164" cy="5171672"/>
          </a:xfrm>
          <a:prstGeom prst="rect">
            <a:avLst/>
          </a:prstGeom>
          <a:solidFill>
            <a:srgbClr val="FBFDFC"/>
          </a:solidFill>
        </p:spPr>
        <p:txBody>
          <a:bodyPr wrap="square">
            <a:spAutoFit/>
          </a:bodyPr>
          <a:lstStyle/>
          <a:p>
            <a:pPr algn="just">
              <a:lnSpc>
                <a:spcPct val="150000"/>
              </a:lnSpc>
              <a:buNone/>
            </a:pPr>
            <a:r>
              <a:rPr lang="es-VE" sz="3200" dirty="0">
                <a:effectLst/>
                <a:latin typeface="Cambria" panose="02040503050406030204" pitchFamily="18" charset="0"/>
                <a:ea typeface="Cambria" panose="02040503050406030204" pitchFamily="18" charset="0"/>
              </a:rPr>
              <a:t>Con el objetivo de abarcar a más sectores de la sociedad y lograr una muestra más diversa, se procedió a la articulación con diversas instituciones públicas donde se establecieron algunos acuerdos, en primer lugar, relacionados con atención a través de talleres vivenciales y en segundo lugar atención terapéutica destinado al personal de trabajadoras y trabajadores que lo requerían.</a:t>
            </a:r>
          </a:p>
          <a:p>
            <a:pPr algn="just">
              <a:lnSpc>
                <a:spcPct val="150000"/>
              </a:lnSpc>
              <a:buNone/>
            </a:pPr>
            <a:r>
              <a:rPr lang="es-VE" sz="3200" dirty="0">
                <a:effectLst/>
                <a:latin typeface="Cambria" panose="02040503050406030204" pitchFamily="18" charset="0"/>
                <a:ea typeface="Cambria" panose="02040503050406030204" pitchFamily="18" charset="0"/>
              </a:rPr>
              <a:t>Es importante resalta que en cada institución visitada se le hizo llegar la información del cuestionario digital para la divulgación y llenado del mismo.</a:t>
            </a:r>
          </a:p>
        </p:txBody>
      </p:sp>
      <p:sp>
        <p:nvSpPr>
          <p:cNvPr id="9" name="CuadroTexto 8">
            <a:extLst>
              <a:ext uri="{FF2B5EF4-FFF2-40B4-BE49-F238E27FC236}">
                <a16:creationId xmlns:a16="http://schemas.microsoft.com/office/drawing/2014/main" id="{D2BAFE06-5122-67DA-7592-751DEB5DEEC9}"/>
              </a:ext>
            </a:extLst>
          </p:cNvPr>
          <p:cNvSpPr txBox="1"/>
          <p:nvPr/>
        </p:nvSpPr>
        <p:spPr>
          <a:xfrm>
            <a:off x="452373" y="5430738"/>
            <a:ext cx="17641452" cy="3694345"/>
          </a:xfrm>
          <a:prstGeom prst="rect">
            <a:avLst/>
          </a:prstGeom>
          <a:solidFill>
            <a:srgbClr val="E0F7F1"/>
          </a:solidFill>
        </p:spPr>
        <p:txBody>
          <a:bodyPr wrap="square">
            <a:spAutoFit/>
          </a:bodyPr>
          <a:lstStyle/>
          <a:p>
            <a:pPr algn="just">
              <a:lnSpc>
                <a:spcPct val="150000"/>
              </a:lnSpc>
              <a:buNone/>
            </a:pPr>
            <a:r>
              <a:rPr lang="es-VE" sz="3200" dirty="0">
                <a:effectLst/>
                <a:latin typeface="Cambria" panose="02040503050406030204" pitchFamily="18" charset="0"/>
                <a:ea typeface="Cambria" panose="02040503050406030204" pitchFamily="18" charset="0"/>
              </a:rPr>
              <a:t>El primer taller vivencial fue desarrollado en esta investigación fue en FONDECO del estado Carabobo en el mes de diciembre del año 2024. Así mismo a partir del mes de enero se ejecutó la inducción al cuestionario digital a dos representantes del Movimiento de Mujeres Manuelitas Sanz con el compromiso de hacer la distribución a </a:t>
            </a:r>
            <a:r>
              <a:rPr lang="es-VE" sz="3200" dirty="0" err="1">
                <a:effectLst/>
                <a:latin typeface="Cambria" panose="02040503050406030204" pitchFamily="18" charset="0"/>
                <a:ea typeface="Cambria" panose="02040503050406030204" pitchFamily="18" charset="0"/>
              </a:rPr>
              <a:t>Bolipuertos</a:t>
            </a:r>
            <a:r>
              <a:rPr lang="es-VE" sz="3200" dirty="0">
                <a:effectLst/>
                <a:latin typeface="Cambria" panose="02040503050406030204" pitchFamily="18" charset="0"/>
                <a:ea typeface="Cambria" panose="02040503050406030204" pitchFamily="18" charset="0"/>
              </a:rPr>
              <a:t>, instituciones relacionadas al transportes terrestres y acuáticos de los estados: La Guaica, Distrito Capital y Miranda</a:t>
            </a:r>
          </a:p>
        </p:txBody>
      </p:sp>
      <p:cxnSp>
        <p:nvCxnSpPr>
          <p:cNvPr id="14" name="Conector: angular 13">
            <a:extLst>
              <a:ext uri="{FF2B5EF4-FFF2-40B4-BE49-F238E27FC236}">
                <a16:creationId xmlns:a16="http://schemas.microsoft.com/office/drawing/2014/main" id="{FB950200-7391-ADE5-91DE-54CE6B3B8F1D}"/>
              </a:ext>
            </a:extLst>
          </p:cNvPr>
          <p:cNvCxnSpPr>
            <a:cxnSpLocks/>
            <a:stCxn id="7" idx="1"/>
            <a:endCxn id="9" idx="1"/>
          </p:cNvCxnSpPr>
          <p:nvPr/>
        </p:nvCxnSpPr>
        <p:spPr>
          <a:xfrm rot="10800000" flipV="1">
            <a:off x="452373" y="2687981"/>
            <a:ext cx="2325670" cy="4589929"/>
          </a:xfrm>
          <a:prstGeom prst="bentConnector3">
            <a:avLst>
              <a:gd name="adj1" fmla="val 109829"/>
            </a:avLst>
          </a:prstGeom>
          <a:ln>
            <a:solidFill>
              <a:schemeClr val="bg2">
                <a:lumMod val="90000"/>
              </a:scheme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337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3A911-951B-0361-C7BC-C7020C76AE8D}"/>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3B2F9085-3ACB-2E99-C325-23DBE9711831}"/>
              </a:ext>
            </a:extLst>
          </p:cNvPr>
          <p:cNvSpPr txBox="1"/>
          <p:nvPr/>
        </p:nvSpPr>
        <p:spPr>
          <a:xfrm>
            <a:off x="3167336" y="318170"/>
            <a:ext cx="14761640" cy="1752211"/>
          </a:xfrm>
          <a:prstGeom prst="rect">
            <a:avLst/>
          </a:prstGeom>
          <a:solidFill>
            <a:srgbClr val="FBFDFC"/>
          </a:solidFill>
        </p:spPr>
        <p:txBody>
          <a:bodyPr wrap="square">
            <a:spAutoFit/>
          </a:bodyPr>
          <a:lstStyle/>
          <a:p>
            <a:pPr algn="just">
              <a:lnSpc>
                <a:spcPct val="150000"/>
              </a:lnSpc>
              <a:buNone/>
            </a:pPr>
            <a:r>
              <a:rPr lang="es-VE" sz="2500" dirty="0">
                <a:latin typeface="Cambria" panose="02040503050406030204" pitchFamily="18" charset="0"/>
                <a:ea typeface="Cambria" panose="02040503050406030204" pitchFamily="18" charset="0"/>
              </a:rPr>
              <a:t>Luego de la esta primera reunión con el Movimiento de Mujeres Manuelitas Sanz se desarrolló un encuentro con la presidenta de Instituto de Ferrocarriles del Estado (IFE) (Charallave), posteriormente se dicto el taller vivencial a algunos trabajadores y trabajadoras del IFE.</a:t>
            </a:r>
          </a:p>
        </p:txBody>
      </p:sp>
      <p:sp>
        <p:nvSpPr>
          <p:cNvPr id="3" name="CuadroTexto 2">
            <a:extLst>
              <a:ext uri="{FF2B5EF4-FFF2-40B4-BE49-F238E27FC236}">
                <a16:creationId xmlns:a16="http://schemas.microsoft.com/office/drawing/2014/main" id="{1EDDA140-7A80-E0B5-262E-728157968C59}"/>
              </a:ext>
            </a:extLst>
          </p:cNvPr>
          <p:cNvSpPr txBox="1"/>
          <p:nvPr/>
        </p:nvSpPr>
        <p:spPr>
          <a:xfrm>
            <a:off x="372264" y="2262386"/>
            <a:ext cx="17569952" cy="5260864"/>
          </a:xfrm>
          <a:prstGeom prst="rect">
            <a:avLst/>
          </a:prstGeom>
          <a:solidFill>
            <a:srgbClr val="F5FEFD"/>
          </a:solidFill>
        </p:spPr>
        <p:txBody>
          <a:bodyPr wrap="square">
            <a:spAutoFit/>
          </a:bodyPr>
          <a:lstStyle/>
          <a:p>
            <a:pPr algn="just">
              <a:lnSpc>
                <a:spcPct val="150000"/>
              </a:lnSpc>
              <a:buNone/>
            </a:pPr>
            <a:r>
              <a:rPr lang="es-VE" sz="2700" dirty="0">
                <a:latin typeface="Cambria" panose="02040503050406030204" pitchFamily="18" charset="0"/>
                <a:ea typeface="Cambria" panose="02040503050406030204" pitchFamily="18" charset="0"/>
              </a:rPr>
              <a:t> </a:t>
            </a:r>
            <a:r>
              <a:rPr lang="es-VE" sz="2500" dirty="0">
                <a:latin typeface="Cambria" panose="02040503050406030204" pitchFamily="18" charset="0"/>
                <a:ea typeface="Cambria" panose="02040503050406030204" pitchFamily="18" charset="0"/>
              </a:rPr>
              <a:t>El objetivo no sólo ha sido la aplicación del cuestionario digital, sino que han surgido diversas necesidades, por tal razón, </a:t>
            </a:r>
            <a:r>
              <a:rPr lang="es-VE" sz="2500" dirty="0" err="1">
                <a:latin typeface="Cambria" panose="02040503050406030204" pitchFamily="18" charset="0"/>
                <a:ea typeface="Cambria" panose="02040503050406030204" pitchFamily="18" charset="0"/>
              </a:rPr>
              <a:t>Fundacredesa</a:t>
            </a:r>
            <a:r>
              <a:rPr lang="es-VE" sz="2500" dirty="0">
                <a:latin typeface="Cambria" panose="02040503050406030204" pitchFamily="18" charset="0"/>
                <a:ea typeface="Cambria" panose="02040503050406030204" pitchFamily="18" charset="0"/>
              </a:rPr>
              <a:t> ha puesto a la disposición de estas instituciones visitadas la atención en el área psicológica, así como también se han desarrollado talleres vivenciales en las distintas instituciones como: Organización de Bienestar Estudiantil (OBE) dirigido a algunos trabajadoras y trabajadores del comedor de la UCV; Superintendencia Nacional de Auditoría Interna (SUNAI) dirigido a algunos trabajadoras y trabajadores, también se desarrollaron con algunos representantes regionales y sectoriales del municipio Cristóbal Rojas del estado Miranda en la sede del PSUV, en la U.E.N Generalísimo Francisco de Miranda dirigido al personal directivo, administrativo, trabajadores y trabajadoras, de la misma manera a algunas personal del personal del Cuerpo Nacional contra la Corrupción (CNCC), en la Universidad Marítima del Caribe- Escuela Náutica de Venezuela dirigido a estudiantes del último año de ingeniería marítima. </a:t>
            </a:r>
          </a:p>
        </p:txBody>
      </p:sp>
      <p:sp>
        <p:nvSpPr>
          <p:cNvPr id="6" name="CuadroTexto 5">
            <a:extLst>
              <a:ext uri="{FF2B5EF4-FFF2-40B4-BE49-F238E27FC236}">
                <a16:creationId xmlns:a16="http://schemas.microsoft.com/office/drawing/2014/main" id="{C4E45F44-2F86-6AD7-D0F7-FAD08FD23436}"/>
              </a:ext>
            </a:extLst>
          </p:cNvPr>
          <p:cNvSpPr txBox="1"/>
          <p:nvPr/>
        </p:nvSpPr>
        <p:spPr>
          <a:xfrm>
            <a:off x="372264" y="7543938"/>
            <a:ext cx="17569952" cy="1631216"/>
          </a:xfrm>
          <a:prstGeom prst="rect">
            <a:avLst/>
          </a:prstGeom>
          <a:solidFill>
            <a:srgbClr val="DBE9E8"/>
          </a:solidFill>
        </p:spPr>
        <p:txBody>
          <a:bodyPr wrap="square">
            <a:spAutoFit/>
          </a:bodyPr>
          <a:lstStyle/>
          <a:p>
            <a:pPr algn="just"/>
            <a:r>
              <a:rPr lang="es-VE" sz="2500" b="1" dirty="0">
                <a:latin typeface="Cambria" panose="02040503050406030204" pitchFamily="18" charset="0"/>
                <a:ea typeface="Cambria" panose="02040503050406030204" pitchFamily="18" charset="0"/>
              </a:rPr>
              <a:t>Estos talleres vivenciales, según la psicóloga de FUNDACREDESA, consisten en proporcionar a las personas que participan información sobre lo que es la salud mental, cómo se afecta, los signos y síntomas de alerta y cómo cuidarla. Además de ello, sirven como un proceso de introspección, para que los participantes tomen conciencia de cómo están viviendo en relación a la expresión de emociones y sentimientos</a:t>
            </a:r>
            <a:endParaRPr lang="es-VE" sz="2500" b="1" dirty="0"/>
          </a:p>
        </p:txBody>
      </p:sp>
    </p:spTree>
    <p:extLst>
      <p:ext uri="{BB962C8B-B14F-4D97-AF65-F5344CB8AC3E}">
        <p14:creationId xmlns:p14="http://schemas.microsoft.com/office/powerpoint/2010/main" val="188307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BACEB1-DB8A-6B00-7F0B-7F6C49E4E24B}"/>
              </a:ext>
            </a:extLst>
          </p:cNvPr>
          <p:cNvSpPr>
            <a:spLocks noGrp="1"/>
          </p:cNvSpPr>
          <p:nvPr>
            <p:ph idx="1"/>
          </p:nvPr>
        </p:nvSpPr>
        <p:spPr/>
        <p:txBody>
          <a:bodyPr/>
          <a:lstStyle/>
          <a:p>
            <a:pPr marL="0" indent="0" algn="just">
              <a:lnSpc>
                <a:spcPct val="150000"/>
              </a:lnSpc>
              <a:spcBef>
                <a:spcPts val="0"/>
              </a:spcBef>
              <a:buNone/>
            </a:pPr>
            <a:r>
              <a:rPr lang="es-VE" dirty="0">
                <a:latin typeface="Cambria" panose="02040503050406030204" pitchFamily="18" charset="0"/>
                <a:ea typeface="Cambria" panose="02040503050406030204" pitchFamily="18" charset="0"/>
              </a:rPr>
              <a:t>. </a:t>
            </a:r>
          </a:p>
          <a:p>
            <a:endParaRPr lang="es-VE" dirty="0"/>
          </a:p>
        </p:txBody>
      </p:sp>
      <p:sp>
        <p:nvSpPr>
          <p:cNvPr id="5" name="CuadroTexto 4">
            <a:extLst>
              <a:ext uri="{FF2B5EF4-FFF2-40B4-BE49-F238E27FC236}">
                <a16:creationId xmlns:a16="http://schemas.microsoft.com/office/drawing/2014/main" id="{7D80BCE4-5E48-46E0-EB44-0B5C1B7F5E02}"/>
              </a:ext>
            </a:extLst>
          </p:cNvPr>
          <p:cNvSpPr txBox="1"/>
          <p:nvPr/>
        </p:nvSpPr>
        <p:spPr>
          <a:xfrm>
            <a:off x="914399" y="3990578"/>
            <a:ext cx="16849872" cy="3013710"/>
          </a:xfrm>
          <a:prstGeom prst="rect">
            <a:avLst/>
          </a:prstGeom>
          <a:solidFill>
            <a:srgbClr val="D4F1EF"/>
          </a:solidFill>
        </p:spPr>
        <p:txBody>
          <a:bodyPr wrap="square">
            <a:spAutoFit/>
          </a:bodyPr>
          <a:lstStyle/>
          <a:p>
            <a:pPr algn="just">
              <a:lnSpc>
                <a:spcPct val="150000"/>
              </a:lnSpc>
              <a:buNone/>
            </a:pPr>
            <a:r>
              <a:rPr lang="es-VE" sz="4400" dirty="0">
                <a:effectLst/>
                <a:latin typeface="Cambria" panose="02040503050406030204" pitchFamily="18" charset="0"/>
                <a:ea typeface="Cambria" panose="02040503050406030204" pitchFamily="18" charset="0"/>
              </a:rPr>
              <a:t>A continuación, se nombran las instituciones públicas e instituciones educativas donde sólo se facilitó el cuestionario digital para multiplicación y </a:t>
            </a:r>
            <a:r>
              <a:rPr lang="es-VE" sz="4400" dirty="0" err="1">
                <a:effectLst/>
                <a:latin typeface="Cambria" panose="02040503050406030204" pitchFamily="18" charset="0"/>
                <a:ea typeface="Cambria" panose="02040503050406030204" pitchFamily="18" charset="0"/>
              </a:rPr>
              <a:t>autoaplicación</a:t>
            </a:r>
            <a:r>
              <a:rPr lang="es-VE" sz="4400" dirty="0">
                <a:effectLst/>
                <a:latin typeface="Cambria" panose="02040503050406030204" pitchFamily="18" charset="0"/>
                <a:ea typeface="Cambria" panose="02040503050406030204" pitchFamily="18" charset="0"/>
              </a:rPr>
              <a:t> del mismo: </a:t>
            </a:r>
          </a:p>
        </p:txBody>
      </p:sp>
      <p:sp>
        <p:nvSpPr>
          <p:cNvPr id="7" name="CuadroTexto 6">
            <a:extLst>
              <a:ext uri="{FF2B5EF4-FFF2-40B4-BE49-F238E27FC236}">
                <a16:creationId xmlns:a16="http://schemas.microsoft.com/office/drawing/2014/main" id="{9B24EEE4-4861-D475-0DF0-9F678033A711}"/>
              </a:ext>
            </a:extLst>
          </p:cNvPr>
          <p:cNvSpPr txBox="1"/>
          <p:nvPr/>
        </p:nvSpPr>
        <p:spPr>
          <a:xfrm>
            <a:off x="3239344" y="390178"/>
            <a:ext cx="14329592" cy="2482603"/>
          </a:xfrm>
          <a:prstGeom prst="rect">
            <a:avLst/>
          </a:prstGeom>
          <a:solidFill>
            <a:srgbClr val="F5FEFD"/>
          </a:solidFill>
        </p:spPr>
        <p:txBody>
          <a:bodyPr wrap="square">
            <a:spAutoFit/>
          </a:bodyPr>
          <a:lstStyle/>
          <a:p>
            <a:pPr algn="just">
              <a:lnSpc>
                <a:spcPct val="150000"/>
              </a:lnSpc>
              <a:buNone/>
            </a:pPr>
            <a:r>
              <a:rPr lang="es-VE" sz="3600" dirty="0">
                <a:effectLst/>
                <a:latin typeface="Cambria" panose="02040503050406030204" pitchFamily="18" charset="0"/>
                <a:ea typeface="Cambria" panose="02040503050406030204" pitchFamily="18" charset="0"/>
              </a:rPr>
              <a:t>Por otro lado, en las instituciones educativas se logró la </a:t>
            </a:r>
            <a:r>
              <a:rPr lang="es-VE" sz="3600" dirty="0" err="1">
                <a:effectLst/>
                <a:latin typeface="Cambria" panose="02040503050406030204" pitchFamily="18" charset="0"/>
                <a:ea typeface="Cambria" panose="02040503050406030204" pitchFamily="18" charset="0"/>
              </a:rPr>
              <a:t>autoaplicación</a:t>
            </a:r>
            <a:r>
              <a:rPr lang="es-VE" sz="3600" dirty="0">
                <a:effectLst/>
                <a:latin typeface="Cambria" panose="02040503050406030204" pitchFamily="18" charset="0"/>
                <a:ea typeface="Cambria" panose="02040503050406030204" pitchFamily="18" charset="0"/>
              </a:rPr>
              <a:t> del cuestionario digital con la explicación previa del mismo a los alumnos, profesores y personal administrativo. </a:t>
            </a:r>
          </a:p>
        </p:txBody>
      </p:sp>
    </p:spTree>
    <p:extLst>
      <p:ext uri="{BB962C8B-B14F-4D97-AF65-F5344CB8AC3E}">
        <p14:creationId xmlns:p14="http://schemas.microsoft.com/office/powerpoint/2010/main" val="89196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9AD-9752-AFDE-00BB-093AB86690CC}"/>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7744E7-A76D-9DBC-7BBF-60598FA12450}"/>
              </a:ext>
            </a:extLst>
          </p:cNvPr>
          <p:cNvSpPr>
            <a:spLocks noGrp="1"/>
          </p:cNvSpPr>
          <p:nvPr>
            <p:ph idx="1"/>
          </p:nvPr>
        </p:nvSpPr>
        <p:spPr>
          <a:xfrm>
            <a:off x="359024" y="4422626"/>
            <a:ext cx="16603096" cy="3493491"/>
          </a:xfrm>
          <a:solidFill>
            <a:schemeClr val="bg1">
              <a:lumMod val="95000"/>
            </a:schemeClr>
          </a:solidFill>
        </p:spPr>
        <p:txBody>
          <a:bodyPr>
            <a:normAutofit/>
          </a:bodyPr>
          <a:lstStyle/>
          <a:p>
            <a:pPr marL="0" indent="0" algn="just">
              <a:lnSpc>
                <a:spcPct val="150000"/>
              </a:lnSpc>
              <a:spcBef>
                <a:spcPts val="0"/>
              </a:spcBef>
              <a:buNone/>
            </a:pPr>
            <a:r>
              <a:rPr lang="es-VE" sz="2400" dirty="0">
                <a:latin typeface="Cambria" panose="02040503050406030204" pitchFamily="18" charset="0"/>
                <a:ea typeface="Cambria" panose="02040503050406030204" pitchFamily="18" charset="0"/>
              </a:rPr>
              <a:t>Al inicio del mes de abril y mayo del presente año se cumplieron dos visitas a la Universidad Politécnica Territorial de los Altos Mirandinos Cecilio Acosta (UPTAMCA), Los Teques. Durante la primera visita la presidenta de </a:t>
            </a:r>
            <a:r>
              <a:rPr lang="es-VE" sz="2400" dirty="0" err="1">
                <a:latin typeface="Cambria" panose="02040503050406030204" pitchFamily="18" charset="0"/>
                <a:ea typeface="Cambria" panose="02040503050406030204" pitchFamily="18" charset="0"/>
              </a:rPr>
              <a:t>Fundacredesa</a:t>
            </a:r>
            <a:r>
              <a:rPr lang="es-VE" sz="2400" dirty="0">
                <a:latin typeface="Cambria" panose="02040503050406030204" pitchFamily="18" charset="0"/>
                <a:ea typeface="Cambria" panose="02040503050406030204" pitchFamily="18" charset="0"/>
              </a:rPr>
              <a:t> (Isis Ochoa) y el equipo de trabajo realizaron un encuentro e intercambio de ideas según las experiencias en materia de Salud Mental. Durante la presentación también se les facilitó una explicación breve de los objetivos de la investigación e inducción del cuestionario digital para su </a:t>
            </a:r>
            <a:r>
              <a:rPr lang="es-VE" sz="2400" dirty="0" err="1">
                <a:latin typeface="Cambria" panose="02040503050406030204" pitchFamily="18" charset="0"/>
                <a:ea typeface="Cambria" panose="02040503050406030204" pitchFamily="18" charset="0"/>
              </a:rPr>
              <a:t>autoaplicación</a:t>
            </a:r>
            <a:r>
              <a:rPr lang="es-VE" sz="2400" dirty="0">
                <a:latin typeface="Cambria" panose="02040503050406030204" pitchFamily="18" charset="0"/>
                <a:ea typeface="Cambria" panose="02040503050406030204" pitchFamily="18" charset="0"/>
              </a:rPr>
              <a:t> a los estudiantes de Psicología Social y de Educación Inicial de diferentes semestres con la colaboración del personal directivo y educativo</a:t>
            </a:r>
          </a:p>
        </p:txBody>
      </p:sp>
      <p:sp>
        <p:nvSpPr>
          <p:cNvPr id="4" name="CuadroTexto 3">
            <a:extLst>
              <a:ext uri="{FF2B5EF4-FFF2-40B4-BE49-F238E27FC236}">
                <a16:creationId xmlns:a16="http://schemas.microsoft.com/office/drawing/2014/main" id="{4958701E-CD06-0508-2F4D-B8D22A05C6AD}"/>
              </a:ext>
            </a:extLst>
          </p:cNvPr>
          <p:cNvSpPr txBox="1"/>
          <p:nvPr/>
        </p:nvSpPr>
        <p:spPr>
          <a:xfrm>
            <a:off x="3239344" y="626447"/>
            <a:ext cx="13722776" cy="3485698"/>
          </a:xfrm>
          <a:prstGeom prst="rect">
            <a:avLst/>
          </a:prstGeom>
          <a:solidFill>
            <a:srgbClr val="FBFDFC"/>
          </a:solidFill>
        </p:spPr>
        <p:txBody>
          <a:bodyPr wrap="square">
            <a:spAutoFit/>
          </a:bodyPr>
          <a:lstStyle/>
          <a:p>
            <a:pPr marL="0" indent="0" algn="just">
              <a:lnSpc>
                <a:spcPct val="150000"/>
              </a:lnSpc>
              <a:buNone/>
            </a:pPr>
            <a:r>
              <a:rPr lang="es-VE" sz="2500" b="1" dirty="0">
                <a:latin typeface="Times New Roman" panose="02020603050405020304" pitchFamily="18" charset="0"/>
                <a:ea typeface="Times New Roman" panose="02020603050405020304" pitchFamily="18" charset="0"/>
              </a:rPr>
              <a:t>Estado Miranda: </a:t>
            </a:r>
            <a:r>
              <a:rPr lang="es-VE" sz="2500" dirty="0">
                <a:latin typeface="Times New Roman" panose="02020603050405020304" pitchFamily="18" charset="0"/>
                <a:ea typeface="Times New Roman" panose="02020603050405020304" pitchFamily="18" charset="0"/>
              </a:rPr>
              <a:t>Fundación Venezolana de Investigación Desarrollo e Innovación para el Transporte (FUVIDIT), BOLIPUERTOS, Universidad Politécnica Territorial de los Valles del Tuy (UPTVT), Universidad Experimental Simón Rodríguez (UNESR), Unidad Educativa Estatal Carmen Ruiz, Unidad Educativa Estadal Andrés Eloy Blanco, estado Miranda; Unidad Educativa Nacional Francisco Tosta García, estado Miranda; Centro de Educación Nacional </a:t>
            </a:r>
            <a:r>
              <a:rPr lang="es-VE" sz="2500" dirty="0" err="1">
                <a:latin typeface="Times New Roman" panose="02020603050405020304" pitchFamily="18" charset="0"/>
                <a:ea typeface="Times New Roman" panose="02020603050405020304" pitchFamily="18" charset="0"/>
              </a:rPr>
              <a:t>Charavare</a:t>
            </a:r>
            <a:r>
              <a:rPr lang="es-VE" sz="2500" dirty="0">
                <a:latin typeface="Times New Roman" panose="02020603050405020304" pitchFamily="18" charset="0"/>
                <a:ea typeface="Times New Roman" panose="02020603050405020304" pitchFamily="18" charset="0"/>
              </a:rPr>
              <a:t>, estas unidades educativas pertenecen al Municipio Cristóbal Rojas. </a:t>
            </a:r>
          </a:p>
        </p:txBody>
      </p:sp>
    </p:spTree>
    <p:extLst>
      <p:ext uri="{BB962C8B-B14F-4D97-AF65-F5344CB8AC3E}">
        <p14:creationId xmlns:p14="http://schemas.microsoft.com/office/powerpoint/2010/main" val="204122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5E95-5545-6A85-B085-18D0A1F112A7}"/>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1030BD-209C-FDF8-C303-C78A1BE32A73}"/>
              </a:ext>
            </a:extLst>
          </p:cNvPr>
          <p:cNvSpPr>
            <a:spLocks noGrp="1"/>
          </p:cNvSpPr>
          <p:nvPr>
            <p:ph idx="1"/>
          </p:nvPr>
        </p:nvSpPr>
        <p:spPr/>
        <p:txBody>
          <a:bodyPr/>
          <a:lstStyle/>
          <a:p>
            <a:pPr marL="0" indent="0" algn="just">
              <a:lnSpc>
                <a:spcPct val="150000"/>
              </a:lnSpc>
              <a:spcBef>
                <a:spcPts val="0"/>
              </a:spcBef>
              <a:buNone/>
            </a:pPr>
            <a:endParaRPr lang="es-VE" dirty="0">
              <a:latin typeface="Cambria" panose="02040503050406030204" pitchFamily="18" charset="0"/>
              <a:ea typeface="Cambria" panose="02040503050406030204" pitchFamily="18" charset="0"/>
            </a:endParaRPr>
          </a:p>
          <a:p>
            <a:endParaRPr lang="es-VE" dirty="0"/>
          </a:p>
        </p:txBody>
      </p:sp>
      <p:sp>
        <p:nvSpPr>
          <p:cNvPr id="4" name="CuadroTexto 3">
            <a:extLst>
              <a:ext uri="{FF2B5EF4-FFF2-40B4-BE49-F238E27FC236}">
                <a16:creationId xmlns:a16="http://schemas.microsoft.com/office/drawing/2014/main" id="{038BF431-171D-8C79-D563-FCDD0D953372}"/>
              </a:ext>
            </a:extLst>
          </p:cNvPr>
          <p:cNvSpPr txBox="1"/>
          <p:nvPr/>
        </p:nvSpPr>
        <p:spPr>
          <a:xfrm>
            <a:off x="647056" y="4483572"/>
            <a:ext cx="17497944" cy="4219232"/>
          </a:xfrm>
          <a:prstGeom prst="rect">
            <a:avLst/>
          </a:prstGeom>
          <a:solidFill>
            <a:srgbClr val="F5FEFD"/>
          </a:solidFill>
        </p:spPr>
        <p:txBody>
          <a:bodyPr wrap="square">
            <a:spAutoFit/>
          </a:bodyPr>
          <a:lstStyle/>
          <a:p>
            <a:pPr algn="just">
              <a:lnSpc>
                <a:spcPct val="150000"/>
              </a:lnSpc>
              <a:buNone/>
            </a:pPr>
            <a:r>
              <a:rPr lang="es-VE" sz="2600" b="1" dirty="0">
                <a:effectLst/>
                <a:latin typeface="Cambria" panose="02040503050406030204" pitchFamily="18" charset="0"/>
                <a:ea typeface="Cambria" panose="02040503050406030204" pitchFamily="18" charset="0"/>
              </a:rPr>
              <a:t>Estado Carabobo:</a:t>
            </a:r>
            <a:r>
              <a:rPr lang="es-VE" sz="2600" dirty="0">
                <a:effectLst/>
                <a:latin typeface="Cambria" panose="02040503050406030204" pitchFamily="18" charset="0"/>
                <a:ea typeface="Cambria" panose="02040503050406030204" pitchFamily="18" charset="0"/>
              </a:rPr>
              <a:t> Sector transporte y cultores de valencia y Hospital Nacional Dr. Ángel Larralde se contó con el apoyo del Director del hospital Ingeniero Pedro </a:t>
            </a:r>
            <a:r>
              <a:rPr lang="es-VE" sz="2600" dirty="0" err="1">
                <a:effectLst/>
                <a:latin typeface="Cambria" panose="02040503050406030204" pitchFamily="18" charset="0"/>
                <a:ea typeface="Cambria" panose="02040503050406030204" pitchFamily="18" charset="0"/>
              </a:rPr>
              <a:t>Madgaleno</a:t>
            </a:r>
            <a:r>
              <a:rPr lang="es-VE" sz="2600" dirty="0">
                <a:effectLst/>
                <a:latin typeface="Cambria" panose="02040503050406030204" pitchFamily="18" charset="0"/>
                <a:ea typeface="Cambria" panose="02040503050406030204" pitchFamily="18" charset="0"/>
              </a:rPr>
              <a:t>.</a:t>
            </a:r>
          </a:p>
          <a:p>
            <a:pPr algn="just">
              <a:lnSpc>
                <a:spcPct val="150000"/>
              </a:lnSpc>
              <a:buNone/>
            </a:pPr>
            <a:endParaRPr lang="es-VE" sz="2600" dirty="0">
              <a:effectLst/>
              <a:latin typeface="Cambria" panose="02040503050406030204" pitchFamily="18" charset="0"/>
              <a:ea typeface="Cambria" panose="02040503050406030204" pitchFamily="18" charset="0"/>
            </a:endParaRPr>
          </a:p>
          <a:p>
            <a:pPr algn="just">
              <a:lnSpc>
                <a:spcPct val="150000"/>
              </a:lnSpc>
              <a:buNone/>
            </a:pPr>
            <a:r>
              <a:rPr lang="es-VE" sz="2600" b="1" dirty="0">
                <a:effectLst/>
                <a:latin typeface="Cambria" panose="02040503050406030204" pitchFamily="18" charset="0"/>
                <a:ea typeface="Cambria" panose="02040503050406030204" pitchFamily="18" charset="0"/>
              </a:rPr>
              <a:t>Distrito Capital:</a:t>
            </a:r>
            <a:r>
              <a:rPr lang="es-VE" sz="2600" dirty="0">
                <a:effectLst/>
                <a:latin typeface="Cambria" panose="02040503050406030204" pitchFamily="18" charset="0"/>
                <a:ea typeface="Cambria" panose="02040503050406030204" pitchFamily="18" charset="0"/>
              </a:rPr>
              <a:t> Superintendencia de la Seguridad Social, Casa Petra Barreto de la Vega, Centro de Diagnóstico Integral (CDI) Pedro </a:t>
            </a:r>
            <a:r>
              <a:rPr lang="es-VE" sz="2600" dirty="0" err="1">
                <a:effectLst/>
                <a:latin typeface="Cambria" panose="02040503050406030204" pitchFamily="18" charset="0"/>
                <a:ea typeface="Cambria" panose="02040503050406030204" pitchFamily="18" charset="0"/>
              </a:rPr>
              <a:t>Fontes</a:t>
            </a:r>
            <a:r>
              <a:rPr lang="es-VE" sz="2600" dirty="0">
                <a:effectLst/>
                <a:latin typeface="Cambria" panose="02040503050406030204" pitchFamily="18" charset="0"/>
                <a:ea typeface="Cambria" panose="02040503050406030204" pitchFamily="18" charset="0"/>
              </a:rPr>
              <a:t> de Montalbán, Universidad Bolivariana de Venezuela (UBV), Instituto Nacional de Servicios Sociales (INASS), Unidad Educativa Nacional Pedro </a:t>
            </a:r>
            <a:r>
              <a:rPr lang="es-VE" sz="2600" dirty="0" err="1">
                <a:effectLst/>
                <a:latin typeface="Cambria" panose="02040503050406030204" pitchFamily="18" charset="0"/>
                <a:ea typeface="Cambria" panose="02040503050406030204" pitchFamily="18" charset="0"/>
              </a:rPr>
              <a:t>Fontes</a:t>
            </a:r>
            <a:r>
              <a:rPr lang="es-VE" sz="2600" dirty="0">
                <a:effectLst/>
                <a:latin typeface="Cambria" panose="02040503050406030204" pitchFamily="18" charset="0"/>
                <a:ea typeface="Cambria" panose="02040503050406030204" pitchFamily="18" charset="0"/>
              </a:rPr>
              <a:t> y Universidad Nacional de la Seguridad (UNES).</a:t>
            </a:r>
          </a:p>
          <a:p>
            <a:pPr algn="just">
              <a:lnSpc>
                <a:spcPct val="150000"/>
              </a:lnSpc>
            </a:pPr>
            <a:r>
              <a:rPr lang="es-VE" sz="2600" dirty="0">
                <a:effectLst/>
                <a:latin typeface="Cambria" panose="02040503050406030204" pitchFamily="18" charset="0"/>
                <a:ea typeface="Cambria" panose="02040503050406030204" pitchFamily="18" charset="0"/>
              </a:rPr>
              <a:t> </a:t>
            </a:r>
          </a:p>
        </p:txBody>
      </p:sp>
      <p:sp>
        <p:nvSpPr>
          <p:cNvPr id="6" name="CuadroTexto 5">
            <a:extLst>
              <a:ext uri="{FF2B5EF4-FFF2-40B4-BE49-F238E27FC236}">
                <a16:creationId xmlns:a16="http://schemas.microsoft.com/office/drawing/2014/main" id="{B8B27630-3AD7-F1FF-41E6-88929CE219D5}"/>
              </a:ext>
            </a:extLst>
          </p:cNvPr>
          <p:cNvSpPr txBox="1"/>
          <p:nvPr/>
        </p:nvSpPr>
        <p:spPr>
          <a:xfrm>
            <a:off x="3213683" y="534194"/>
            <a:ext cx="14545617" cy="3483454"/>
          </a:xfrm>
          <a:prstGeom prst="rect">
            <a:avLst/>
          </a:prstGeom>
          <a:noFill/>
        </p:spPr>
        <p:txBody>
          <a:bodyPr wrap="square">
            <a:spAutoFit/>
          </a:bodyPr>
          <a:lstStyle/>
          <a:p>
            <a:pPr algn="just">
              <a:lnSpc>
                <a:spcPct val="150000"/>
              </a:lnSpc>
            </a:pPr>
            <a:r>
              <a:rPr lang="es-VE" sz="2500" dirty="0">
                <a:effectLst/>
                <a:latin typeface="Cambria" panose="02040503050406030204" pitchFamily="18" charset="0"/>
                <a:ea typeface="Cambria" panose="02040503050406030204" pitchFamily="18" charset="0"/>
              </a:rPr>
              <a:t>En la segunda visita a la UPTAMCA en el mes de mayo, se desarrolló el recorrido casa a casa, en la comunidad El Nacional con el apoyo de esta universidad. En esta oportunidad más de treinta los estudiantes de Psicología Social y Educación Inicial en conjunto con líderes de la Sala de Autogobierno Comunal Bendecidos por Dios y Chávez acompañaron el levantamiento de la información con el cuestionario digital, esto en conjunto con el equipo de </a:t>
            </a:r>
            <a:r>
              <a:rPr lang="es-VE" sz="2500" dirty="0" err="1">
                <a:effectLst/>
                <a:latin typeface="Cambria" panose="02040503050406030204" pitchFamily="18" charset="0"/>
                <a:ea typeface="Cambria" panose="02040503050406030204" pitchFamily="18" charset="0"/>
              </a:rPr>
              <a:t>Fundacredesa</a:t>
            </a:r>
            <a:r>
              <a:rPr lang="es-VE" sz="2500" dirty="0">
                <a:effectLst/>
                <a:latin typeface="Cambria" panose="02040503050406030204" pitchFamily="18" charset="0"/>
                <a:ea typeface="Cambria" panose="02040503050406030204" pitchFamily="18" charset="0"/>
              </a:rPr>
              <a:t> en cinco sectores de la comunidad El Nacional</a:t>
            </a:r>
          </a:p>
        </p:txBody>
      </p:sp>
    </p:spTree>
    <p:extLst>
      <p:ext uri="{BB962C8B-B14F-4D97-AF65-F5344CB8AC3E}">
        <p14:creationId xmlns:p14="http://schemas.microsoft.com/office/powerpoint/2010/main" val="55158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F8E4D0B-0A49-F0B3-223D-D3892DCC8E6F}"/>
              </a:ext>
            </a:extLst>
          </p:cNvPr>
          <p:cNvSpPr txBox="1"/>
          <p:nvPr/>
        </p:nvSpPr>
        <p:spPr>
          <a:xfrm>
            <a:off x="863080" y="1038250"/>
            <a:ext cx="16777864" cy="6334876"/>
          </a:xfrm>
          <a:prstGeom prst="rect">
            <a:avLst/>
          </a:prstGeom>
          <a:noFill/>
        </p:spPr>
        <p:txBody>
          <a:bodyPr wrap="square">
            <a:spAutoFit/>
          </a:bodyPr>
          <a:lstStyle/>
          <a:p>
            <a:pPr indent="450215" algn="ctr">
              <a:lnSpc>
                <a:spcPct val="150000"/>
              </a:lnSpc>
              <a:buNone/>
            </a:pPr>
            <a:r>
              <a:rPr lang="es-VE" sz="6000" b="1" dirty="0">
                <a:effectLst/>
                <a:latin typeface="Arial Black" panose="020B0A04020102020204" pitchFamily="34" charset="0"/>
                <a:ea typeface="Times New Roman" panose="02020603050405020304" pitchFamily="18" charset="0"/>
              </a:rPr>
              <a:t>ACUERDOS </a:t>
            </a:r>
            <a:r>
              <a:rPr lang="es-VE" sz="6000" b="1" dirty="0">
                <a:solidFill>
                  <a:srgbClr val="2BAE78"/>
                </a:solidFill>
                <a:effectLst/>
                <a:latin typeface="Arial Black" panose="020B0A04020102020204" pitchFamily="34" charset="0"/>
                <a:ea typeface="Times New Roman" panose="02020603050405020304" pitchFamily="18" charset="0"/>
              </a:rPr>
              <a:t>/ CONVENIOS</a:t>
            </a:r>
            <a:endParaRPr lang="es-VE" sz="6000" dirty="0">
              <a:solidFill>
                <a:srgbClr val="2BAE78"/>
              </a:solidFill>
              <a:effectLst/>
              <a:latin typeface="Arial Black" panose="020B0A04020102020204" pitchFamily="34" charset="0"/>
              <a:ea typeface="Times New Roman" panose="02020603050405020304" pitchFamily="18" charset="0"/>
            </a:endParaRPr>
          </a:p>
          <a:p>
            <a:pPr indent="450215" algn="just">
              <a:lnSpc>
                <a:spcPct val="150000"/>
              </a:lnSpc>
              <a:buNone/>
            </a:pPr>
            <a:r>
              <a:rPr lang="es-VE" sz="3600" b="1" dirty="0">
                <a:effectLst/>
                <a:latin typeface="Times New Roman" panose="02020603050405020304" pitchFamily="18" charset="0"/>
                <a:ea typeface="Times New Roman" panose="02020603050405020304" pitchFamily="18" charset="0"/>
              </a:rPr>
              <a:t> </a:t>
            </a:r>
            <a:endParaRPr lang="es-VE" sz="3600" dirty="0">
              <a:effectLst/>
              <a:latin typeface="Times New Roman" panose="02020603050405020304" pitchFamily="18" charset="0"/>
              <a:ea typeface="Times New Roman" panose="02020603050405020304" pitchFamily="18" charset="0"/>
            </a:endParaRPr>
          </a:p>
          <a:p>
            <a:pPr algn="just">
              <a:lnSpc>
                <a:spcPct val="150000"/>
              </a:lnSpc>
            </a:pPr>
            <a:r>
              <a:rPr lang="es-VE" sz="4500" dirty="0">
                <a:effectLst/>
                <a:latin typeface="Cambria" panose="02040503050406030204" pitchFamily="18" charset="0"/>
                <a:ea typeface="Cambria" panose="02040503050406030204" pitchFamily="18" charset="0"/>
              </a:rPr>
              <a:t>En las reuniones con las distintas instituciones públicas se comprometieron a difundir el cuestionario digital, además de ello, se fijaron algunos acuerdos y convenios, los cuales serán presentados a continuación:</a:t>
            </a:r>
          </a:p>
        </p:txBody>
      </p:sp>
    </p:spTree>
    <p:extLst>
      <p:ext uri="{BB962C8B-B14F-4D97-AF65-F5344CB8AC3E}">
        <p14:creationId xmlns:p14="http://schemas.microsoft.com/office/powerpoint/2010/main" val="199772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599D686-40D7-08A2-1EC6-9DEEE2A57BD0}"/>
              </a:ext>
            </a:extLst>
          </p:cNvPr>
          <p:cNvSpPr txBox="1"/>
          <p:nvPr/>
        </p:nvSpPr>
        <p:spPr>
          <a:xfrm>
            <a:off x="827076" y="3667337"/>
            <a:ext cx="16633848" cy="1218410"/>
          </a:xfrm>
          <a:prstGeom prst="rect">
            <a:avLst/>
          </a:prstGeom>
          <a:noFill/>
        </p:spPr>
        <p:txBody>
          <a:bodyPr wrap="square">
            <a:spAutoFit/>
          </a:bodyPr>
          <a:lstStyle/>
          <a:p>
            <a:pPr lvl="0" algn="just">
              <a:lnSpc>
                <a:spcPct val="150000"/>
              </a:lnSpc>
            </a:pPr>
            <a:endParaRPr lang="es-VE" sz="2600" dirty="0">
              <a:effectLst/>
              <a:latin typeface="Cambria" panose="02040503050406030204" pitchFamily="18" charset="0"/>
              <a:ea typeface="Cambria" panose="02040503050406030204" pitchFamily="18" charset="0"/>
            </a:endParaRPr>
          </a:p>
          <a:p>
            <a:pPr lvl="0" algn="just">
              <a:lnSpc>
                <a:spcPct val="150000"/>
              </a:lnSpc>
            </a:pPr>
            <a:endParaRPr lang="es-VE" sz="2600" dirty="0">
              <a:effectLst/>
              <a:latin typeface="Cambria" panose="02040503050406030204" pitchFamily="18" charset="0"/>
              <a:ea typeface="Cambria" panose="02040503050406030204" pitchFamily="18" charset="0"/>
            </a:endParaRPr>
          </a:p>
        </p:txBody>
      </p:sp>
      <p:sp>
        <p:nvSpPr>
          <p:cNvPr id="9" name="CuadroTexto 8">
            <a:extLst>
              <a:ext uri="{FF2B5EF4-FFF2-40B4-BE49-F238E27FC236}">
                <a16:creationId xmlns:a16="http://schemas.microsoft.com/office/drawing/2014/main" id="{03551E82-0CAB-5465-00A3-202F0A2DE0DF}"/>
              </a:ext>
            </a:extLst>
          </p:cNvPr>
          <p:cNvSpPr txBox="1"/>
          <p:nvPr/>
        </p:nvSpPr>
        <p:spPr>
          <a:xfrm>
            <a:off x="3155584" y="313305"/>
            <a:ext cx="14689632" cy="2505366"/>
          </a:xfrm>
          <a:prstGeom prst="rect">
            <a:avLst/>
          </a:prstGeom>
          <a:noFill/>
        </p:spPr>
        <p:txBody>
          <a:bodyPr wrap="square">
            <a:spAutoFit/>
          </a:bodyPr>
          <a:lstStyle/>
          <a:p>
            <a:pPr marL="514350" indent="-514350" algn="just">
              <a:lnSpc>
                <a:spcPct val="150000"/>
              </a:lnSpc>
              <a:buFont typeface="+mj-lt"/>
              <a:buAutoNum type="arabicParenR"/>
            </a:pPr>
            <a:r>
              <a:rPr lang="es-VE" sz="2800" b="1" dirty="0">
                <a:latin typeface="Cambria" panose="02040503050406030204" pitchFamily="18" charset="0"/>
                <a:ea typeface="Cambria" panose="02040503050406030204" pitchFamily="18" charset="0"/>
              </a:rPr>
              <a:t>Fondo de Desarrollo Comunal (FONDECO): </a:t>
            </a:r>
            <a:r>
              <a:rPr lang="es-VE" sz="2600" dirty="0">
                <a:effectLst/>
                <a:latin typeface="Cambria" panose="02040503050406030204" pitchFamily="18" charset="0"/>
                <a:ea typeface="Cambria" panose="02040503050406030204" pitchFamily="18" charset="0"/>
              </a:rPr>
              <a:t>Taller vivencial de Psicología dirigido al personal de dicha institución, y para algunos representantes de brigadas de articulación comunal (BRAC), se tuvo la oportunidad de desarrollar un abordaje en la comunidad Charneca en Valencia, estado Carabobo</a:t>
            </a:r>
            <a:r>
              <a:rPr lang="es-VE" sz="2800" dirty="0">
                <a:effectLst/>
                <a:latin typeface="Cambria" panose="02040503050406030204" pitchFamily="18" charset="0"/>
                <a:ea typeface="Cambria" panose="02040503050406030204" pitchFamily="18" charset="0"/>
              </a:rPr>
              <a:t>.</a:t>
            </a:r>
          </a:p>
        </p:txBody>
      </p:sp>
      <p:sp>
        <p:nvSpPr>
          <p:cNvPr id="11" name="CuadroTexto 10">
            <a:extLst>
              <a:ext uri="{FF2B5EF4-FFF2-40B4-BE49-F238E27FC236}">
                <a16:creationId xmlns:a16="http://schemas.microsoft.com/office/drawing/2014/main" id="{F96FBFC7-EBBA-F8E3-1623-D39D8C0B5E88}"/>
              </a:ext>
            </a:extLst>
          </p:cNvPr>
          <p:cNvSpPr txBox="1"/>
          <p:nvPr/>
        </p:nvSpPr>
        <p:spPr>
          <a:xfrm>
            <a:off x="503040" y="3126482"/>
            <a:ext cx="17281920" cy="5029005"/>
          </a:xfrm>
          <a:prstGeom prst="rect">
            <a:avLst/>
          </a:prstGeom>
          <a:noFill/>
        </p:spPr>
        <p:txBody>
          <a:bodyPr wrap="square">
            <a:spAutoFit/>
          </a:bodyPr>
          <a:lstStyle/>
          <a:p>
            <a:pPr marL="514350" indent="-514350" algn="just">
              <a:buFont typeface="+mj-lt"/>
              <a:buAutoNum type="arabicPeriod" startAt="2"/>
            </a:pPr>
            <a:r>
              <a:rPr lang="es-VE" sz="2600" b="1" dirty="0">
                <a:effectLst/>
                <a:latin typeface="Cambria" panose="02040503050406030204" pitchFamily="18" charset="0"/>
                <a:ea typeface="Cambria" panose="02040503050406030204" pitchFamily="18" charset="0"/>
              </a:rPr>
              <a:t>Partido Socialista Unido de Venezuela (PSUV) sede Charallave: </a:t>
            </a:r>
            <a:r>
              <a:rPr lang="es-VE" sz="2600" dirty="0">
                <a:latin typeface="Cambria" panose="02040503050406030204" pitchFamily="18" charset="0"/>
                <a:ea typeface="Cambria" panose="02040503050406030204" pitchFamily="18" charset="0"/>
              </a:rPr>
              <a:t>Taller vivencial impartido a representantes Regionales y Sectoriales.</a:t>
            </a:r>
          </a:p>
          <a:p>
            <a:pPr marL="514350" lvl="0" indent="-514350" algn="just">
              <a:lnSpc>
                <a:spcPct val="150000"/>
              </a:lnSpc>
              <a:buFont typeface="+mj-lt"/>
              <a:buAutoNum type="arabicPeriod" startAt="2"/>
            </a:pPr>
            <a:endParaRPr lang="es-VE" sz="2600" b="1" dirty="0">
              <a:latin typeface="Cambria" panose="02040503050406030204" pitchFamily="18" charset="0"/>
              <a:ea typeface="Cambria" panose="02040503050406030204" pitchFamily="18" charset="0"/>
            </a:endParaRPr>
          </a:p>
          <a:p>
            <a:pPr marL="514350" lvl="0" indent="-514350" algn="just">
              <a:lnSpc>
                <a:spcPct val="150000"/>
              </a:lnSpc>
              <a:buFont typeface="+mj-lt"/>
              <a:buAutoNum type="arabicPeriod" startAt="2"/>
            </a:pPr>
            <a:r>
              <a:rPr lang="es-VE" sz="2600" b="1" dirty="0">
                <a:latin typeface="Cambria" panose="02040503050406030204" pitchFamily="18" charset="0"/>
                <a:ea typeface="Cambria" panose="02040503050406030204" pitchFamily="18" charset="0"/>
              </a:rPr>
              <a:t>Movimiento de Mujeres Manuelitas Sanz: </a:t>
            </a:r>
            <a:r>
              <a:rPr lang="es-VE" sz="2600" dirty="0">
                <a:latin typeface="Cambria" panose="02040503050406030204" pitchFamily="18" charset="0"/>
                <a:ea typeface="Cambria" panose="02040503050406030204" pitchFamily="18" charset="0"/>
              </a:rPr>
              <a:t>Con el apoyo de este movimiento se desarrollaron algunos abordajes en el estado Miranda, además se hizo el enlace con la institución Bolivariana de Puertos (BOLIPUERTOS), quienes se comprometieron a replicar la información a los trabajadores y trabajaras del transportes terrestres y acuáticos del estado La Guaira, Distrito Capital y estado Miranda.</a:t>
            </a:r>
          </a:p>
          <a:p>
            <a:pPr marL="514350" lvl="0" indent="-514350" algn="just">
              <a:lnSpc>
                <a:spcPct val="150000"/>
              </a:lnSpc>
              <a:buFont typeface="+mj-lt"/>
              <a:buAutoNum type="arabicPeriod" startAt="2"/>
            </a:pPr>
            <a:r>
              <a:rPr lang="es-VE" sz="2600" b="1" dirty="0">
                <a:latin typeface="Cambria" panose="02040503050406030204" pitchFamily="18" charset="0"/>
                <a:ea typeface="Cambria" panose="02040503050406030204" pitchFamily="18" charset="0"/>
              </a:rPr>
              <a:t>Institutos de Ferrocarriles del Estado (IFE): </a:t>
            </a:r>
            <a:r>
              <a:rPr lang="es-VE" sz="2600" dirty="0">
                <a:latin typeface="Cambria" panose="02040503050406030204" pitchFamily="18" charset="0"/>
                <a:ea typeface="Cambria" panose="02040503050406030204" pitchFamily="18" charset="0"/>
              </a:rPr>
              <a:t>Se realizó el taller vivencial a algunos trabajadores y trabajadoras del IFE, queda pendiente la ubicación de un espacio en su servicio médico para la atención psicológica.</a:t>
            </a:r>
            <a:r>
              <a:rPr lang="es-VE" sz="2600" b="1" dirty="0">
                <a:effectLst/>
                <a:latin typeface="Cambria" panose="02040503050406030204" pitchFamily="18" charset="0"/>
                <a:ea typeface="Cambria" panose="02040503050406030204" pitchFamily="18" charset="0"/>
              </a:rPr>
              <a:t> </a:t>
            </a:r>
            <a:endParaRPr lang="es-VE" sz="2600" b="1" dirty="0"/>
          </a:p>
        </p:txBody>
      </p:sp>
    </p:spTree>
    <p:extLst>
      <p:ext uri="{BB962C8B-B14F-4D97-AF65-F5344CB8AC3E}">
        <p14:creationId xmlns:p14="http://schemas.microsoft.com/office/powerpoint/2010/main" val="211803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4967536" y="1123937"/>
            <a:ext cx="7704634" cy="778409"/>
          </a:xfrm>
        </p:spPr>
        <p:txBody>
          <a:bodyPr>
            <a:noAutofit/>
          </a:bodyPr>
          <a:lstStyle/>
          <a:p>
            <a:r>
              <a:rPr lang="es-VE" sz="8000" b="1" dirty="0"/>
              <a:t>PRESENTACIÓN</a:t>
            </a:r>
            <a:endParaRPr lang="es-ES" sz="8000" dirty="0"/>
          </a:p>
        </p:txBody>
      </p:sp>
      <p:sp>
        <p:nvSpPr>
          <p:cNvPr id="3" name="2 Marcador de contenido"/>
          <p:cNvSpPr>
            <a:spLocks noGrp="1"/>
          </p:cNvSpPr>
          <p:nvPr>
            <p:ph idx="1"/>
          </p:nvPr>
        </p:nvSpPr>
        <p:spPr>
          <a:xfrm>
            <a:off x="503040" y="2190378"/>
            <a:ext cx="17281920" cy="9217024"/>
          </a:xfrm>
        </p:spPr>
        <p:txBody>
          <a:bodyPr>
            <a:noAutofit/>
          </a:bodyPr>
          <a:lstStyle/>
          <a:p>
            <a:pPr marL="0" indent="0" algn="just">
              <a:lnSpc>
                <a:spcPct val="150000"/>
              </a:lnSpc>
              <a:spcBef>
                <a:spcPts val="0"/>
              </a:spcBef>
              <a:buNone/>
            </a:pPr>
            <a:r>
              <a:rPr lang="es-VE" sz="2500" dirty="0">
                <a:latin typeface="Cambria" panose="02040503050406030204" pitchFamily="18" charset="0"/>
                <a:ea typeface="Cambria" panose="02040503050406030204" pitchFamily="18" charset="0"/>
              </a:rPr>
              <a:t>La salud mental “es un estado completo de bienestar físico, mental, social, y no solamente la ausencia de afecciones o enfermedades” (Organización Mundial de la Salud, 2022). El cual se complementa con el reconocimiento que: “el goce del grado máximo de salud que se pueda lograr es uno de los derechos fundamentales de todo ser humano sin distinción de raza, religión, ideología política, condición económica o social” (Organización Mundial de la Salud, 2022). </a:t>
            </a:r>
          </a:p>
          <a:p>
            <a:pPr marL="0" indent="0" algn="just">
              <a:lnSpc>
                <a:spcPct val="150000"/>
              </a:lnSpc>
              <a:spcBef>
                <a:spcPts val="0"/>
              </a:spcBef>
              <a:buNone/>
            </a:pPr>
            <a:r>
              <a:rPr lang="es-VE" sz="2500" dirty="0">
                <a:latin typeface="Cambria" panose="02040503050406030204" pitchFamily="18" charset="0"/>
                <a:ea typeface="Cambria" panose="02040503050406030204" pitchFamily="18" charset="0"/>
              </a:rPr>
              <a:t>Para indagar acerca de la salud de la y los venezolanos, en el año 2023 se pensó en la construcción de un proyecto, iniciándose el pilotaje en la parroquia La Vega. Dicho proyecto llevó por nombre Salud mental en la Venezuela del siglo XXI (2013-2023). Casos Eje 5, La Comuna “La Huella de Chávez”, Parroquia La Vega, Municipio Libertador, Distrito Capital. Siendo su objetivo general: Explorar en el contexto de la Venezuela del siglo XXI (2013-2023) la salud mental de las y los habitantes de la comunidad ya mencionada, con la finalidad de incidir en el diseño de políticas públicas. Hubo una conformación de un equipo interdisciplinario, integrado por psiquiatras, psicólogos, estadísticos, sociólogos, antropólogos. Todo esto, bajo la modalidad de método mixto. Es decir, de corte cuantitativo, donde se aplicó un cuestionario a 177 personas. Y de corte cualitativo, empleando el método etnográfico y realizando 6 entrevistas a profundidad. </a:t>
            </a:r>
          </a:p>
          <a:p>
            <a:pPr marL="0" indent="0" algn="just">
              <a:lnSpc>
                <a:spcPct val="150000"/>
              </a:lnSpc>
              <a:spcBef>
                <a:spcPts val="0"/>
              </a:spcBef>
              <a:buNone/>
            </a:pPr>
            <a:endParaRPr lang="es-ES" sz="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225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A7AD8AE-E487-67DE-2118-FA127D6DD778}"/>
              </a:ext>
            </a:extLst>
          </p:cNvPr>
          <p:cNvSpPr txBox="1"/>
          <p:nvPr/>
        </p:nvSpPr>
        <p:spPr>
          <a:xfrm>
            <a:off x="3239344" y="966242"/>
            <a:ext cx="14185576" cy="7820218"/>
          </a:xfrm>
          <a:prstGeom prst="rect">
            <a:avLst/>
          </a:prstGeom>
          <a:noFill/>
        </p:spPr>
        <p:txBody>
          <a:bodyPr wrap="square">
            <a:spAutoFit/>
          </a:bodyPr>
          <a:lstStyle/>
          <a:p>
            <a:pPr marL="514350" lvl="0" indent="-514350" algn="just">
              <a:lnSpc>
                <a:spcPct val="150000"/>
              </a:lnSpc>
              <a:buFont typeface="+mj-lt"/>
              <a:buAutoNum type="arabicParenR" startAt="5"/>
            </a:pPr>
            <a:r>
              <a:rPr lang="es-VE" sz="2600" b="1" dirty="0">
                <a:effectLst/>
                <a:latin typeface="Cambria" panose="02040503050406030204" pitchFamily="18" charset="0"/>
                <a:ea typeface="Cambria" panose="02040503050406030204" pitchFamily="18" charset="0"/>
              </a:rPr>
              <a:t>Organización de Bienestar Estudiantil (OBE): </a:t>
            </a:r>
            <a:r>
              <a:rPr lang="es-VE" sz="2600" dirty="0">
                <a:effectLst/>
                <a:latin typeface="Cambria" panose="02040503050406030204" pitchFamily="18" charset="0"/>
                <a:ea typeface="Cambria" panose="02040503050406030204" pitchFamily="18" charset="0"/>
              </a:rPr>
              <a:t>Se realizó el taller vivencial, especialmente para el personal que labora en el comedor de la Universidad Central de Venezuela.</a:t>
            </a:r>
          </a:p>
          <a:p>
            <a:pPr marL="514350" lvl="0" indent="-514350" algn="just">
              <a:lnSpc>
                <a:spcPct val="150000"/>
              </a:lnSpc>
              <a:buFont typeface="+mj-lt"/>
              <a:buAutoNum type="arabicParenR" startAt="5"/>
            </a:pPr>
            <a:endParaRPr lang="es-VE" sz="2600" dirty="0">
              <a:effectLst/>
              <a:latin typeface="Cambria" panose="02040503050406030204" pitchFamily="18" charset="0"/>
              <a:ea typeface="Cambria" panose="02040503050406030204" pitchFamily="18" charset="0"/>
            </a:endParaRPr>
          </a:p>
          <a:p>
            <a:pPr marL="514350" lvl="0" indent="-514350" algn="just">
              <a:lnSpc>
                <a:spcPct val="150000"/>
              </a:lnSpc>
              <a:buFont typeface="+mj-lt"/>
              <a:buAutoNum type="arabicParenR" startAt="5"/>
            </a:pPr>
            <a:r>
              <a:rPr lang="es-VE" sz="2600" b="1" dirty="0">
                <a:effectLst/>
                <a:latin typeface="Cambria" panose="02040503050406030204" pitchFamily="18" charset="0"/>
                <a:ea typeface="Cambria" panose="02040503050406030204" pitchFamily="18" charset="0"/>
              </a:rPr>
              <a:t>Encuentro con la Superintendencia Nacional de Auditoría Interna (SUNAI): </a:t>
            </a:r>
            <a:r>
              <a:rPr lang="es-VE" sz="2600" dirty="0">
                <a:effectLst/>
                <a:latin typeface="Cambria" panose="02040503050406030204" pitchFamily="18" charset="0"/>
                <a:ea typeface="Cambria" panose="02040503050406030204" pitchFamily="18" charset="0"/>
              </a:rPr>
              <a:t>Se concretó la incorporación de la Psicóloga como parte del equipo de la Superintendencia, para atender a sus trabajadoras y trabajadores, dicha atención se efectúa en el consultorio de </a:t>
            </a:r>
            <a:r>
              <a:rPr lang="es-VE" sz="2600" dirty="0" err="1">
                <a:effectLst/>
                <a:latin typeface="Cambria" panose="02040503050406030204" pitchFamily="18" charset="0"/>
                <a:ea typeface="Cambria" panose="02040503050406030204" pitchFamily="18" charset="0"/>
              </a:rPr>
              <a:t>Fundacredesa</a:t>
            </a:r>
            <a:r>
              <a:rPr lang="es-VE" sz="2600" dirty="0">
                <a:effectLst/>
                <a:latin typeface="Cambria" panose="02040503050406030204" pitchFamily="18" charset="0"/>
                <a:ea typeface="Cambria" panose="02040503050406030204" pitchFamily="18" charset="0"/>
              </a:rPr>
              <a:t>. La Superintendencia acordó recolectar la información necesaria para la atención de sus empleados. Asimismo, se realizó el taller vivencial para los trabajadores y trabajadoras.</a:t>
            </a:r>
          </a:p>
          <a:p>
            <a:pPr marL="514350" lvl="0" indent="-514350" algn="just">
              <a:lnSpc>
                <a:spcPct val="150000"/>
              </a:lnSpc>
              <a:buFont typeface="+mj-lt"/>
              <a:buAutoNum type="arabicParenR" startAt="5"/>
            </a:pPr>
            <a:endParaRPr lang="es-VE" sz="2600" dirty="0">
              <a:effectLst/>
              <a:latin typeface="Cambria" panose="02040503050406030204" pitchFamily="18" charset="0"/>
              <a:ea typeface="Cambria" panose="02040503050406030204" pitchFamily="18" charset="0"/>
            </a:endParaRPr>
          </a:p>
          <a:p>
            <a:pPr marL="514350" lvl="0" indent="-514350" algn="just">
              <a:lnSpc>
                <a:spcPct val="150000"/>
              </a:lnSpc>
              <a:buFont typeface="+mj-lt"/>
              <a:buAutoNum type="arabicParenR" startAt="5"/>
            </a:pPr>
            <a:r>
              <a:rPr lang="es-VE" sz="2600" b="1" dirty="0">
                <a:effectLst/>
                <a:latin typeface="Cambria" panose="02040503050406030204" pitchFamily="18" charset="0"/>
                <a:ea typeface="Cambria" panose="02040503050406030204" pitchFamily="18" charset="0"/>
              </a:rPr>
              <a:t>Superintendencia de la Seguridad Social adscrito al</a:t>
            </a:r>
            <a:r>
              <a:rPr lang="es-VE" sz="2600" b="1" dirty="0">
                <a:solidFill>
                  <a:srgbClr val="000000"/>
                </a:solidFill>
                <a:effectLst/>
                <a:latin typeface="Cambria" panose="02040503050406030204" pitchFamily="18" charset="0"/>
                <a:ea typeface="Cambria" panose="02040503050406030204" pitchFamily="18" charset="0"/>
              </a:rPr>
              <a:t> Ministerio del Poder Popular de Economía, Finanzas y Comercio Exterior</a:t>
            </a:r>
            <a:r>
              <a:rPr lang="es-VE" sz="2600" b="1" dirty="0">
                <a:effectLst/>
                <a:latin typeface="Cambria" panose="02040503050406030204" pitchFamily="18" charset="0"/>
                <a:ea typeface="Cambria" panose="02040503050406030204" pitchFamily="18" charset="0"/>
              </a:rPr>
              <a:t>: </a:t>
            </a:r>
            <a:r>
              <a:rPr lang="es-VE" sz="2600" dirty="0">
                <a:effectLst/>
                <a:latin typeface="Cambria" panose="02040503050406030204" pitchFamily="18" charset="0"/>
                <a:ea typeface="Cambria" panose="02040503050406030204" pitchFamily="18" charset="0"/>
              </a:rPr>
              <a:t>Se comprometieron a difundir la información del proyecto a los trabajadores y trabajadoras de otras sedes, además se articularon los procesos de formación en conjunto.</a:t>
            </a:r>
          </a:p>
        </p:txBody>
      </p:sp>
    </p:spTree>
    <p:extLst>
      <p:ext uri="{BB962C8B-B14F-4D97-AF65-F5344CB8AC3E}">
        <p14:creationId xmlns:p14="http://schemas.microsoft.com/office/powerpoint/2010/main" val="242494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4489086-9ED0-C5C2-9AC2-1E61CB7FD6FF}"/>
              </a:ext>
            </a:extLst>
          </p:cNvPr>
          <p:cNvSpPr txBox="1"/>
          <p:nvPr/>
        </p:nvSpPr>
        <p:spPr>
          <a:xfrm>
            <a:off x="3167336" y="966242"/>
            <a:ext cx="14617624" cy="7220053"/>
          </a:xfrm>
          <a:prstGeom prst="rect">
            <a:avLst/>
          </a:prstGeom>
          <a:noFill/>
        </p:spPr>
        <p:txBody>
          <a:bodyPr wrap="square">
            <a:spAutoFit/>
          </a:bodyPr>
          <a:lstStyle/>
          <a:p>
            <a:pPr marL="898525" lvl="0" indent="-898525" algn="just">
              <a:lnSpc>
                <a:spcPct val="150000"/>
              </a:lnSpc>
              <a:buFont typeface="+mj-lt"/>
              <a:buAutoNum type="arabicParenR" startAt="8"/>
            </a:pPr>
            <a:r>
              <a:rPr lang="es-VE" sz="2600" b="1" dirty="0">
                <a:effectLst/>
                <a:latin typeface="Cambria" panose="02040503050406030204" pitchFamily="18" charset="0"/>
                <a:ea typeface="Cambria" panose="02040503050406030204" pitchFamily="18" charset="0"/>
              </a:rPr>
              <a:t>Universidad Politécnica Territorial de los Valles del Tuy (UPTVT): </a:t>
            </a:r>
            <a:r>
              <a:rPr lang="es-VE" sz="2600" dirty="0">
                <a:effectLst/>
                <a:latin typeface="Cambria" panose="02040503050406030204" pitchFamily="18" charset="0"/>
                <a:ea typeface="Cambria" panose="02040503050406030204" pitchFamily="18" charset="0"/>
              </a:rPr>
              <a:t>Se desarrolló la revisión del proyecto de la investigación para hacer la presentación a los rectores.</a:t>
            </a:r>
          </a:p>
          <a:p>
            <a:pPr marL="898525" lvl="0" indent="-898525" algn="just">
              <a:lnSpc>
                <a:spcPct val="150000"/>
              </a:lnSpc>
              <a:buFont typeface="+mj-lt"/>
              <a:buAutoNum type="arabicParenR" startAt="8"/>
            </a:pPr>
            <a:r>
              <a:rPr lang="es-VE" sz="2600" b="1" dirty="0">
                <a:effectLst/>
                <a:latin typeface="Cambria" panose="02040503050406030204" pitchFamily="18" charset="0"/>
                <a:ea typeface="Cambria" panose="02040503050406030204" pitchFamily="18" charset="0"/>
              </a:rPr>
              <a:t>Sector transporte y cultores de Valencia: </a:t>
            </a:r>
            <a:r>
              <a:rPr lang="es-VE" sz="2600" dirty="0">
                <a:effectLst/>
                <a:latin typeface="Cambria" panose="02040503050406030204" pitchFamily="18" charset="0"/>
                <a:ea typeface="Cambria" panose="02040503050406030204" pitchFamily="18" charset="0"/>
              </a:rPr>
              <a:t>Se acuerda la construcción de espacio para la atención terapéutica y multiplicación del cuestionario digital para su </a:t>
            </a:r>
            <a:r>
              <a:rPr lang="es-VE" sz="2600" dirty="0" err="1">
                <a:effectLst/>
                <a:latin typeface="Cambria" panose="02040503050406030204" pitchFamily="18" charset="0"/>
                <a:ea typeface="Cambria" panose="02040503050406030204" pitchFamily="18" charset="0"/>
              </a:rPr>
              <a:t>autoaplicación</a:t>
            </a:r>
            <a:r>
              <a:rPr lang="es-VE" sz="2600" dirty="0">
                <a:effectLst/>
                <a:latin typeface="Cambria" panose="02040503050406030204" pitchFamily="18" charset="0"/>
                <a:ea typeface="Cambria" panose="02040503050406030204" pitchFamily="18" charset="0"/>
              </a:rPr>
              <a:t>.</a:t>
            </a:r>
          </a:p>
          <a:p>
            <a:pPr marL="898525" lvl="0" indent="-898525" algn="just">
              <a:lnSpc>
                <a:spcPct val="150000"/>
              </a:lnSpc>
              <a:buFont typeface="+mj-lt"/>
              <a:buAutoNum type="arabicParenR" startAt="8"/>
            </a:pPr>
            <a:r>
              <a:rPr lang="es-VE" sz="2600" b="1" dirty="0">
                <a:effectLst/>
                <a:latin typeface="Cambria" panose="02040503050406030204" pitchFamily="18" charset="0"/>
                <a:ea typeface="Cambria" panose="02040503050406030204" pitchFamily="18" charset="0"/>
              </a:rPr>
              <a:t>Hospital Nacional Dr. Ángel Larralde. </a:t>
            </a:r>
            <a:r>
              <a:rPr lang="es-VE" sz="2600" dirty="0">
                <a:effectLst/>
                <a:latin typeface="Cambria" panose="02040503050406030204" pitchFamily="18" charset="0"/>
                <a:ea typeface="Cambria" panose="02040503050406030204" pitchFamily="18" charset="0"/>
              </a:rPr>
              <a:t>Se llevó acabo un encuentro con Pedro Magdaleno, Director del hospital, donde se acordó difundir el cuestionario digital entre personal que labora en la institución, el mismo día de la reunión se realizó el levantamiento de la información a través del cuestionario digital en distintos espacios del hospital al personal </a:t>
            </a:r>
          </a:p>
          <a:p>
            <a:pPr marL="898525" lvl="0" indent="-898525" algn="just">
              <a:lnSpc>
                <a:spcPct val="150000"/>
              </a:lnSpc>
              <a:buFont typeface="+mj-lt"/>
              <a:buAutoNum type="arabicParenR" startAt="8"/>
            </a:pPr>
            <a:r>
              <a:rPr lang="es-VE" sz="2600" b="1" dirty="0">
                <a:latin typeface="Cambria" panose="02040503050406030204" pitchFamily="18" charset="0"/>
                <a:ea typeface="Cambria" panose="02040503050406030204" pitchFamily="18" charset="0"/>
              </a:rPr>
              <a:t>Universidad Bolivariana de Venezuela (UBV): </a:t>
            </a:r>
            <a:r>
              <a:rPr lang="es-VE" sz="2600" dirty="0">
                <a:effectLst/>
                <a:latin typeface="Cambria" panose="02040503050406030204" pitchFamily="18" charset="0"/>
                <a:ea typeface="Cambria" panose="02040503050406030204" pitchFamily="18" charset="0"/>
              </a:rPr>
              <a:t>que se encontraba en ese día en horas de la mañana, se concretó el convenio, donde se comprometieron de manera conjunta, a brindar atención integral en el área de salud mental a la población estudiantil, así como a las trabajadoras y trabajadores pertenecientes a la institución. </a:t>
            </a:r>
          </a:p>
        </p:txBody>
      </p:sp>
    </p:spTree>
    <p:extLst>
      <p:ext uri="{BB962C8B-B14F-4D97-AF65-F5344CB8AC3E}">
        <p14:creationId xmlns:p14="http://schemas.microsoft.com/office/powerpoint/2010/main" val="183690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AA07BD4-CACD-47CD-2D19-885DCE42A5C5}"/>
              </a:ext>
            </a:extLst>
          </p:cNvPr>
          <p:cNvSpPr txBox="1"/>
          <p:nvPr/>
        </p:nvSpPr>
        <p:spPr>
          <a:xfrm>
            <a:off x="3167336" y="174154"/>
            <a:ext cx="14689632" cy="9020546"/>
          </a:xfrm>
          <a:prstGeom prst="rect">
            <a:avLst/>
          </a:prstGeom>
          <a:noFill/>
        </p:spPr>
        <p:txBody>
          <a:bodyPr wrap="square">
            <a:spAutoFit/>
          </a:bodyPr>
          <a:lstStyle/>
          <a:p>
            <a:pPr marL="722313" lvl="0" indent="-722313" algn="just">
              <a:lnSpc>
                <a:spcPct val="150000"/>
              </a:lnSpc>
              <a:buFont typeface="+mj-lt"/>
              <a:buAutoNum type="arabicParenR" startAt="12"/>
            </a:pPr>
            <a:r>
              <a:rPr lang="es-VE" sz="2600" b="1" dirty="0">
                <a:effectLst/>
                <a:latin typeface="Cambria" panose="02040503050406030204" pitchFamily="18" charset="0"/>
                <a:ea typeface="Cambria" panose="02040503050406030204" pitchFamily="18" charset="0"/>
              </a:rPr>
              <a:t>Director de Gestión Social de </a:t>
            </a:r>
            <a:r>
              <a:rPr lang="es-VE" sz="2600" b="1" dirty="0" err="1">
                <a:effectLst/>
                <a:latin typeface="Cambria" panose="02040503050406030204" pitchFamily="18" charset="0"/>
                <a:ea typeface="Cambria" panose="02040503050406030204" pitchFamily="18" charset="0"/>
              </a:rPr>
              <a:t>Dtto</a:t>
            </a:r>
            <a:r>
              <a:rPr lang="es-VE" sz="2600" b="1" dirty="0">
                <a:effectLst/>
                <a:latin typeface="Cambria" panose="02040503050406030204" pitchFamily="18" charset="0"/>
                <a:ea typeface="Cambria" panose="02040503050406030204" pitchFamily="18" charset="0"/>
              </a:rPr>
              <a:t>. Movimiento Futuro, Alcaldía de Guacara Estado Carabobo: </a:t>
            </a:r>
            <a:r>
              <a:rPr lang="es-VE" sz="2600" dirty="0">
                <a:effectLst/>
                <a:latin typeface="Cambria" panose="02040503050406030204" pitchFamily="18" charset="0"/>
                <a:ea typeface="Cambria" panose="02040503050406030204" pitchFamily="18" charset="0"/>
              </a:rPr>
              <a:t>en dicho encuentro se acordó la divulgación del cuestionario digital en el territorio. </a:t>
            </a:r>
          </a:p>
          <a:p>
            <a:pPr marL="722313" lvl="0" indent="-722313" algn="just">
              <a:lnSpc>
                <a:spcPct val="150000"/>
              </a:lnSpc>
              <a:buFont typeface="+mj-lt"/>
              <a:buAutoNum type="arabicParenR" startAt="12"/>
            </a:pPr>
            <a:r>
              <a:rPr lang="es-VE" sz="2600" b="1" dirty="0">
                <a:effectLst/>
                <a:latin typeface="Cambria" panose="02040503050406030204" pitchFamily="18" charset="0"/>
                <a:ea typeface="Cambria" panose="02040503050406030204" pitchFamily="18" charset="0"/>
              </a:rPr>
              <a:t>Bolivariana de Puertos S.A (BOLIPUERTOS): </a:t>
            </a:r>
            <a:r>
              <a:rPr lang="es-VE" sz="2600" dirty="0">
                <a:effectLst/>
                <a:latin typeface="Cambria" panose="02040503050406030204" pitchFamily="18" charset="0"/>
                <a:ea typeface="Cambria" panose="02040503050406030204" pitchFamily="18" charset="0"/>
              </a:rPr>
              <a:t>Se acordó realizar la multiplicación del cuestionario digital para su </a:t>
            </a:r>
            <a:r>
              <a:rPr lang="es-VE" sz="2600" dirty="0" err="1">
                <a:effectLst/>
                <a:latin typeface="Cambria" panose="02040503050406030204" pitchFamily="18" charset="0"/>
                <a:ea typeface="Cambria" panose="02040503050406030204" pitchFamily="18" charset="0"/>
              </a:rPr>
              <a:t>autoaplicación</a:t>
            </a:r>
            <a:r>
              <a:rPr lang="es-VE" sz="2600" dirty="0">
                <a:effectLst/>
                <a:latin typeface="Cambria" panose="02040503050406030204" pitchFamily="18" charset="0"/>
                <a:ea typeface="Cambria" panose="02040503050406030204" pitchFamily="18" charset="0"/>
              </a:rPr>
              <a:t> e inducción del cuestionario digital a Gerentes de </a:t>
            </a:r>
            <a:r>
              <a:rPr lang="es-VE" sz="2600" dirty="0" err="1">
                <a:effectLst/>
                <a:latin typeface="Cambria" panose="02040503050406030204" pitchFamily="18" charset="0"/>
                <a:ea typeface="Cambria" panose="02040503050406030204" pitchFamily="18" charset="0"/>
              </a:rPr>
              <a:t>Bolipuertos</a:t>
            </a:r>
            <a:r>
              <a:rPr lang="es-VE" sz="2600" dirty="0">
                <a:effectLst/>
                <a:latin typeface="Cambria" panose="02040503050406030204" pitchFamily="18" charset="0"/>
                <a:ea typeface="Cambria" panose="02040503050406030204" pitchFamily="18" charset="0"/>
              </a:rPr>
              <a:t>-INEA. </a:t>
            </a:r>
          </a:p>
          <a:p>
            <a:pPr marL="722313" lvl="0" indent="-722313" algn="just">
              <a:lnSpc>
                <a:spcPct val="150000"/>
              </a:lnSpc>
              <a:buFont typeface="+mj-lt"/>
              <a:buAutoNum type="arabicParenR" startAt="12"/>
            </a:pPr>
            <a:r>
              <a:rPr lang="es-VE" sz="2600" b="1" dirty="0">
                <a:effectLst/>
                <a:latin typeface="Cambria" panose="02040503050406030204" pitchFamily="18" charset="0"/>
                <a:ea typeface="Cambria" panose="02040503050406030204" pitchFamily="18" charset="0"/>
              </a:rPr>
              <a:t>Casa Petra Barreto, La Vega</a:t>
            </a:r>
            <a:r>
              <a:rPr lang="es-VE" sz="2600" dirty="0">
                <a:effectLst/>
                <a:latin typeface="Cambria" panose="02040503050406030204" pitchFamily="18" charset="0"/>
                <a:ea typeface="Cambria" panose="02040503050406030204" pitchFamily="18" charset="0"/>
              </a:rPr>
              <a:t>: Se desarrolló la presentación de Estudio Condiciones de Vida del Venezolano y Salud Mental e inducción del cuestionario digital para su multiplicación en el levantamiento de la información a diferentes representantes de la comunidad.</a:t>
            </a:r>
          </a:p>
          <a:p>
            <a:pPr marL="722313" lvl="0" indent="-722313" algn="just">
              <a:lnSpc>
                <a:spcPct val="150000"/>
              </a:lnSpc>
              <a:buFont typeface="+mj-lt"/>
              <a:buAutoNum type="arabicParenR" startAt="12"/>
            </a:pPr>
            <a:r>
              <a:rPr lang="es-VE" sz="2600" b="1" dirty="0">
                <a:effectLst/>
                <a:latin typeface="Cambria" panose="02040503050406030204" pitchFamily="18" charset="0"/>
                <a:ea typeface="Cambria" panose="02040503050406030204" pitchFamily="18" charset="0"/>
              </a:rPr>
              <a:t>Cuerpo Nacional Contra la Corrupción (CNCC): </a:t>
            </a:r>
            <a:r>
              <a:rPr lang="es-VE" sz="2600" dirty="0">
                <a:effectLst/>
                <a:latin typeface="Cambria" panose="02040503050406030204" pitchFamily="18" charset="0"/>
                <a:ea typeface="Cambria" panose="02040503050406030204" pitchFamily="18" charset="0"/>
              </a:rPr>
              <a:t>Realización de un taller vivencial y multiplicación del cuestionario digital para su </a:t>
            </a:r>
            <a:r>
              <a:rPr lang="es-VE" sz="2600" dirty="0" err="1">
                <a:effectLst/>
                <a:latin typeface="Cambria" panose="02040503050406030204" pitchFamily="18" charset="0"/>
                <a:ea typeface="Cambria" panose="02040503050406030204" pitchFamily="18" charset="0"/>
              </a:rPr>
              <a:t>autoaplicación</a:t>
            </a:r>
            <a:r>
              <a:rPr lang="es-VE" sz="2600" dirty="0">
                <a:effectLst/>
                <a:latin typeface="Cambria" panose="02040503050406030204" pitchFamily="18" charset="0"/>
                <a:ea typeface="Cambria" panose="02040503050406030204" pitchFamily="18" charset="0"/>
              </a:rPr>
              <a:t> a trabajadoras, trabajadores y familiares. </a:t>
            </a:r>
          </a:p>
          <a:p>
            <a:pPr marL="722313" lvl="0" indent="-722313" algn="just">
              <a:lnSpc>
                <a:spcPct val="150000"/>
              </a:lnSpc>
              <a:buFont typeface="+mj-lt"/>
              <a:buAutoNum type="arabicParenR" startAt="12"/>
            </a:pPr>
            <a:r>
              <a:rPr lang="es-VE" sz="2600" b="1" dirty="0">
                <a:effectLst/>
                <a:latin typeface="Cambria" panose="02040503050406030204" pitchFamily="18" charset="0"/>
                <a:ea typeface="Cambria" panose="02040503050406030204" pitchFamily="18" charset="0"/>
              </a:rPr>
              <a:t>Unidad Educativa Nacional Pedro </a:t>
            </a:r>
            <a:r>
              <a:rPr lang="es-VE" sz="2600" b="1" dirty="0" err="1">
                <a:effectLst/>
                <a:latin typeface="Cambria" panose="02040503050406030204" pitchFamily="18" charset="0"/>
                <a:ea typeface="Cambria" panose="02040503050406030204" pitchFamily="18" charset="0"/>
              </a:rPr>
              <a:t>Fontes</a:t>
            </a:r>
            <a:r>
              <a:rPr lang="es-VE" sz="2600" dirty="0">
                <a:effectLst/>
                <a:latin typeface="Cambria" panose="02040503050406030204" pitchFamily="18" charset="0"/>
                <a:ea typeface="Cambria" panose="02040503050406030204" pitchFamily="18" charset="0"/>
              </a:rPr>
              <a:t>: Durante una visitar se cumplió con la </a:t>
            </a:r>
            <a:r>
              <a:rPr lang="es-VE" sz="2600" dirty="0" err="1">
                <a:effectLst/>
                <a:latin typeface="Cambria" panose="02040503050406030204" pitchFamily="18" charset="0"/>
                <a:ea typeface="Cambria" panose="02040503050406030204" pitchFamily="18" charset="0"/>
              </a:rPr>
              <a:t>autoaplicación</a:t>
            </a:r>
            <a:r>
              <a:rPr lang="es-VE" sz="2600" dirty="0">
                <a:effectLst/>
                <a:latin typeface="Cambria" panose="02040503050406030204" pitchFamily="18" charset="0"/>
                <a:ea typeface="Cambria" panose="02040503050406030204" pitchFamily="18" charset="0"/>
              </a:rPr>
              <a:t> del cuestionario digital en estudiantes mayores o iguales a 15 años de edad. Se acordó ejecutar un taller con los maestros y trabajar el tema de salud mental con los jóvenes estudiantes de bachillerato, ya que manifestaron altos índices de violencia</a:t>
            </a:r>
          </a:p>
        </p:txBody>
      </p:sp>
    </p:spTree>
    <p:extLst>
      <p:ext uri="{BB962C8B-B14F-4D97-AF65-F5344CB8AC3E}">
        <p14:creationId xmlns:p14="http://schemas.microsoft.com/office/powerpoint/2010/main" val="153831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D283D-0494-EDE5-C89B-9418457F9366}"/>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0438EA58-E888-7D8B-6BD5-A58AA5EE7EE1}"/>
              </a:ext>
            </a:extLst>
          </p:cNvPr>
          <p:cNvSpPr txBox="1"/>
          <p:nvPr/>
        </p:nvSpPr>
        <p:spPr>
          <a:xfrm>
            <a:off x="2951312" y="894234"/>
            <a:ext cx="14617624" cy="7820218"/>
          </a:xfrm>
          <a:prstGeom prst="rect">
            <a:avLst/>
          </a:prstGeom>
          <a:noFill/>
        </p:spPr>
        <p:txBody>
          <a:bodyPr wrap="square">
            <a:spAutoFit/>
          </a:bodyPr>
          <a:lstStyle/>
          <a:p>
            <a:pPr marL="722313" lvl="0" indent="-722313" algn="just">
              <a:lnSpc>
                <a:spcPct val="150000"/>
              </a:lnSpc>
              <a:buFont typeface="+mj-lt"/>
              <a:buAutoNum type="arabicParenR" startAt="17"/>
            </a:pPr>
            <a:r>
              <a:rPr lang="es-VE" sz="2600" b="1" dirty="0">
                <a:effectLst/>
                <a:latin typeface="Cambria" panose="02040503050406030204" pitchFamily="18" charset="0"/>
                <a:ea typeface="Cambria" panose="02040503050406030204" pitchFamily="18" charset="0"/>
              </a:rPr>
              <a:t>Universidad Experimental Simón Rodríguez (UNESR): </a:t>
            </a:r>
            <a:r>
              <a:rPr lang="es-VE" sz="2600" dirty="0">
                <a:effectLst/>
                <a:latin typeface="Cambria" panose="02040503050406030204" pitchFamily="18" charset="0"/>
                <a:ea typeface="Cambria" panose="02040503050406030204" pitchFamily="18" charset="0"/>
              </a:rPr>
              <a:t>Esta universidad requiere que </a:t>
            </a:r>
            <a:r>
              <a:rPr lang="es-VE" sz="2600" dirty="0" err="1">
                <a:effectLst/>
                <a:latin typeface="Cambria" panose="02040503050406030204" pitchFamily="18" charset="0"/>
                <a:ea typeface="Cambria" panose="02040503050406030204" pitchFamily="18" charset="0"/>
              </a:rPr>
              <a:t>Fundacredesa</a:t>
            </a:r>
            <a:r>
              <a:rPr lang="es-VE" sz="2600" dirty="0">
                <a:effectLst/>
                <a:latin typeface="Cambria" panose="02040503050406030204" pitchFamily="18" charset="0"/>
                <a:ea typeface="Cambria" panose="02040503050406030204" pitchFamily="18" charset="0"/>
              </a:rPr>
              <a:t> participe en el centro de investigación. Además de ello, se debe designar un responsable que pertenezca a </a:t>
            </a:r>
            <a:r>
              <a:rPr lang="es-VE" sz="2600" dirty="0" err="1">
                <a:effectLst/>
                <a:latin typeface="Cambria" panose="02040503050406030204" pitchFamily="18" charset="0"/>
                <a:ea typeface="Cambria" panose="02040503050406030204" pitchFamily="18" charset="0"/>
              </a:rPr>
              <a:t>Fundacredesa</a:t>
            </a:r>
            <a:r>
              <a:rPr lang="es-VE" sz="2600" dirty="0">
                <a:effectLst/>
                <a:latin typeface="Cambria" panose="02040503050406030204" pitchFamily="18" charset="0"/>
                <a:ea typeface="Cambria" panose="02040503050406030204" pitchFamily="18" charset="0"/>
              </a:rPr>
              <a:t>, el cual le hará acompañamiento en la distribución del cuestionario digital que sería aplicado a la comunidad estudiantil de cada centro en la región central. Se cuenta con 7 núcleos en el Distrito Capital, 5 núcleos en el estado Miranda, 2 núcleos en el estado Carabobo, 1 núcleo en estado Aragua.</a:t>
            </a:r>
          </a:p>
          <a:p>
            <a:pPr marL="722313" lvl="0" indent="-722313" algn="just">
              <a:lnSpc>
                <a:spcPct val="150000"/>
              </a:lnSpc>
              <a:buFont typeface="+mj-lt"/>
              <a:buAutoNum type="arabicParenR" startAt="17"/>
            </a:pPr>
            <a:r>
              <a:rPr lang="es-VE" sz="2600" b="1" dirty="0">
                <a:effectLst/>
                <a:latin typeface="Cambria" panose="02040503050406030204" pitchFamily="18" charset="0"/>
                <a:ea typeface="Cambria" panose="02040503050406030204" pitchFamily="18" charset="0"/>
              </a:rPr>
              <a:t>Instituto Nacional de Servicios Sociales (INASS):  </a:t>
            </a:r>
            <a:r>
              <a:rPr lang="es-VE" sz="2600" dirty="0">
                <a:effectLst/>
                <a:latin typeface="Cambria" panose="02040503050406030204" pitchFamily="18" charset="0"/>
                <a:ea typeface="Cambria" panose="02040503050406030204" pitchFamily="18" charset="0"/>
              </a:rPr>
              <a:t>Presentación de Proyecto al Director de Recursos Humanos. Se acordó trabajar el tema de los talleres vivenciales. Se comprometieron a multiplicar el cuestionario digital a los trabajadoras y trabajadores.</a:t>
            </a:r>
          </a:p>
          <a:p>
            <a:pPr marL="722313" lvl="0" indent="-722313" algn="just">
              <a:lnSpc>
                <a:spcPct val="150000"/>
              </a:lnSpc>
              <a:buFont typeface="+mj-lt"/>
              <a:buAutoNum type="arabicParenR" startAt="17"/>
            </a:pPr>
            <a:r>
              <a:rPr lang="es-VE" sz="2600" b="1" dirty="0">
                <a:effectLst/>
                <a:latin typeface="Cambria" panose="02040503050406030204" pitchFamily="18" charset="0"/>
                <a:ea typeface="Cambria" panose="02040503050406030204" pitchFamily="18" charset="0"/>
              </a:rPr>
              <a:t>Unidad Educativa Generalísimo Francisco de Miranda</a:t>
            </a:r>
            <a:r>
              <a:rPr lang="es-VE" sz="2600" dirty="0">
                <a:effectLst/>
                <a:latin typeface="Cambria" panose="02040503050406030204" pitchFamily="18" charset="0"/>
                <a:ea typeface="Cambria" panose="02040503050406030204" pitchFamily="18" charset="0"/>
              </a:rPr>
              <a:t>: Se presentó el proyecto a la Directora de la Institución. Posteriormente, se aplicó el cuestionario digital a los y las estudiantes con edades comprendidas entre los 15 a 18 años. Finalmente, se realizó un taller vivencial a personal directivo, docente y administrativo. </a:t>
            </a:r>
          </a:p>
        </p:txBody>
      </p:sp>
    </p:spTree>
    <p:extLst>
      <p:ext uri="{BB962C8B-B14F-4D97-AF65-F5344CB8AC3E}">
        <p14:creationId xmlns:p14="http://schemas.microsoft.com/office/powerpoint/2010/main" val="36426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5BFA430-75F3-678B-DC00-005799F3383E}"/>
              </a:ext>
            </a:extLst>
          </p:cNvPr>
          <p:cNvSpPr txBox="1"/>
          <p:nvPr/>
        </p:nvSpPr>
        <p:spPr>
          <a:xfrm>
            <a:off x="3095328" y="462186"/>
            <a:ext cx="14689632" cy="9020546"/>
          </a:xfrm>
          <a:prstGeom prst="rect">
            <a:avLst/>
          </a:prstGeom>
          <a:noFill/>
        </p:spPr>
        <p:txBody>
          <a:bodyPr wrap="square">
            <a:spAutoFit/>
          </a:bodyPr>
          <a:lstStyle/>
          <a:p>
            <a:pPr marL="722313" lvl="0" indent="-722313" algn="just">
              <a:lnSpc>
                <a:spcPct val="150000"/>
              </a:lnSpc>
              <a:buFont typeface="+mj-lt"/>
              <a:buAutoNum type="arabicParenR" startAt="20"/>
            </a:pPr>
            <a:r>
              <a:rPr lang="es-VE" sz="2600" b="1" dirty="0">
                <a:effectLst/>
                <a:latin typeface="Cambria" panose="02040503050406030204" pitchFamily="18" charset="0"/>
                <a:ea typeface="Cambria" panose="02040503050406030204" pitchFamily="18" charset="0"/>
              </a:rPr>
              <a:t>Viceministerio de Políticas y Antibloqueo del Ministerio de Economía y Finanzas</a:t>
            </a:r>
            <a:r>
              <a:rPr lang="es-VE" sz="2600" dirty="0">
                <a:effectLst/>
                <a:latin typeface="Cambria" panose="02040503050406030204" pitchFamily="18" charset="0"/>
                <a:ea typeface="Cambria" panose="02040503050406030204" pitchFamily="18" charset="0"/>
              </a:rPr>
              <a:t>: La institución se comprometió a multiplicar el cuestionario digital para su </a:t>
            </a:r>
            <a:r>
              <a:rPr lang="es-VE" sz="2600" dirty="0" err="1">
                <a:effectLst/>
                <a:latin typeface="Cambria" panose="02040503050406030204" pitchFamily="18" charset="0"/>
                <a:ea typeface="Cambria" panose="02040503050406030204" pitchFamily="18" charset="0"/>
              </a:rPr>
              <a:t>autoaplicación</a:t>
            </a:r>
            <a:r>
              <a:rPr lang="es-VE" sz="2600" dirty="0">
                <a:effectLst/>
                <a:latin typeface="Cambria" panose="02040503050406030204" pitchFamily="18" charset="0"/>
                <a:ea typeface="Cambria" panose="02040503050406030204" pitchFamily="18" charset="0"/>
              </a:rPr>
              <a:t> y visualizar los planes de formación.</a:t>
            </a:r>
          </a:p>
          <a:p>
            <a:pPr marL="722313" lvl="0" indent="-722313" algn="just">
              <a:lnSpc>
                <a:spcPct val="150000"/>
              </a:lnSpc>
              <a:buFont typeface="+mj-lt"/>
              <a:buAutoNum type="arabicParenR" startAt="20"/>
            </a:pPr>
            <a:r>
              <a:rPr lang="es-VE" sz="2600" b="1" dirty="0">
                <a:effectLst/>
                <a:latin typeface="Cambria" panose="02040503050406030204" pitchFamily="18" charset="0"/>
                <a:ea typeface="Cambria" panose="02040503050406030204" pitchFamily="18" charset="0"/>
              </a:rPr>
              <a:t>Universidad Politécnica de los Altos Mirandinos Cecilio Acosta (UPTAMCA): </a:t>
            </a:r>
            <a:r>
              <a:rPr lang="es-VE" sz="2600" dirty="0">
                <a:effectLst/>
                <a:latin typeface="Cambria" panose="02040503050406030204" pitchFamily="18" charset="0"/>
                <a:ea typeface="Cambria" panose="02040503050406030204" pitchFamily="18" charset="0"/>
              </a:rPr>
              <a:t>Los estudiantes de psicología social y de educación inicial realizaron el cuestionario digital, así como el personal docente y administrativo. Aunado a ello, más de 30 estudiantes de psicología social y educación inicial, acompañaron en el abordaje en distintos sectores del Barrio El Nacional de los Teques, Estado Miranda.  </a:t>
            </a:r>
          </a:p>
          <a:p>
            <a:pPr marL="722313" lvl="0" indent="-722313" algn="just">
              <a:lnSpc>
                <a:spcPct val="150000"/>
              </a:lnSpc>
              <a:buFont typeface="+mj-lt"/>
              <a:buAutoNum type="arabicParenR" startAt="20"/>
            </a:pPr>
            <a:r>
              <a:rPr lang="es-VE" sz="2600" b="1" dirty="0">
                <a:effectLst/>
                <a:latin typeface="Cambria" panose="02040503050406030204" pitchFamily="18" charset="0"/>
                <a:ea typeface="Cambria" panose="02040503050406030204" pitchFamily="18" charset="0"/>
              </a:rPr>
              <a:t>Universidad Nacional Marítima del Caribe- Escuela Náutica de Venezuela</a:t>
            </a:r>
            <a:r>
              <a:rPr lang="es-VE" sz="2600" dirty="0">
                <a:effectLst/>
                <a:latin typeface="Cambria" panose="02040503050406030204" pitchFamily="18" charset="0"/>
                <a:ea typeface="Cambria" panose="02040503050406030204" pitchFamily="18" charset="0"/>
              </a:rPr>
              <a:t>:  El día 13 de junio se realizaron dos talleres vivenciales titulado: Salud mental y manejo de emociones a los estudiantes del último año de ingeniería marítima. Para el 27 mes de junio se acordó realizar una presentación sobre salud mental, la cual será dictada por la Presidenta de </a:t>
            </a:r>
            <a:r>
              <a:rPr lang="es-VE" sz="2600" dirty="0" err="1">
                <a:effectLst/>
                <a:latin typeface="Cambria" panose="02040503050406030204" pitchFamily="18" charset="0"/>
                <a:ea typeface="Cambria" panose="02040503050406030204" pitchFamily="18" charset="0"/>
              </a:rPr>
              <a:t>Fundacredesa</a:t>
            </a:r>
            <a:r>
              <a:rPr lang="es-VE" sz="2600" dirty="0">
                <a:effectLst/>
                <a:latin typeface="Cambria" panose="02040503050406030204" pitchFamily="18" charset="0"/>
                <a:ea typeface="Cambria" panose="02040503050406030204" pitchFamily="18" charset="0"/>
              </a:rPr>
              <a:t> Isis Ochoa, en el auditorio de la universidad. Por otro lado, se tiene previsto la atención psicológica a los estudiantes del último año de la carrera en el estado La Guaira, Catia La Mar. </a:t>
            </a:r>
          </a:p>
          <a:p>
            <a:pPr algn="just">
              <a:lnSpc>
                <a:spcPct val="150000"/>
              </a:lnSpc>
            </a:pPr>
            <a:endParaRPr lang="es-VE" sz="2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3269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57FD16-F611-7AE3-FA6B-E4E4BAEDD2D0}"/>
              </a:ext>
            </a:extLst>
          </p:cNvPr>
          <p:cNvSpPr txBox="1"/>
          <p:nvPr/>
        </p:nvSpPr>
        <p:spPr>
          <a:xfrm>
            <a:off x="1151112" y="1110258"/>
            <a:ext cx="16417824" cy="8302722"/>
          </a:xfrm>
          <a:prstGeom prst="rect">
            <a:avLst/>
          </a:prstGeom>
          <a:noFill/>
        </p:spPr>
        <p:txBody>
          <a:bodyPr wrap="square">
            <a:spAutoFit/>
          </a:bodyPr>
          <a:lstStyle/>
          <a:p>
            <a:pPr indent="450215" algn="ctr">
              <a:lnSpc>
                <a:spcPct val="150000"/>
              </a:lnSpc>
              <a:buNone/>
            </a:pPr>
            <a:r>
              <a:rPr lang="es-VE" sz="5400" b="1" dirty="0">
                <a:effectLst/>
                <a:latin typeface="Times New Roman" panose="02020603050405020304" pitchFamily="18" charset="0"/>
                <a:ea typeface="Times New Roman" panose="02020603050405020304" pitchFamily="18" charset="0"/>
              </a:rPr>
              <a:t>BIBLIOGRAFÍA</a:t>
            </a:r>
            <a:endParaRPr lang="es-VE" sz="5400" dirty="0">
              <a:effectLst/>
              <a:latin typeface="Times New Roman" panose="02020603050405020304" pitchFamily="18" charset="0"/>
              <a:ea typeface="Times New Roman" panose="02020603050405020304" pitchFamily="18" charset="0"/>
            </a:endParaRPr>
          </a:p>
          <a:p>
            <a:pPr indent="450215" algn="just">
              <a:lnSpc>
                <a:spcPct val="150000"/>
              </a:lnSpc>
              <a:buNone/>
            </a:pPr>
            <a:r>
              <a:rPr lang="es-VE" sz="3600" dirty="0">
                <a:effectLst/>
                <a:latin typeface="Times New Roman" panose="02020603050405020304" pitchFamily="18" charset="0"/>
                <a:ea typeface="Times New Roman" panose="02020603050405020304" pitchFamily="18" charset="0"/>
              </a:rPr>
              <a:t> </a:t>
            </a:r>
            <a:r>
              <a:rPr lang="es-VE" sz="2600" dirty="0">
                <a:effectLst/>
                <a:latin typeface="Times New Roman" panose="02020603050405020304" pitchFamily="18" charset="0"/>
                <a:ea typeface="Times New Roman" panose="02020603050405020304" pitchFamily="18" charset="0"/>
              </a:rPr>
              <a:t> Banegas, D. M., Reyes </a:t>
            </a:r>
            <a:r>
              <a:rPr lang="es-VE" sz="2600" dirty="0" err="1">
                <a:effectLst/>
                <a:latin typeface="Times New Roman" panose="02020603050405020304" pitchFamily="18" charset="0"/>
                <a:ea typeface="Times New Roman" panose="02020603050405020304" pitchFamily="18" charset="0"/>
              </a:rPr>
              <a:t>Ticast</a:t>
            </a:r>
            <a:r>
              <a:rPr lang="es-VE" sz="2600" dirty="0">
                <a:effectLst/>
                <a:latin typeface="Times New Roman" panose="02020603050405020304" pitchFamily="18" charset="0"/>
                <a:ea typeface="Times New Roman" panose="02020603050405020304" pitchFamily="18" charset="0"/>
              </a:rPr>
              <a:t>, A., &amp; </a:t>
            </a:r>
            <a:r>
              <a:rPr lang="es-VE" sz="2600" dirty="0" err="1">
                <a:effectLst/>
                <a:latin typeface="Times New Roman" panose="02020603050405020304" pitchFamily="18" charset="0"/>
                <a:ea typeface="Times New Roman" panose="02020603050405020304" pitchFamily="18" charset="0"/>
              </a:rPr>
              <a:t>Pagett</a:t>
            </a:r>
            <a:r>
              <a:rPr lang="es-VE" sz="2600" dirty="0">
                <a:effectLst/>
                <a:latin typeface="Times New Roman" panose="02020603050405020304" pitchFamily="18" charset="0"/>
                <a:ea typeface="Times New Roman" panose="02020603050405020304" pitchFamily="18" charset="0"/>
              </a:rPr>
              <a:t>, D. (2003). Evaluación del instrumento PRIME-MD para el diagnóstico de enfermedades mentales en la atención primaria de salud en la Región Sanitaria Metropolitana, Tegucigalpa, 2002. </a:t>
            </a:r>
            <a:r>
              <a:rPr lang="es-VE" sz="2600" i="1" dirty="0" err="1">
                <a:effectLst/>
                <a:latin typeface="Times New Roman" panose="02020603050405020304" pitchFamily="18" charset="0"/>
                <a:ea typeface="Times New Roman" panose="02020603050405020304" pitchFamily="18" charset="0"/>
              </a:rPr>
              <a:t>Rev</a:t>
            </a:r>
            <a:r>
              <a:rPr lang="es-VE" sz="2600" i="1" dirty="0">
                <a:effectLst/>
                <a:latin typeface="Times New Roman" panose="02020603050405020304" pitchFamily="18" charset="0"/>
                <a:ea typeface="Times New Roman" panose="02020603050405020304" pitchFamily="18" charset="0"/>
              </a:rPr>
              <a:t> </a:t>
            </a:r>
            <a:r>
              <a:rPr lang="es-VE" sz="2600" i="1" dirty="0" err="1">
                <a:effectLst/>
                <a:latin typeface="Times New Roman" panose="02020603050405020304" pitchFamily="18" charset="0"/>
                <a:ea typeface="Times New Roman" panose="02020603050405020304" pitchFamily="18" charset="0"/>
              </a:rPr>
              <a:t>Med</a:t>
            </a:r>
            <a:r>
              <a:rPr lang="es-VE" sz="2600" i="1" dirty="0">
                <a:effectLst/>
                <a:latin typeface="Times New Roman" panose="02020603050405020304" pitchFamily="18" charset="0"/>
                <a:ea typeface="Times New Roman" panose="02020603050405020304" pitchFamily="18" charset="0"/>
              </a:rPr>
              <a:t> </a:t>
            </a:r>
            <a:r>
              <a:rPr lang="es-VE" sz="2600" i="1" dirty="0" err="1">
                <a:effectLst/>
                <a:latin typeface="Times New Roman" panose="02020603050405020304" pitchFamily="18" charset="0"/>
                <a:ea typeface="Times New Roman" panose="02020603050405020304" pitchFamily="18" charset="0"/>
              </a:rPr>
              <a:t>Hond</a:t>
            </a:r>
            <a:r>
              <a:rPr lang="es-VE" sz="2600" i="1" dirty="0">
                <a:effectLst/>
                <a:latin typeface="Times New Roman" panose="02020603050405020304" pitchFamily="18" charset="0"/>
                <a:ea typeface="Times New Roman" panose="02020603050405020304" pitchFamily="18" charset="0"/>
              </a:rPr>
              <a:t>, 71</a:t>
            </a:r>
            <a:r>
              <a:rPr lang="es-VE" sz="2600" dirty="0">
                <a:effectLst/>
                <a:latin typeface="Times New Roman" panose="02020603050405020304" pitchFamily="18" charset="0"/>
                <a:ea typeface="Times New Roman" panose="02020603050405020304" pitchFamily="18" charset="0"/>
              </a:rPr>
              <a:t>, 70-77.</a:t>
            </a:r>
          </a:p>
          <a:p>
            <a:pPr marL="457200" indent="-457200" algn="just">
              <a:lnSpc>
                <a:spcPct val="150000"/>
              </a:lnSpc>
              <a:buNone/>
            </a:pPr>
            <a:r>
              <a:rPr lang="es-VE" sz="2600" dirty="0">
                <a:effectLst/>
                <a:latin typeface="Times New Roman" panose="02020603050405020304" pitchFamily="18" charset="0"/>
                <a:ea typeface="Times New Roman" panose="02020603050405020304" pitchFamily="18" charset="0"/>
              </a:rPr>
              <a:t>Estudio y defensa en Derechos Humanos. (2019). </a:t>
            </a:r>
            <a:r>
              <a:rPr lang="es-VE" sz="2600" i="1" dirty="0">
                <a:effectLst/>
                <a:latin typeface="Times New Roman" panose="02020603050405020304" pitchFamily="18" charset="0"/>
                <a:ea typeface="Times New Roman" panose="02020603050405020304" pitchFamily="18" charset="0"/>
              </a:rPr>
              <a:t>El bloqueo contra </a:t>
            </a:r>
            <a:r>
              <a:rPr lang="es-VE" sz="2600" i="1" dirty="0" err="1">
                <a:effectLst/>
                <a:latin typeface="Times New Roman" panose="02020603050405020304" pitchFamily="18" charset="0"/>
                <a:ea typeface="Times New Roman" panose="02020603050405020304" pitchFamily="18" charset="0"/>
              </a:rPr>
              <a:t>Veneuela</a:t>
            </a:r>
            <a:r>
              <a:rPr lang="es-VE" sz="2600" i="1" dirty="0">
                <a:effectLst/>
                <a:latin typeface="Times New Roman" panose="02020603050405020304" pitchFamily="18" charset="0"/>
                <a:ea typeface="Times New Roman" panose="02020603050405020304" pitchFamily="18" charset="0"/>
              </a:rPr>
              <a:t> es una grave y masiva violación a los derechos humanos a la salud, alimentación y al </a:t>
            </a:r>
            <a:r>
              <a:rPr lang="es-VE" sz="2600" i="1" dirty="0" err="1">
                <a:effectLst/>
                <a:latin typeface="Times New Roman" panose="02020603050405020304" pitchFamily="18" charset="0"/>
                <a:ea typeface="Times New Roman" panose="02020603050405020304" pitchFamily="18" charset="0"/>
              </a:rPr>
              <a:t>desarrolllo</a:t>
            </a:r>
            <a:r>
              <a:rPr lang="es-VE" sz="2600" i="1" dirty="0">
                <a:effectLst/>
                <a:latin typeface="Times New Roman" panose="02020603050405020304" pitchFamily="18" charset="0"/>
                <a:ea typeface="Times New Roman" panose="02020603050405020304" pitchFamily="18" charset="0"/>
              </a:rPr>
              <a:t> social del pueblo venezolano.</a:t>
            </a:r>
            <a:r>
              <a:rPr lang="es-VE" sz="2600" dirty="0">
                <a:effectLst/>
                <a:latin typeface="Times New Roman" panose="02020603050405020304" pitchFamily="18" charset="0"/>
                <a:ea typeface="Times New Roman" panose="02020603050405020304" pitchFamily="18" charset="0"/>
              </a:rPr>
              <a:t> Estudio y Defensa en Derechos Humanos.</a:t>
            </a:r>
          </a:p>
          <a:p>
            <a:pPr marL="457200" indent="-457200" algn="just">
              <a:lnSpc>
                <a:spcPct val="150000"/>
              </a:lnSpc>
              <a:buNone/>
            </a:pPr>
            <a:r>
              <a:rPr lang="es-VE" sz="2600" dirty="0" err="1">
                <a:effectLst/>
                <a:latin typeface="Times New Roman" panose="02020603050405020304" pitchFamily="18" charset="0"/>
                <a:ea typeface="Times New Roman" panose="02020603050405020304" pitchFamily="18" charset="0"/>
              </a:rPr>
              <a:t>Hérnandez</a:t>
            </a:r>
            <a:r>
              <a:rPr lang="es-VE" sz="2600" dirty="0">
                <a:effectLst/>
                <a:latin typeface="Times New Roman" panose="02020603050405020304" pitchFamily="18" charset="0"/>
                <a:ea typeface="Times New Roman" panose="02020603050405020304" pitchFamily="18" charset="0"/>
              </a:rPr>
              <a:t> Sampieri, R., </a:t>
            </a:r>
            <a:r>
              <a:rPr lang="es-VE" sz="2600" dirty="0" err="1">
                <a:effectLst/>
                <a:latin typeface="Times New Roman" panose="02020603050405020304" pitchFamily="18" charset="0"/>
                <a:ea typeface="Times New Roman" panose="02020603050405020304" pitchFamily="18" charset="0"/>
              </a:rPr>
              <a:t>Férnández</a:t>
            </a:r>
            <a:r>
              <a:rPr lang="es-VE" sz="2600" dirty="0">
                <a:effectLst/>
                <a:latin typeface="Times New Roman" panose="02020603050405020304" pitchFamily="18" charset="0"/>
                <a:ea typeface="Times New Roman" panose="02020603050405020304" pitchFamily="18" charset="0"/>
              </a:rPr>
              <a:t> Collado, C., &amp; Baptista Lucio, P. (2014). </a:t>
            </a:r>
            <a:r>
              <a:rPr lang="es-VE" sz="2600" i="1" dirty="0">
                <a:effectLst/>
                <a:latin typeface="Times New Roman" panose="02020603050405020304" pitchFamily="18" charset="0"/>
                <a:ea typeface="Times New Roman" panose="02020603050405020304" pitchFamily="18" charset="0"/>
              </a:rPr>
              <a:t>Metodología de la Investigación.</a:t>
            </a:r>
            <a:r>
              <a:rPr lang="es-VE" sz="2600" dirty="0">
                <a:effectLst/>
                <a:latin typeface="Times New Roman" panose="02020603050405020304" pitchFamily="18" charset="0"/>
                <a:ea typeface="Times New Roman" panose="02020603050405020304" pitchFamily="18" charset="0"/>
              </a:rPr>
              <a:t> México: Mc Graw Hill.</a:t>
            </a:r>
          </a:p>
          <a:p>
            <a:pPr marL="457200" indent="-457200" algn="just">
              <a:lnSpc>
                <a:spcPct val="150000"/>
              </a:lnSpc>
              <a:buNone/>
            </a:pPr>
            <a:r>
              <a:rPr lang="es-VE" sz="2600" dirty="0">
                <a:effectLst/>
                <a:latin typeface="Times New Roman" panose="02020603050405020304" pitchFamily="18" charset="0"/>
                <a:ea typeface="Times New Roman" panose="02020603050405020304" pitchFamily="18" charset="0"/>
              </a:rPr>
              <a:t>Organización Mundial de la Salud. (2022). </a:t>
            </a:r>
            <a:r>
              <a:rPr lang="es-VE" sz="2600" i="1" dirty="0">
                <a:effectLst/>
                <a:latin typeface="Times New Roman" panose="02020603050405020304" pitchFamily="18" charset="0"/>
                <a:ea typeface="Times New Roman" panose="02020603050405020304" pitchFamily="18" charset="0"/>
              </a:rPr>
              <a:t>Informe mundial sobre salud mental: transforma la salud mental para todos.</a:t>
            </a:r>
            <a:r>
              <a:rPr lang="es-VE" sz="2600" dirty="0">
                <a:effectLst/>
                <a:latin typeface="Times New Roman" panose="02020603050405020304" pitchFamily="18" charset="0"/>
                <a:ea typeface="Times New Roman" panose="02020603050405020304" pitchFamily="18" charset="0"/>
              </a:rPr>
              <a:t> Ginebra: OMS. </a:t>
            </a:r>
          </a:p>
          <a:p>
            <a:pPr indent="450215" algn="just">
              <a:lnSpc>
                <a:spcPct val="150000"/>
              </a:lnSpc>
            </a:pPr>
            <a:r>
              <a:rPr lang="es-VE" sz="36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36573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80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95328" y="1182266"/>
            <a:ext cx="14761640" cy="6787897"/>
          </a:xfrm>
        </p:spPr>
        <p:txBody>
          <a:bodyPr>
            <a:noAutofit/>
          </a:bodyPr>
          <a:lstStyle/>
          <a:p>
            <a:pPr marL="0" indent="0" algn="just">
              <a:lnSpc>
                <a:spcPct val="150000"/>
              </a:lnSpc>
              <a:spcBef>
                <a:spcPts val="0"/>
              </a:spcBef>
              <a:buNone/>
            </a:pPr>
            <a:r>
              <a:rPr lang="es-VE" sz="2600" dirty="0">
                <a:latin typeface="Cambria" panose="02040503050406030204" pitchFamily="18" charset="0"/>
                <a:ea typeface="Cambria" panose="02040503050406030204" pitchFamily="18" charset="0"/>
              </a:rPr>
              <a:t>Se hizo palpable con este estudio, los cambios en la vida cotidiana de los últimos diez años, entre estos elementos propiciadores de cambios en sus condiciones de vida se destacan: los procesos migratorios de familiares y amigos; la pandemia, en algunos casos con pérdida de familiares. Aunado a esto se menciona el factor económico, los padecimientos de salud, fallas en los servicios públicos; vinculado esto con el bloqueo económico, financiero y comercial impuesto por los Estados Unidos, junto a sus aliados, entre ellos Canadá, Reino Unido, Suiza y la Unión Europea. (Estudio y Defensa en Derechos Humanos, 2019).  </a:t>
            </a:r>
          </a:p>
          <a:p>
            <a:pPr marL="0" indent="0" algn="just">
              <a:lnSpc>
                <a:spcPct val="150000"/>
              </a:lnSpc>
              <a:spcBef>
                <a:spcPts val="0"/>
              </a:spcBef>
              <a:buNone/>
            </a:pPr>
            <a:r>
              <a:rPr lang="es-VE" sz="2600" dirty="0">
                <a:latin typeface="Cambria" panose="02040503050406030204" pitchFamily="18" charset="0"/>
                <a:ea typeface="Cambria" panose="02040503050406030204" pitchFamily="18" charset="0"/>
              </a:rPr>
              <a:t> Todo lo expuesto, ha desencadenado problemas de la salud mental, observándose en este caso los siguientes resultados, lo cuales serán expresados textualmente, tal y como se presentaron en el primer informe del Caso Eje 5 de La Vega según los resultados del cuestionario PRIME-MD, (</a:t>
            </a:r>
            <a:r>
              <a:rPr lang="es-VE" sz="2600" dirty="0" err="1">
                <a:latin typeface="Cambria" panose="02040503050406030204" pitchFamily="18" charset="0"/>
                <a:ea typeface="Cambria" panose="02040503050406030204" pitchFamily="18" charset="0"/>
              </a:rPr>
              <a:t>Primary</a:t>
            </a:r>
            <a:r>
              <a:rPr lang="es-VE" sz="2600" dirty="0">
                <a:latin typeface="Cambria" panose="02040503050406030204" pitchFamily="18" charset="0"/>
                <a:ea typeface="Cambria" panose="02040503050406030204" pitchFamily="18" charset="0"/>
              </a:rPr>
              <a:t> Care </a:t>
            </a:r>
            <a:r>
              <a:rPr lang="es-VE" sz="2600" dirty="0" err="1">
                <a:latin typeface="Cambria" panose="02040503050406030204" pitchFamily="18" charset="0"/>
                <a:ea typeface="Cambria" panose="02040503050406030204" pitchFamily="18" charset="0"/>
              </a:rPr>
              <a:t>Evaluation</a:t>
            </a:r>
            <a:r>
              <a:rPr lang="es-VE" sz="2600" dirty="0">
                <a:latin typeface="Cambria" panose="02040503050406030204" pitchFamily="18" charset="0"/>
                <a:ea typeface="Cambria" panose="02040503050406030204" pitchFamily="18" charset="0"/>
              </a:rPr>
              <a:t> </a:t>
            </a:r>
            <a:r>
              <a:rPr lang="es-VE" sz="2600" dirty="0" err="1">
                <a:latin typeface="Cambria" panose="02040503050406030204" pitchFamily="18" charset="0"/>
                <a:ea typeface="Cambria" panose="02040503050406030204" pitchFamily="18" charset="0"/>
              </a:rPr>
              <a:t>of</a:t>
            </a:r>
            <a:r>
              <a:rPr lang="es-VE" sz="2600" dirty="0">
                <a:latin typeface="Cambria" panose="02040503050406030204" pitchFamily="18" charset="0"/>
                <a:ea typeface="Cambria" panose="02040503050406030204" pitchFamily="18" charset="0"/>
              </a:rPr>
              <a:t> Mental </a:t>
            </a:r>
            <a:r>
              <a:rPr lang="es-VE" sz="2600" dirty="0" err="1">
                <a:latin typeface="Cambria" panose="02040503050406030204" pitchFamily="18" charset="0"/>
                <a:ea typeface="Cambria" panose="02040503050406030204" pitchFamily="18" charset="0"/>
              </a:rPr>
              <a:t>Disorder</a:t>
            </a:r>
            <a:r>
              <a:rPr lang="es-VE" sz="2600" dirty="0">
                <a:latin typeface="Cambria" panose="02040503050406030204" pitchFamily="18" charset="0"/>
                <a:ea typeface="Cambria" panose="02040503050406030204" pitchFamily="18" charset="0"/>
              </a:rPr>
              <a:t>) que es español se traduce como Evaluación de atención primaria del trastorno mental) (Banegas, Reyes </a:t>
            </a:r>
            <a:r>
              <a:rPr lang="es-VE" sz="2600" dirty="0" err="1">
                <a:latin typeface="Cambria" panose="02040503050406030204" pitchFamily="18" charset="0"/>
                <a:ea typeface="Cambria" panose="02040503050406030204" pitchFamily="18" charset="0"/>
              </a:rPr>
              <a:t>Ticast</a:t>
            </a:r>
            <a:r>
              <a:rPr lang="es-VE" sz="2600" dirty="0">
                <a:latin typeface="Cambria" panose="02040503050406030204" pitchFamily="18" charset="0"/>
                <a:ea typeface="Cambria" panose="02040503050406030204" pitchFamily="18" charset="0"/>
              </a:rPr>
              <a:t>, &amp; </a:t>
            </a:r>
            <a:r>
              <a:rPr lang="es-VE" sz="2600" dirty="0" err="1">
                <a:latin typeface="Cambria" panose="02040503050406030204" pitchFamily="18" charset="0"/>
                <a:ea typeface="Cambria" panose="02040503050406030204" pitchFamily="18" charset="0"/>
              </a:rPr>
              <a:t>Pagett</a:t>
            </a:r>
            <a:r>
              <a:rPr lang="es-VE" sz="2600" dirty="0">
                <a:latin typeface="Cambria" panose="02040503050406030204" pitchFamily="18" charset="0"/>
                <a:ea typeface="Cambria" panose="02040503050406030204" pitchFamily="18" charset="0"/>
              </a:rPr>
              <a:t>, 2003).  No obstante, se ajustó a la realidad para su abordaje.</a:t>
            </a:r>
          </a:p>
          <a:p>
            <a:pPr marL="0" indent="0" algn="just">
              <a:lnSpc>
                <a:spcPct val="150000"/>
              </a:lnSpc>
              <a:spcBef>
                <a:spcPts val="0"/>
              </a:spcBef>
              <a:buNone/>
            </a:pPr>
            <a:endParaRPr lang="es-E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310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87CCDAF-BC89-1667-CF24-49BED3C069C1}"/>
              </a:ext>
            </a:extLst>
          </p:cNvPr>
          <p:cNvSpPr txBox="1"/>
          <p:nvPr/>
        </p:nvSpPr>
        <p:spPr>
          <a:xfrm>
            <a:off x="385900" y="2550418"/>
            <a:ext cx="17516200" cy="6022611"/>
          </a:xfrm>
          <a:prstGeom prst="rect">
            <a:avLst/>
          </a:prstGeom>
          <a:noFill/>
        </p:spPr>
        <p:txBody>
          <a:bodyPr wrap="square">
            <a:spAutoFit/>
          </a:bodyPr>
          <a:lstStyle/>
          <a:p>
            <a:pPr marL="808038" indent="-715963" algn="just">
              <a:lnSpc>
                <a:spcPct val="150000"/>
              </a:lnSpc>
              <a:spcBef>
                <a:spcPts val="1200"/>
              </a:spcBef>
              <a:spcAft>
                <a:spcPts val="600"/>
              </a:spcAft>
              <a:buClr>
                <a:schemeClr val="accent3">
                  <a:lumMod val="50000"/>
                </a:schemeClr>
              </a:buClr>
              <a:buSzPct val="110000"/>
              <a:buFont typeface="+mj-lt"/>
              <a:buAutoNum type="arabicParenR"/>
            </a:pPr>
            <a:r>
              <a:rPr lang="es-VE" sz="2500" dirty="0">
                <a:effectLst/>
                <a:latin typeface="Cambria" panose="02040503050406030204" pitchFamily="18" charset="0"/>
                <a:ea typeface="Cambria" panose="02040503050406030204" pitchFamily="18" charset="0"/>
              </a:rPr>
              <a:t>Síntomas de ansiedad y depresión: De todos los síntomas explorados, los que presentan mayor porcentaje de declaración ante los encuestados (por encima de 30%) son los que refieren problemas para dormir,</a:t>
            </a:r>
            <a:r>
              <a:rPr lang="es-VE" sz="2500" dirty="0">
                <a:solidFill>
                  <a:srgbClr val="000000"/>
                </a:solidFill>
                <a:effectLst/>
                <a:latin typeface="Cambria" panose="02040503050406030204" pitchFamily="18" charset="0"/>
                <a:ea typeface="Cambria" panose="02040503050406030204" pitchFamily="18" charset="0"/>
              </a:rPr>
              <a:t> fatiga </a:t>
            </a:r>
            <a:r>
              <a:rPr lang="es-VE" sz="2500" dirty="0">
                <a:effectLst/>
                <a:latin typeface="Cambria" panose="02040503050406030204" pitchFamily="18" charset="0"/>
                <a:ea typeface="Cambria" panose="02040503050406030204" pitchFamily="18" charset="0"/>
              </a:rPr>
              <a:t>o decaimiento; seguidamente, se encuentran aquellos relacionados con apetito, ánimo, placer y concentración (entre 21% y 28%); los relativos con agitación/inquietud  o con la falta de amor propio, fueron reportados por 15% y 20% de los encuestados; y finalmente, los síntomas asociados con pensamientos suicidas fueron reportado por el 6% de los encuestados. Todas estas cifras anuncian una presencia importante de elementos ansiosos y depresivos que invitan a enfocar la atención psicológica/psiquiátrica sobre la población afectada.</a:t>
            </a:r>
          </a:p>
          <a:p>
            <a:pPr marL="808038" indent="-715963" algn="just">
              <a:lnSpc>
                <a:spcPct val="150000"/>
              </a:lnSpc>
              <a:spcBef>
                <a:spcPts val="1200"/>
              </a:spcBef>
              <a:spcAft>
                <a:spcPts val="600"/>
              </a:spcAft>
              <a:buClr>
                <a:schemeClr val="accent3">
                  <a:lumMod val="50000"/>
                </a:schemeClr>
              </a:buClr>
              <a:buSzPct val="110000"/>
              <a:buFont typeface="+mj-lt"/>
              <a:buAutoNum type="arabicParenR"/>
            </a:pPr>
            <a:r>
              <a:rPr lang="es-VE" sz="2500" dirty="0">
                <a:effectLst/>
                <a:latin typeface="Cambria" panose="02040503050406030204" pitchFamily="18" charset="0"/>
                <a:ea typeface="Cambria" panose="02040503050406030204" pitchFamily="18" charset="0"/>
              </a:rPr>
              <a:t>Depresión y resiliencia: S</a:t>
            </a:r>
            <a:r>
              <a:rPr lang="es-VE" sz="2500" dirty="0">
                <a:solidFill>
                  <a:srgbClr val="000000"/>
                </a:solidFill>
                <a:effectLst/>
                <a:latin typeface="Cambria" panose="02040503050406030204" pitchFamily="18" charset="0"/>
                <a:ea typeface="Cambria" panose="02040503050406030204" pitchFamily="18" charset="0"/>
              </a:rPr>
              <a:t>e encontró que el </a:t>
            </a:r>
            <a:r>
              <a:rPr lang="es-VE" sz="2500" dirty="0">
                <a:effectLst/>
                <a:latin typeface="Cambria" panose="02040503050406030204" pitchFamily="18" charset="0"/>
                <a:ea typeface="Cambria" panose="02040503050406030204" pitchFamily="18" charset="0"/>
              </a:rPr>
              <a:t>24 % de la muestra expresó tener “poco interés o placer en hacer las cosas” y 28 % manifestó sentirse “desanimado, deprimido o sin esperanzas”. Las entrevistas a profundidad revelan diversos estados de ánimo, dibujando un espectro que va desde una depresión aguda / crónica hasta la resiliencia. </a:t>
            </a:r>
          </a:p>
        </p:txBody>
      </p:sp>
      <p:sp>
        <p:nvSpPr>
          <p:cNvPr id="7" name="CuadroTexto 6">
            <a:extLst>
              <a:ext uri="{FF2B5EF4-FFF2-40B4-BE49-F238E27FC236}">
                <a16:creationId xmlns:a16="http://schemas.microsoft.com/office/drawing/2014/main" id="{72C37285-B4E9-4834-7D41-0A7825B0654F}"/>
              </a:ext>
            </a:extLst>
          </p:cNvPr>
          <p:cNvSpPr txBox="1"/>
          <p:nvPr/>
        </p:nvSpPr>
        <p:spPr>
          <a:xfrm>
            <a:off x="2735288" y="684424"/>
            <a:ext cx="17857984" cy="1306063"/>
          </a:xfrm>
          <a:prstGeom prst="rect">
            <a:avLst/>
          </a:prstGeom>
          <a:noFill/>
        </p:spPr>
        <p:txBody>
          <a:bodyPr wrap="square">
            <a:spAutoFit/>
          </a:bodyPr>
          <a:lstStyle/>
          <a:p>
            <a:pPr indent="450215" algn="just">
              <a:lnSpc>
                <a:spcPct val="150000"/>
              </a:lnSpc>
              <a:buNone/>
            </a:pPr>
            <a:r>
              <a:rPr lang="es-VE" sz="6000" dirty="0">
                <a:solidFill>
                  <a:srgbClr val="000000"/>
                </a:solidFill>
                <a:effectLst/>
                <a:latin typeface="Cambria" panose="02040503050406030204" pitchFamily="18" charset="0"/>
                <a:ea typeface="Cambria" panose="02040503050406030204" pitchFamily="18" charset="0"/>
              </a:rPr>
              <a:t>En este sentido se observó lo siguiente</a:t>
            </a:r>
            <a:r>
              <a:rPr lang="es-VE" sz="2400" dirty="0">
                <a:effectLst/>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70282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BEB11A-E3A0-9853-543E-D175A4F4D08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B880848A-CB96-9E19-634D-7B09898A59EC}"/>
              </a:ext>
            </a:extLst>
          </p:cNvPr>
          <p:cNvSpPr txBox="1"/>
          <p:nvPr/>
        </p:nvSpPr>
        <p:spPr>
          <a:xfrm>
            <a:off x="485038" y="2262386"/>
            <a:ext cx="17317924" cy="7176773"/>
          </a:xfrm>
          <a:prstGeom prst="rect">
            <a:avLst/>
          </a:prstGeom>
          <a:noFill/>
        </p:spPr>
        <p:txBody>
          <a:bodyPr wrap="square">
            <a:spAutoFit/>
          </a:bodyPr>
          <a:lstStyle/>
          <a:p>
            <a:pPr marL="457200" indent="-457200" algn="just">
              <a:lnSpc>
                <a:spcPct val="150000"/>
              </a:lnSpc>
              <a:spcBef>
                <a:spcPts val="600"/>
              </a:spcBef>
              <a:buFont typeface="+mj-lt"/>
              <a:buAutoNum type="arabicParenR" startAt="4"/>
            </a:pPr>
            <a:r>
              <a:rPr lang="es-VE" sz="2400" dirty="0">
                <a:latin typeface="Cambria" panose="02040503050406030204" pitchFamily="18" charset="0"/>
                <a:ea typeface="Cambria" panose="02040503050406030204" pitchFamily="18" charset="0"/>
              </a:rPr>
              <a:t>Autoestima y valoración personal: Según el cuestionario 15 % de los encuestados señala sentir “falta de amor propio” o “sentirse decepcionados consigo mismo”. Existen casos de baja autoestima significativa y situaciones de riesgo vinculadas a las circunstancias socioeconómicas (entrevistas a profundidad).  </a:t>
            </a:r>
          </a:p>
          <a:p>
            <a:pPr marL="457200" indent="-457200" algn="just">
              <a:lnSpc>
                <a:spcPct val="150000"/>
              </a:lnSpc>
              <a:spcBef>
                <a:spcPts val="600"/>
              </a:spcBef>
              <a:buFont typeface="+mj-lt"/>
              <a:buAutoNum type="arabicParenR" startAt="4"/>
            </a:pPr>
            <a:r>
              <a:rPr lang="es-VE" sz="2400" dirty="0">
                <a:latin typeface="Cambria" panose="02040503050406030204" pitchFamily="18" charset="0"/>
                <a:ea typeface="Cambria" panose="02040503050406030204" pitchFamily="18" charset="0"/>
              </a:rPr>
              <a:t>Ansiedad: 37 % de los encuestados manifiestan haber sufrido un ataque de pánico durante el último mes (cuestionario PRIME.MD).  Las entrevistas en profundidad y en especial los Talleres Vivenciales Psicoeducativos revelaron la presencia de algunos síntomas que reflejan deterioro de la salud mental tale como: trastornos del sueño, sedentarismo, trastornos de la alimentación, etc.</a:t>
            </a:r>
          </a:p>
          <a:p>
            <a:pPr marL="457200" indent="-457200" algn="just">
              <a:lnSpc>
                <a:spcPct val="150000"/>
              </a:lnSpc>
              <a:spcBef>
                <a:spcPts val="600"/>
              </a:spcBef>
              <a:buFont typeface="+mj-lt"/>
              <a:buAutoNum type="arabicParenR" startAt="4"/>
            </a:pPr>
            <a:r>
              <a:rPr lang="es-VE" sz="2400" dirty="0">
                <a:latin typeface="Cambria" panose="02040503050406030204" pitchFamily="18" charset="0"/>
                <a:ea typeface="Cambria" panose="02040503050406030204" pitchFamily="18" charset="0"/>
              </a:rPr>
              <a:t>Ideación suicida: 6 % de los encuestados ha tenido pensamientos suicidas. Debido a pérdidas recientes, duelos crónicos (emigración, muerte prematura de familiares y seres queridos, pérdida de condiciones laborales). El desamparo en situaciones de necesidad (52 % de los encuestados declara no poder confiar en nadie cuando se le presenta un problema).  </a:t>
            </a:r>
          </a:p>
          <a:p>
            <a:pPr marL="457200" indent="-457200" algn="just">
              <a:lnSpc>
                <a:spcPct val="150000"/>
              </a:lnSpc>
              <a:spcBef>
                <a:spcPts val="600"/>
              </a:spcBef>
              <a:buFont typeface="+mj-lt"/>
              <a:buAutoNum type="arabicParenR" startAt="4"/>
            </a:pPr>
            <a:r>
              <a:rPr lang="es-VE" sz="2400" dirty="0">
                <a:latin typeface="Cambria" panose="02040503050406030204" pitchFamily="18" charset="0"/>
                <a:ea typeface="Cambria" panose="02040503050406030204" pitchFamily="18" charset="0"/>
              </a:rPr>
              <a:t>Consumo de medicamentos: 18 % de los encuestados declara consumir algún medicamento para la ansiedad o la depresión lo que da una idea de la afectación de la salud mental en la población bajo estudio.</a:t>
            </a:r>
            <a:r>
              <a:rPr lang="es-VE" sz="2400" b="1" dirty="0">
                <a:latin typeface="Cambria" panose="02040503050406030204" pitchFamily="18" charset="0"/>
                <a:ea typeface="Cambria" panose="02040503050406030204" pitchFamily="18" charset="0"/>
              </a:rPr>
              <a:t>  </a:t>
            </a:r>
            <a:endParaRPr lang="es-VE" sz="2400" dirty="0">
              <a:latin typeface="Cambria" panose="02040503050406030204" pitchFamily="18" charset="0"/>
              <a:ea typeface="Cambria" panose="02040503050406030204" pitchFamily="18" charset="0"/>
            </a:endParaRPr>
          </a:p>
        </p:txBody>
      </p:sp>
      <p:sp>
        <p:nvSpPr>
          <p:cNvPr id="7" name="CuadroTexto 6">
            <a:extLst>
              <a:ext uri="{FF2B5EF4-FFF2-40B4-BE49-F238E27FC236}">
                <a16:creationId xmlns:a16="http://schemas.microsoft.com/office/drawing/2014/main" id="{2F4E90C7-4966-F844-8C07-08AF587DA275}"/>
              </a:ext>
            </a:extLst>
          </p:cNvPr>
          <p:cNvSpPr txBox="1"/>
          <p:nvPr/>
        </p:nvSpPr>
        <p:spPr>
          <a:xfrm>
            <a:off x="2735288" y="684424"/>
            <a:ext cx="17857984" cy="1306063"/>
          </a:xfrm>
          <a:prstGeom prst="rect">
            <a:avLst/>
          </a:prstGeom>
          <a:noFill/>
        </p:spPr>
        <p:txBody>
          <a:bodyPr wrap="square">
            <a:spAutoFit/>
          </a:bodyPr>
          <a:lstStyle/>
          <a:p>
            <a:pPr indent="450215" algn="just">
              <a:lnSpc>
                <a:spcPct val="150000"/>
              </a:lnSpc>
              <a:buNone/>
            </a:pPr>
            <a:r>
              <a:rPr lang="es-VE" sz="6000" dirty="0">
                <a:solidFill>
                  <a:srgbClr val="000000"/>
                </a:solidFill>
                <a:effectLst/>
                <a:latin typeface="Cambria" panose="02040503050406030204" pitchFamily="18" charset="0"/>
                <a:ea typeface="Cambria" panose="02040503050406030204" pitchFamily="18" charset="0"/>
              </a:rPr>
              <a:t>En este sentido se observó lo siguiente</a:t>
            </a:r>
            <a:r>
              <a:rPr lang="es-VE" sz="2400" dirty="0">
                <a:effectLst/>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8342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CA5549-6478-5AD9-411A-DD977DBBD238}"/>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C22794B6-A047-54FE-A98B-82EDB8A3E5C5}"/>
              </a:ext>
            </a:extLst>
          </p:cNvPr>
          <p:cNvSpPr txBox="1"/>
          <p:nvPr/>
        </p:nvSpPr>
        <p:spPr>
          <a:xfrm>
            <a:off x="2087216" y="2622426"/>
            <a:ext cx="14473608" cy="4154984"/>
          </a:xfrm>
          <a:prstGeom prst="rect">
            <a:avLst/>
          </a:prstGeom>
          <a:noFill/>
        </p:spPr>
        <p:txBody>
          <a:bodyPr wrap="square">
            <a:spAutoFit/>
          </a:bodyPr>
          <a:lstStyle/>
          <a:p>
            <a:pPr algn="ctr"/>
            <a:r>
              <a:rPr lang="es-VE" sz="8800" b="1" dirty="0">
                <a:latin typeface="Cambria" panose="02040503050406030204" pitchFamily="18" charset="0"/>
                <a:ea typeface="Cambria" panose="02040503050406030204" pitchFamily="18" charset="0"/>
              </a:rPr>
              <a:t>PROYECTO CONDICIONES DE VIDA DEL VENEZOLANO Y SALUD MENTAL</a:t>
            </a:r>
            <a:endParaRPr lang="es-VE" sz="8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992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C28AED4-C44A-5372-8C66-9FBF8F64C03F}"/>
              </a:ext>
            </a:extLst>
          </p:cNvPr>
          <p:cNvSpPr>
            <a:spLocks noGrp="1"/>
          </p:cNvSpPr>
          <p:nvPr>
            <p:ph idx="1"/>
          </p:nvPr>
        </p:nvSpPr>
        <p:spPr>
          <a:xfrm>
            <a:off x="719065" y="2175862"/>
            <a:ext cx="16993888" cy="8633201"/>
          </a:xfrm>
        </p:spPr>
        <p:txBody>
          <a:bodyPr>
            <a:noAutofit/>
          </a:bodyPr>
          <a:lstStyle/>
          <a:p>
            <a:pPr marL="0" indent="0" algn="just">
              <a:lnSpc>
                <a:spcPct val="170000"/>
              </a:lnSpc>
              <a:spcBef>
                <a:spcPts val="0"/>
              </a:spcBef>
              <a:buNone/>
            </a:pPr>
            <a:r>
              <a:rPr lang="es-VE" sz="2200" dirty="0">
                <a:latin typeface="Cambria" panose="02040503050406030204" pitchFamily="18" charset="0"/>
                <a:ea typeface="Cambria" panose="02040503050406030204" pitchFamily="18" charset="0"/>
              </a:rPr>
              <a:t>El proyecto inicia en sí, investigando la relación entre las condiciones de vida de los venezolanos y su salud mental. Por tanto, se diseñó un cuestionario para implementar en plataformas digitales y dispositivos móviles, los cuales permitirían evaluar la salud mental en el contexto de estas condiciones de vida. Se amplió la cobertura geográfica, incluyendo así, la Región Central (Aragua y Carabobo, Distrito Capital, Miranda y la Guaira). Por otro lado, se mantiene el equipo interdisciplinario. En lo concerniente a lo metodológico, se sigue manteniendo el nivel exploratorio, pues paso a paso se va profundizando para alcanzar el nivel descriptivo o explicativo. En relación al diseño es investigación de campo, se dividió en dos fases la primera fase se realizó con el abordaje a las comunidades con la visita casa a casa y en la segunda fase fue a través de enlaces institucionales y reuniones en las instituciones de públicas para la </a:t>
            </a:r>
            <a:r>
              <a:rPr lang="es-VE" sz="2200" dirty="0" err="1">
                <a:latin typeface="Cambria" panose="02040503050406030204" pitchFamily="18" charset="0"/>
                <a:ea typeface="Cambria" panose="02040503050406030204" pitchFamily="18" charset="0"/>
              </a:rPr>
              <a:t>autoaplicación</a:t>
            </a:r>
            <a:r>
              <a:rPr lang="es-VE" sz="2200" dirty="0">
                <a:latin typeface="Cambria" panose="02040503050406030204" pitchFamily="18" charset="0"/>
                <a:ea typeface="Cambria" panose="02040503050406030204" pitchFamily="18" charset="0"/>
              </a:rPr>
              <a:t> del cuestionario digital. </a:t>
            </a:r>
          </a:p>
          <a:p>
            <a:pPr marL="0" indent="0" algn="just">
              <a:lnSpc>
                <a:spcPct val="170000"/>
              </a:lnSpc>
              <a:spcBef>
                <a:spcPts val="0"/>
              </a:spcBef>
              <a:buNone/>
            </a:pPr>
            <a:r>
              <a:rPr lang="es-VE" sz="2200" dirty="0">
                <a:latin typeface="Cambria" panose="02040503050406030204" pitchFamily="18" charset="0"/>
                <a:ea typeface="Cambria" panose="02040503050406030204" pitchFamily="18" charset="0"/>
              </a:rPr>
              <a:t>El enfoque es cuantitativo, según los autores Hernández Sampieri et al. (2014), el enfoque cuantitativo es secuencial y probatorio. Hay que respetar sus etapas, no se pueden brincar o evadir pasos. El orden es fundamental. Parte de una idea que va delimitándose, y que luego a través de esta idea surgen los objetivos y preguntas de investigación. Luego se procede a revisar la bibliografía existente y se arma el marco teórico (Hernández Sampieri, Fernández Collado, &amp; Baptista Lucio, 2014).</a:t>
            </a:r>
          </a:p>
          <a:p>
            <a:pPr marL="0" indent="0" algn="just">
              <a:lnSpc>
                <a:spcPct val="170000"/>
              </a:lnSpc>
              <a:spcBef>
                <a:spcPts val="0"/>
              </a:spcBef>
              <a:buNone/>
            </a:pPr>
            <a:r>
              <a:rPr lang="es-VE" sz="2200" dirty="0">
                <a:latin typeface="Cambria" panose="02040503050406030204" pitchFamily="18" charset="0"/>
                <a:ea typeface="Cambria" panose="02040503050406030204" pitchFamily="18" charset="0"/>
              </a:rPr>
              <a:t> </a:t>
            </a:r>
          </a:p>
          <a:p>
            <a:pPr marL="0" indent="0">
              <a:buNone/>
            </a:pPr>
            <a:endParaRPr lang="es-VE" sz="2300" dirty="0"/>
          </a:p>
        </p:txBody>
      </p:sp>
      <p:sp>
        <p:nvSpPr>
          <p:cNvPr id="5" name="CuadroTexto 4">
            <a:extLst>
              <a:ext uri="{FF2B5EF4-FFF2-40B4-BE49-F238E27FC236}">
                <a16:creationId xmlns:a16="http://schemas.microsoft.com/office/drawing/2014/main" id="{694C3B27-7697-B5EA-7910-14247FC07C5C}"/>
              </a:ext>
            </a:extLst>
          </p:cNvPr>
          <p:cNvSpPr txBox="1"/>
          <p:nvPr/>
        </p:nvSpPr>
        <p:spPr>
          <a:xfrm>
            <a:off x="3167336" y="606202"/>
            <a:ext cx="13681520" cy="1569660"/>
          </a:xfrm>
          <a:prstGeom prst="rect">
            <a:avLst/>
          </a:prstGeom>
          <a:noFill/>
        </p:spPr>
        <p:txBody>
          <a:bodyPr wrap="square">
            <a:spAutoFit/>
          </a:bodyPr>
          <a:lstStyle/>
          <a:p>
            <a:r>
              <a:rPr lang="es-VE" sz="4800" b="1" spc="150" dirty="0">
                <a:latin typeface="Cambria" panose="02040503050406030204" pitchFamily="18" charset="0"/>
                <a:ea typeface="Cambria" panose="02040503050406030204" pitchFamily="18" charset="0"/>
              </a:rPr>
              <a:t>PROYECTO CONDICIONES DE VIDA DEL VENEZOLANO Y SALUD MENTAL</a:t>
            </a:r>
            <a:endParaRPr lang="es-VE" sz="4800" spc="1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282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ipse 13">
            <a:extLst>
              <a:ext uri="{FF2B5EF4-FFF2-40B4-BE49-F238E27FC236}">
                <a16:creationId xmlns:a16="http://schemas.microsoft.com/office/drawing/2014/main" id="{36F8B330-CFBF-B916-C8E9-E8F8380EF03C}"/>
              </a:ext>
            </a:extLst>
          </p:cNvPr>
          <p:cNvSpPr/>
          <p:nvPr/>
        </p:nvSpPr>
        <p:spPr>
          <a:xfrm>
            <a:off x="3887416" y="2762342"/>
            <a:ext cx="1872208" cy="1944216"/>
          </a:xfrm>
          <a:prstGeom prst="ellipse">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VE" sz="7200" dirty="0">
                <a:solidFill>
                  <a:schemeClr val="tx1"/>
                </a:solidFill>
                <a:latin typeface="Arial Black" panose="020B0A04020102020204" pitchFamily="34" charset="0"/>
              </a:rPr>
              <a:t>1</a:t>
            </a:r>
          </a:p>
        </p:txBody>
      </p:sp>
      <p:sp>
        <p:nvSpPr>
          <p:cNvPr id="15" name="Elipse 14">
            <a:extLst>
              <a:ext uri="{FF2B5EF4-FFF2-40B4-BE49-F238E27FC236}">
                <a16:creationId xmlns:a16="http://schemas.microsoft.com/office/drawing/2014/main" id="{017CDD6B-3C5A-4DD7-0F94-BFA517242509}"/>
              </a:ext>
            </a:extLst>
          </p:cNvPr>
          <p:cNvSpPr/>
          <p:nvPr/>
        </p:nvSpPr>
        <p:spPr>
          <a:xfrm>
            <a:off x="12657584" y="2664573"/>
            <a:ext cx="1872208" cy="1944216"/>
          </a:xfrm>
          <a:prstGeom prst="ellipse">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VE" sz="7200" dirty="0">
                <a:latin typeface="Arial Black" panose="020B0A04020102020204" pitchFamily="34" charset="0"/>
              </a:rPr>
              <a:t>2</a:t>
            </a:r>
          </a:p>
        </p:txBody>
      </p:sp>
      <p:sp>
        <p:nvSpPr>
          <p:cNvPr id="2" name="Título 1">
            <a:extLst>
              <a:ext uri="{FF2B5EF4-FFF2-40B4-BE49-F238E27FC236}">
                <a16:creationId xmlns:a16="http://schemas.microsoft.com/office/drawing/2014/main" id="{69AF17ED-C150-FF9B-04DF-80CBADE4C483}"/>
              </a:ext>
            </a:extLst>
          </p:cNvPr>
          <p:cNvSpPr>
            <a:spLocks noGrp="1"/>
          </p:cNvSpPr>
          <p:nvPr>
            <p:ph type="title"/>
          </p:nvPr>
        </p:nvSpPr>
        <p:spPr>
          <a:xfrm>
            <a:off x="914399" y="134675"/>
            <a:ext cx="16459201" cy="1714235"/>
          </a:xfrm>
        </p:spPr>
        <p:txBody>
          <a:bodyPr>
            <a:normAutofit fontScale="90000"/>
          </a:bodyPr>
          <a:lstStyle/>
          <a:p>
            <a:r>
              <a:rPr lang="es-VE" sz="8000" b="1" dirty="0"/>
              <a:t>PRUEBAS PILOTOS</a:t>
            </a:r>
            <a:br>
              <a:rPr lang="es-VE" sz="5400" dirty="0"/>
            </a:br>
            <a:endParaRPr lang="es-VE" dirty="0"/>
          </a:p>
        </p:txBody>
      </p:sp>
      <p:sp>
        <p:nvSpPr>
          <p:cNvPr id="3" name="Marcador de contenido 2">
            <a:extLst>
              <a:ext uri="{FF2B5EF4-FFF2-40B4-BE49-F238E27FC236}">
                <a16:creationId xmlns:a16="http://schemas.microsoft.com/office/drawing/2014/main" id="{91B30488-9258-74DA-5B6F-36732F48581B}"/>
              </a:ext>
            </a:extLst>
          </p:cNvPr>
          <p:cNvSpPr>
            <a:spLocks noGrp="1"/>
          </p:cNvSpPr>
          <p:nvPr>
            <p:ph idx="1"/>
          </p:nvPr>
        </p:nvSpPr>
        <p:spPr>
          <a:xfrm>
            <a:off x="4816116" y="1173899"/>
            <a:ext cx="8655768" cy="1360393"/>
          </a:xfrm>
        </p:spPr>
        <p:txBody>
          <a:bodyPr>
            <a:noAutofit/>
          </a:bodyPr>
          <a:lstStyle/>
          <a:p>
            <a:pPr marL="0" indent="0" algn="ctr">
              <a:lnSpc>
                <a:spcPct val="150000"/>
              </a:lnSpc>
              <a:buNone/>
            </a:pPr>
            <a:r>
              <a:rPr lang="es-VE" b="1" dirty="0">
                <a:latin typeface="Cambria" panose="02040503050406030204" pitchFamily="18" charset="0"/>
                <a:ea typeface="Cambria" panose="02040503050406030204" pitchFamily="18" charset="0"/>
              </a:rPr>
              <a:t>Previo a de la aplicación del cuestionario digital, se ejecutaron dos pruebas pilotos:</a:t>
            </a:r>
          </a:p>
        </p:txBody>
      </p:sp>
      <p:sp>
        <p:nvSpPr>
          <p:cNvPr id="7" name="CuadroTexto 6">
            <a:extLst>
              <a:ext uri="{FF2B5EF4-FFF2-40B4-BE49-F238E27FC236}">
                <a16:creationId xmlns:a16="http://schemas.microsoft.com/office/drawing/2014/main" id="{015A3F26-4BDE-D740-B225-3C4C7162AEAE}"/>
              </a:ext>
            </a:extLst>
          </p:cNvPr>
          <p:cNvSpPr txBox="1"/>
          <p:nvPr/>
        </p:nvSpPr>
        <p:spPr>
          <a:xfrm>
            <a:off x="9690450" y="5143500"/>
            <a:ext cx="8094510" cy="3260251"/>
          </a:xfrm>
          <a:prstGeom prst="rect">
            <a:avLst/>
          </a:prstGeom>
          <a:solidFill>
            <a:srgbClr val="DBE9E8"/>
          </a:solidFill>
        </p:spPr>
        <p:style>
          <a:lnRef idx="1">
            <a:schemeClr val="accent3"/>
          </a:lnRef>
          <a:fillRef idx="2">
            <a:schemeClr val="accent3"/>
          </a:fillRef>
          <a:effectRef idx="1">
            <a:schemeClr val="accent3"/>
          </a:effectRef>
          <a:fontRef idx="minor">
            <a:schemeClr val="dk1"/>
          </a:fontRef>
        </p:style>
        <p:txBody>
          <a:bodyPr wrap="square">
            <a:spAutoFit/>
          </a:bodyPr>
          <a:lstStyle/>
          <a:p>
            <a:pPr marL="0" indent="0" algn="just">
              <a:lnSpc>
                <a:spcPct val="150000"/>
              </a:lnSpc>
              <a:buNone/>
            </a:pPr>
            <a:r>
              <a:rPr lang="es-VE" sz="3500" dirty="0">
                <a:latin typeface="Cambria" panose="02040503050406030204" pitchFamily="18" charset="0"/>
                <a:ea typeface="Cambria" panose="02040503050406030204" pitchFamily="18" charset="0"/>
              </a:rPr>
              <a:t>Se ejecutó el día 18 de octubre del mismo año al personal de FUNDACREDESA en las instalaciones de la institución del municipio Chacao, estado Miranda</a:t>
            </a:r>
            <a:r>
              <a:rPr lang="es-VE" sz="3600" dirty="0"/>
              <a:t>.</a:t>
            </a:r>
          </a:p>
        </p:txBody>
      </p:sp>
      <p:sp>
        <p:nvSpPr>
          <p:cNvPr id="9" name="CuadroTexto 8">
            <a:extLst>
              <a:ext uri="{FF2B5EF4-FFF2-40B4-BE49-F238E27FC236}">
                <a16:creationId xmlns:a16="http://schemas.microsoft.com/office/drawing/2014/main" id="{AC8C60E0-6E58-E88E-8CEB-1C7A6E476653}"/>
              </a:ext>
            </a:extLst>
          </p:cNvPr>
          <p:cNvSpPr txBox="1"/>
          <p:nvPr/>
        </p:nvSpPr>
        <p:spPr>
          <a:xfrm>
            <a:off x="1223120" y="5162657"/>
            <a:ext cx="7374432" cy="3313599"/>
          </a:xfrm>
          <a:prstGeom prst="rect">
            <a:avLst/>
          </a:prstGeom>
          <a:solidFill>
            <a:srgbClr val="DBE9E8"/>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pPr>
            <a:r>
              <a:rPr lang="es-VE" sz="3600" dirty="0">
                <a:latin typeface="Cambria" panose="02040503050406030204" pitchFamily="18" charset="0"/>
                <a:ea typeface="Cambria" panose="02040503050406030204" pitchFamily="18" charset="0"/>
              </a:rPr>
              <a:t>Se desarrolló el día 08 de octubre del año 2024 en la Comuna Belén Sueños de Chávez, en el municipio Plaza, estado Miranda </a:t>
            </a:r>
          </a:p>
        </p:txBody>
      </p:sp>
      <p:cxnSp>
        <p:nvCxnSpPr>
          <p:cNvPr id="17" name="Conector: angular 16">
            <a:extLst>
              <a:ext uri="{FF2B5EF4-FFF2-40B4-BE49-F238E27FC236}">
                <a16:creationId xmlns:a16="http://schemas.microsoft.com/office/drawing/2014/main" id="{2DDB9558-E6FF-ECC7-D70D-ABA53AB1B66C}"/>
              </a:ext>
            </a:extLst>
          </p:cNvPr>
          <p:cNvCxnSpPr>
            <a:stCxn id="14" idx="2"/>
            <a:endCxn id="9" idx="1"/>
          </p:cNvCxnSpPr>
          <p:nvPr/>
        </p:nvCxnSpPr>
        <p:spPr>
          <a:xfrm rot="10800000" flipV="1">
            <a:off x="1223120" y="3734449"/>
            <a:ext cx="2664296" cy="3085007"/>
          </a:xfrm>
          <a:prstGeom prst="bentConnector3">
            <a:avLst>
              <a:gd name="adj1" fmla="val 1286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Conector: angular 18">
            <a:extLst>
              <a:ext uri="{FF2B5EF4-FFF2-40B4-BE49-F238E27FC236}">
                <a16:creationId xmlns:a16="http://schemas.microsoft.com/office/drawing/2014/main" id="{021E2DED-AEFF-D2EC-CF6B-CE440FB59413}"/>
              </a:ext>
            </a:extLst>
          </p:cNvPr>
          <p:cNvCxnSpPr>
            <a:cxnSpLocks/>
            <a:stCxn id="15" idx="6"/>
            <a:endCxn id="7" idx="3"/>
          </p:cNvCxnSpPr>
          <p:nvPr/>
        </p:nvCxnSpPr>
        <p:spPr>
          <a:xfrm>
            <a:off x="14529792" y="3636681"/>
            <a:ext cx="3255168" cy="3136945"/>
          </a:xfrm>
          <a:prstGeom prst="bentConnector3">
            <a:avLst>
              <a:gd name="adj1" fmla="val 107023"/>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0111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8A54A-D43C-8762-AC0D-40C7551D153F}"/>
              </a:ext>
            </a:extLst>
          </p:cNvPr>
          <p:cNvSpPr>
            <a:spLocks noGrp="1"/>
          </p:cNvSpPr>
          <p:nvPr>
            <p:ph type="title"/>
          </p:nvPr>
        </p:nvSpPr>
        <p:spPr>
          <a:xfrm>
            <a:off x="791072" y="4284795"/>
            <a:ext cx="17158593" cy="1714235"/>
          </a:xfrm>
        </p:spPr>
        <p:txBody>
          <a:bodyPr>
            <a:noAutofit/>
          </a:bodyPr>
          <a:lstStyle/>
          <a:p>
            <a:r>
              <a:rPr lang="es-VE" sz="6000" b="1" dirty="0">
                <a:latin typeface="Arial Black" panose="020B0A04020102020204" pitchFamily="34" charset="0"/>
                <a:ea typeface="Cambria" panose="02040503050406030204" pitchFamily="18" charset="0"/>
              </a:rPr>
              <a:t>LEVANTAMIENTO DE LA INFORMACION DURANTE </a:t>
            </a:r>
            <a:r>
              <a:rPr lang="es-VE" sz="6000" b="1" spc="110" dirty="0">
                <a:solidFill>
                  <a:srgbClr val="2BAE78"/>
                </a:solidFill>
                <a:latin typeface="Arial Black" panose="020B0A04020102020204" pitchFamily="34" charset="0"/>
                <a:ea typeface="Cambria" panose="02040503050406030204" pitchFamily="18" charset="0"/>
              </a:rPr>
              <a:t>LA PRIMERA FASE </a:t>
            </a:r>
            <a:r>
              <a:rPr lang="es-VE" sz="6000" b="1" dirty="0">
                <a:latin typeface="Arial Black" panose="020B0A04020102020204" pitchFamily="34" charset="0"/>
                <a:ea typeface="Cambria" panose="02040503050406030204" pitchFamily="18" charset="0"/>
              </a:rPr>
              <a:t>DEL PROYECTO</a:t>
            </a:r>
            <a:br>
              <a:rPr lang="es-VE" sz="6600" dirty="0">
                <a:latin typeface="Cambria" panose="02040503050406030204" pitchFamily="18" charset="0"/>
                <a:ea typeface="Cambria" panose="02040503050406030204" pitchFamily="18" charset="0"/>
              </a:rPr>
            </a:br>
            <a:endParaRPr lang="es-VE" sz="6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09004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4000</Words>
  <Application>Microsoft Office PowerPoint</Application>
  <PresentationFormat>Personalizado</PresentationFormat>
  <Paragraphs>84</Paragraphs>
  <Slides>26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Arial Black</vt:lpstr>
      <vt:lpstr>Calibri</vt:lpstr>
      <vt:lpstr>Cambria</vt:lpstr>
      <vt:lpstr>Times New Roman</vt:lpstr>
      <vt:lpstr>Tema de Office</vt:lpstr>
      <vt:lpstr>Presentación de PowerPoint</vt:lpstr>
      <vt:lpstr>PRESENTACIÓN</vt:lpstr>
      <vt:lpstr>Presentación de PowerPoint</vt:lpstr>
      <vt:lpstr>Presentación de PowerPoint</vt:lpstr>
      <vt:lpstr>Presentación de PowerPoint</vt:lpstr>
      <vt:lpstr>Presentación de PowerPoint</vt:lpstr>
      <vt:lpstr>Presentación de PowerPoint</vt:lpstr>
      <vt:lpstr>PRUEBAS PILOTOS </vt:lpstr>
      <vt:lpstr>LEVANTAMIENTO DE LA INFORMACION DURANTE LA PRIMERA FASE DEL PROYECTO </vt:lpstr>
      <vt:lpstr>Presentación de PowerPoint</vt:lpstr>
      <vt:lpstr>Presentación de PowerPoint</vt:lpstr>
      <vt:lpstr>LEVANTAMIENTO DE LA INFORMACION DURANTE LA SEGUNDA FASE DEL PROYECTO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moreno</dc:creator>
  <cp:lastModifiedBy>PRESIDENCIA_003</cp:lastModifiedBy>
  <cp:revision>8</cp:revision>
  <dcterms:created xsi:type="dcterms:W3CDTF">2025-06-10T14:44:40Z</dcterms:created>
  <dcterms:modified xsi:type="dcterms:W3CDTF">2025-06-17T19:08:56Z</dcterms:modified>
</cp:coreProperties>
</file>