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7" r:id="rId6"/>
    <p:sldId id="257" r:id="rId7"/>
    <p:sldId id="258" r:id="rId8"/>
    <p:sldId id="259" r:id="rId9"/>
    <p:sldId id="260" r:id="rId10"/>
    <p:sldId id="261" r:id="rId11"/>
    <p:sldId id="268" r:id="rId12"/>
    <p:sldId id="272" r:id="rId13"/>
    <p:sldId id="269" r:id="rId14"/>
    <p:sldId id="270" r:id="rId15"/>
    <p:sldId id="271" r:id="rId16"/>
    <p:sldId id="262" r:id="rId17"/>
    <p:sldId id="273" r:id="rId18"/>
    <p:sldId id="276" r:id="rId19"/>
    <p:sldId id="274" r:id="rId20"/>
    <p:sldId id="275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2" autoAdjust="0"/>
    <p:restoredTop sz="94291" autoAdjust="0"/>
  </p:normalViewPr>
  <p:slideViewPr>
    <p:cSldViewPr snapToGrid="0" showGuides="1">
      <p:cViewPr varScale="1">
        <p:scale>
          <a:sx n="89" d="100"/>
          <a:sy n="89" d="100"/>
        </p:scale>
        <p:origin x="192" y="7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Default</a:t>
            </a:r>
            <a:r>
              <a:rPr lang="en-US" baseline="0" dirty="0">
                <a:solidFill>
                  <a:schemeClr val="bg1">
                    <a:lumMod val="85000"/>
                  </a:schemeClr>
                </a:solidFill>
              </a:rPr>
              <a:t> Proportion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77-7646-95F6-4DC2EA88147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7F-49D6-AB72-428B63D686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77-7646-95F6-4DC2EA8814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77-7646-95F6-4DC2EA881473}"/>
              </c:ext>
            </c:extLst>
          </c:dPt>
          <c:cat>
            <c:strRef>
              <c:f>Sheet1!$A$2:$A$5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0.79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F-49D6-AB72-428B63D68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0.32315</cdr:x>
      <cdr:y>0.29055</cdr:y>
    </cdr:from>
    <cdr:to>
      <cdr:x>0.5</cdr:x>
      <cdr:y>0.5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A371479-51E6-4229-B147-236D5C7F28D1}"/>
            </a:ext>
          </a:extLst>
        </cdr:cNvPr>
        <cdr:cNvSpPr txBox="1"/>
      </cdr:nvSpPr>
      <cdr:spPr>
        <a:xfrm xmlns:a="http://schemas.openxmlformats.org/drawingml/2006/main">
          <a:off x="1670844" y="126841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2400" dirty="0">
              <a:solidFill>
                <a:schemeClr val="tx1"/>
              </a:solidFill>
            </a:rPr>
            <a:t>21%</a:t>
          </a:r>
        </a:p>
      </cdr:txBody>
    </cdr:sp>
  </cdr:relSizeAnchor>
  <cdr:relSizeAnchor xmlns:cdr="http://schemas.openxmlformats.org/drawingml/2006/chartDrawing">
    <cdr:from>
      <cdr:x>0.5387</cdr:x>
      <cdr:y>0.5892</cdr:y>
    </cdr:from>
    <cdr:to>
      <cdr:x>0.71555</cdr:x>
      <cdr:y>0.79865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6628373D-EB82-47E4-96BE-69D69194915D}"/>
            </a:ext>
          </a:extLst>
        </cdr:cNvPr>
        <cdr:cNvSpPr txBox="1"/>
      </cdr:nvSpPr>
      <cdr:spPr>
        <a:xfrm xmlns:a="http://schemas.openxmlformats.org/drawingml/2006/main">
          <a:off x="2785334" y="257221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400" dirty="0">
              <a:solidFill>
                <a:schemeClr val="bg1"/>
              </a:solidFill>
            </a:rPr>
            <a:t>79%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28.08.2021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28.08.2021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money.com.au/blog/what-is-the-average-credit-card-debt-in-australia#:~:text=As%20we've%20already%20seen,every%20card%20that%20is%20issued" TargetMode="External"/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pking2614@outlook.com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Default Prediction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 machine learning approach</a:t>
            </a:r>
            <a:endParaRPr lang="ru-RU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/>
              <a:t>JAMES KING</a:t>
            </a:r>
          </a:p>
          <a:p>
            <a:r>
              <a:rPr lang="en-US" dirty="0"/>
              <a:t>August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AAD6FA-877A-4B75-B542-C1DD17B3B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FD7EB87-654A-44FE-B14C-94CB7813337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774031" y="3384447"/>
                <a:ext cx="4130420" cy="2588637"/>
              </a:xfrm>
            </p:spPr>
            <p:txBody>
              <a:bodyPr>
                <a:no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Small correlation with all variables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Many distributions close to exponential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Variables of same type highly correlated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bg1"/>
                        </a:solidFill>
                      </a:rPr>
                      <m:t>≈</m:t>
                    </m:r>
                  </m:oMath>
                </a14:m>
                <a:r>
                  <a:rPr lang="en-AU" sz="2000" dirty="0">
                    <a:solidFill>
                      <a:schemeClr val="bg1"/>
                    </a:solidFill>
                  </a:rPr>
                  <a:t>0.8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FD7EB87-654A-44FE-B14C-94CB78133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774031" y="3384447"/>
                <a:ext cx="4130420" cy="2588637"/>
              </a:xfrm>
              <a:blipFill>
                <a:blip r:embed="rId2"/>
                <a:stretch>
                  <a:fillRect l="-3364" t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531335A7-1479-4269-B548-8F86B91C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7164133" cy="782638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2"/>
                </a:solidFill>
              </a:rPr>
              <a:t>Initial Data Exploration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4115DB-3F62-4642-AEE0-D557862CB9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3883693" cy="749047"/>
          </a:xfrm>
        </p:spPr>
        <p:txBody>
          <a:bodyPr/>
          <a:lstStyle/>
          <a:p>
            <a:r>
              <a:rPr lang="en-AU" b="1" dirty="0"/>
              <a:t>Impressions on correlation and histograms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Picture Placeholder 6">
                <a:extLst>
                  <a:ext uri="{FF2B5EF4-FFF2-40B4-BE49-F238E27FC236}">
                    <a16:creationId xmlns:a16="http://schemas.microsoft.com/office/drawing/2014/main" id="{80F1E899-9406-447E-BE31-98E6A197DE70}"/>
                  </a:ext>
                </a:extLst>
              </p:cNvPr>
              <p:cNvGraphicFramePr>
                <a:graphicFrameLocks noGrp="1"/>
              </p:cNvGraphicFramePr>
              <p:nvPr>
                <p:ph type="pic" sz="quarter" idx="16"/>
                <p:extLst>
                  <p:ext uri="{D42A27DB-BD31-4B8C-83A1-F6EECF244321}">
                    <p14:modId xmlns:p14="http://schemas.microsoft.com/office/powerpoint/2010/main" val="1978965139"/>
                  </p:ext>
                </p:extLst>
              </p:nvPr>
            </p:nvGraphicFramePr>
            <p:xfrm>
              <a:off x="8229601" y="2225392"/>
              <a:ext cx="3666045" cy="3774207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584196">
                      <a:extLst>
                        <a:ext uri="{9D8B030D-6E8A-4147-A177-3AD203B41FA5}">
                          <a16:colId xmlns:a16="http://schemas.microsoft.com/office/drawing/2014/main" val="1802820529"/>
                        </a:ext>
                      </a:extLst>
                    </a:gridCol>
                    <a:gridCol w="2081849">
                      <a:extLst>
                        <a:ext uri="{9D8B030D-6E8A-4147-A177-3AD203B41FA5}">
                          <a16:colId xmlns:a16="http://schemas.microsoft.com/office/drawing/2014/main" val="1340206166"/>
                        </a:ext>
                      </a:extLst>
                    </a:gridCol>
                  </a:tblGrid>
                  <a:tr h="121403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bg1"/>
                              </a:solidFill>
                            </a:rPr>
                            <a:t>Attribute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bg1"/>
                              </a:solidFill>
                            </a:rPr>
                            <a:t>Correlation with Default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0015"/>
                      </a:ext>
                    </a:extLst>
                  </a:tr>
                  <a:tr h="448779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LIMIT_VAL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-0.15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391194"/>
                      </a:ext>
                    </a:extLst>
                  </a:tr>
                  <a:tr h="377254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91728"/>
                      </a:ext>
                    </a:extLst>
                  </a:tr>
                  <a:tr h="373219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SEX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-0.03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948249"/>
                      </a:ext>
                    </a:extLst>
                  </a:tr>
                  <a:tr h="406815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EDUCATION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418841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MARRIAGE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-0.03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54712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1600" dirty="0" err="1">
                              <a:solidFill>
                                <a:schemeClr val="tx1"/>
                              </a:solidFill>
                            </a:rPr>
                            <a:t>PAY_n</a:t>
                          </a:r>
                          <a:endParaRPr lang="en-A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1600" b="0" smtClean="0">
                                  <a:solidFill>
                                    <a:schemeClr val="tx1"/>
                                  </a:solidFill>
                                </a:rPr>
                                <m:t>≈</m:t>
                              </m:r>
                            </m:oMath>
                          </a14:m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0.27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495867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r>
                            <a:rPr lang="en-AU" sz="1600" dirty="0" err="1">
                              <a:solidFill>
                                <a:schemeClr val="tx1"/>
                              </a:solidFill>
                            </a:rPr>
                            <a:t>BILL_AMTn</a:t>
                          </a:r>
                          <a:endParaRPr lang="en-A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AU" sz="1600" b="0" smtClean="0">
                                  <a:solidFill>
                                    <a:schemeClr val="tx1"/>
                                  </a:solidFill>
                                </a:rPr>
                                <m:t>≈</m:t>
                              </m:r>
                            </m:oMath>
                          </a14:m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-0.02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80915"/>
                      </a:ext>
                    </a:extLst>
                  </a:tr>
                  <a:tr h="419350">
                    <a:tc>
                      <a:txBody>
                        <a:bodyPr/>
                        <a:lstStyle/>
                        <a:p>
                          <a:r>
                            <a:rPr lang="en-AU" sz="1600" dirty="0" err="1">
                              <a:solidFill>
                                <a:schemeClr val="tx1"/>
                              </a:solidFill>
                            </a:rPr>
                            <a:t>PAY_AMTn</a:t>
                          </a:r>
                          <a:endParaRPr lang="en-A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AU" sz="1600" b="0" smtClean="0">
                                  <a:solidFill>
                                    <a:schemeClr val="tx1"/>
                                  </a:solidFill>
                                </a:rPr>
                                <m:t>≈</m:t>
                              </m:r>
                            </m:oMath>
                          </a14:m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-0.06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5098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Picture Placeholder 6">
                <a:extLst>
                  <a:ext uri="{FF2B5EF4-FFF2-40B4-BE49-F238E27FC236}">
                    <a16:creationId xmlns:a16="http://schemas.microsoft.com/office/drawing/2014/main" id="{80F1E899-9406-447E-BE31-98E6A197DE70}"/>
                  </a:ext>
                </a:extLst>
              </p:cNvPr>
              <p:cNvGraphicFramePr>
                <a:graphicFrameLocks noGrp="1"/>
              </p:cNvGraphicFramePr>
              <p:nvPr>
                <p:ph type="pic" sz="quarter" idx="16"/>
                <p:extLst>
                  <p:ext uri="{D42A27DB-BD31-4B8C-83A1-F6EECF244321}">
                    <p14:modId xmlns:p14="http://schemas.microsoft.com/office/powerpoint/2010/main" val="1978965139"/>
                  </p:ext>
                </p:extLst>
              </p:nvPr>
            </p:nvGraphicFramePr>
            <p:xfrm>
              <a:off x="8229601" y="2225392"/>
              <a:ext cx="3666045" cy="3774207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584196">
                      <a:extLst>
                        <a:ext uri="{9D8B030D-6E8A-4147-A177-3AD203B41FA5}">
                          <a16:colId xmlns:a16="http://schemas.microsoft.com/office/drawing/2014/main" val="1802820529"/>
                        </a:ext>
                      </a:extLst>
                    </a:gridCol>
                    <a:gridCol w="2081849">
                      <a:extLst>
                        <a:ext uri="{9D8B030D-6E8A-4147-A177-3AD203B41FA5}">
                          <a16:colId xmlns:a16="http://schemas.microsoft.com/office/drawing/2014/main" val="134020616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bg1"/>
                              </a:solidFill>
                            </a:rPr>
                            <a:t>Attribute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bg1"/>
                              </a:solidFill>
                            </a:rPr>
                            <a:t>Correlation with Default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0015"/>
                      </a:ext>
                    </a:extLst>
                  </a:tr>
                  <a:tr h="448779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LIMIT_VAL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-0.15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391194"/>
                      </a:ext>
                    </a:extLst>
                  </a:tr>
                  <a:tr h="377254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91728"/>
                      </a:ext>
                    </a:extLst>
                  </a:tr>
                  <a:tr h="373219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SEX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-0.03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948249"/>
                      </a:ext>
                    </a:extLst>
                  </a:tr>
                  <a:tr h="406815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EDUCATION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418841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MARRIAGE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-0.03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547126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1600" dirty="0" err="1">
                              <a:solidFill>
                                <a:schemeClr val="tx1"/>
                              </a:solidFill>
                            </a:rPr>
                            <a:t>PAY_n</a:t>
                          </a:r>
                          <a:endParaRPr lang="en-A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829" t="-770370" r="-610" b="-2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95867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r>
                            <a:rPr lang="en-AU" sz="1600" dirty="0" err="1">
                              <a:solidFill>
                                <a:schemeClr val="tx1"/>
                              </a:solidFill>
                            </a:rPr>
                            <a:t>BILL_AMTn</a:t>
                          </a:r>
                          <a:endParaRPr lang="en-A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829" t="-734375" r="-610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680915"/>
                      </a:ext>
                    </a:extLst>
                  </a:tr>
                  <a:tr h="419350">
                    <a:tc>
                      <a:txBody>
                        <a:bodyPr/>
                        <a:lstStyle/>
                        <a:p>
                          <a:r>
                            <a:rPr lang="en-AU" sz="1600" dirty="0" err="1">
                              <a:solidFill>
                                <a:schemeClr val="tx1"/>
                              </a:solidFill>
                            </a:rPr>
                            <a:t>PAY_AMTn</a:t>
                          </a:r>
                          <a:endParaRPr lang="en-A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829" t="-809091" r="-61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5098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457761F-A55E-4999-A549-5F2D33A5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8" y="2225392"/>
            <a:ext cx="2742277" cy="2078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1D65AF-F9FF-4D65-81EA-805443B4E4E5}"/>
              </a:ext>
            </a:extLst>
          </p:cNvPr>
          <p:cNvSpPr txBox="1"/>
          <p:nvPr/>
        </p:nvSpPr>
        <p:spPr>
          <a:xfrm>
            <a:off x="5264426" y="434411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bg1"/>
                </a:solidFill>
              </a:rPr>
              <a:t>BILL_AMT1 histogram</a:t>
            </a:r>
          </a:p>
        </p:txBody>
      </p:sp>
    </p:spTree>
    <p:extLst>
      <p:ext uri="{BB962C8B-B14F-4D97-AF65-F5344CB8AC3E}">
        <p14:creationId xmlns:p14="http://schemas.microsoft.com/office/powerpoint/2010/main" val="15795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373D540-50CE-442C-96A2-F2254BD8C0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C3101-BABC-4F8E-8353-46C0126D3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BB828-A08F-4383-BF77-825DB81020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Applying logarithm to data disperses it from zero</a:t>
            </a:r>
          </a:p>
          <a:p>
            <a:r>
              <a:rPr lang="en-AU" sz="2000" dirty="0">
                <a:solidFill>
                  <a:schemeClr val="bg1"/>
                </a:solidFill>
              </a:rPr>
              <a:t>Applications on numerical data work:</a:t>
            </a:r>
          </a:p>
          <a:p>
            <a:pPr marL="0" indent="0">
              <a:buNone/>
            </a:pP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A43E17-208C-4DDB-A71E-7BDE9532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6255418" cy="782638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2"/>
                </a:solidFill>
              </a:rPr>
              <a:t>Feature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5D0654-C8A3-43B3-8DA2-207D7D5090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AU" sz="2400" b="1" dirty="0"/>
              <a:t>Transforms on variables for normality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7BD33-991F-4B28-AE47-80622025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61" y="2135800"/>
            <a:ext cx="3329453" cy="2586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EA2AB-120A-4409-8652-244FE659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969" y="2135800"/>
            <a:ext cx="3329453" cy="2590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967930-CF38-48D9-9C65-864313A41810}"/>
              </a:ext>
            </a:extLst>
          </p:cNvPr>
          <p:cNvSpPr txBox="1"/>
          <p:nvPr/>
        </p:nvSpPr>
        <p:spPr>
          <a:xfrm>
            <a:off x="5467351" y="4857949"/>
            <a:ext cx="646202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bg1"/>
                </a:solidFill>
              </a:rPr>
              <a:t>Quantile </a:t>
            </a:r>
            <a:r>
              <a:rPr lang="en-AU" i="1" dirty="0" err="1">
                <a:solidFill>
                  <a:schemeClr val="bg1"/>
                </a:solidFill>
              </a:rPr>
              <a:t>Quantile</a:t>
            </a:r>
            <a:r>
              <a:rPr lang="en-AU" i="1" dirty="0">
                <a:solidFill>
                  <a:schemeClr val="bg1"/>
                </a:solidFill>
              </a:rPr>
              <a:t> Plots Before and After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686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E538767-BFD5-4A31-9C97-E8455B57C35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27DBE-44A2-427E-BC1D-A6C07DB26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2E9A-9ECC-4161-94FF-931337BB88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4609" y="2765044"/>
            <a:ext cx="4421856" cy="2588637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Applying a logarithm to the </a:t>
            </a:r>
            <a:r>
              <a:rPr lang="en-AU" sz="2000" dirty="0" err="1">
                <a:solidFill>
                  <a:schemeClr val="bg1"/>
                </a:solidFill>
              </a:rPr>
              <a:t>PAY_AMTn</a:t>
            </a:r>
            <a:r>
              <a:rPr lang="en-AU" sz="2000" dirty="0">
                <a:solidFill>
                  <a:schemeClr val="bg1"/>
                </a:solidFill>
              </a:rPr>
              <a:t> variables results in an odd distribution</a:t>
            </a:r>
          </a:p>
          <a:p>
            <a:pPr lvl="1"/>
            <a:r>
              <a:rPr lang="en-AU" sz="2000" dirty="0">
                <a:solidFill>
                  <a:schemeClr val="bg1"/>
                </a:solidFill>
              </a:rPr>
              <a:t>Mixture of continuous normal and discrete mass at zero</a:t>
            </a:r>
          </a:p>
          <a:p>
            <a:r>
              <a:rPr lang="en-AU" sz="2000" dirty="0">
                <a:solidFill>
                  <a:schemeClr val="bg1"/>
                </a:solidFill>
              </a:rPr>
              <a:t>Each variable is split into continuous and discrete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DA8BD1-DA9F-44C1-B18C-EA7AE592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6712618" cy="782638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2"/>
                </a:solidFill>
              </a:rPr>
              <a:t>Feature Engineering(2)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B18F9A-0294-4E75-9552-0ECFF3872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5232252" cy="749047"/>
          </a:xfrm>
        </p:spPr>
        <p:txBody>
          <a:bodyPr>
            <a:normAutofit/>
          </a:bodyPr>
          <a:lstStyle/>
          <a:p>
            <a:r>
              <a:rPr lang="en-AU" sz="2400" b="1" dirty="0"/>
              <a:t>Does not work for all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397E9-5BF3-4418-A771-FD8DE524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48" y="1121093"/>
            <a:ext cx="3358338" cy="2487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2A0FA2-C9DF-4E11-A9A7-9D1783E6085B}"/>
              </a:ext>
            </a:extLst>
          </p:cNvPr>
          <p:cNvSpPr txBox="1"/>
          <p:nvPr/>
        </p:nvSpPr>
        <p:spPr>
          <a:xfrm>
            <a:off x="6673891" y="5957259"/>
            <a:ext cx="374974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bg1"/>
                </a:solidFill>
              </a:rPr>
              <a:t>Histogram of log(PAY_AMT1+1)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BA4F9-E536-4423-B006-39A4B4D7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91" y="3223074"/>
            <a:ext cx="2785379" cy="2487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AF10B-632E-4E06-A7C8-121032ADF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905" y="3759112"/>
            <a:ext cx="2910979" cy="21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960112"/>
            <a:ext cx="4916502" cy="8259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Model Validation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3198228"/>
            <a:ext cx="3956862" cy="2154741"/>
          </a:xfrm>
        </p:spPr>
        <p:txBody>
          <a:bodyPr>
            <a:normAutofit/>
          </a:bodyPr>
          <a:lstStyle/>
          <a:p>
            <a:r>
              <a:rPr lang="en-US" b="1" dirty="0"/>
              <a:t>Single Model Results: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561796608"/>
              </p:ext>
            </p:extLst>
          </p:nvPr>
        </p:nvGraphicFramePr>
        <p:xfrm>
          <a:off x="6401456" y="907251"/>
          <a:ext cx="5300007" cy="47944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44683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634206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221118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</a:tblGrid>
              <a:tr h="368392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ru-RU" sz="15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ru-RU" sz="15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53132">
                <a:tc>
                  <a:txBody>
                    <a:bodyPr/>
                    <a:lstStyle/>
                    <a:p>
                      <a:r>
                        <a:rPr lang="en-US" sz="1500" b="0" kern="120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ru-RU" sz="15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0.243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0.729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6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Ridge Regression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0.153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0.747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6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0.655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0.387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85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5-Nearest </a:t>
                      </a:r>
                      <a:r>
                        <a:rPr lang="en-US" sz="1500" b="0" kern="1200" noProof="0" dirty="0" err="1">
                          <a:solidFill>
                            <a:schemeClr val="tx1"/>
                          </a:solidFill>
                        </a:rPr>
                        <a:t>Neighbours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0.364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0.552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Radius </a:t>
                      </a:r>
                      <a:r>
                        <a:rPr lang="en-US" sz="1500" b="0" kern="1200" noProof="0" dirty="0" err="1">
                          <a:solidFill>
                            <a:schemeClr val="tx1"/>
                          </a:solidFill>
                        </a:rPr>
                        <a:t>Neighbours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0.739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6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Closest Centroid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0.542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0.487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6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SVM (linear)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0.266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0.711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6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SVM (polynomial)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0.270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0.687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6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SVM (radial basis)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0.358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0.678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6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SVM (sigmoid)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0.442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0.436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  <a:tr h="36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0" kern="1200" noProof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400" kern="1200" dirty="0">
                          <a:solidFill>
                            <a:schemeClr val="tx1"/>
                          </a:solidFill>
                        </a:rPr>
                        <a:t>0.434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400" kern="1200" dirty="0">
                          <a:solidFill>
                            <a:schemeClr val="tx1"/>
                          </a:solidFill>
                        </a:rPr>
                        <a:t>0.419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3804978869"/>
                  </a:ext>
                </a:extLst>
              </a:tr>
              <a:tr h="36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0" kern="1200" noProof="0" dirty="0">
                          <a:solidFill>
                            <a:schemeClr val="tx1"/>
                          </a:solidFill>
                        </a:rPr>
                        <a:t>MLP Classifier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400" kern="1200" dirty="0">
                          <a:solidFill>
                            <a:schemeClr val="tx1"/>
                          </a:solidFill>
                        </a:rPr>
                        <a:t>0.366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400" kern="1200" dirty="0">
                          <a:solidFill>
                            <a:schemeClr val="tx1"/>
                          </a:solidFill>
                        </a:rPr>
                        <a:t>0.675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327400412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2060123"/>
            <a:ext cx="4598068" cy="9732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Model Validation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1" y="3198228"/>
            <a:ext cx="5321969" cy="2154741"/>
          </a:xfrm>
        </p:spPr>
        <p:txBody>
          <a:bodyPr>
            <a:normAutofit/>
          </a:bodyPr>
          <a:lstStyle/>
          <a:p>
            <a:r>
              <a:rPr lang="en-US" sz="2400" b="1" dirty="0"/>
              <a:t>Ensemble Model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Stacking and voting classifiers used logistic regression, ridge regression and radial basis support vector classification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427542644"/>
              </p:ext>
            </p:extLst>
          </p:nvPr>
        </p:nvGraphicFramePr>
        <p:xfrm>
          <a:off x="7701880" y="2757089"/>
          <a:ext cx="3956862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25144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22006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911658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ru-RU" sz="15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ru-RU" sz="15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kern="1200" dirty="0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ru-RU" sz="15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0.339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0.692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Bagging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0.358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0.639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Gradient Boost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0.369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0.686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0.402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0.674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Stacking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0.358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0.677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1"/>
                          </a:solidFill>
                        </a:rPr>
                        <a:t>Voting</a:t>
                      </a:r>
                      <a:endParaRPr lang="ru-RU" sz="15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0.246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0.728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A8116DF-A9F4-7C4C-8217-961E4949A658}"/>
              </a:ext>
            </a:extLst>
          </p:cNvPr>
          <p:cNvSpPr/>
          <p:nvPr/>
        </p:nvSpPr>
        <p:spPr>
          <a:xfrm>
            <a:off x="6915151" y="4275598"/>
            <a:ext cx="685800" cy="342900"/>
          </a:xfrm>
          <a:prstGeom prst="rightArrow">
            <a:avLst/>
          </a:pr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11224A-8F9D-514E-9C4F-857F4D4385AD}"/>
              </a:ext>
            </a:extLst>
          </p:cNvPr>
          <p:cNvSpPr/>
          <p:nvPr/>
        </p:nvSpPr>
        <p:spPr>
          <a:xfrm>
            <a:off x="9680311" y="4275598"/>
            <a:ext cx="1978431" cy="342900"/>
          </a:xfrm>
          <a:prstGeom prst="frame">
            <a:avLst/>
          </a:pr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3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5586096" cy="501573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16BFC3-261F-4088-8D4E-588FE60F3987}"/>
              </a:ext>
            </a:extLst>
          </p:cNvPr>
          <p:cNvSpPr/>
          <p:nvPr/>
        </p:nvSpPr>
        <p:spPr>
          <a:xfrm>
            <a:off x="646771" y="968061"/>
            <a:ext cx="4290122" cy="4122912"/>
          </a:xfrm>
          <a:prstGeom prst="rect">
            <a:avLst/>
          </a:prstGeom>
          <a:solidFill>
            <a:srgbClr val="BFBFBF">
              <a:alpha val="30980"/>
            </a:srgbClr>
          </a:solidFill>
          <a:ln w="1270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l"/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2050" name="Picture 2" descr="Premium Vector | Cartoon thinking man with question mark in think bubble">
            <a:extLst>
              <a:ext uri="{FF2B5EF4-FFF2-40B4-BE49-F238E27FC236}">
                <a16:creationId xmlns:a16="http://schemas.microsoft.com/office/drawing/2014/main" id="{A10458E3-29A0-4758-8DC0-CE479EA4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3" b="89941" l="5030" r="89941">
                        <a14:foregroundMark x1="19231" y1="12722" x2="7101" y2="19822"/>
                        <a14:foregroundMark x1="7101" y1="19822" x2="5030" y2="32840"/>
                        <a14:foregroundMark x1="5030" y1="32840" x2="11834" y2="43787"/>
                        <a14:foregroundMark x1="11834" y1="43787" x2="23077" y2="50592"/>
                        <a14:foregroundMark x1="23077" y1="50592" x2="48225" y2="42899"/>
                        <a14:foregroundMark x1="48225" y1="42899" x2="36982" y2="18935"/>
                        <a14:foregroundMark x1="36982" y1="18935" x2="21893" y2="11834"/>
                        <a14:foregroundMark x1="21893" y1="11834" x2="19231" y2="12130"/>
                        <a14:foregroundMark x1="56805" y1="31065" x2="53254" y2="27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91" y="1437459"/>
            <a:ext cx="3513290" cy="35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083" y="548188"/>
            <a:ext cx="3513291" cy="749047"/>
          </a:xfrm>
        </p:spPr>
        <p:txBody>
          <a:bodyPr>
            <a:noAutofit/>
          </a:bodyPr>
          <a:lstStyle/>
          <a:p>
            <a:r>
              <a:rPr lang="en-US" sz="1800" b="1" i="1" dirty="0">
                <a:solidFill>
                  <a:schemeClr val="bg1"/>
                </a:solidFill>
              </a:rPr>
              <a:t>Can a machine learning approach help banks to efficiently predict risk of credit card default?</a:t>
            </a:r>
            <a:endParaRPr lang="ru-RU" sz="1800" b="1" i="1" dirty="0">
              <a:solidFill>
                <a:schemeClr val="bg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FCCD3EA-44A9-1D4B-B2F4-45211ACFF8F9}"/>
              </a:ext>
            </a:extLst>
          </p:cNvPr>
          <p:cNvSpPr txBox="1">
            <a:spLocks/>
          </p:cNvSpPr>
          <p:nvPr/>
        </p:nvSpPr>
        <p:spPr bwMode="auto">
          <a:xfrm>
            <a:off x="6236312" y="1068773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Conclusion</a:t>
            </a:r>
            <a:endParaRPr lang="ru-RU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C165DDA8-3D38-EE4C-A342-092802CE7D0A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232866" y="2134681"/>
                <a:ext cx="5656589" cy="2588637"/>
              </a:xfrm>
            </p:spPr>
            <p:txBody>
              <a:bodyPr>
                <a:noAutofit/>
              </a:bodyPr>
              <a:lstStyle/>
              <a:p>
                <a:r>
                  <a:rPr lang="en-AU" sz="2000" b="1" dirty="0">
                    <a:solidFill>
                      <a:schemeClr val="tx2"/>
                    </a:solidFill>
                  </a:rPr>
                  <a:t>Yes! 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Choosing the random forest classifier:</a:t>
                </a:r>
              </a:p>
              <a:p>
                <a:pPr lvl="1"/>
                <a:r>
                  <a:rPr lang="en-AU" sz="2000" dirty="0">
                    <a:solidFill>
                      <a:schemeClr val="bg1"/>
                    </a:solidFill>
                  </a:rPr>
                  <a:t>Precision – 0.402</a:t>
                </a:r>
              </a:p>
              <a:p>
                <a:pPr lvl="1"/>
                <a:r>
                  <a:rPr lang="en-AU" sz="2000" dirty="0">
                    <a:solidFill>
                      <a:schemeClr val="bg1"/>
                    </a:solidFill>
                  </a:rPr>
                  <a:t>Recall – 0.674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Dramatic increase in efficiency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Precision exceeds random guess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Estimated return over random guess:</a:t>
                </a:r>
              </a:p>
              <a:p>
                <a:pPr lvl="1"/>
                <a:r>
                  <a:rPr lang="en-AU" sz="2000" dirty="0">
                    <a:solidFill>
                      <a:schemeClr val="bg1"/>
                    </a:solidFill>
                  </a:rPr>
                  <a:t>$750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bg1"/>
                    </a:solidFill>
                  </a:rPr>
                  <a:t>cards issued</a:t>
                </a:r>
              </a:p>
              <a:p>
                <a:pPr lvl="1"/>
                <a:r>
                  <a:rPr lang="en-AU" sz="2000" dirty="0">
                    <a:solidFill>
                      <a:schemeClr val="bg1"/>
                    </a:solidFill>
                  </a:rPr>
                  <a:t>$10 billion sector-wide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Estimated return over detailed analysis:</a:t>
                </a:r>
              </a:p>
              <a:p>
                <a:pPr lvl="1"/>
                <a:r>
                  <a:rPr lang="en-AU" sz="2000" dirty="0">
                    <a:solidFill>
                      <a:schemeClr val="bg1"/>
                    </a:solidFill>
                  </a:rPr>
                  <a:t>19% in efficiency</a:t>
                </a:r>
              </a:p>
              <a:p>
                <a:pPr lvl="1"/>
                <a:endParaRPr lang="en-AU" sz="2000" dirty="0">
                  <a:solidFill>
                    <a:schemeClr val="bg1"/>
                  </a:solidFill>
                </a:endParaRPr>
              </a:p>
              <a:p>
                <a:pPr lvl="1"/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C165DDA8-3D38-EE4C-A342-092802CE7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232866" y="2134681"/>
                <a:ext cx="5656589" cy="2588637"/>
              </a:xfrm>
              <a:blipFill>
                <a:blip r:embed="rId5"/>
                <a:stretch>
                  <a:fillRect l="-2461" t="-2941" b="-5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80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20343" r="2034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4FF27-E056-473B-9EF1-D3622097FB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765044"/>
            <a:ext cx="5321968" cy="2588637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Data sourced from unknown Taiwanese bank in 2005</a:t>
            </a:r>
          </a:p>
          <a:p>
            <a:pPr lvl="1"/>
            <a:r>
              <a:rPr lang="en-AU" sz="2000" dirty="0">
                <a:solidFill>
                  <a:schemeClr val="bg1"/>
                </a:solidFill>
              </a:rPr>
              <a:t>May not generalise across time</a:t>
            </a:r>
          </a:p>
          <a:p>
            <a:pPr lvl="1"/>
            <a:r>
              <a:rPr lang="en-AU" sz="2000" dirty="0">
                <a:solidFill>
                  <a:schemeClr val="bg1"/>
                </a:solidFill>
              </a:rPr>
              <a:t>May not generalise internationally</a:t>
            </a:r>
          </a:p>
          <a:p>
            <a:pPr lvl="1"/>
            <a:r>
              <a:rPr lang="en-AU" sz="2000" dirty="0">
                <a:solidFill>
                  <a:schemeClr val="bg1"/>
                </a:solidFill>
              </a:rPr>
              <a:t>Bank may have customer selection bias</a:t>
            </a:r>
          </a:p>
          <a:p>
            <a:r>
              <a:rPr lang="en-AU" sz="2000" dirty="0">
                <a:solidFill>
                  <a:schemeClr val="bg1"/>
                </a:solidFill>
              </a:rPr>
              <a:t>Future sources of data:</a:t>
            </a:r>
          </a:p>
          <a:p>
            <a:pPr lvl="1"/>
            <a:r>
              <a:rPr lang="en-AU" sz="2000" dirty="0">
                <a:solidFill>
                  <a:schemeClr val="bg1"/>
                </a:solidFill>
              </a:rPr>
              <a:t>Same structure from more relevant source</a:t>
            </a:r>
          </a:p>
          <a:p>
            <a:pPr lvl="1"/>
            <a:r>
              <a:rPr lang="en-AU" sz="2000" dirty="0">
                <a:solidFill>
                  <a:schemeClr val="bg1"/>
                </a:solidFill>
              </a:rPr>
              <a:t>Bank identity would be known</a:t>
            </a:r>
          </a:p>
          <a:p>
            <a:pPr lvl="1"/>
            <a:endParaRPr lang="en-AU" sz="2000" dirty="0">
              <a:solidFill>
                <a:schemeClr val="bg1"/>
              </a:solidFill>
            </a:endParaRPr>
          </a:p>
          <a:p>
            <a:pPr lvl="1"/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Wait!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774031" y="2225392"/>
            <a:ext cx="5056083" cy="749047"/>
          </a:xfrm>
        </p:spPr>
        <p:txBody>
          <a:bodyPr>
            <a:normAutofit/>
          </a:bodyPr>
          <a:lstStyle/>
          <a:p>
            <a:r>
              <a:rPr lang="en-US" b="1" dirty="0"/>
              <a:t>The data does not generalize!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9947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C19D2-804F-4CFF-BE90-C54C49E6A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81EF2-5F97-4EF4-BFE0-F97AE6398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717341"/>
            <a:ext cx="4421856" cy="2588637"/>
          </a:xfrm>
        </p:spPr>
        <p:txBody>
          <a:bodyPr>
            <a:normAutofit/>
          </a:bodyPr>
          <a:lstStyle/>
          <a:p>
            <a:r>
              <a:rPr lang="en-AU" sz="2000" dirty="0" err="1">
                <a:solidFill>
                  <a:schemeClr val="bg1"/>
                </a:solidFill>
              </a:rPr>
              <a:t>Numpy</a:t>
            </a:r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Pandas</a:t>
            </a:r>
          </a:p>
          <a:p>
            <a:r>
              <a:rPr lang="en-AU" sz="2000" dirty="0" err="1">
                <a:solidFill>
                  <a:schemeClr val="bg1"/>
                </a:solidFill>
              </a:rPr>
              <a:t>Matplotlib.pyplot</a:t>
            </a:r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 err="1">
                <a:solidFill>
                  <a:schemeClr val="bg1"/>
                </a:solidFill>
              </a:rPr>
              <a:t>Scipy.stats</a:t>
            </a:r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 err="1">
                <a:solidFill>
                  <a:schemeClr val="bg1"/>
                </a:solidFill>
              </a:rPr>
              <a:t>Sklearn</a:t>
            </a:r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 err="1">
                <a:solidFill>
                  <a:schemeClr val="bg1"/>
                </a:solidFill>
              </a:rPr>
              <a:t>Tensorflow</a:t>
            </a:r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 err="1">
                <a:solidFill>
                  <a:schemeClr val="bg1"/>
                </a:solidFill>
              </a:rPr>
              <a:t>keras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7CD9A1-6E05-45C0-8509-DF124F4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02ABFF-488F-4AF5-830D-80B2FFEB7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Libraries used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D80D0B-82F6-4733-A960-59CBEB48CFBB}"/>
              </a:ext>
            </a:extLst>
          </p:cNvPr>
          <p:cNvSpPr txBox="1">
            <a:spLocks/>
          </p:cNvSpPr>
          <p:nvPr/>
        </p:nvSpPr>
        <p:spPr>
          <a:xfrm>
            <a:off x="6308306" y="2891353"/>
            <a:ext cx="4421856" cy="258863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https://archive.ics.uci.edu/ml/datasets/default+of+credit+card+clients</a:t>
            </a:r>
            <a:endParaRPr lang="en-AU" sz="1600" dirty="0">
              <a:solidFill>
                <a:schemeClr val="bg1"/>
              </a:solidFill>
            </a:endParaRPr>
          </a:p>
          <a:p>
            <a:r>
              <a:rPr lang="en-AU" sz="1600" dirty="0">
                <a:solidFill>
                  <a:schemeClr val="bg1"/>
                </a:solidFill>
              </a:rPr>
              <a:t>Yeh, I. C., &amp; Lien, C. H. (2009). The comparisons of data mining techniques for the predictive accuracy of probability of default of credit card clients. Expert Systems with Applications, 36(2), 2473-2480.</a:t>
            </a:r>
          </a:p>
          <a:p>
            <a:r>
              <a:rPr lang="en-AU" sz="1600" dirty="0">
                <a:solidFill>
                  <a:schemeClr val="bg1"/>
                </a:solidFill>
                <a:hlinkClick r:id="rId3"/>
              </a:rPr>
              <a:t>https://www.wemoney.com.au/blog/what-is-the-average-credit-card-debt-in-australia#:~:text=As%20we've%20already%20seen,every%20card%20that%20is%20issued</a:t>
            </a:r>
            <a:r>
              <a:rPr lang="en-AU" sz="1600" dirty="0">
                <a:solidFill>
                  <a:schemeClr val="bg1"/>
                </a:solidFill>
              </a:rPr>
              <a:t> </a:t>
            </a:r>
          </a:p>
          <a:p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F003B3-6F33-49B5-A9E8-B1C5F99043B9}"/>
              </a:ext>
            </a:extLst>
          </p:cNvPr>
          <p:cNvSpPr txBox="1">
            <a:spLocks/>
          </p:cNvSpPr>
          <p:nvPr/>
        </p:nvSpPr>
        <p:spPr>
          <a:xfrm>
            <a:off x="6308306" y="2225392"/>
            <a:ext cx="4421856" cy="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2392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0540" y="3675708"/>
            <a:ext cx="3135771" cy="2576005"/>
          </a:xfrm>
        </p:spPr>
        <p:txBody>
          <a:bodyPr/>
          <a:lstStyle/>
          <a:p>
            <a:r>
              <a:rPr lang="en-AU" dirty="0"/>
              <a:t>Any Questions?</a:t>
            </a:r>
          </a:p>
          <a:p>
            <a:endParaRPr lang="en-AU" dirty="0"/>
          </a:p>
          <a:p>
            <a:r>
              <a:rPr lang="en-AU" sz="1800" dirty="0">
                <a:hlinkClick r:id="rId3"/>
              </a:rPr>
              <a:t>jpking2614@outlook.com</a:t>
            </a:r>
            <a:endParaRPr lang="en-AU" sz="1800" dirty="0"/>
          </a:p>
          <a:p>
            <a:r>
              <a:rPr lang="en-AU" sz="1800" dirty="0">
                <a:solidFill>
                  <a:schemeClr val="bg1"/>
                </a:solidFill>
              </a:rPr>
              <a:t>+61451708278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D2866-76DB-4390-90B1-C1A21E4A7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2A21D-EE63-4BB1-A045-09D8FFEB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Bio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E7F35-3A59-4D27-B76E-C0AEDCFDD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77755"/>
            <a:ext cx="6519863" cy="38992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Bachelor of Science in Mathematics and Statistics</a:t>
            </a:r>
            <a:br>
              <a:rPr lang="en-AU" sz="2000" dirty="0"/>
            </a:br>
            <a:r>
              <a:rPr lang="en-AU" sz="2000" dirty="0"/>
              <a:t>Australian National University</a:t>
            </a:r>
            <a:br>
              <a:rPr lang="en-AU" sz="2000" dirty="0"/>
            </a:br>
            <a:r>
              <a:rPr lang="en-AU" sz="2000" i="1" dirty="0"/>
              <a:t>to be completed Dec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Certificate in Data Science and Artificial Intelligence </a:t>
            </a:r>
            <a:br>
              <a:rPr lang="en-AU" sz="2000" b="1" dirty="0"/>
            </a:br>
            <a:r>
              <a:rPr lang="en-AU" sz="2000" dirty="0"/>
              <a:t>Institute of Data, UTS </a:t>
            </a:r>
            <a:br>
              <a:rPr lang="en-AU" sz="2000" dirty="0"/>
            </a:br>
            <a:r>
              <a:rPr lang="en-AU" sz="2000" i="1" dirty="0"/>
              <a:t>March 2021 – August 2021</a:t>
            </a:r>
            <a:endParaRPr lang="en-AU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Bachelor in Actuarial Studies</a:t>
            </a:r>
            <a:br>
              <a:rPr lang="en-AU" sz="2000" dirty="0"/>
            </a:br>
            <a:r>
              <a:rPr lang="en-AU" sz="2000" dirty="0"/>
              <a:t>Macquarie University </a:t>
            </a:r>
            <a:br>
              <a:rPr lang="en-AU" sz="2000" dirty="0"/>
            </a:br>
            <a:r>
              <a:rPr lang="en-AU" sz="2000" i="1" dirty="0"/>
              <a:t>part-time, commenced February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pic>
        <p:nvPicPr>
          <p:cNvPr id="9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234763BA-06C7-D548-AFCB-BA38D1616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37" b="1"/>
          <a:stretch/>
        </p:blipFill>
        <p:spPr>
          <a:xfrm>
            <a:off x="7507742" y="1896926"/>
            <a:ext cx="4453616" cy="3899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552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Overview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3" y="2225392"/>
            <a:ext cx="5236474" cy="4142105"/>
          </a:xfrm>
          <a:solidFill>
            <a:schemeClr val="accent6"/>
          </a:solidFill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Business Problem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and Machine Learning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Exploratory Data Analysis &amp;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 Description &amp;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929040"/>
            <a:ext cx="5798218" cy="353925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 13 million credit cards in circulation in Australia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28% card holders depend on the card for their daily finances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Exceedingly high interest rates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Average 16%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Reputation for overspending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Total credit card debt: $20 billion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Average credit card debt: $1500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Issuers (banks) and holders at risk for default</a:t>
            </a:r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13097-E9EB-4559-8084-433259AA4517}"/>
              </a:ext>
            </a:extLst>
          </p:cNvPr>
          <p:cNvSpPr/>
          <p:nvPr/>
        </p:nvSpPr>
        <p:spPr>
          <a:xfrm>
            <a:off x="7221682" y="1662545"/>
            <a:ext cx="3896591" cy="3927764"/>
          </a:xfrm>
          <a:prstGeom prst="rect">
            <a:avLst/>
          </a:prstGeom>
          <a:solidFill>
            <a:srgbClr val="BFBFBF">
              <a:alpha val="30980"/>
            </a:srgbClr>
          </a:solidFill>
          <a:ln w="1270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l"/>
            <a:endParaRPr lang="en-AU" dirty="0"/>
          </a:p>
        </p:txBody>
      </p:sp>
      <p:pic>
        <p:nvPicPr>
          <p:cNvPr id="1026" name="Picture 2" descr="Average Credit Card Debt by Age | The Participant Effect">
            <a:extLst>
              <a:ext uri="{FF2B5EF4-FFF2-40B4-BE49-F238E27FC236}">
                <a16:creationId xmlns:a16="http://schemas.microsoft.com/office/drawing/2014/main" id="{4C012188-D88D-46DE-8500-C148A0A3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9" y="1790699"/>
            <a:ext cx="3671455" cy="36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6335081" cy="7826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Problem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EE57E-B8D5-F949-A792-DC5F1FA550D6}"/>
              </a:ext>
            </a:extLst>
          </p:cNvPr>
          <p:cNvSpPr txBox="1"/>
          <p:nvPr/>
        </p:nvSpPr>
        <p:spPr>
          <a:xfrm>
            <a:off x="774032" y="2098043"/>
            <a:ext cx="566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Credit Card Debt is a risk for stakeholders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5586096" cy="501573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578" y="968061"/>
            <a:ext cx="5704422" cy="7826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and Machine Learning </a:t>
            </a:r>
            <a:r>
              <a:rPr lang="en-US" dirty="0" err="1">
                <a:solidFill>
                  <a:schemeClr val="tx2"/>
                </a:solidFill>
              </a:rPr>
              <a:t>PoC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7578" y="2222417"/>
            <a:ext cx="5586096" cy="34089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Key Requirements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for the ML model training and testing needs to sourced from the public domain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Three critical solution requirements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Recall – the ability to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detect at-risk users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Precision – the efficiency of the classification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Accuracy is less important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marL="408600" indent="-457200">
              <a:buFont typeface="+mj-lt"/>
              <a:buAutoNum type="arabicPeriod"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6BFC3-261F-4088-8D4E-588FE60F3987}"/>
              </a:ext>
            </a:extLst>
          </p:cNvPr>
          <p:cNvSpPr/>
          <p:nvPr/>
        </p:nvSpPr>
        <p:spPr>
          <a:xfrm>
            <a:off x="646771" y="968061"/>
            <a:ext cx="4290122" cy="4122912"/>
          </a:xfrm>
          <a:prstGeom prst="rect">
            <a:avLst/>
          </a:prstGeom>
          <a:solidFill>
            <a:srgbClr val="BFBFBF">
              <a:alpha val="30980"/>
            </a:srgbClr>
          </a:solidFill>
          <a:ln w="1270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l"/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050" name="Picture 2" descr="Premium Vector | Cartoon thinking man with question mark in think bubble">
            <a:extLst>
              <a:ext uri="{FF2B5EF4-FFF2-40B4-BE49-F238E27FC236}">
                <a16:creationId xmlns:a16="http://schemas.microsoft.com/office/drawing/2014/main" id="{A10458E3-29A0-4758-8DC0-CE479EA4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3" b="89941" l="5030" r="89941">
                        <a14:foregroundMark x1="19231" y1="12722" x2="7101" y2="19822"/>
                        <a14:foregroundMark x1="7101" y1="19822" x2="5030" y2="32840"/>
                        <a14:foregroundMark x1="5030" y1="32840" x2="11834" y2="43787"/>
                        <a14:foregroundMark x1="11834" y1="43787" x2="23077" y2="50592"/>
                        <a14:foregroundMark x1="23077" y1="50592" x2="48225" y2="42899"/>
                        <a14:foregroundMark x1="48225" y1="42899" x2="36982" y2="18935"/>
                        <a14:foregroundMark x1="36982" y1="18935" x2="21893" y2="11834"/>
                        <a14:foregroundMark x1="21893" y1="11834" x2="19231" y2="12130"/>
                        <a14:foregroundMark x1="56805" y1="31065" x2="53254" y2="27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91" y="1437459"/>
            <a:ext cx="3513290" cy="35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083" y="548188"/>
            <a:ext cx="3513291" cy="749047"/>
          </a:xfrm>
        </p:spPr>
        <p:txBody>
          <a:bodyPr>
            <a:noAutofit/>
          </a:bodyPr>
          <a:lstStyle/>
          <a:p>
            <a:r>
              <a:rPr lang="en-US" sz="1800" b="1" i="1" dirty="0">
                <a:solidFill>
                  <a:schemeClr val="bg1"/>
                </a:solidFill>
              </a:rPr>
              <a:t>Can a machine learning approach help banks to efficiently predict risk of credit card default?</a:t>
            </a:r>
            <a:endParaRPr lang="ru-RU" sz="1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Set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2333506"/>
            <a:ext cx="6407353" cy="403399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</a:rPr>
              <a:t>Sourced from the UCI machine learning repository 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</a:rPr>
              <a:t>30000 entries of customer data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</a:rPr>
              <a:t>Demographic Information: AGE, SEX, EDUCATION, MARRIAGE 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</a:rPr>
              <a:t>Financial Information: LIMIT_VAL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</a:rPr>
              <a:t>Historical Information: </a:t>
            </a:r>
            <a:r>
              <a:rPr lang="en-AU" sz="2200" dirty="0" err="1">
                <a:solidFill>
                  <a:schemeClr val="bg1"/>
                </a:solidFill>
              </a:rPr>
              <a:t>PAY_n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AU" sz="2200" dirty="0" err="1">
                <a:solidFill>
                  <a:schemeClr val="bg1"/>
                </a:solidFill>
              </a:rPr>
              <a:t>BILL_AMTn</a:t>
            </a:r>
            <a:r>
              <a:rPr lang="en-AU" sz="2200" dirty="0">
                <a:solidFill>
                  <a:schemeClr val="bg1"/>
                </a:solidFill>
              </a:rPr>
              <a:t>, </a:t>
            </a:r>
            <a:r>
              <a:rPr lang="en-AU" sz="2200" dirty="0" err="1">
                <a:solidFill>
                  <a:schemeClr val="bg1"/>
                </a:solidFill>
              </a:rPr>
              <a:t>PAY_AMTn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148AFC-3F3A-44C5-B29C-D43BABDF2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15371"/>
              </p:ext>
            </p:extLst>
          </p:nvPr>
        </p:nvGraphicFramePr>
        <p:xfrm>
          <a:off x="7406916" y="1961953"/>
          <a:ext cx="4517222" cy="363874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484090">
                  <a:extLst>
                    <a:ext uri="{9D8B030D-6E8A-4147-A177-3AD203B41FA5}">
                      <a16:colId xmlns:a16="http://schemas.microsoft.com/office/drawing/2014/main" val="1802820529"/>
                    </a:ext>
                  </a:extLst>
                </a:gridCol>
                <a:gridCol w="3033132">
                  <a:extLst>
                    <a:ext uri="{9D8B030D-6E8A-4147-A177-3AD203B41FA5}">
                      <a16:colId xmlns:a16="http://schemas.microsoft.com/office/drawing/2014/main" val="1340206166"/>
                    </a:ext>
                  </a:extLst>
                </a:gridCol>
              </a:tblGrid>
              <a:tr h="429462"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015"/>
                  </a:ext>
                </a:extLst>
              </a:tr>
              <a:tr h="435764">
                <a:tc>
                  <a:txBody>
                    <a:bodyPr/>
                    <a:lstStyle/>
                    <a:p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LIMIT_VAL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Credit limit on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91194"/>
                  </a:ext>
                </a:extLst>
              </a:tr>
              <a:tr h="377254">
                <a:tc>
                  <a:txBody>
                    <a:bodyPr/>
                    <a:lstStyle/>
                    <a:p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Age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91728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Sex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48249"/>
                  </a:ext>
                </a:extLst>
              </a:tr>
              <a:tr h="409254">
                <a:tc>
                  <a:txBody>
                    <a:bodyPr/>
                    <a:lstStyle/>
                    <a:p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Education level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18841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MARRIAGE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Marital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7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dirty="0" err="1">
                          <a:solidFill>
                            <a:schemeClr val="tx1"/>
                          </a:solidFill>
                        </a:rPr>
                        <a:t>PAY_n</a:t>
                      </a:r>
                      <a:endParaRPr lang="en-AU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Lateness of payment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95867"/>
                  </a:ext>
                </a:extLst>
              </a:tr>
              <a:tr h="379885">
                <a:tc>
                  <a:txBody>
                    <a:bodyPr/>
                    <a:lstStyle/>
                    <a:p>
                      <a:r>
                        <a:rPr lang="en-AU" sz="1600" b="0" dirty="0" err="1">
                          <a:solidFill>
                            <a:schemeClr val="tx1"/>
                          </a:solidFill>
                        </a:rPr>
                        <a:t>BILL_AMTn</a:t>
                      </a:r>
                      <a:endParaRPr lang="en-AU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Amount of bill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80915"/>
                  </a:ext>
                </a:extLst>
              </a:tr>
              <a:tr h="497185">
                <a:tc>
                  <a:txBody>
                    <a:bodyPr/>
                    <a:lstStyle/>
                    <a:p>
                      <a:r>
                        <a:rPr lang="en-AU" sz="1600" b="0" dirty="0" err="1">
                          <a:solidFill>
                            <a:schemeClr val="tx1"/>
                          </a:solidFill>
                        </a:rPr>
                        <a:t>PAY_AMTn</a:t>
                      </a:r>
                      <a:endParaRPr lang="en-AU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Amount of payment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0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6479" y="1127602"/>
            <a:ext cx="7203688" cy="15241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Exploratory Data Analysis: Proportion of Defaults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93775EAC-7012-4AB9-9BCA-C20B20799106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686086451"/>
              </p:ext>
            </p:extLst>
          </p:nvPr>
        </p:nvGraphicFramePr>
        <p:xfrm>
          <a:off x="7099609" y="1364773"/>
          <a:ext cx="5170488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77477AA-77F7-4844-A69D-F6014656555E}"/>
              </a:ext>
            </a:extLst>
          </p:cNvPr>
          <p:cNvSpPr/>
          <p:nvPr/>
        </p:nvSpPr>
        <p:spPr>
          <a:xfrm>
            <a:off x="695973" y="3429000"/>
            <a:ext cx="7313220" cy="1589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data set has significant level of defaults: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6507 out of 30000 (21%) customers reported default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data set is suitable for 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PoC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as it has enough default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cases to train and test a model</a:t>
            </a:r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0B1B96-31F9-44CC-A32C-340EFF8F89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0375D-02A6-48C4-877D-E53DCF34A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56E67B-269D-4E1B-89C0-D1E53C7338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174489"/>
            <a:ext cx="5504008" cy="3488678"/>
          </a:xfrm>
        </p:spPr>
        <p:txBody>
          <a:bodyPr>
            <a:normAutofit fontScale="85000" lnSpcReduction="20000"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The model needs to be better than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</a:rPr>
              <a:t>Careful analysis of each customer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Misses very few defaults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79% is a “waste of resources” and inefficient as these customers don’t default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This process is reactive – after the  payment is late.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</a:rPr>
              <a:t>Random Guess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Finds only a 5</a:t>
            </a:r>
            <a:r>
              <a:rPr lang="en-AU" baseline="30000" dirty="0">
                <a:solidFill>
                  <a:schemeClr val="bg1"/>
                </a:solidFill>
              </a:rPr>
              <a:t>th</a:t>
            </a:r>
            <a:r>
              <a:rPr lang="en-AU" dirty="0">
                <a:solidFill>
                  <a:schemeClr val="bg1"/>
                </a:solidFill>
              </a:rPr>
              <a:t> of defaults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Blah</a:t>
            </a:r>
          </a:p>
          <a:p>
            <a:pPr lvl="2"/>
            <a:endParaRPr lang="en-AU" dirty="0">
              <a:solidFill>
                <a:schemeClr val="bg1"/>
              </a:solidFill>
            </a:endParaRPr>
          </a:p>
          <a:p>
            <a:pPr lvl="2"/>
            <a:endParaRPr lang="en-AU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0F892-2DA2-4EF5-B87E-0CE73D76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ML Model Goals</a:t>
            </a:r>
          </a:p>
        </p:txBody>
      </p:sp>
      <p:pic>
        <p:nvPicPr>
          <p:cNvPr id="3080" name="Picture 8" descr="Optimize Resources with Big Data">
            <a:extLst>
              <a:ext uri="{FF2B5EF4-FFF2-40B4-BE49-F238E27FC236}">
                <a16:creationId xmlns:a16="http://schemas.microsoft.com/office/drawing/2014/main" id="{40D7878D-5BF3-47BB-83D2-CBA758A7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58" y="2174489"/>
            <a:ext cx="5504009" cy="367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20DC8CA-D54D-F444-8B5F-779A96CCF2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7248765"/>
                  </p:ext>
                </p:extLst>
              </p:nvPr>
            </p:nvGraphicFramePr>
            <p:xfrm>
              <a:off x="6355458" y="637023"/>
              <a:ext cx="5504008" cy="111561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2897952">
                      <a:extLst>
                        <a:ext uri="{9D8B030D-6E8A-4147-A177-3AD203B41FA5}">
                          <a16:colId xmlns:a16="http://schemas.microsoft.com/office/drawing/2014/main" val="3805042019"/>
                        </a:ext>
                      </a:extLst>
                    </a:gridCol>
                    <a:gridCol w="1397602">
                      <a:extLst>
                        <a:ext uri="{9D8B030D-6E8A-4147-A177-3AD203B41FA5}">
                          <a16:colId xmlns:a16="http://schemas.microsoft.com/office/drawing/2014/main" val="1558838301"/>
                        </a:ext>
                      </a:extLst>
                    </a:gridCol>
                    <a:gridCol w="1208454">
                      <a:extLst>
                        <a:ext uri="{9D8B030D-6E8A-4147-A177-3AD203B41FA5}">
                          <a16:colId xmlns:a16="http://schemas.microsoft.com/office/drawing/2014/main" val="136075466"/>
                        </a:ext>
                      </a:extLst>
                    </a:gridCol>
                  </a:tblGrid>
                  <a:tr h="3718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Baseline Models to beat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Recall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Precision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07174"/>
                      </a:ext>
                    </a:extLst>
                  </a:tr>
                  <a:tr h="3718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 Careful Analysis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586749"/>
                      </a:ext>
                    </a:extLst>
                  </a:tr>
                  <a:tr h="3718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 Random Guess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21%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398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20DC8CA-D54D-F444-8B5F-779A96CCF2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7248765"/>
                  </p:ext>
                </p:extLst>
              </p:nvPr>
            </p:nvGraphicFramePr>
            <p:xfrm>
              <a:off x="6355458" y="637023"/>
              <a:ext cx="5504008" cy="111561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2897952">
                      <a:extLst>
                        <a:ext uri="{9D8B030D-6E8A-4147-A177-3AD203B41FA5}">
                          <a16:colId xmlns:a16="http://schemas.microsoft.com/office/drawing/2014/main" val="3805042019"/>
                        </a:ext>
                      </a:extLst>
                    </a:gridCol>
                    <a:gridCol w="1397602">
                      <a:extLst>
                        <a:ext uri="{9D8B030D-6E8A-4147-A177-3AD203B41FA5}">
                          <a16:colId xmlns:a16="http://schemas.microsoft.com/office/drawing/2014/main" val="1558838301"/>
                        </a:ext>
                      </a:extLst>
                    </a:gridCol>
                    <a:gridCol w="1208454">
                      <a:extLst>
                        <a:ext uri="{9D8B030D-6E8A-4147-A177-3AD203B41FA5}">
                          <a16:colId xmlns:a16="http://schemas.microsoft.com/office/drawing/2014/main" val="136075466"/>
                        </a:ext>
                      </a:extLst>
                    </a:gridCol>
                  </a:tblGrid>
                  <a:tr h="3718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Baseline Models to beat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Recall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Precision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07174"/>
                      </a:ext>
                    </a:extLst>
                  </a:tr>
                  <a:tr h="3718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 Careful Analysis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9091" t="-110345" r="-88182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586749"/>
                      </a:ext>
                    </a:extLst>
                  </a:tr>
                  <a:tr h="3718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 Random Guess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1600" dirty="0">
                              <a:solidFill>
                                <a:schemeClr val="tx1"/>
                              </a:solidFill>
                            </a:rPr>
                            <a:t>21%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39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043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8D58F-803C-4929-83DE-22B15FFD2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A6EB47-5897-474E-907D-8E1F0BF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Pipeline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577406-66CF-4A23-B343-BB41A4C0E681}"/>
              </a:ext>
            </a:extLst>
          </p:cNvPr>
          <p:cNvSpPr/>
          <p:nvPr/>
        </p:nvSpPr>
        <p:spPr>
          <a:xfrm>
            <a:off x="1495802" y="2575420"/>
            <a:ext cx="1619075" cy="105701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18F65D-D037-4C75-8867-47F451E33AF3}"/>
              </a:ext>
            </a:extLst>
          </p:cNvPr>
          <p:cNvSpPr/>
          <p:nvPr/>
        </p:nvSpPr>
        <p:spPr>
          <a:xfrm>
            <a:off x="4067583" y="3632433"/>
            <a:ext cx="1619075" cy="105701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Explore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4CED02-2F68-4C02-BC42-5A73119049A3}"/>
              </a:ext>
            </a:extLst>
          </p:cNvPr>
          <p:cNvSpPr/>
          <p:nvPr/>
        </p:nvSpPr>
        <p:spPr>
          <a:xfrm>
            <a:off x="6424801" y="3617197"/>
            <a:ext cx="1619075" cy="105701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Model and Validate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49FFA2-4A1B-4226-9659-03B8B5FE30B5}"/>
              </a:ext>
            </a:extLst>
          </p:cNvPr>
          <p:cNvSpPr/>
          <p:nvPr/>
        </p:nvSpPr>
        <p:spPr>
          <a:xfrm>
            <a:off x="9111087" y="4809136"/>
            <a:ext cx="1619075" cy="105701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Implement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5BE1B1-B210-4301-99B0-460402E3E412}"/>
              </a:ext>
            </a:extLst>
          </p:cNvPr>
          <p:cNvSpPr/>
          <p:nvPr/>
        </p:nvSpPr>
        <p:spPr>
          <a:xfrm>
            <a:off x="1395135" y="4643516"/>
            <a:ext cx="1820411" cy="13780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Business 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6A41C-3AF3-4406-8F42-9CCE21123B75}"/>
              </a:ext>
            </a:extLst>
          </p:cNvPr>
          <p:cNvSpPr/>
          <p:nvPr/>
        </p:nvSpPr>
        <p:spPr>
          <a:xfrm>
            <a:off x="9111086" y="2554544"/>
            <a:ext cx="1619075" cy="105701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Solution!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E61E2B-E713-47C7-95D9-EB07CF132282}"/>
              </a:ext>
            </a:extLst>
          </p:cNvPr>
          <p:cNvCxnSpPr/>
          <p:nvPr/>
        </p:nvCxnSpPr>
        <p:spPr>
          <a:xfrm>
            <a:off x="2305339" y="3749879"/>
            <a:ext cx="0" cy="868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AF0EFB-30BF-4C04-A7B2-C4E3BB06B513}"/>
              </a:ext>
            </a:extLst>
          </p:cNvPr>
          <p:cNvCxnSpPr/>
          <p:nvPr/>
        </p:nvCxnSpPr>
        <p:spPr>
          <a:xfrm flipV="1">
            <a:off x="3114877" y="4227358"/>
            <a:ext cx="886672" cy="671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D18B2-E20B-4D26-8118-D2BD0D34E10F}"/>
              </a:ext>
            </a:extLst>
          </p:cNvPr>
          <p:cNvCxnSpPr>
            <a:endCxn id="15" idx="1"/>
          </p:cNvCxnSpPr>
          <p:nvPr/>
        </p:nvCxnSpPr>
        <p:spPr>
          <a:xfrm flipV="1">
            <a:off x="5754848" y="4145704"/>
            <a:ext cx="669953" cy="15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3272FF-61C7-4080-ACA4-3C55D954BEF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043876" y="4145704"/>
            <a:ext cx="1067211" cy="1191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34AD9F-A3F0-443C-A1D8-0150DCEC5E11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9920624" y="3611557"/>
            <a:ext cx="1" cy="11975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2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www.w3.org/XML/1998/namespace"/>
    <ds:schemaRef ds:uri="http://purl.org/dc/terms/"/>
    <ds:schemaRef ds:uri="fb0879af-3eba-417a-a55a-ffe6dcd6ca77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954</Words>
  <Application>Microsoft Macintosh PowerPoint</Application>
  <PresentationFormat>Widescreen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Lucida Grande</vt:lpstr>
      <vt:lpstr>Verdana</vt:lpstr>
      <vt:lpstr>Wingdings</vt:lpstr>
      <vt:lpstr>Office Theme</vt:lpstr>
      <vt:lpstr>Credit Card Default Prediction</vt:lpstr>
      <vt:lpstr>Bio</vt:lpstr>
      <vt:lpstr>Overview</vt:lpstr>
      <vt:lpstr>Business Problem</vt:lpstr>
      <vt:lpstr>Data and Machine Learning PoC</vt:lpstr>
      <vt:lpstr>Data Set</vt:lpstr>
      <vt:lpstr>Exploratory Data Analysis: Proportion of Defaults</vt:lpstr>
      <vt:lpstr>ML Model Goals</vt:lpstr>
      <vt:lpstr>Project Pipeline </vt:lpstr>
      <vt:lpstr>Initial Data Exploration</vt:lpstr>
      <vt:lpstr>Feature Engineering</vt:lpstr>
      <vt:lpstr>Feature Engineering(2)</vt:lpstr>
      <vt:lpstr>Model Validation</vt:lpstr>
      <vt:lpstr>Model Validation</vt:lpstr>
      <vt:lpstr>PowerPoint Presentation</vt:lpstr>
      <vt:lpstr>Wait!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2021-08-28T00:53:34Z</dcterms:created>
  <dcterms:modified xsi:type="dcterms:W3CDTF">2021-09-10T00:43:30Z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