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79" r:id="rId3"/>
    <p:sldId id="285" r:id="rId4"/>
    <p:sldId id="291" r:id="rId5"/>
    <p:sldId id="259" r:id="rId6"/>
    <p:sldId id="295" r:id="rId7"/>
    <p:sldId id="293" r:id="rId8"/>
    <p:sldId id="262" r:id="rId9"/>
    <p:sldId id="266" r:id="rId10"/>
    <p:sldId id="286" r:id="rId11"/>
    <p:sldId id="280" r:id="rId12"/>
    <p:sldId id="287" r:id="rId13"/>
    <p:sldId id="281" r:id="rId14"/>
    <p:sldId id="290" r:id="rId15"/>
    <p:sldId id="282" r:id="rId16"/>
    <p:sldId id="289" r:id="rId17"/>
    <p:sldId id="276" r:id="rId18"/>
    <p:sldId id="294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arlow Condensed ExtraBold" panose="00000906000000000000" pitchFamily="2" charset="0"/>
      <p:bold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Overpass Mono" panose="020B0604020202020204" charset="0"/>
      <p:regular r:id="rId26"/>
      <p:bold r:id="rId27"/>
    </p:embeddedFont>
    <p:embeddedFont>
      <p:font typeface="Raleway SemiBold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CEA767-6491-4D6A-9F8F-94B87B0C5A60}">
  <a:tblStyle styleId="{B0CEA767-6491-4D6A-9F8F-94B87B0C5A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40DCA4-9196-4B66-B85A-75E9E08B67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308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934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381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722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73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69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91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752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17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9" r:id="rId4"/>
    <p:sldLayoutId id="2147483660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ARVORES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AVL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bg1"/>
                </a:solidFill>
              </a:rPr>
              <a:t>João Pedro Munhoz de Oliveira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Estrutura de Dados</a:t>
            </a:r>
            <a:endParaRPr sz="2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3107F2-848E-A86E-F17A-0681965AD2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01894" y="2242454"/>
            <a:ext cx="3896266" cy="2559046"/>
          </a:xfrm>
          <a:prstGeom prst="rect">
            <a:avLst/>
          </a:prstGeom>
        </p:spPr>
      </p:pic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 balancear?</a:t>
            </a:r>
            <a:br>
              <a:rPr lang="pt-BR" dirty="0"/>
            </a:br>
            <a:r>
              <a:rPr lang="en" dirty="0"/>
              <a:t>4 Tipos de rotações</a:t>
            </a: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722977" y="1536391"/>
            <a:ext cx="5698046" cy="31957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RR → </a:t>
            </a:r>
            <a:r>
              <a:rPr lang="pt-BR" sz="1800" dirty="0" err="1"/>
              <a:t>Right-Right</a:t>
            </a:r>
            <a:r>
              <a:rPr lang="pt-BR" sz="1800" dirty="0"/>
              <a:t> (rotação a esquerda)</a:t>
            </a:r>
            <a:endParaRPr sz="1800" dirty="0"/>
          </a:p>
        </p:txBody>
      </p:sp>
      <p:grpSp>
        <p:nvGrpSpPr>
          <p:cNvPr id="471" name="Google Shape;471;p37"/>
          <p:cNvGrpSpPr/>
          <p:nvPr/>
        </p:nvGrpSpPr>
        <p:grpSpPr>
          <a:xfrm>
            <a:off x="346411" y="2571981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Picture 2" descr="Rotação de seta para a esquerda circular | Ícone Gratis">
            <a:extLst>
              <a:ext uri="{FF2B5EF4-FFF2-40B4-BE49-F238E27FC236}">
                <a16:creationId xmlns:a16="http://schemas.microsoft.com/office/drawing/2014/main" id="{737997C6-2C6C-9EA8-167B-21BBF4C7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40963" y="2866517"/>
            <a:ext cx="850847" cy="8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4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86C2AE-3A10-0470-05CD-F6C8BD61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75" y="2174129"/>
            <a:ext cx="5904884" cy="2431870"/>
          </a:xfrm>
          <a:prstGeom prst="rect">
            <a:avLst/>
          </a:prstGeom>
        </p:spPr>
      </p:pic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 Tipos de rotações</a:t>
            </a:r>
            <a:endParaRPr dirty="0"/>
          </a:p>
        </p:txBody>
      </p:sp>
      <p:grpSp>
        <p:nvGrpSpPr>
          <p:cNvPr id="471" name="Google Shape;471;p37"/>
          <p:cNvGrpSpPr/>
          <p:nvPr/>
        </p:nvGrpSpPr>
        <p:grpSpPr>
          <a:xfrm>
            <a:off x="346411" y="2571981"/>
            <a:ext cx="1798893" cy="2572928"/>
            <a:chOff x="1349436" y="2570562"/>
            <a:chExt cx="1798893" cy="2572928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" name="Google Shape;464;p37">
            <a:extLst>
              <a:ext uri="{FF2B5EF4-FFF2-40B4-BE49-F238E27FC236}">
                <a16:creationId xmlns:a16="http://schemas.microsoft.com/office/drawing/2014/main" id="{6ECE4B82-5A30-06A5-E989-733E61EC9173}"/>
              </a:ext>
            </a:extLst>
          </p:cNvPr>
          <p:cNvSpPr txBox="1">
            <a:spLocks/>
          </p:cNvSpPr>
          <p:nvPr/>
        </p:nvSpPr>
        <p:spPr>
          <a:xfrm flipH="1">
            <a:off x="1722977" y="1536391"/>
            <a:ext cx="5698046" cy="31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/>
              <a:t>LL → </a:t>
            </a:r>
            <a:r>
              <a:rPr lang="pt-BR" sz="1800" dirty="0" err="1"/>
              <a:t>Left-Left</a:t>
            </a:r>
            <a:r>
              <a:rPr lang="pt-BR" sz="1800" dirty="0"/>
              <a:t> (rotação a direita)</a:t>
            </a:r>
          </a:p>
        </p:txBody>
      </p:sp>
      <p:pic>
        <p:nvPicPr>
          <p:cNvPr id="1026" name="Picture 2" descr="Rotação de seta para a esquerda circular | Ícone Gratis">
            <a:extLst>
              <a:ext uri="{FF2B5EF4-FFF2-40B4-BE49-F238E27FC236}">
                <a16:creationId xmlns:a16="http://schemas.microsoft.com/office/drawing/2014/main" id="{A3B22B25-E08A-DF23-4A6D-F79A120A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963" y="2866517"/>
            <a:ext cx="850847" cy="8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18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86C2AE-3A10-0470-05CD-F6C8BD61A04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7366" y="2174129"/>
            <a:ext cx="3254502" cy="2431870"/>
          </a:xfrm>
          <a:prstGeom prst="rect">
            <a:avLst/>
          </a:prstGeom>
        </p:spPr>
      </p:pic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 Tipos de rotações</a:t>
            </a:r>
            <a:endParaRPr dirty="0"/>
          </a:p>
        </p:txBody>
      </p:sp>
      <p:grpSp>
        <p:nvGrpSpPr>
          <p:cNvPr id="471" name="Google Shape;471;p37"/>
          <p:cNvGrpSpPr/>
          <p:nvPr/>
        </p:nvGrpSpPr>
        <p:grpSpPr>
          <a:xfrm>
            <a:off x="346411" y="2571981"/>
            <a:ext cx="1798893" cy="2572928"/>
            <a:chOff x="1349436" y="2570562"/>
            <a:chExt cx="1798893" cy="2572928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" name="Google Shape;464;p37">
            <a:extLst>
              <a:ext uri="{FF2B5EF4-FFF2-40B4-BE49-F238E27FC236}">
                <a16:creationId xmlns:a16="http://schemas.microsoft.com/office/drawing/2014/main" id="{6ECE4B82-5A30-06A5-E989-733E61EC9173}"/>
              </a:ext>
            </a:extLst>
          </p:cNvPr>
          <p:cNvSpPr txBox="1">
            <a:spLocks/>
          </p:cNvSpPr>
          <p:nvPr/>
        </p:nvSpPr>
        <p:spPr>
          <a:xfrm flipH="1">
            <a:off x="1722977" y="1536391"/>
            <a:ext cx="5698046" cy="31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/>
              <a:t>LL → </a:t>
            </a:r>
            <a:r>
              <a:rPr lang="pt-BR" sz="1800" dirty="0" err="1"/>
              <a:t>Left-Left</a:t>
            </a:r>
            <a:r>
              <a:rPr lang="pt-BR" sz="1800" dirty="0"/>
              <a:t> (rotação a direita)</a:t>
            </a:r>
          </a:p>
        </p:txBody>
      </p:sp>
      <p:pic>
        <p:nvPicPr>
          <p:cNvPr id="1026" name="Picture 2" descr="Rotação de seta para a esquerda circular | Ícone Gratis">
            <a:extLst>
              <a:ext uri="{FF2B5EF4-FFF2-40B4-BE49-F238E27FC236}">
                <a16:creationId xmlns:a16="http://schemas.microsoft.com/office/drawing/2014/main" id="{A3B22B25-E08A-DF23-4A6D-F79A120A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963" y="2866517"/>
            <a:ext cx="850847" cy="8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32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AD53DF40-36EE-BAF4-988C-54DB7613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6944" y="2174129"/>
            <a:ext cx="5655345" cy="2431870"/>
          </a:xfrm>
          <a:prstGeom prst="rect">
            <a:avLst/>
          </a:prstGeom>
        </p:spPr>
      </p:pic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 Tipos de rotações</a:t>
            </a:r>
            <a:endParaRPr dirty="0"/>
          </a:p>
        </p:txBody>
      </p:sp>
      <p:grpSp>
        <p:nvGrpSpPr>
          <p:cNvPr id="471" name="Google Shape;471;p37"/>
          <p:cNvGrpSpPr/>
          <p:nvPr/>
        </p:nvGrpSpPr>
        <p:grpSpPr>
          <a:xfrm>
            <a:off x="346411" y="2571981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64;p37">
            <a:extLst>
              <a:ext uri="{FF2B5EF4-FFF2-40B4-BE49-F238E27FC236}">
                <a16:creationId xmlns:a16="http://schemas.microsoft.com/office/drawing/2014/main" id="{562DC96D-BE54-E714-0464-BE0DBC97DE5B}"/>
              </a:ext>
            </a:extLst>
          </p:cNvPr>
          <p:cNvSpPr txBox="1">
            <a:spLocks/>
          </p:cNvSpPr>
          <p:nvPr/>
        </p:nvSpPr>
        <p:spPr>
          <a:xfrm flipH="1">
            <a:off x="1272892" y="1648919"/>
            <a:ext cx="6479821" cy="31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/>
              <a:t>LR → </a:t>
            </a:r>
            <a:r>
              <a:rPr lang="pt-BR" sz="1800" dirty="0" err="1"/>
              <a:t>Left-Right</a:t>
            </a:r>
            <a:r>
              <a:rPr lang="pt-BR" sz="1800" dirty="0"/>
              <a:t> (rotação esquerda-direita)</a:t>
            </a:r>
          </a:p>
        </p:txBody>
      </p:sp>
      <p:pic>
        <p:nvPicPr>
          <p:cNvPr id="2050" name="Picture 2" descr="Atualizar o círculo das setas com rotação no sentido horário - ícones de  setas grátis">
            <a:extLst>
              <a:ext uri="{FF2B5EF4-FFF2-40B4-BE49-F238E27FC236}">
                <a16:creationId xmlns:a16="http://schemas.microsoft.com/office/drawing/2014/main" id="{209C325A-18D1-3A60-5644-4075CDF9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058" y="2773407"/>
            <a:ext cx="1037387" cy="103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05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AD53DF40-36EE-BAF4-988C-54DB7613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9729" y="2395319"/>
            <a:ext cx="4243826" cy="1881980"/>
          </a:xfrm>
          <a:prstGeom prst="rect">
            <a:avLst/>
          </a:prstGeom>
        </p:spPr>
      </p:pic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 Tipos de rotações</a:t>
            </a:r>
            <a:endParaRPr dirty="0"/>
          </a:p>
        </p:txBody>
      </p:sp>
      <p:grpSp>
        <p:nvGrpSpPr>
          <p:cNvPr id="471" name="Google Shape;471;p37"/>
          <p:cNvGrpSpPr/>
          <p:nvPr/>
        </p:nvGrpSpPr>
        <p:grpSpPr>
          <a:xfrm>
            <a:off x="346411" y="2571981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64;p37">
            <a:extLst>
              <a:ext uri="{FF2B5EF4-FFF2-40B4-BE49-F238E27FC236}">
                <a16:creationId xmlns:a16="http://schemas.microsoft.com/office/drawing/2014/main" id="{562DC96D-BE54-E714-0464-BE0DBC97DE5B}"/>
              </a:ext>
            </a:extLst>
          </p:cNvPr>
          <p:cNvSpPr txBox="1">
            <a:spLocks/>
          </p:cNvSpPr>
          <p:nvPr/>
        </p:nvSpPr>
        <p:spPr>
          <a:xfrm flipH="1">
            <a:off x="1272892" y="1648919"/>
            <a:ext cx="6479821" cy="31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/>
              <a:t>LR → </a:t>
            </a:r>
            <a:r>
              <a:rPr lang="pt-BR" sz="1800" dirty="0" err="1"/>
              <a:t>Left-Right</a:t>
            </a:r>
            <a:r>
              <a:rPr lang="pt-BR" sz="1800" dirty="0"/>
              <a:t> (rotação esquerda-direita)</a:t>
            </a:r>
          </a:p>
        </p:txBody>
      </p:sp>
      <p:pic>
        <p:nvPicPr>
          <p:cNvPr id="2050" name="Picture 2" descr="Atualizar o círculo das setas com rotação no sentido horário - ícones de  setas grátis">
            <a:extLst>
              <a:ext uri="{FF2B5EF4-FFF2-40B4-BE49-F238E27FC236}">
                <a16:creationId xmlns:a16="http://schemas.microsoft.com/office/drawing/2014/main" id="{209C325A-18D1-3A60-5644-4075CDF9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058" y="2773407"/>
            <a:ext cx="1037387" cy="103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6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5FDA7142-2DCB-73B7-0EFA-267EBFB25A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6032" y="2174129"/>
            <a:ext cx="4517168" cy="2431870"/>
          </a:xfrm>
          <a:prstGeom prst="rect">
            <a:avLst/>
          </a:prstGeom>
        </p:spPr>
      </p:pic>
      <p:grpSp>
        <p:nvGrpSpPr>
          <p:cNvPr id="47" name="Google Shape;471;p37">
            <a:extLst>
              <a:ext uri="{FF2B5EF4-FFF2-40B4-BE49-F238E27FC236}">
                <a16:creationId xmlns:a16="http://schemas.microsoft.com/office/drawing/2014/main" id="{56A185DC-EB27-82AA-F8CB-D2560101A5A8}"/>
              </a:ext>
            </a:extLst>
          </p:cNvPr>
          <p:cNvGrpSpPr/>
          <p:nvPr/>
        </p:nvGrpSpPr>
        <p:grpSpPr>
          <a:xfrm>
            <a:off x="346411" y="2571981"/>
            <a:ext cx="1798893" cy="2572928"/>
            <a:chOff x="1349436" y="2570562"/>
            <a:chExt cx="1798893" cy="2572928"/>
          </a:xfrm>
        </p:grpSpPr>
        <p:sp>
          <p:nvSpPr>
            <p:cNvPr id="48" name="Google Shape;472;p37">
              <a:extLst>
                <a:ext uri="{FF2B5EF4-FFF2-40B4-BE49-F238E27FC236}">
                  <a16:creationId xmlns:a16="http://schemas.microsoft.com/office/drawing/2014/main" id="{3B214A61-F7C4-5701-62BF-0065B4683B07}"/>
                </a:ext>
              </a:extLst>
            </p:cNvPr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73;p37">
              <a:extLst>
                <a:ext uri="{FF2B5EF4-FFF2-40B4-BE49-F238E27FC236}">
                  <a16:creationId xmlns:a16="http://schemas.microsoft.com/office/drawing/2014/main" id="{F4C8B47F-FF7A-8AF4-1F25-E6430EEA5508}"/>
                </a:ext>
              </a:extLst>
            </p:cNvPr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4;p37">
              <a:extLst>
                <a:ext uri="{FF2B5EF4-FFF2-40B4-BE49-F238E27FC236}">
                  <a16:creationId xmlns:a16="http://schemas.microsoft.com/office/drawing/2014/main" id="{AB67EBF2-50A2-8956-4831-3D00B24DFEA0}"/>
                </a:ext>
              </a:extLst>
            </p:cNvPr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5;p37">
              <a:extLst>
                <a:ext uri="{FF2B5EF4-FFF2-40B4-BE49-F238E27FC236}">
                  <a16:creationId xmlns:a16="http://schemas.microsoft.com/office/drawing/2014/main" id="{3FBB1005-6196-1838-7C0F-235EB58B8F09}"/>
                </a:ext>
              </a:extLst>
            </p:cNvPr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 Tipos de rotações</a:t>
            </a:r>
            <a:endParaRPr dirty="0"/>
          </a:p>
        </p:txBody>
      </p:sp>
      <p:sp>
        <p:nvSpPr>
          <p:cNvPr id="46" name="Google Shape;464;p37">
            <a:extLst>
              <a:ext uri="{FF2B5EF4-FFF2-40B4-BE49-F238E27FC236}">
                <a16:creationId xmlns:a16="http://schemas.microsoft.com/office/drawing/2014/main" id="{C586F4C1-113A-80B4-E241-F6BD4B581E3A}"/>
              </a:ext>
            </a:extLst>
          </p:cNvPr>
          <p:cNvSpPr txBox="1">
            <a:spLocks/>
          </p:cNvSpPr>
          <p:nvPr/>
        </p:nvSpPr>
        <p:spPr>
          <a:xfrm flipH="1">
            <a:off x="1386990" y="1548723"/>
            <a:ext cx="6371156" cy="31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/>
              <a:t>RL → </a:t>
            </a:r>
            <a:r>
              <a:rPr lang="pt-BR" sz="1800" dirty="0" err="1"/>
              <a:t>Right-Left</a:t>
            </a:r>
            <a:r>
              <a:rPr lang="pt-BR" sz="1800" dirty="0"/>
              <a:t> (rotação direita-esquerda) </a:t>
            </a:r>
            <a:endParaRPr lang="pt-BR" sz="2400" dirty="0"/>
          </a:p>
        </p:txBody>
      </p:sp>
      <p:pic>
        <p:nvPicPr>
          <p:cNvPr id="22" name="Picture 2" descr="Atualizar o círculo das setas com rotação no sentido horário - ícones de  setas grátis">
            <a:extLst>
              <a:ext uri="{FF2B5EF4-FFF2-40B4-BE49-F238E27FC236}">
                <a16:creationId xmlns:a16="http://schemas.microsoft.com/office/drawing/2014/main" id="{8CB9E6E2-4783-7C20-E2D5-5F2AECD0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43058" y="2773407"/>
            <a:ext cx="1037387" cy="103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92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1;p37">
            <a:extLst>
              <a:ext uri="{FF2B5EF4-FFF2-40B4-BE49-F238E27FC236}">
                <a16:creationId xmlns:a16="http://schemas.microsoft.com/office/drawing/2014/main" id="{56A185DC-EB27-82AA-F8CB-D2560101A5A8}"/>
              </a:ext>
            </a:extLst>
          </p:cNvPr>
          <p:cNvGrpSpPr/>
          <p:nvPr/>
        </p:nvGrpSpPr>
        <p:grpSpPr>
          <a:xfrm>
            <a:off x="346411" y="2571981"/>
            <a:ext cx="1798893" cy="2572928"/>
            <a:chOff x="1349436" y="2570562"/>
            <a:chExt cx="1798893" cy="2572928"/>
          </a:xfrm>
        </p:grpSpPr>
        <p:sp>
          <p:nvSpPr>
            <p:cNvPr id="48" name="Google Shape;472;p37">
              <a:extLst>
                <a:ext uri="{FF2B5EF4-FFF2-40B4-BE49-F238E27FC236}">
                  <a16:creationId xmlns:a16="http://schemas.microsoft.com/office/drawing/2014/main" id="{3B214A61-F7C4-5701-62BF-0065B4683B07}"/>
                </a:ext>
              </a:extLst>
            </p:cNvPr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73;p37">
              <a:extLst>
                <a:ext uri="{FF2B5EF4-FFF2-40B4-BE49-F238E27FC236}">
                  <a16:creationId xmlns:a16="http://schemas.microsoft.com/office/drawing/2014/main" id="{F4C8B47F-FF7A-8AF4-1F25-E6430EEA5508}"/>
                </a:ext>
              </a:extLst>
            </p:cNvPr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4;p37">
              <a:extLst>
                <a:ext uri="{FF2B5EF4-FFF2-40B4-BE49-F238E27FC236}">
                  <a16:creationId xmlns:a16="http://schemas.microsoft.com/office/drawing/2014/main" id="{AB67EBF2-50A2-8956-4831-3D00B24DFEA0}"/>
                </a:ext>
              </a:extLst>
            </p:cNvPr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5;p37">
              <a:extLst>
                <a:ext uri="{FF2B5EF4-FFF2-40B4-BE49-F238E27FC236}">
                  <a16:creationId xmlns:a16="http://schemas.microsoft.com/office/drawing/2014/main" id="{3FBB1005-6196-1838-7C0F-235EB58B8F09}"/>
                </a:ext>
              </a:extLst>
            </p:cNvPr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 Tipos de rotações</a:t>
            </a:r>
            <a:endParaRPr dirty="0"/>
          </a:p>
        </p:txBody>
      </p:sp>
      <p:sp>
        <p:nvSpPr>
          <p:cNvPr id="46" name="Google Shape;464;p37">
            <a:extLst>
              <a:ext uri="{FF2B5EF4-FFF2-40B4-BE49-F238E27FC236}">
                <a16:creationId xmlns:a16="http://schemas.microsoft.com/office/drawing/2014/main" id="{C586F4C1-113A-80B4-E241-F6BD4B581E3A}"/>
              </a:ext>
            </a:extLst>
          </p:cNvPr>
          <p:cNvSpPr txBox="1">
            <a:spLocks/>
          </p:cNvSpPr>
          <p:nvPr/>
        </p:nvSpPr>
        <p:spPr>
          <a:xfrm flipH="1">
            <a:off x="1386990" y="1548723"/>
            <a:ext cx="6371156" cy="31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/>
              <a:t>RL → </a:t>
            </a:r>
            <a:r>
              <a:rPr lang="pt-BR" sz="1800" dirty="0" err="1"/>
              <a:t>Right-Left</a:t>
            </a:r>
            <a:r>
              <a:rPr lang="pt-BR" sz="1800" dirty="0"/>
              <a:t> (rotação direita-esquerda) </a:t>
            </a:r>
            <a:endParaRPr lang="pt-BR" sz="2400" dirty="0"/>
          </a:p>
        </p:txBody>
      </p:sp>
      <p:pic>
        <p:nvPicPr>
          <p:cNvPr id="22" name="Picture 2" descr="Atualizar o círculo das setas com rotação no sentido horário - ícones de  setas grátis">
            <a:extLst>
              <a:ext uri="{FF2B5EF4-FFF2-40B4-BE49-F238E27FC236}">
                <a16:creationId xmlns:a16="http://schemas.microsoft.com/office/drawing/2014/main" id="{8CB9E6E2-4783-7C20-E2D5-5F2AECD0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43058" y="2773407"/>
            <a:ext cx="1037387" cy="103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4D1F06F-040C-0A20-7A2E-3D17A0FFA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062" y="2406018"/>
            <a:ext cx="3859439" cy="18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1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47"/>
          <p:cNvGrpSpPr/>
          <p:nvPr/>
        </p:nvGrpSpPr>
        <p:grpSpPr>
          <a:xfrm>
            <a:off x="308948" y="4535307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ítulo 1">
            <a:extLst>
              <a:ext uri="{FF2B5EF4-FFF2-40B4-BE49-F238E27FC236}">
                <a16:creationId xmlns:a16="http://schemas.microsoft.com/office/drawing/2014/main" id="{AC44AF4B-0373-E447-1F6B-42984C8C887B}"/>
              </a:ext>
            </a:extLst>
          </p:cNvPr>
          <p:cNvSpPr txBox="1">
            <a:spLocks/>
          </p:cNvSpPr>
          <p:nvPr/>
        </p:nvSpPr>
        <p:spPr>
          <a:xfrm>
            <a:off x="308948" y="385694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Adição de nó na arvore AVL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F761B2-624C-4AC4-E890-D571E682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48" y="1703693"/>
            <a:ext cx="3648584" cy="20576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DE441E-6BE4-465E-22BA-A74E0B94F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919" y="1228462"/>
            <a:ext cx="4763165" cy="32580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47"/>
          <p:cNvGrpSpPr/>
          <p:nvPr/>
        </p:nvGrpSpPr>
        <p:grpSpPr>
          <a:xfrm>
            <a:off x="308948" y="4535307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ítulo 1">
            <a:extLst>
              <a:ext uri="{FF2B5EF4-FFF2-40B4-BE49-F238E27FC236}">
                <a16:creationId xmlns:a16="http://schemas.microsoft.com/office/drawing/2014/main" id="{AC44AF4B-0373-E447-1F6B-42984C8C887B}"/>
              </a:ext>
            </a:extLst>
          </p:cNvPr>
          <p:cNvSpPr txBox="1">
            <a:spLocks/>
          </p:cNvSpPr>
          <p:nvPr/>
        </p:nvSpPr>
        <p:spPr>
          <a:xfrm>
            <a:off x="308948" y="385694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Procura de nó na arvore AVL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F761B2-624C-4AC4-E890-D571E682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6335" y="1833937"/>
            <a:ext cx="3648584" cy="17971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DE441E-6BE4-465E-22BA-A74E0B94F9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72181" y="1228462"/>
            <a:ext cx="3208641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4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376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latin typeface="Anaheim"/>
                <a:sym typeface="Anaheim"/>
              </a:rPr>
              <a:t>Arvore AVL é uma árvore binária de busca, com propriedades de auto balanceamento.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latin typeface="Anaheim"/>
                <a:sym typeface="Anaheim"/>
              </a:rPr>
              <a:t>Possui tempos de inserção, exclusão e localização muito eficientes. </a:t>
            </a:r>
          </a:p>
          <a:p>
            <a:pPr algn="ctr"/>
            <a:r>
              <a:rPr lang="pt-BR" sz="1800" dirty="0">
                <a:latin typeface="Anaheim"/>
                <a:sym typeface="Anaheim"/>
              </a:rPr>
              <a:t>O nome AVL vem dos criadores deste algoritmo (Adelson-</a:t>
            </a:r>
            <a:r>
              <a:rPr lang="pt-BR" sz="1800" dirty="0" err="1">
                <a:latin typeface="Anaheim"/>
                <a:sym typeface="Anaheim"/>
              </a:rPr>
              <a:t>Velskii</a:t>
            </a:r>
            <a:r>
              <a:rPr lang="pt-BR" sz="1800" dirty="0">
                <a:latin typeface="Anaheim"/>
                <a:sym typeface="Anaheim"/>
              </a:rPr>
              <a:t> e Landis).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Oque é AVL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217F4B5-1323-2FCB-5F17-8736DA05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06" y="1890679"/>
            <a:ext cx="4212195" cy="2295592"/>
          </a:xfrm>
          <a:prstGeom prst="rect">
            <a:avLst/>
          </a:prstGeom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/>
              <a:t>Árvore binaria de busca;</a:t>
            </a:r>
          </a:p>
          <a:p>
            <a:pPr marL="285750" indent="-285750"/>
            <a:r>
              <a:rPr lang="pt-BR" dirty="0"/>
              <a:t>Diferença da altura entre a </a:t>
            </a:r>
            <a:r>
              <a:rPr lang="pt-BR" dirty="0" err="1"/>
              <a:t>sub-árvore</a:t>
            </a:r>
            <a:r>
              <a:rPr lang="pt-BR" dirty="0"/>
              <a:t> da direita e da esquerda;</a:t>
            </a:r>
          </a:p>
          <a:p>
            <a:pPr marL="285750" indent="-285750"/>
            <a:r>
              <a:rPr lang="pt-BR" dirty="0"/>
              <a:t>Manter a menor quantidade de níveis;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09499" y="752476"/>
            <a:ext cx="564806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2"/>
                </a:solidFill>
              </a:rPr>
              <a:t>PROPRIEDADES DA AVL</a:t>
            </a: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1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659F821-E027-2CEC-6E2E-C293E16266C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t-BR" dirty="0"/>
              <a:t>Criando uma AVL em C#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75A7A6B-D32E-53FD-321F-E402C1FE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701" y="1501420"/>
            <a:ext cx="2941665" cy="29296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D4A7AF8-355A-CF57-8C56-68044E796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97" y="2263651"/>
            <a:ext cx="3651203" cy="14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8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7E7B3A-C600-002D-4E06-8E1590AF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595" y="1535289"/>
            <a:ext cx="3330723" cy="2951617"/>
          </a:xfrm>
          <a:prstGeom prst="rect">
            <a:avLst/>
          </a:prstGeom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/>
              <a:t>Referência para a árvore AVL;</a:t>
            </a:r>
          </a:p>
          <a:p>
            <a:pPr marL="285750" indent="-285750"/>
            <a:r>
              <a:rPr lang="pt-BR" dirty="0"/>
              <a:t>Calculado nó a nó;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Genericamente: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FB = </a:t>
            </a:r>
            <a:r>
              <a:rPr lang="pt-BR" dirty="0" err="1"/>
              <a:t>he</a:t>
            </a:r>
            <a:r>
              <a:rPr lang="pt-BR" dirty="0"/>
              <a:t> - </a:t>
            </a:r>
            <a:r>
              <a:rPr lang="pt-BR" dirty="0" err="1"/>
              <a:t>hd</a:t>
            </a:r>
            <a:r>
              <a:rPr lang="pt-B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09499" y="752476"/>
            <a:ext cx="564806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2"/>
                </a:solidFill>
              </a:rPr>
              <a:t>FATOR DE BALANCEAMENTO COEFICIENTE </a:t>
            </a: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CD23277-3D3B-2782-74DC-5BE15D93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1820DE-D89E-A86F-237B-29899EB5FE33}"/>
              </a:ext>
            </a:extLst>
          </p:cNvPr>
          <p:cNvSpPr/>
          <p:nvPr/>
        </p:nvSpPr>
        <p:spPr>
          <a:xfrm>
            <a:off x="3217334" y="1533572"/>
            <a:ext cx="5271911" cy="3305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1922F9-CA0D-37AA-191A-042980B1B8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090" y="1633854"/>
            <a:ext cx="4928377" cy="30517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383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659F821-E027-2CEC-6E2E-C293E16266C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t-BR" dirty="0"/>
              <a:t>Aplicação em C#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A62207-0392-BAEE-7354-646E72C6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75" y="1774704"/>
            <a:ext cx="3443891" cy="23020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14DFCC-A871-02D8-FED0-0AF9A049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5" y="1774704"/>
            <a:ext cx="371526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4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244622" y="1733445"/>
            <a:ext cx="4560711" cy="3030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pt-BR" dirty="0"/>
              <a:t>Ocorrer da arvore ficar muito desbalanceada;</a:t>
            </a:r>
          </a:p>
          <a:p>
            <a:pPr marL="285750" indent="-285750" algn="l"/>
            <a:r>
              <a:rPr lang="pt-BR" dirty="0"/>
              <a:t>Lista encadeada;</a:t>
            </a:r>
          </a:p>
          <a:p>
            <a:pPr marL="285750" indent="-285750" algn="l"/>
            <a:r>
              <a:rPr lang="pt-BR" dirty="0"/>
              <a:t>Ineficiente e custa tempo;</a:t>
            </a:r>
          </a:p>
          <a:p>
            <a:pPr marL="285750" indent="-285750" algn="l"/>
            <a:r>
              <a:rPr lang="pt-BR" dirty="0"/>
              <a:t>Árvore de autobalanceamento; </a:t>
            </a:r>
          </a:p>
          <a:p>
            <a:pPr marL="285750" indent="-285750" algn="l"/>
            <a:r>
              <a:rPr lang="pt-BR" dirty="0"/>
              <a:t>Verificações de altura e rotações;</a:t>
            </a:r>
          </a:p>
          <a:p>
            <a:pPr marL="285750" indent="-285750" algn="l"/>
            <a:r>
              <a:rPr lang="pt-BR" dirty="0"/>
              <a:t>Estrutura mais equilibrada; </a:t>
            </a:r>
          </a:p>
          <a:p>
            <a:pPr marL="285750" indent="-285750" algn="l"/>
            <a:r>
              <a:rPr lang="pt-BR" dirty="0"/>
              <a:t>Menos tempo para pesquisar dados;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152861" y="624400"/>
            <a:ext cx="5359364" cy="1109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que a necessidade de equilíbrio?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DEB71F-CC0A-7AD7-F208-C3CFE914B6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667" y="1420178"/>
            <a:ext cx="2743801" cy="28244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3107F2-848E-A86E-F17A-0681965AD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04" y="2242454"/>
            <a:ext cx="5698046" cy="2559046"/>
          </a:xfrm>
          <a:prstGeom prst="rect">
            <a:avLst/>
          </a:prstGeom>
        </p:spPr>
      </p:pic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 balancear?</a:t>
            </a:r>
            <a:br>
              <a:rPr lang="pt-BR" dirty="0"/>
            </a:br>
            <a:r>
              <a:rPr lang="en" dirty="0"/>
              <a:t>4 Tipos de rotações</a:t>
            </a: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722977" y="1536391"/>
            <a:ext cx="5698046" cy="31957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RR → </a:t>
            </a:r>
            <a:r>
              <a:rPr lang="pt-BR" sz="1800" dirty="0" err="1"/>
              <a:t>Right-Right</a:t>
            </a:r>
            <a:r>
              <a:rPr lang="pt-BR" sz="1800" dirty="0"/>
              <a:t> (rotação a esquerda)</a:t>
            </a:r>
            <a:endParaRPr sz="1800" dirty="0"/>
          </a:p>
        </p:txBody>
      </p:sp>
      <p:grpSp>
        <p:nvGrpSpPr>
          <p:cNvPr id="471" name="Google Shape;471;p37"/>
          <p:cNvGrpSpPr/>
          <p:nvPr/>
        </p:nvGrpSpPr>
        <p:grpSpPr>
          <a:xfrm>
            <a:off x="346411" y="2571981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Picture 2" descr="Rotação de seta para a esquerda circular | Ícone Gratis">
            <a:extLst>
              <a:ext uri="{FF2B5EF4-FFF2-40B4-BE49-F238E27FC236}">
                <a16:creationId xmlns:a16="http://schemas.microsoft.com/office/drawing/2014/main" id="{737997C6-2C6C-9EA8-167B-21BBF4C7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40963" y="2866517"/>
            <a:ext cx="850847" cy="8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267</Words>
  <Application>Microsoft Office PowerPoint</Application>
  <PresentationFormat>Apresentação na tela (16:9)</PresentationFormat>
  <Paragraphs>47</Paragraphs>
  <Slides>18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Overpass Mono</vt:lpstr>
      <vt:lpstr>Arial</vt:lpstr>
      <vt:lpstr>Anaheim</vt:lpstr>
      <vt:lpstr>Raleway SemiBold</vt:lpstr>
      <vt:lpstr>Nunito Light</vt:lpstr>
      <vt:lpstr>Barlow Condensed ExtraBold</vt:lpstr>
      <vt:lpstr>Programming Lesson by Slidesgo</vt:lpstr>
      <vt:lpstr>ARVORES AVL</vt:lpstr>
      <vt:lpstr>Oque é AVL</vt:lpstr>
      <vt:lpstr>PROPRIEDADES DA AVL</vt:lpstr>
      <vt:lpstr>Criando uma AVL em C#</vt:lpstr>
      <vt:lpstr>FATOR DE BALANCEAMENTO COEFICIENTE </vt:lpstr>
      <vt:lpstr>Exemplos</vt:lpstr>
      <vt:lpstr>Aplicação em C#</vt:lpstr>
      <vt:lpstr>Por que a necessidade de equilíbrio?</vt:lpstr>
      <vt:lpstr>Como balancear? 4 Tipos de rotações</vt:lpstr>
      <vt:lpstr>Como balancear? 4 Tipos de rotações</vt:lpstr>
      <vt:lpstr>4 Tipos de rotações</vt:lpstr>
      <vt:lpstr>4 Tipos de rotações</vt:lpstr>
      <vt:lpstr>4 Tipos de rotações</vt:lpstr>
      <vt:lpstr>4 Tipos de rotações</vt:lpstr>
      <vt:lpstr>4 Tipos de rotações</vt:lpstr>
      <vt:lpstr>4 Tipos de rotações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ArvoresAVL</dc:title>
  <cp:lastModifiedBy>Munhoz .11</cp:lastModifiedBy>
  <cp:revision>23</cp:revision>
  <dcterms:modified xsi:type="dcterms:W3CDTF">2022-06-10T17:29:29Z</dcterms:modified>
</cp:coreProperties>
</file>