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33"/>
  </p:notesMasterIdLst>
  <p:handoutMasterIdLst>
    <p:handoutMasterId r:id="rId34"/>
  </p:handoutMasterIdLst>
  <p:sldIdLst>
    <p:sldId id="356" r:id="rId6"/>
    <p:sldId id="267" r:id="rId7"/>
    <p:sldId id="266" r:id="rId8"/>
    <p:sldId id="259" r:id="rId9"/>
    <p:sldId id="284" r:id="rId10"/>
    <p:sldId id="360" r:id="rId11"/>
    <p:sldId id="361" r:id="rId12"/>
    <p:sldId id="357" r:id="rId13"/>
    <p:sldId id="272" r:id="rId14"/>
    <p:sldId id="273" r:id="rId15"/>
    <p:sldId id="311" r:id="rId16"/>
    <p:sldId id="257" r:id="rId17"/>
    <p:sldId id="364" r:id="rId18"/>
    <p:sldId id="358" r:id="rId19"/>
    <p:sldId id="365" r:id="rId20"/>
    <p:sldId id="300" r:id="rId21"/>
    <p:sldId id="279" r:id="rId22"/>
    <p:sldId id="301" r:id="rId23"/>
    <p:sldId id="314" r:id="rId24"/>
    <p:sldId id="312" r:id="rId25"/>
    <p:sldId id="305" r:id="rId26"/>
    <p:sldId id="330" r:id="rId27"/>
    <p:sldId id="317" r:id="rId28"/>
    <p:sldId id="362" r:id="rId29"/>
    <p:sldId id="363" r:id="rId30"/>
    <p:sldId id="355" r:id="rId31"/>
    <p:sldId id="359" r:id="rId32"/>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Luis Ambuludi Gonzalez" initials="CLAG" lastIdx="1" clrIdx="0">
    <p:extLst>
      <p:ext uri="{19B8F6BF-5375-455C-9EA6-DF929625EA0E}">
        <p15:presenceInfo xmlns:p15="http://schemas.microsoft.com/office/powerpoint/2012/main" userId="d9f64cb1518a19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97" autoAdjust="0"/>
    <p:restoredTop sz="94394" autoAdjust="0"/>
  </p:normalViewPr>
  <p:slideViewPr>
    <p:cSldViewPr snapToGrid="0" showGuides="1">
      <p:cViewPr varScale="1">
        <p:scale>
          <a:sx n="47" d="100"/>
          <a:sy n="47" d="100"/>
        </p:scale>
        <p:origin x="966" y="48"/>
      </p:cViewPr>
      <p:guideLst>
        <p:guide orient="horz" pos="3262"/>
        <p:guide pos="576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A5A8C33-57D8-462B-923D-B360C1287C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9A6E63D-4659-4888-90CA-E33F6B7C55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4D8C0-ED6A-4742-9FCA-4DBB21497C19}" type="datetimeFigureOut">
              <a:rPr lang="es-ES" smtClean="0"/>
              <a:t>31/03/2022</a:t>
            </a:fld>
            <a:endParaRPr lang="es-ES"/>
          </a:p>
        </p:txBody>
      </p:sp>
      <p:sp>
        <p:nvSpPr>
          <p:cNvPr id="4" name="Marcador de pie de página 3">
            <a:extLst>
              <a:ext uri="{FF2B5EF4-FFF2-40B4-BE49-F238E27FC236}">
                <a16:creationId xmlns:a16="http://schemas.microsoft.com/office/drawing/2014/main" id="{046690B9-CC47-455E-816F-74DEF13CC1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11D82A6B-BDFD-4A5A-AA82-BDCA0CD751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2C0284-BF41-4C9D-B7F5-CAEFF85920AB}" type="slidenum">
              <a:rPr lang="es-ES" smtClean="0"/>
              <a:t>‹Nº›</a:t>
            </a:fld>
            <a:endParaRPr lang="es-ES"/>
          </a:p>
        </p:txBody>
      </p:sp>
    </p:spTree>
    <p:extLst>
      <p:ext uri="{BB962C8B-B14F-4D97-AF65-F5344CB8AC3E}">
        <p14:creationId xmlns:p14="http://schemas.microsoft.com/office/powerpoint/2010/main" val="2321291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2022/3/31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‹Nº›</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wipe(left)">
                                      <p:cBhvr>
                                        <p:cTn id="10" dur="500"/>
                                        <p:tgtEl>
                                          <p:spTgt spid="8">
                                            <p:txEl>
                                              <p:pRg st="0" end="0"/>
                                            </p:txEl>
                                          </p:spTgt>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Título 6">
            <a:extLst>
              <a:ext uri="{FF2B5EF4-FFF2-40B4-BE49-F238E27FC236}">
                <a16:creationId xmlns:a16="http://schemas.microsoft.com/office/drawing/2014/main" id="{BC1FBF1D-4353-4EB4-AE79-5DB58ECEABB8}"/>
              </a:ext>
            </a:extLst>
          </p:cNvPr>
          <p:cNvSpPr>
            <a:spLocks noGrp="1"/>
          </p:cNvSpPr>
          <p:nvPr>
            <p:ph type="title"/>
          </p:nvPr>
        </p:nvSpPr>
        <p:spPr>
          <a:xfrm>
            <a:off x="785043" y="1752097"/>
            <a:ext cx="17336022" cy="1280040"/>
          </a:xfrm>
        </p:spPr>
        <p:txBody>
          <a:bodyPr/>
          <a:lstStyle/>
          <a:p>
            <a:r>
              <a:rPr lang="es-ES" dirty="0"/>
              <a:t>Haga clic para modificar el estilo de título del patrón</a:t>
            </a:r>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68311" y="400100"/>
            <a:ext cx="17336022" cy="1280040"/>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‹Nº›</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184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‹Nº›</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2879440" y="5073407"/>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9" name="正方形/長方形 8"/>
          <p:cNvSpPr/>
          <p:nvPr userDrawn="1"/>
        </p:nvSpPr>
        <p:spPr>
          <a:xfrm>
            <a:off x="2233749" y="5073407"/>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11" name="正方形/長方形 10"/>
          <p:cNvSpPr/>
          <p:nvPr userDrawn="1"/>
        </p:nvSpPr>
        <p:spPr>
          <a:xfrm>
            <a:off x="3526307" y="5073407"/>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‹Nº›</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rgbClr val="00B0F0"/>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rgbClr val="00B0F0"/>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rgbClr val="00B0F0"/>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rgbClr val="00B0F0"/>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rgbClr val="00B0F0"/>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Vision">
    <p:spTree>
      <p:nvGrpSpPr>
        <p:cNvPr id="1" name=""/>
        <p:cNvGrpSpPr/>
        <p:nvPr/>
      </p:nvGrpSpPr>
      <p:grpSpPr>
        <a:xfrm>
          <a:off x="0" y="0"/>
          <a:ext cx="0" cy="0"/>
          <a:chOff x="0" y="0"/>
          <a:chExt cx="0" cy="0"/>
        </a:xfrm>
      </p:grpSpPr>
      <p:sp>
        <p:nvSpPr>
          <p:cNvPr id="10" name="正方形/長方形 9"/>
          <p:cNvSpPr/>
          <p:nvPr userDrawn="1"/>
        </p:nvSpPr>
        <p:spPr>
          <a:xfrm>
            <a:off x="2879440" y="5073407"/>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9" name="正方形/長方形 8"/>
          <p:cNvSpPr/>
          <p:nvPr userDrawn="1"/>
        </p:nvSpPr>
        <p:spPr>
          <a:xfrm>
            <a:off x="2233749" y="5073407"/>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11" name="正方形/長方形 10"/>
          <p:cNvSpPr/>
          <p:nvPr userDrawn="1"/>
        </p:nvSpPr>
        <p:spPr>
          <a:xfrm>
            <a:off x="3526307" y="5073407"/>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‹Nº›</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37652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2277126" y="314683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3648340" y="8260266"/>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theme" Target="../theme/theme2.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theme" Target="../theme/theme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5" Type="http://schemas.openxmlformats.org/officeDocument/2006/relationships/theme" Target="../theme/theme4.xml"/><Relationship Id="rId4"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0.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‹Nº›</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 id="2147483811"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‹Nº›</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 id="2147483812" r:id="rId16"/>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‹Nº›</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4.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61.xml"/><Relationship Id="rId6" Type="http://schemas.openxmlformats.org/officeDocument/2006/relationships/image" Target="../media/image27.jpe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90.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0.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u/1/d/1FonDo4oKno6AFhRglpPwkHTeuJgbMc4c/view?usp=sharing" TargetMode="External"/><Relationship Id="rId2" Type="http://schemas.openxmlformats.org/officeDocument/2006/relationships/hyperlink" Target="http://allisvet.coorporativo.live/" TargetMode="External"/><Relationship Id="rId1" Type="http://schemas.openxmlformats.org/officeDocument/2006/relationships/slideLayout" Target="../slideLayouts/slideLayout65.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71.xml"/><Relationship Id="rId5" Type="http://schemas.openxmlformats.org/officeDocument/2006/relationships/image" Target="../media/image3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85.xml"/><Relationship Id="rId5" Type="http://schemas.openxmlformats.org/officeDocument/2006/relationships/image" Target="../media/image15.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kumimoji="1" lang="es-ES" altLang="ja-JP" dirty="0"/>
              <a:t>PROTOTIPO DE SISTEMA (WEB/MÓVIL) PARA LA GESTIÓN Y CONTROL DE ACTIVIDADES EN LA VETERINARIA ALL IS VET A TRAVÉS DE TICKETS MÓVILES</a:t>
            </a:r>
          </a:p>
        </p:txBody>
      </p:sp>
      <p:sp>
        <p:nvSpPr>
          <p:cNvPr id="9" name="テキスト プレースホルダー 8"/>
          <p:cNvSpPr>
            <a:spLocks noGrp="1"/>
          </p:cNvSpPr>
          <p:nvPr>
            <p:ph type="body" sz="quarter" idx="13"/>
          </p:nvPr>
        </p:nvSpPr>
        <p:spPr>
          <a:xfrm>
            <a:off x="3200400" y="5502431"/>
            <a:ext cx="11887200" cy="747032"/>
          </a:xfrm>
        </p:spPr>
        <p:txBody>
          <a:bodyPr/>
          <a:lstStyle/>
          <a:p>
            <a:r>
              <a:rPr kumimoji="1" lang="en-US" altLang="ja-JP" dirty="0"/>
              <a:t>Jefferson Paul </a:t>
            </a:r>
            <a:r>
              <a:rPr kumimoji="1" lang="en-US" altLang="ja-JP" dirty="0" err="1"/>
              <a:t>Pasquel</a:t>
            </a:r>
            <a:r>
              <a:rPr kumimoji="1" lang="en-US" altLang="ja-JP" dirty="0"/>
              <a:t> Correa</a:t>
            </a:r>
            <a:endParaRPr kumimoji="1" lang="ja-JP" altLang="en-US" dirty="0"/>
          </a:p>
        </p:txBody>
      </p:sp>
      <p:sp>
        <p:nvSpPr>
          <p:cNvPr id="8" name="テキスト プレースホルダー 7"/>
          <p:cNvSpPr>
            <a:spLocks noGrp="1"/>
          </p:cNvSpPr>
          <p:nvPr>
            <p:ph type="body" sz="quarter" idx="12"/>
          </p:nvPr>
        </p:nvSpPr>
        <p:spPr>
          <a:xfrm>
            <a:off x="3200400" y="6349941"/>
            <a:ext cx="11887200" cy="943140"/>
          </a:xfrm>
        </p:spPr>
        <p:txBody>
          <a:bodyPr/>
          <a:lstStyle/>
          <a:p>
            <a:r>
              <a:rPr kumimoji="1" lang="en-US" altLang="ja-JP" dirty="0"/>
              <a:t>31/03/2022</a:t>
            </a:r>
          </a:p>
        </p:txBody>
      </p:sp>
      <p:pic>
        <p:nvPicPr>
          <p:cNvPr id="2" name="Imagen 1">
            <a:extLst>
              <a:ext uri="{FF2B5EF4-FFF2-40B4-BE49-F238E27FC236}">
                <a16:creationId xmlns:a16="http://schemas.microsoft.com/office/drawing/2014/main" id="{C20EF6F8-E1C7-4303-A2D9-849B7E46F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4B76DBAA-C8EF-4D6D-A742-1ED94B8413F5}"/>
              </a:ext>
            </a:extLst>
          </p:cNvPr>
          <p:cNvPicPr>
            <a:picLocks noChangeAspect="1"/>
          </p:cNvPicPr>
          <p:nvPr/>
        </p:nvPicPr>
        <p:blipFill>
          <a:blip r:embed="rId3"/>
          <a:stretch>
            <a:fillRect/>
          </a:stretch>
        </p:blipFill>
        <p:spPr>
          <a:xfrm>
            <a:off x="16983336" y="200472"/>
            <a:ext cx="828675" cy="523875"/>
          </a:xfrm>
          <a:prstGeom prst="rect">
            <a:avLst/>
          </a:prstGeom>
        </p:spPr>
      </p:pic>
      <p:pic>
        <p:nvPicPr>
          <p:cNvPr id="6" name="Imagen 5">
            <a:extLst>
              <a:ext uri="{FF2B5EF4-FFF2-40B4-BE49-F238E27FC236}">
                <a16:creationId xmlns:a16="http://schemas.microsoft.com/office/drawing/2014/main" id="{64A1CB17-CAF3-45D5-BE99-F0980EBCCD96}"/>
              </a:ext>
            </a:extLst>
          </p:cNvPr>
          <p:cNvPicPr>
            <a:picLocks noChangeAspect="1"/>
          </p:cNvPicPr>
          <p:nvPr/>
        </p:nvPicPr>
        <p:blipFill rotWithShape="1">
          <a:blip r:embed="rId4"/>
          <a:srcRect t="10355" b="11706"/>
          <a:stretch/>
        </p:blipFill>
        <p:spPr>
          <a:xfrm>
            <a:off x="15571002" y="7568544"/>
            <a:ext cx="1826671" cy="1423712"/>
          </a:xfrm>
          <a:prstGeom prst="rect">
            <a:avLst/>
          </a:prstGeom>
        </p:spPr>
      </p:pic>
      <p:sp>
        <p:nvSpPr>
          <p:cNvPr id="15" name="CuadroTexto 14">
            <a:extLst>
              <a:ext uri="{FF2B5EF4-FFF2-40B4-BE49-F238E27FC236}">
                <a16:creationId xmlns:a16="http://schemas.microsoft.com/office/drawing/2014/main" id="{97BD0856-8B38-4443-80BD-271991ED1BA4}"/>
              </a:ext>
            </a:extLst>
          </p:cNvPr>
          <p:cNvSpPr txBox="1"/>
          <p:nvPr/>
        </p:nvSpPr>
        <p:spPr>
          <a:xfrm>
            <a:off x="12519770" y="8992256"/>
            <a:ext cx="5292241" cy="507831"/>
          </a:xfrm>
          <a:prstGeom prst="rect">
            <a:avLst/>
          </a:prstGeom>
          <a:noFill/>
        </p:spPr>
        <p:txBody>
          <a:bodyPr wrap="square" rtlCol="0">
            <a:spAutoFit/>
          </a:bodyPr>
          <a:lstStyle/>
          <a:p>
            <a:r>
              <a:rPr lang="es-EC" b="1" dirty="0">
                <a:solidFill>
                  <a:schemeClr val="accent5">
                    <a:lumMod val="75000"/>
                  </a:schemeClr>
                </a:solidFill>
              </a:rPr>
              <a:t>Tutor: </a:t>
            </a:r>
            <a:r>
              <a:rPr lang="es-EC" b="1" dirty="0" err="1">
                <a:solidFill>
                  <a:schemeClr val="accent5">
                    <a:lumMod val="75000"/>
                  </a:schemeClr>
                </a:solidFill>
              </a:rPr>
              <a:t>MSc</a:t>
            </a:r>
            <a:r>
              <a:rPr lang="es-EC" b="1" dirty="0">
                <a:solidFill>
                  <a:schemeClr val="accent5">
                    <a:lumMod val="75000"/>
                  </a:schemeClr>
                </a:solidFill>
              </a:rPr>
              <a:t>. Ing. Renato </a:t>
            </a:r>
            <a:r>
              <a:rPr lang="es-EC" b="1" dirty="0" err="1">
                <a:solidFill>
                  <a:schemeClr val="accent5">
                    <a:lumMod val="75000"/>
                  </a:schemeClr>
                </a:solidFill>
              </a:rPr>
              <a:t>Toasa</a:t>
            </a:r>
            <a:endParaRPr lang="es-EC" dirty="0">
              <a:solidFill>
                <a:schemeClr val="accent5">
                  <a:lumMod val="75000"/>
                </a:schemeClr>
              </a:solidFill>
            </a:endParaRPr>
          </a:p>
        </p:txBody>
      </p:sp>
      <p:pic>
        <p:nvPicPr>
          <p:cNvPr id="1026" name="Picture 2" descr="No hay ninguna descripción de la foto disponible.">
            <a:extLst>
              <a:ext uri="{FF2B5EF4-FFF2-40B4-BE49-F238E27FC236}">
                <a16:creationId xmlns:a16="http://schemas.microsoft.com/office/drawing/2014/main" id="{09597CD3-F29F-4957-A4E4-6DA7A9DEB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242" y="6249463"/>
            <a:ext cx="3907008" cy="390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10</a:t>
            </a:fld>
            <a:endParaRPr lang="en-US" dirty="0"/>
          </a:p>
        </p:txBody>
      </p:sp>
      <p:sp>
        <p:nvSpPr>
          <p:cNvPr id="8" name="テキスト プレースホルダー 7"/>
          <p:cNvSpPr>
            <a:spLocks noGrp="1"/>
          </p:cNvSpPr>
          <p:nvPr>
            <p:ph type="body" sz="quarter" idx="13"/>
          </p:nvPr>
        </p:nvSpPr>
        <p:spPr>
          <a:xfrm>
            <a:off x="679189" y="3818584"/>
            <a:ext cx="5692965" cy="1045704"/>
          </a:xfrm>
        </p:spPr>
        <p:txBody>
          <a:bodyPr/>
          <a:lstStyle/>
          <a:p>
            <a:r>
              <a:rPr kumimoji="1" lang="en-US" altLang="ja-JP" dirty="0"/>
              <a:t>PROPUESTA</a:t>
            </a:r>
            <a:endParaRPr kumimoji="1" lang="ja-JP" altLang="en-US" dirty="0"/>
          </a:p>
        </p:txBody>
      </p:sp>
      <p:pic>
        <p:nvPicPr>
          <p:cNvPr id="5" name="Imagen 4">
            <a:extLst>
              <a:ext uri="{FF2B5EF4-FFF2-40B4-BE49-F238E27FC236}">
                <a16:creationId xmlns:a16="http://schemas.microsoft.com/office/drawing/2014/main" id="{963D14CA-0613-48F4-A59A-6BAED4DF6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11" name="Imagen 10">
            <a:extLst>
              <a:ext uri="{FF2B5EF4-FFF2-40B4-BE49-F238E27FC236}">
                <a16:creationId xmlns:a16="http://schemas.microsoft.com/office/drawing/2014/main" id="{E4124BAD-82AF-485C-8E8A-1B2648D2232C}"/>
              </a:ext>
            </a:extLst>
          </p:cNvPr>
          <p:cNvPicPr>
            <a:picLocks noChangeAspect="1"/>
          </p:cNvPicPr>
          <p:nvPr/>
        </p:nvPicPr>
        <p:blipFill>
          <a:blip r:embed="rId3"/>
          <a:stretch>
            <a:fillRect/>
          </a:stretch>
        </p:blipFill>
        <p:spPr>
          <a:xfrm>
            <a:off x="16983336" y="200472"/>
            <a:ext cx="828675" cy="523875"/>
          </a:xfrm>
          <a:prstGeom prst="rect">
            <a:avLst/>
          </a:prstGeom>
        </p:spPr>
      </p:pic>
      <p:sp>
        <p:nvSpPr>
          <p:cNvPr id="6" name="Marcador de texto 5">
            <a:extLst>
              <a:ext uri="{FF2B5EF4-FFF2-40B4-BE49-F238E27FC236}">
                <a16:creationId xmlns:a16="http://schemas.microsoft.com/office/drawing/2014/main" id="{C60DFC02-8C55-4DF8-AFC9-C9EF6D5936A3}"/>
              </a:ext>
            </a:extLst>
          </p:cNvPr>
          <p:cNvSpPr>
            <a:spLocks noGrp="1"/>
          </p:cNvSpPr>
          <p:nvPr>
            <p:ph type="body" sz="quarter" idx="12"/>
          </p:nvPr>
        </p:nvSpPr>
        <p:spPr>
          <a:xfrm>
            <a:off x="5874327" y="1110065"/>
            <a:ext cx="11109009" cy="2408990"/>
          </a:xfrm>
        </p:spPr>
        <p:txBody>
          <a:bodyPr>
            <a:normAutofit/>
          </a:bodyPr>
          <a:lstStyle/>
          <a:p>
            <a:r>
              <a:rPr lang="es-MX" sz="2800" dirty="0"/>
              <a:t>Se propone el desarrollo de una Solución Informática que permita controlar de manera rápida, eficiente y exacta  los procesos de la veterinaria </a:t>
            </a:r>
            <a:r>
              <a:rPr lang="es-MX" sz="2800" dirty="0" err="1"/>
              <a:t>all</a:t>
            </a:r>
            <a:r>
              <a:rPr lang="es-MX" sz="2800" dirty="0"/>
              <a:t> </a:t>
            </a:r>
            <a:r>
              <a:rPr lang="es-MX" sz="2800" dirty="0" err="1"/>
              <a:t>is</a:t>
            </a:r>
            <a:r>
              <a:rPr lang="es-MX" sz="2800" dirty="0"/>
              <a:t> </a:t>
            </a:r>
            <a:r>
              <a:rPr lang="es-MX" sz="2800" dirty="0" err="1"/>
              <a:t>vet</a:t>
            </a:r>
            <a:r>
              <a:rPr lang="es-MX" sz="2800" dirty="0"/>
              <a:t>. </a:t>
            </a:r>
          </a:p>
          <a:p>
            <a:endParaRPr lang="es-ES" dirty="0"/>
          </a:p>
        </p:txBody>
      </p:sp>
      <p:pic>
        <p:nvPicPr>
          <p:cNvPr id="1026" name="Picture 2" descr="Puede ser una imagen de gato">
            <a:extLst>
              <a:ext uri="{FF2B5EF4-FFF2-40B4-BE49-F238E27FC236}">
                <a16:creationId xmlns:a16="http://schemas.microsoft.com/office/drawing/2014/main" id="{6442701C-2576-46BC-B8B3-71CE8D259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888" y="4168933"/>
            <a:ext cx="8249920" cy="464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a:solidFill>
            <a:srgbClr val="00B0F0">
              <a:alpha val="70000"/>
            </a:srgbClr>
          </a:solidFill>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PROPUESTA PARA LA SOLUCIÓN</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Herramientas utilizadas para el Desarrollo de la solución</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TECNOLOGÍA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Metodologia</a:t>
            </a:r>
            <a:r>
              <a:rPr kumimoji="1" lang="en-US" altLang="ja-JP" dirty="0"/>
              <a:t> XP</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Metodología Ágil</a:t>
            </a:r>
            <a:endParaRPr kumimoji="1" lang="ja-JP" altLang="en-US" dirty="0"/>
          </a:p>
        </p:txBody>
      </p:sp>
      <p:pic>
        <p:nvPicPr>
          <p:cNvPr id="24" name="図プレースホルダー 23"/>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a:stretch>
            <a:fillRect/>
          </a:stretch>
        </p:blipFill>
        <p:spPr>
          <a:xfrm>
            <a:off x="1190666" y="4827706"/>
            <a:ext cx="630000" cy="630000"/>
          </a:xfrm>
        </p:spPr>
      </p:pic>
      <p:sp>
        <p:nvSpPr>
          <p:cNvPr id="27" name="テキスト プレースホルダー 26"/>
          <p:cNvSpPr>
            <a:spLocks noGrp="1"/>
          </p:cNvSpPr>
          <p:nvPr>
            <p:ph type="body" sz="quarter" idx="24"/>
          </p:nvPr>
        </p:nvSpPr>
        <p:spPr>
          <a:solidFill>
            <a:srgbClr val="00B0F0">
              <a:alpha val="70000"/>
            </a:srgbClr>
          </a:solidFill>
        </p:spPr>
        <p:txBody>
          <a:bodyPr/>
          <a:lstStyle/>
          <a:p>
            <a:endParaRPr kumimoji="1" lang="ja-JP" altLang="en-US" dirty="0"/>
          </a:p>
        </p:txBody>
      </p:sp>
      <p:sp>
        <p:nvSpPr>
          <p:cNvPr id="28" name="テキスト プレースホルダー 27"/>
          <p:cNvSpPr>
            <a:spLocks noGrp="1"/>
          </p:cNvSpPr>
          <p:nvPr>
            <p:ph type="body" sz="quarter" idx="25"/>
          </p:nvPr>
        </p:nvSpPr>
        <p:spPr>
          <a:solidFill>
            <a:srgbClr val="00B0F0">
              <a:alpha val="70000"/>
            </a:srgbClr>
          </a:solidFill>
        </p:spPr>
        <p:txBody>
          <a:bodyPr/>
          <a:lstStyle/>
          <a:p>
            <a:endParaRPr kumimoji="1" lang="ja-JP" altLang="en-US" dirty="0"/>
          </a:p>
        </p:txBody>
      </p:sp>
      <p:sp>
        <p:nvSpPr>
          <p:cNvPr id="29" name="テキスト プレースホルダー 28"/>
          <p:cNvSpPr>
            <a:spLocks noGrp="1"/>
          </p:cNvSpPr>
          <p:nvPr>
            <p:ph type="body" sz="quarter" idx="26"/>
          </p:nvPr>
        </p:nvSpPr>
        <p:spPr>
          <a:solidFill>
            <a:srgbClr val="00B0F0">
              <a:alpha val="70000"/>
            </a:srgbClr>
          </a:solidFill>
        </p:spPr>
        <p:txBody>
          <a:bodyPr/>
          <a:lstStyle/>
          <a:p>
            <a:endParaRPr kumimoji="1" lang="ja-JP" altLang="en-US" dirty="0"/>
          </a:p>
        </p:txBody>
      </p:sp>
      <p:sp>
        <p:nvSpPr>
          <p:cNvPr id="30" name="テキスト プレースホルダー 29"/>
          <p:cNvSpPr>
            <a:spLocks noGrp="1"/>
          </p:cNvSpPr>
          <p:nvPr>
            <p:ph type="body" sz="quarter" idx="27"/>
          </p:nvPr>
        </p:nvSpPr>
        <p:spPr>
          <a:solidFill>
            <a:srgbClr val="00B0F0">
              <a:alpha val="70000"/>
            </a:srgbClr>
          </a:solidFill>
        </p:spPr>
        <p:txBody>
          <a:bodyPr/>
          <a:lstStyle/>
          <a:p>
            <a:endParaRPr kumimoji="1" lang="ja-JP" altLang="en-US" dirty="0"/>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93213" y="424460"/>
            <a:ext cx="17336022" cy="1280040"/>
          </a:xfrm>
        </p:spPr>
        <p:txBody>
          <a:bodyPr/>
          <a:lstStyle/>
          <a:p>
            <a:r>
              <a:rPr kumimoji="1" lang="en-US" altLang="ja-JP" dirty="0"/>
              <a:t>TECNOLOGÍA</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8" name="テキスト プレースホルダー 7"/>
          <p:cNvSpPr>
            <a:spLocks noGrp="1"/>
          </p:cNvSpPr>
          <p:nvPr>
            <p:ph type="body" sz="quarter" idx="12"/>
          </p:nvPr>
        </p:nvSpPr>
        <p:spPr>
          <a:xfrm>
            <a:off x="11678598" y="3250919"/>
            <a:ext cx="5883937" cy="5306895"/>
          </a:xfrm>
        </p:spPr>
        <p:txBody>
          <a:bodyPr>
            <a:normAutofit/>
          </a:bodyPr>
          <a:lstStyle/>
          <a:p>
            <a:pPr algn="just"/>
            <a:r>
              <a:rPr lang="es-ES" sz="2600" b="0" i="0" dirty="0">
                <a:solidFill>
                  <a:srgbClr val="4D5156"/>
                </a:solidFill>
                <a:effectLst/>
              </a:rPr>
              <a:t>Android Studio es un entorno de desarrollo integrado oficial para la plataforma Android, además es el software que se impartió como catedra y se genero proyectos de la  Universidad</a:t>
            </a:r>
            <a:endParaRPr lang="es-ES" sz="2600" dirty="0">
              <a:solidFill>
                <a:srgbClr val="000000"/>
              </a:solidFill>
            </a:endParaRPr>
          </a:p>
        </p:txBody>
      </p:sp>
      <p:sp>
        <p:nvSpPr>
          <p:cNvPr id="9" name="テキスト プレースホルダー 8"/>
          <p:cNvSpPr>
            <a:spLocks noGrp="1"/>
          </p:cNvSpPr>
          <p:nvPr>
            <p:ph type="body" sz="quarter" idx="13"/>
          </p:nvPr>
        </p:nvSpPr>
        <p:spPr>
          <a:xfrm>
            <a:off x="2898431" y="3422369"/>
            <a:ext cx="2200593" cy="747032"/>
          </a:xfrm>
        </p:spPr>
        <p:txBody>
          <a:bodyPr/>
          <a:lstStyle/>
          <a:p>
            <a:r>
              <a:rPr kumimoji="1" lang="en-US" altLang="ja-JP" dirty="0"/>
              <a:t>Android Studio</a:t>
            </a:r>
            <a:endParaRPr kumimoji="1" lang="ja-JP" altLang="en-US" dirty="0"/>
          </a:p>
        </p:txBody>
      </p:sp>
      <p:pic>
        <p:nvPicPr>
          <p:cNvPr id="2" name="Imagen 1">
            <a:extLst>
              <a:ext uri="{FF2B5EF4-FFF2-40B4-BE49-F238E27FC236}">
                <a16:creationId xmlns:a16="http://schemas.microsoft.com/office/drawing/2014/main" id="{229C848F-138E-48EB-9FEE-EDD3F985C6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7601" y="607160"/>
            <a:ext cx="2182044" cy="914640"/>
          </a:xfrm>
          <a:prstGeom prst="rect">
            <a:avLst/>
          </a:prstGeom>
        </p:spPr>
      </p:pic>
      <p:pic>
        <p:nvPicPr>
          <p:cNvPr id="14" name="Imagen 13">
            <a:extLst>
              <a:ext uri="{FF2B5EF4-FFF2-40B4-BE49-F238E27FC236}">
                <a16:creationId xmlns:a16="http://schemas.microsoft.com/office/drawing/2014/main" id="{DD9A8ACB-CEEF-450C-A688-033D56E31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2054" name="Picture 6" descr="Android Studio 2021.1.1 Download | TechSpot">
            <a:extLst>
              <a:ext uri="{FF2B5EF4-FFF2-40B4-BE49-F238E27FC236}">
                <a16:creationId xmlns:a16="http://schemas.microsoft.com/office/drawing/2014/main" id="{3984A740-5BEE-46F9-B688-8E6B4A215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035" y="2718339"/>
            <a:ext cx="5102251" cy="521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93213" y="424460"/>
            <a:ext cx="17336022" cy="1280040"/>
          </a:xfrm>
        </p:spPr>
        <p:txBody>
          <a:bodyPr/>
          <a:lstStyle/>
          <a:p>
            <a:r>
              <a:rPr kumimoji="1" lang="en-US" altLang="ja-JP" dirty="0"/>
              <a:t>TECNOLOGÍA</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8" name="テキスト プレースホルダー 7"/>
          <p:cNvSpPr>
            <a:spLocks noGrp="1"/>
          </p:cNvSpPr>
          <p:nvPr>
            <p:ph type="body" sz="quarter" idx="12"/>
          </p:nvPr>
        </p:nvSpPr>
        <p:spPr>
          <a:xfrm>
            <a:off x="11297920" y="3422369"/>
            <a:ext cx="6531315" cy="5306895"/>
          </a:xfrm>
        </p:spPr>
        <p:txBody>
          <a:bodyPr>
            <a:normAutofit/>
          </a:bodyPr>
          <a:lstStyle/>
          <a:p>
            <a:pPr algn="just"/>
            <a:r>
              <a:rPr lang="es-ES" sz="2600" b="0" i="0" dirty="0">
                <a:solidFill>
                  <a:srgbClr val="4D5156"/>
                </a:solidFill>
                <a:effectLst/>
              </a:rPr>
              <a:t>Es el entorno integrado de desarrollo (IDE) de Microsoft. </a:t>
            </a:r>
            <a:r>
              <a:rPr lang="es-ES" sz="2600" dirty="0">
                <a:solidFill>
                  <a:srgbClr val="4D5156"/>
                </a:solidFill>
              </a:rPr>
              <a:t>E</a:t>
            </a:r>
            <a:r>
              <a:rPr lang="es-ES" sz="2600" b="0" i="0" dirty="0">
                <a:solidFill>
                  <a:srgbClr val="4D5156"/>
                </a:solidFill>
                <a:effectLst/>
              </a:rPr>
              <a:t>s un entorno muy capaz que te permite crear aplicaciones de todo tipo y con todo tipo de lenguajes: Java, JavaScript, HTML y CSS, </a:t>
            </a:r>
            <a:r>
              <a:rPr lang="es-ES" sz="2600" b="0" i="0" dirty="0" err="1">
                <a:solidFill>
                  <a:srgbClr val="4D5156"/>
                </a:solidFill>
                <a:effectLst/>
              </a:rPr>
              <a:t>.Net</a:t>
            </a:r>
            <a:r>
              <a:rPr lang="es-ES" sz="2600" b="0" i="0" dirty="0">
                <a:solidFill>
                  <a:srgbClr val="4D5156"/>
                </a:solidFill>
                <a:effectLst/>
              </a:rPr>
              <a:t>, entre otros. así como desarrollo Web, para móviles, juegos, bases de datos, línea de comandos y mas . Es una de las herramientas más complejas y capaces que se puede encontrar.</a:t>
            </a:r>
            <a:endParaRPr lang="es-ES" sz="2600" dirty="0">
              <a:solidFill>
                <a:srgbClr val="000000"/>
              </a:solidFill>
            </a:endParaRPr>
          </a:p>
        </p:txBody>
      </p:sp>
      <p:sp>
        <p:nvSpPr>
          <p:cNvPr id="9" name="テキスト プレースホルダー 8"/>
          <p:cNvSpPr>
            <a:spLocks noGrp="1"/>
          </p:cNvSpPr>
          <p:nvPr>
            <p:ph type="body" sz="quarter" idx="13"/>
          </p:nvPr>
        </p:nvSpPr>
        <p:spPr>
          <a:xfrm>
            <a:off x="2506000" y="3430978"/>
            <a:ext cx="4172929" cy="747032"/>
          </a:xfrm>
        </p:spPr>
        <p:txBody>
          <a:bodyPr/>
          <a:lstStyle/>
          <a:p>
            <a:r>
              <a:rPr kumimoji="1" lang="en-US" altLang="ja-JP" dirty="0"/>
              <a:t>Visual Studio Community</a:t>
            </a:r>
            <a:endParaRPr kumimoji="1" lang="ja-JP" altLang="en-US" dirty="0"/>
          </a:p>
        </p:txBody>
      </p:sp>
      <p:pic>
        <p:nvPicPr>
          <p:cNvPr id="2" name="Imagen 1">
            <a:extLst>
              <a:ext uri="{FF2B5EF4-FFF2-40B4-BE49-F238E27FC236}">
                <a16:creationId xmlns:a16="http://schemas.microsoft.com/office/drawing/2014/main" id="{229C848F-138E-48EB-9FEE-EDD3F985C6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7601" y="607160"/>
            <a:ext cx="2182044" cy="914640"/>
          </a:xfrm>
          <a:prstGeom prst="rect">
            <a:avLst/>
          </a:prstGeom>
        </p:spPr>
      </p:pic>
      <p:pic>
        <p:nvPicPr>
          <p:cNvPr id="14" name="Imagen 13">
            <a:extLst>
              <a:ext uri="{FF2B5EF4-FFF2-40B4-BE49-F238E27FC236}">
                <a16:creationId xmlns:a16="http://schemas.microsoft.com/office/drawing/2014/main" id="{DD9A8ACB-CEEF-450C-A688-033D56E31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2050" name="Picture 2" descr="Programarfacil - 9. Visual Studio Community">
            <a:extLst>
              <a:ext uri="{FF2B5EF4-FFF2-40B4-BE49-F238E27FC236}">
                <a16:creationId xmlns:a16="http://schemas.microsoft.com/office/drawing/2014/main" id="{EC745204-A6A3-4826-BA0D-65D5413F4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703" y="2975329"/>
            <a:ext cx="4172929" cy="403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7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8" name="テキスト プレースホルダー 7"/>
          <p:cNvSpPr>
            <a:spLocks noGrp="1"/>
          </p:cNvSpPr>
          <p:nvPr>
            <p:ph type="body" sz="quarter" idx="12"/>
          </p:nvPr>
        </p:nvSpPr>
        <p:spPr>
          <a:xfrm>
            <a:off x="1575582" y="2967774"/>
            <a:ext cx="6298710" cy="2601652"/>
          </a:xfrm>
        </p:spPr>
        <p:txBody>
          <a:bodyPr>
            <a:noAutofit/>
          </a:bodyPr>
          <a:lstStyle/>
          <a:p>
            <a:pPr algn="just"/>
            <a:r>
              <a:rPr lang="es-ES" sz="2600" dirty="0">
                <a:cs typeface="Arial" panose="020B0604020202020204" pitchFamily="34" charset="0"/>
              </a:rPr>
              <a:t>la metodología XP la cual está diseñada para entregar el software que los clientes necesitan en el momento necesario. XP alienta a los desarrolladores a responder a los requerimientos cambiantes de los clientes, aún en fases tardías del periodo de vida del desarrollo, evitando el uso excesivo de recursos y un manejo adecuado de parte del usuario final .  </a:t>
            </a:r>
          </a:p>
        </p:txBody>
      </p:sp>
      <p:pic>
        <p:nvPicPr>
          <p:cNvPr id="17" name="Imagen 16">
            <a:extLst>
              <a:ext uri="{FF2B5EF4-FFF2-40B4-BE49-F238E27FC236}">
                <a16:creationId xmlns:a16="http://schemas.microsoft.com/office/drawing/2014/main" id="{97F809F3-9A03-46ED-A903-ACC4EEB4F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19" name="Imagen 18">
            <a:extLst>
              <a:ext uri="{FF2B5EF4-FFF2-40B4-BE49-F238E27FC236}">
                <a16:creationId xmlns:a16="http://schemas.microsoft.com/office/drawing/2014/main" id="{317DCB6E-E246-4630-969F-966DBFE2468C}"/>
              </a:ext>
            </a:extLst>
          </p:cNvPr>
          <p:cNvPicPr>
            <a:picLocks noChangeAspect="1"/>
          </p:cNvPicPr>
          <p:nvPr/>
        </p:nvPicPr>
        <p:blipFill>
          <a:blip r:embed="rId3"/>
          <a:stretch>
            <a:fillRect/>
          </a:stretch>
        </p:blipFill>
        <p:spPr>
          <a:xfrm>
            <a:off x="16983336" y="200472"/>
            <a:ext cx="828675" cy="523875"/>
          </a:xfrm>
          <a:prstGeom prst="rect">
            <a:avLst/>
          </a:prstGeom>
        </p:spPr>
      </p:pic>
      <p:pic>
        <p:nvPicPr>
          <p:cNvPr id="5" name="Imagen 4">
            <a:extLst>
              <a:ext uri="{FF2B5EF4-FFF2-40B4-BE49-F238E27FC236}">
                <a16:creationId xmlns:a16="http://schemas.microsoft.com/office/drawing/2014/main" id="{205538F0-3317-4604-A632-CA5745606DCB}"/>
              </a:ext>
            </a:extLst>
          </p:cNvPr>
          <p:cNvPicPr>
            <a:picLocks noChangeAspect="1"/>
          </p:cNvPicPr>
          <p:nvPr/>
        </p:nvPicPr>
        <p:blipFill>
          <a:blip r:embed="rId4"/>
          <a:stretch>
            <a:fillRect/>
          </a:stretch>
        </p:blipFill>
        <p:spPr>
          <a:xfrm>
            <a:off x="5595937" y="0"/>
            <a:ext cx="7096125" cy="2371725"/>
          </a:xfrm>
          <a:prstGeom prst="rect">
            <a:avLst/>
          </a:prstGeom>
        </p:spPr>
      </p:pic>
      <p:pic>
        <p:nvPicPr>
          <p:cNvPr id="7" name="Imagen 6">
            <a:extLst>
              <a:ext uri="{FF2B5EF4-FFF2-40B4-BE49-F238E27FC236}">
                <a16:creationId xmlns:a16="http://schemas.microsoft.com/office/drawing/2014/main" id="{EA3B9B0F-E550-4009-9C63-116252E7A299}"/>
              </a:ext>
            </a:extLst>
          </p:cNvPr>
          <p:cNvPicPr>
            <a:picLocks noChangeAspect="1"/>
          </p:cNvPicPr>
          <p:nvPr/>
        </p:nvPicPr>
        <p:blipFill>
          <a:blip r:embed="rId5"/>
          <a:stretch>
            <a:fillRect/>
          </a:stretch>
        </p:blipFill>
        <p:spPr>
          <a:xfrm>
            <a:off x="8698130" y="3335464"/>
            <a:ext cx="9001125" cy="38195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39868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17" name="Imagen 16">
            <a:extLst>
              <a:ext uri="{FF2B5EF4-FFF2-40B4-BE49-F238E27FC236}">
                <a16:creationId xmlns:a16="http://schemas.microsoft.com/office/drawing/2014/main" id="{97F809F3-9A03-46ED-A903-ACC4EEB4F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19" name="Imagen 18">
            <a:extLst>
              <a:ext uri="{FF2B5EF4-FFF2-40B4-BE49-F238E27FC236}">
                <a16:creationId xmlns:a16="http://schemas.microsoft.com/office/drawing/2014/main" id="{317DCB6E-E246-4630-969F-966DBFE2468C}"/>
              </a:ext>
            </a:extLst>
          </p:cNvPr>
          <p:cNvPicPr>
            <a:picLocks noChangeAspect="1"/>
          </p:cNvPicPr>
          <p:nvPr/>
        </p:nvPicPr>
        <p:blipFill>
          <a:blip r:embed="rId3"/>
          <a:stretch>
            <a:fillRect/>
          </a:stretch>
        </p:blipFill>
        <p:spPr>
          <a:xfrm>
            <a:off x="16983336" y="200472"/>
            <a:ext cx="828675" cy="523875"/>
          </a:xfrm>
          <a:prstGeom prst="rect">
            <a:avLst/>
          </a:prstGeom>
        </p:spPr>
      </p:pic>
      <p:sp>
        <p:nvSpPr>
          <p:cNvPr id="7" name="テキスト プレースホルダー 7">
            <a:extLst>
              <a:ext uri="{FF2B5EF4-FFF2-40B4-BE49-F238E27FC236}">
                <a16:creationId xmlns:a16="http://schemas.microsoft.com/office/drawing/2014/main" id="{F49B8C8E-974B-4D22-8A32-C637630BCA78}"/>
              </a:ext>
            </a:extLst>
          </p:cNvPr>
          <p:cNvSpPr txBox="1">
            <a:spLocks/>
          </p:cNvSpPr>
          <p:nvPr/>
        </p:nvSpPr>
        <p:spPr>
          <a:xfrm>
            <a:off x="2222918" y="3703270"/>
            <a:ext cx="4711281" cy="4309669"/>
          </a:xfrm>
          <a:prstGeom prst="rect">
            <a:avLst/>
          </a:prstGeom>
        </p:spPr>
        <p:txBody>
          <a:bodyPr vert="horz" lIns="91440" tIns="45720" rIns="91440" bIns="45720" rtlCol="0">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sz="2800" dirty="0">
                <a:solidFill>
                  <a:srgbClr val="001133"/>
                </a:solidFill>
                <a:latin typeface="Helvetica Neue"/>
              </a:rPr>
              <a:t>1.- Gestión de datos.</a:t>
            </a:r>
          </a:p>
          <a:p>
            <a:r>
              <a:rPr lang="es-ES" sz="2800" dirty="0">
                <a:solidFill>
                  <a:srgbClr val="001133"/>
                </a:solidFill>
                <a:latin typeface="Helvetica Neue"/>
              </a:rPr>
              <a:t>2.- Autentificación y autorización.</a:t>
            </a:r>
          </a:p>
          <a:p>
            <a:r>
              <a:rPr lang="es-ES" sz="2800" dirty="0">
                <a:solidFill>
                  <a:srgbClr val="001133"/>
                </a:solidFill>
                <a:latin typeface="Helvetica Neue"/>
              </a:rPr>
              <a:t>3.- Control y agendamiento de tickets.</a:t>
            </a:r>
          </a:p>
          <a:p>
            <a:r>
              <a:rPr lang="es-ES" sz="2800" dirty="0">
                <a:solidFill>
                  <a:srgbClr val="001133"/>
                </a:solidFill>
                <a:latin typeface="Helvetica Neue"/>
              </a:rPr>
              <a:t>4.- Generar informes.</a:t>
            </a:r>
          </a:p>
        </p:txBody>
      </p:sp>
      <p:sp>
        <p:nvSpPr>
          <p:cNvPr id="9" name="テキスト プレースホルダー 7">
            <a:extLst>
              <a:ext uri="{FF2B5EF4-FFF2-40B4-BE49-F238E27FC236}">
                <a16:creationId xmlns:a16="http://schemas.microsoft.com/office/drawing/2014/main" id="{6383AD47-8993-4460-8E09-B4D442F106F6}"/>
              </a:ext>
            </a:extLst>
          </p:cNvPr>
          <p:cNvSpPr txBox="1">
            <a:spLocks/>
          </p:cNvSpPr>
          <p:nvPr/>
        </p:nvSpPr>
        <p:spPr>
          <a:xfrm>
            <a:off x="2222919" y="1992193"/>
            <a:ext cx="8521281" cy="560560"/>
          </a:xfrm>
          <a:prstGeom prst="rect">
            <a:avLst/>
          </a:prstGeom>
        </p:spPr>
        <p:txBody>
          <a:bodyPr vert="horz" lIns="91440" tIns="45720" rIns="91440" bIns="45720" rtlCol="0">
            <a:no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sz="3600" b="1" dirty="0"/>
              <a:t>Nombre De Historia de usuarios</a:t>
            </a:r>
          </a:p>
        </p:txBody>
      </p:sp>
      <p:sp>
        <p:nvSpPr>
          <p:cNvPr id="12" name="CuadroTexto 11">
            <a:extLst>
              <a:ext uri="{FF2B5EF4-FFF2-40B4-BE49-F238E27FC236}">
                <a16:creationId xmlns:a16="http://schemas.microsoft.com/office/drawing/2014/main" id="{13E697CE-3659-459E-AC95-C2A5A1762AA2}"/>
              </a:ext>
            </a:extLst>
          </p:cNvPr>
          <p:cNvSpPr txBox="1"/>
          <p:nvPr/>
        </p:nvSpPr>
        <p:spPr>
          <a:xfrm>
            <a:off x="6258016" y="648399"/>
            <a:ext cx="7934234" cy="923330"/>
          </a:xfrm>
          <a:prstGeom prst="rect">
            <a:avLst/>
          </a:prstGeom>
          <a:noFill/>
        </p:spPr>
        <p:txBody>
          <a:bodyPr wrap="square">
            <a:spAutoFit/>
          </a:bodyPr>
          <a:lstStyle/>
          <a:p>
            <a:r>
              <a:rPr lang="en-US" altLang="ja-JP" sz="5400" b="1" dirty="0">
                <a:solidFill>
                  <a:schemeClr val="tx2"/>
                </a:solidFill>
                <a:latin typeface="+mn-lt"/>
              </a:rPr>
              <a:t>METODOLOGIA AGIL</a:t>
            </a:r>
            <a:endParaRPr lang="es-EC" sz="5400" dirty="0"/>
          </a:p>
        </p:txBody>
      </p:sp>
      <p:pic>
        <p:nvPicPr>
          <p:cNvPr id="5122" name="Picture 2" descr="Historias de Usuario, Escritura, Definición, Contexto y Ejemplos — SCRUM  MÉXICO">
            <a:extLst>
              <a:ext uri="{FF2B5EF4-FFF2-40B4-BE49-F238E27FC236}">
                <a16:creationId xmlns:a16="http://schemas.microsoft.com/office/drawing/2014/main" id="{B81027B7-15B3-4F9E-B547-43DE221AC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068" y="3703271"/>
            <a:ext cx="9251950" cy="43096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720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a:solidFill>
            <a:srgbClr val="00B0F0">
              <a:alpha val="70000"/>
            </a:srgbClr>
          </a:solidFill>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PROCESO</a:t>
            </a:r>
            <a:endParaRPr kumimoji="1" lang="ja-JP" altLang="en-US" dirty="0"/>
          </a:p>
        </p:txBody>
      </p:sp>
      <p:sp>
        <p:nvSpPr>
          <p:cNvPr id="2" name="テキスト プレースホルダー 1"/>
          <p:cNvSpPr>
            <a:spLocks noGrp="1"/>
          </p:cNvSpPr>
          <p:nvPr>
            <p:ph type="body" sz="quarter" idx="24"/>
          </p:nvPr>
        </p:nvSpPr>
        <p:spPr>
          <a:solidFill>
            <a:srgbClr val="00B0F0">
              <a:alpha val="70000"/>
            </a:srgbClr>
          </a:solidFill>
        </p:spPr>
        <p:txBody>
          <a:bodyPr/>
          <a:lstStyle/>
          <a:p>
            <a:endParaRPr kumimoji="1" lang="ja-JP" altLang="en-US" dirty="0"/>
          </a:p>
        </p:txBody>
      </p:sp>
      <p:sp>
        <p:nvSpPr>
          <p:cNvPr id="3" name="テキスト プレースホルダー 2"/>
          <p:cNvSpPr>
            <a:spLocks noGrp="1"/>
          </p:cNvSpPr>
          <p:nvPr>
            <p:ph type="body" sz="quarter" idx="25"/>
          </p:nvPr>
        </p:nvSpPr>
        <p:spPr>
          <a:solidFill>
            <a:srgbClr val="00B0F0">
              <a:alpha val="70000"/>
            </a:srgbClr>
          </a:solidFill>
        </p:spPr>
        <p:txBody>
          <a:bodyPr/>
          <a:lstStyle/>
          <a:p>
            <a:endParaRPr kumimoji="1" lang="ja-JP" altLang="en-US" dirty="0"/>
          </a:p>
        </p:txBody>
      </p:sp>
      <p:sp>
        <p:nvSpPr>
          <p:cNvPr id="4" name="テキスト プレースホルダー 3"/>
          <p:cNvSpPr>
            <a:spLocks noGrp="1"/>
          </p:cNvSpPr>
          <p:nvPr>
            <p:ph type="body" sz="quarter" idx="26"/>
          </p:nvPr>
        </p:nvSpPr>
        <p:spPr>
          <a:solidFill>
            <a:srgbClr val="00B0F0">
              <a:alpha val="70000"/>
            </a:srgbClr>
          </a:solidFill>
        </p:spPr>
        <p:txBody>
          <a:bodyPr/>
          <a:lstStyle/>
          <a:p>
            <a:endParaRPr kumimoji="1" lang="ja-JP" altLang="en-US" dirty="0"/>
          </a:p>
        </p:txBody>
      </p:sp>
      <p:sp>
        <p:nvSpPr>
          <p:cNvPr id="9" name="テキスト プレースホルダー 8"/>
          <p:cNvSpPr>
            <a:spLocks noGrp="1"/>
          </p:cNvSpPr>
          <p:nvPr>
            <p:ph type="body" sz="quarter" idx="27"/>
          </p:nvPr>
        </p:nvSpPr>
        <p:spPr>
          <a:solidFill>
            <a:srgbClr val="00B0F0">
              <a:alpha val="70000"/>
            </a:srgbClr>
          </a:solidFill>
        </p:spPr>
        <p:txBody>
          <a:bodyPr/>
          <a:lstStyle/>
          <a:p>
            <a:endParaRPr kumimoji="1" lang="ja-JP" altLang="en-US" dirty="0"/>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17</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9"/>
          </p:nvPr>
        </p:nvSpPr>
        <p:spPr/>
        <p:txBody>
          <a:bodyPr/>
          <a:lstStyle/>
          <a:p>
            <a:r>
              <a:rPr kumimoji="1" lang="en-US" altLang="ja-JP" dirty="0"/>
              <a:t>Base de </a:t>
            </a:r>
            <a:r>
              <a:rPr kumimoji="1" lang="en-US" altLang="ja-JP" dirty="0" err="1"/>
              <a:t>datos</a:t>
            </a:r>
            <a:endParaRPr kumimoji="1" lang="ja-JP" altLang="en-US" dirty="0"/>
          </a:p>
        </p:txBody>
      </p:sp>
      <p:pic>
        <p:nvPicPr>
          <p:cNvPr id="35" name="図プレースホルダー 34"/>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33"/>
          </p:nvPr>
        </p:nvSpPr>
        <p:spPr/>
        <p:txBody>
          <a:bodyPr/>
          <a:lstStyle/>
          <a:p>
            <a:r>
              <a:rPr kumimoji="1" lang="en-US" altLang="ja-JP" dirty="0"/>
              <a:t>Developers Phone</a:t>
            </a:r>
            <a:endParaRPr kumimoji="1" lang="ja-JP" altLang="en-US" dirty="0"/>
          </a:p>
        </p:txBody>
      </p:sp>
      <p:sp>
        <p:nvSpPr>
          <p:cNvPr id="17" name="タイトル 6">
            <a:extLst>
              <a:ext uri="{FF2B5EF4-FFF2-40B4-BE49-F238E27FC236}">
                <a16:creationId xmlns:a16="http://schemas.microsoft.com/office/drawing/2014/main" id="{B9C3064D-9E5F-4892-A9AD-4DE9E89B9A86}"/>
              </a:ext>
            </a:extLst>
          </p:cNvPr>
          <p:cNvSpPr>
            <a:spLocks noGrp="1"/>
          </p:cNvSpPr>
          <p:nvPr>
            <p:ph type="title"/>
          </p:nvPr>
        </p:nvSpPr>
        <p:spPr>
          <a:xfrm>
            <a:off x="493213" y="348343"/>
            <a:ext cx="17336022" cy="1280040"/>
          </a:xfrm>
        </p:spPr>
        <p:txBody>
          <a:bodyPr/>
          <a:lstStyle/>
          <a:p>
            <a:r>
              <a:rPr kumimoji="1" lang="en-US" altLang="ja-JP" dirty="0"/>
              <a:t>PROCESO</a:t>
            </a:r>
            <a:endParaRPr kumimoji="1" lang="ja-JP" altLang="en-US" dirty="0"/>
          </a:p>
        </p:txBody>
      </p:sp>
      <p:sp>
        <p:nvSpPr>
          <p:cNvPr id="5" name="CuadroTexto 4">
            <a:extLst>
              <a:ext uri="{FF2B5EF4-FFF2-40B4-BE49-F238E27FC236}">
                <a16:creationId xmlns:a16="http://schemas.microsoft.com/office/drawing/2014/main" id="{6A8DEA09-F69D-4012-845A-A64279B3CA91}"/>
              </a:ext>
            </a:extLst>
          </p:cNvPr>
          <p:cNvSpPr txBox="1"/>
          <p:nvPr/>
        </p:nvSpPr>
        <p:spPr>
          <a:xfrm>
            <a:off x="801940" y="1558542"/>
            <a:ext cx="5917474" cy="646331"/>
          </a:xfrm>
          <a:prstGeom prst="rect">
            <a:avLst/>
          </a:prstGeom>
          <a:noFill/>
        </p:spPr>
        <p:txBody>
          <a:bodyPr wrap="square" rtlCol="0">
            <a:spAutoFit/>
          </a:bodyPr>
          <a:lstStyle/>
          <a:p>
            <a:r>
              <a:rPr lang="es-ES" sz="3600" dirty="0"/>
              <a:t>Herramientas a utilizar</a:t>
            </a:r>
          </a:p>
        </p:txBody>
      </p:sp>
      <p:sp>
        <p:nvSpPr>
          <p:cNvPr id="60" name="テキスト プレースホルダー 31">
            <a:extLst>
              <a:ext uri="{FF2B5EF4-FFF2-40B4-BE49-F238E27FC236}">
                <a16:creationId xmlns:a16="http://schemas.microsoft.com/office/drawing/2014/main" id="{E605EC3A-9814-48FF-A4E2-F4AF8D774B13}"/>
              </a:ext>
            </a:extLst>
          </p:cNvPr>
          <p:cNvSpPr txBox="1">
            <a:spLocks/>
          </p:cNvSpPr>
          <p:nvPr/>
        </p:nvSpPr>
        <p:spPr>
          <a:xfrm>
            <a:off x="1377621" y="5892669"/>
            <a:ext cx="4594445" cy="747032"/>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Desarrollo</a:t>
            </a:r>
            <a:endParaRPr kumimoji="1" lang="ja-JP" altLang="en-US" dirty="0"/>
          </a:p>
        </p:txBody>
      </p:sp>
      <p:pic>
        <p:nvPicPr>
          <p:cNvPr id="68" name="Imagen 67">
            <a:extLst>
              <a:ext uri="{FF2B5EF4-FFF2-40B4-BE49-F238E27FC236}">
                <a16:creationId xmlns:a16="http://schemas.microsoft.com/office/drawing/2014/main" id="{3E84D9B7-027C-4DB9-8D2C-3B254B518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70" name="Imagen 69">
            <a:extLst>
              <a:ext uri="{FF2B5EF4-FFF2-40B4-BE49-F238E27FC236}">
                <a16:creationId xmlns:a16="http://schemas.microsoft.com/office/drawing/2014/main" id="{A43EBF5A-4BB5-481A-9587-DFD62494BA5F}"/>
              </a:ext>
            </a:extLst>
          </p:cNvPr>
          <p:cNvPicPr>
            <a:picLocks noChangeAspect="1"/>
          </p:cNvPicPr>
          <p:nvPr/>
        </p:nvPicPr>
        <p:blipFill>
          <a:blip r:embed="rId5"/>
          <a:stretch>
            <a:fillRect/>
          </a:stretch>
        </p:blipFill>
        <p:spPr>
          <a:xfrm>
            <a:off x="16983336" y="200472"/>
            <a:ext cx="828675" cy="523875"/>
          </a:xfrm>
          <a:prstGeom prst="rect">
            <a:avLst/>
          </a:prstGeom>
        </p:spPr>
      </p:pic>
      <p:pic>
        <p:nvPicPr>
          <p:cNvPr id="2050" name="Picture 2" descr="Herramientas imprescindibles para un desarrollador de .NET">
            <a:extLst>
              <a:ext uri="{FF2B5EF4-FFF2-40B4-BE49-F238E27FC236}">
                <a16:creationId xmlns:a16="http://schemas.microsoft.com/office/drawing/2014/main" id="{729CD6F9-25C6-43F4-A609-990278F9A5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096" y="2097938"/>
            <a:ext cx="4847414" cy="36146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paldar y Restaurar Bases de Datos Mysql desde Shell">
            <a:extLst>
              <a:ext uri="{FF2B5EF4-FFF2-40B4-BE49-F238E27FC236}">
                <a16:creationId xmlns:a16="http://schemas.microsoft.com/office/drawing/2014/main" id="{486A1960-A72A-4A5C-860F-6EF5941FDA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5096" y="2035043"/>
            <a:ext cx="3688654" cy="3688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ndroid Studio 2021.1.1 Download | TechSpot">
            <a:extLst>
              <a:ext uri="{FF2B5EF4-FFF2-40B4-BE49-F238E27FC236}">
                <a16:creationId xmlns:a16="http://schemas.microsoft.com/office/drawing/2014/main" id="{72F533FE-8EDF-4F35-B3F3-67A0F60E8B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30099" y="1639626"/>
            <a:ext cx="4135001" cy="422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barn(inVertical)">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67451" y="348343"/>
            <a:ext cx="11561784" cy="1280040"/>
          </a:xfrm>
        </p:spPr>
        <p:txBody>
          <a:bodyPr>
            <a:normAutofit/>
          </a:bodyPr>
          <a:lstStyle/>
          <a:p>
            <a:r>
              <a:rPr kumimoji="1" lang="en-US" altLang="ja-JP" dirty="0"/>
              <a:t>ESTILOS DE PROGRAMACIÓN</a:t>
            </a:r>
            <a:endParaRPr kumimoji="1" lang="ja-JP" altLang="en-US" dirty="0"/>
          </a:p>
        </p:txBody>
      </p:sp>
      <p:sp>
        <p:nvSpPr>
          <p:cNvPr id="8" name="テキスト プレースホルダー 7"/>
          <p:cNvSpPr>
            <a:spLocks noGrp="1"/>
          </p:cNvSpPr>
          <p:nvPr>
            <p:ph type="body" sz="quarter" idx="17"/>
          </p:nvPr>
        </p:nvSpPr>
        <p:spPr>
          <a:xfrm>
            <a:off x="13722884" y="8700535"/>
            <a:ext cx="3089753" cy="747032"/>
          </a:xfrm>
        </p:spPr>
        <p:txBody>
          <a:bodyPr/>
          <a:lstStyle/>
          <a:p>
            <a:r>
              <a:rPr kumimoji="1" lang="en-US" altLang="ja-JP" dirty="0"/>
              <a:t>CLASE</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18</a:t>
            </a:fld>
            <a:endParaRPr lang="en-US" dirty="0"/>
          </a:p>
        </p:txBody>
      </p:sp>
      <p:sp>
        <p:nvSpPr>
          <p:cNvPr id="34" name="テキスト プレースホルダー 7">
            <a:extLst>
              <a:ext uri="{FF2B5EF4-FFF2-40B4-BE49-F238E27FC236}">
                <a16:creationId xmlns:a16="http://schemas.microsoft.com/office/drawing/2014/main" id="{F8E19542-3FBD-4CD9-AB06-FD67B87D6D45}"/>
              </a:ext>
            </a:extLst>
          </p:cNvPr>
          <p:cNvSpPr txBox="1">
            <a:spLocks/>
          </p:cNvSpPr>
          <p:nvPr/>
        </p:nvSpPr>
        <p:spPr>
          <a:xfrm>
            <a:off x="2295581" y="2169239"/>
            <a:ext cx="2147379" cy="747032"/>
          </a:xfrm>
          <a:prstGeom prst="rect">
            <a:avLst/>
          </a:prstGeom>
        </p:spPr>
        <p:txBody>
          <a:bodyPr vert="horz" lIns="91440" tIns="45720" rIns="91440" bIns="45720" rtlCol="0" anchor="ctr">
            <a:noAutofit/>
          </a:bodyPr>
          <a:lstStyle>
            <a:lvl1pPr marL="0" indent="0" algn="l"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MODELO</a:t>
            </a:r>
            <a:endParaRPr kumimoji="1" lang="ja-JP" altLang="en-US" dirty="0"/>
          </a:p>
        </p:txBody>
      </p:sp>
      <p:pic>
        <p:nvPicPr>
          <p:cNvPr id="2" name="Imagen 1">
            <a:extLst>
              <a:ext uri="{FF2B5EF4-FFF2-40B4-BE49-F238E27FC236}">
                <a16:creationId xmlns:a16="http://schemas.microsoft.com/office/drawing/2014/main" id="{6019E9FD-3510-418B-939B-1C8C07C17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61" y="133328"/>
            <a:ext cx="1305107" cy="809738"/>
          </a:xfrm>
          <a:prstGeom prst="rect">
            <a:avLst/>
          </a:prstGeom>
        </p:spPr>
      </p:pic>
      <p:pic>
        <p:nvPicPr>
          <p:cNvPr id="7" name="Imagen 6">
            <a:extLst>
              <a:ext uri="{FF2B5EF4-FFF2-40B4-BE49-F238E27FC236}">
                <a16:creationId xmlns:a16="http://schemas.microsoft.com/office/drawing/2014/main" id="{16A9F286-1224-4345-988A-E4FD6C2CF75E}"/>
              </a:ext>
            </a:extLst>
          </p:cNvPr>
          <p:cNvPicPr>
            <a:picLocks noChangeAspect="1"/>
          </p:cNvPicPr>
          <p:nvPr/>
        </p:nvPicPr>
        <p:blipFill>
          <a:blip r:embed="rId3"/>
          <a:stretch>
            <a:fillRect/>
          </a:stretch>
        </p:blipFill>
        <p:spPr>
          <a:xfrm>
            <a:off x="554015" y="3277466"/>
            <a:ext cx="8810625" cy="3895725"/>
          </a:xfrm>
          <a:prstGeom prst="rect">
            <a:avLst/>
          </a:prstGeom>
        </p:spPr>
      </p:pic>
      <p:pic>
        <p:nvPicPr>
          <p:cNvPr id="10" name="Imagen 9">
            <a:extLst>
              <a:ext uri="{FF2B5EF4-FFF2-40B4-BE49-F238E27FC236}">
                <a16:creationId xmlns:a16="http://schemas.microsoft.com/office/drawing/2014/main" id="{292668B2-4019-4292-A968-5DD9AD486019}"/>
              </a:ext>
            </a:extLst>
          </p:cNvPr>
          <p:cNvPicPr>
            <a:picLocks noChangeAspect="1"/>
          </p:cNvPicPr>
          <p:nvPr/>
        </p:nvPicPr>
        <p:blipFill>
          <a:blip r:embed="rId4"/>
          <a:stretch>
            <a:fillRect/>
          </a:stretch>
        </p:blipFill>
        <p:spPr>
          <a:xfrm>
            <a:off x="8961460" y="4309422"/>
            <a:ext cx="9153525" cy="4238625"/>
          </a:xfrm>
          <a:prstGeom prst="rect">
            <a:avLst/>
          </a:prstGeom>
        </p:spPr>
      </p:pic>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a:xfrm>
            <a:off x="175098" y="120422"/>
            <a:ext cx="18288000" cy="10285413"/>
          </a:xfrm>
        </p:spPr>
      </p:sp>
      <p:sp>
        <p:nvSpPr>
          <p:cNvPr id="3" name="テキスト プレースホルダー 2"/>
          <p:cNvSpPr>
            <a:spLocks noGrp="1"/>
          </p:cNvSpPr>
          <p:nvPr>
            <p:ph type="body" sz="quarter" idx="11"/>
          </p:nvPr>
        </p:nvSpPr>
        <p:spPr>
          <a:solidFill>
            <a:srgbClr val="00B0F0">
              <a:alpha val="70000"/>
            </a:srgbClr>
          </a:solidFill>
        </p:spPr>
        <p:txBody>
          <a:bodyPr/>
          <a:lstStyle/>
          <a:p>
            <a:endParaRPr kumimoji="1" lang="ja-JP" altLang="en-US" dirty="0"/>
          </a:p>
        </p:txBody>
      </p:sp>
      <p:sp>
        <p:nvSpPr>
          <p:cNvPr id="4" name="テキスト プレースホルダー 3"/>
          <p:cNvSpPr>
            <a:spLocks noGrp="1"/>
          </p:cNvSpPr>
          <p:nvPr>
            <p:ph type="body" sz="quarter" idx="14"/>
          </p:nvPr>
        </p:nvSpPr>
        <p:spPr>
          <a:xfrm>
            <a:off x="10222371" y="791929"/>
            <a:ext cx="6987257" cy="2024788"/>
          </a:xfrm>
        </p:spPr>
        <p:txBody>
          <a:bodyPr/>
          <a:lstStyle/>
          <a:p>
            <a:r>
              <a:rPr lang="en-US" altLang="ja-JP" dirty="0"/>
              <a:t>Técnicas – Arquitectura del prototipo</a:t>
            </a:r>
            <a:endParaRPr kumimoji="1" lang="ja-JP" altLang="en-US" dirty="0"/>
          </a:p>
        </p:txBody>
      </p:sp>
      <p:sp>
        <p:nvSpPr>
          <p:cNvPr id="6" name="テキスト プレースホルダー 5"/>
          <p:cNvSpPr>
            <a:spLocks noGrp="1"/>
          </p:cNvSpPr>
          <p:nvPr>
            <p:ph type="body" sz="quarter" idx="16"/>
          </p:nvPr>
        </p:nvSpPr>
        <p:spPr>
          <a:ln>
            <a:solidFill>
              <a:srgbClr val="00B0F0"/>
            </a:solidFill>
          </a:ln>
        </p:spPr>
        <p:txBody>
          <a:bodyPr/>
          <a:lstStyle/>
          <a:p>
            <a:endParaRPr kumimoji="1" lang="ja-JP" altLang="en-US" dirty="0"/>
          </a:p>
        </p:txBody>
      </p:sp>
      <p:sp>
        <p:nvSpPr>
          <p:cNvPr id="7" name="テキスト プレースホルダー 6"/>
          <p:cNvSpPr>
            <a:spLocks noGrp="1"/>
          </p:cNvSpPr>
          <p:nvPr>
            <p:ph type="body" sz="quarter" idx="17"/>
          </p:nvPr>
        </p:nvSpPr>
        <p:spPr>
          <a:solidFill>
            <a:srgbClr val="00B0F0">
              <a:alpha val="70000"/>
            </a:srgbClr>
          </a:solidFill>
        </p:spPr>
        <p:txBody>
          <a:bodyPr/>
          <a:lstStyle/>
          <a:p>
            <a:endParaRPr kumimoji="1" lang="ja-JP" altLang="en-US" dirty="0"/>
          </a:p>
        </p:txBody>
      </p:sp>
      <p:sp>
        <p:nvSpPr>
          <p:cNvPr id="8" name="テキスト プレースホルダー 7"/>
          <p:cNvSpPr>
            <a:spLocks noGrp="1"/>
          </p:cNvSpPr>
          <p:nvPr>
            <p:ph type="body" sz="quarter" idx="18"/>
          </p:nvPr>
        </p:nvSpPr>
        <p:spPr>
          <a:solidFill>
            <a:srgbClr val="00B0F0">
              <a:alpha val="70000"/>
            </a:srgbClr>
          </a:solidFill>
        </p:spPr>
        <p:txBody>
          <a:bodyPr/>
          <a:lstStyle/>
          <a:p>
            <a:endParaRPr kumimoji="1" lang="ja-JP" altLang="en-US" dirty="0"/>
          </a:p>
        </p:txBody>
      </p:sp>
      <p:sp>
        <p:nvSpPr>
          <p:cNvPr id="9" name="テキスト プレースホルダー 8"/>
          <p:cNvSpPr>
            <a:spLocks noGrp="1"/>
          </p:cNvSpPr>
          <p:nvPr>
            <p:ph type="body" sz="quarter" idx="19"/>
          </p:nvPr>
        </p:nvSpPr>
        <p:spPr>
          <a:ln>
            <a:solidFill>
              <a:srgbClr val="00B0F0"/>
            </a:solidFill>
          </a:ln>
        </p:spPr>
        <p:txBody>
          <a:bodyPr/>
          <a:lstStyle/>
          <a:p>
            <a:endParaRPr kumimoji="1" lang="ja-JP" altLang="en-US" dirty="0"/>
          </a:p>
        </p:txBody>
      </p:sp>
      <p:pic>
        <p:nvPicPr>
          <p:cNvPr id="19" name="Imagen 18">
            <a:extLst>
              <a:ext uri="{FF2B5EF4-FFF2-40B4-BE49-F238E27FC236}">
                <a16:creationId xmlns:a16="http://schemas.microsoft.com/office/drawing/2014/main" id="{4D58FEB6-57CD-4EFE-A3E3-374E692414B2}"/>
              </a:ext>
            </a:extLst>
          </p:cNvPr>
          <p:cNvPicPr>
            <a:picLocks noChangeAspect="1"/>
          </p:cNvPicPr>
          <p:nvPr/>
        </p:nvPicPr>
        <p:blipFill>
          <a:blip r:embed="rId2"/>
          <a:stretch>
            <a:fillRect/>
          </a:stretch>
        </p:blipFill>
        <p:spPr>
          <a:xfrm>
            <a:off x="10682668" y="3766343"/>
            <a:ext cx="5231543" cy="5568157"/>
          </a:xfrm>
          <a:prstGeom prst="rect">
            <a:avLst/>
          </a:prstGeom>
        </p:spPr>
      </p:pic>
      <p:pic>
        <p:nvPicPr>
          <p:cNvPr id="10" name="Imagen 9">
            <a:extLst>
              <a:ext uri="{FF2B5EF4-FFF2-40B4-BE49-F238E27FC236}">
                <a16:creationId xmlns:a16="http://schemas.microsoft.com/office/drawing/2014/main" id="{7640A3BB-A6C3-45CA-800A-5D9E75DF7572}"/>
              </a:ext>
            </a:extLst>
          </p:cNvPr>
          <p:cNvPicPr>
            <a:picLocks noChangeAspect="1"/>
          </p:cNvPicPr>
          <p:nvPr/>
        </p:nvPicPr>
        <p:blipFill>
          <a:blip r:embed="rId3"/>
          <a:stretch>
            <a:fillRect/>
          </a:stretch>
        </p:blipFill>
        <p:spPr>
          <a:xfrm>
            <a:off x="534218" y="653558"/>
            <a:ext cx="7774662" cy="3981587"/>
          </a:xfrm>
          <a:prstGeom prst="rect">
            <a:avLst/>
          </a:prstGeom>
        </p:spPr>
      </p:pic>
      <p:pic>
        <p:nvPicPr>
          <p:cNvPr id="12" name="Imagen 11">
            <a:extLst>
              <a:ext uri="{FF2B5EF4-FFF2-40B4-BE49-F238E27FC236}">
                <a16:creationId xmlns:a16="http://schemas.microsoft.com/office/drawing/2014/main" id="{075BC123-CAD1-438E-9EBC-21D97BA0032A}"/>
              </a:ext>
            </a:extLst>
          </p:cNvPr>
          <p:cNvPicPr>
            <a:picLocks noChangeAspect="1"/>
          </p:cNvPicPr>
          <p:nvPr/>
        </p:nvPicPr>
        <p:blipFill>
          <a:blip r:embed="rId4"/>
          <a:stretch>
            <a:fillRect/>
          </a:stretch>
        </p:blipFill>
        <p:spPr>
          <a:xfrm>
            <a:off x="2823112" y="4820152"/>
            <a:ext cx="2752725" cy="5400675"/>
          </a:xfrm>
          <a:prstGeom prst="rect">
            <a:avLst/>
          </a:prstGeom>
        </p:spPr>
      </p:pic>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Presentación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Problemática</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Introducción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Tecnologías, metodologías</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Propuesta</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Lenguajes a utilizar, estilos de programación</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Proceso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Enfoque al funcionamiento del producto</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Demostración del producto</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Respecto a nuestro producto</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Conclusiones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Aclaración de inquietudes</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Espacio para preguntas</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pic>
        <p:nvPicPr>
          <p:cNvPr id="2" name="Imagen 1">
            <a:extLst>
              <a:ext uri="{FF2B5EF4-FFF2-40B4-BE49-F238E27FC236}">
                <a16:creationId xmlns:a16="http://schemas.microsoft.com/office/drawing/2014/main" id="{F1D73F54-33CE-43B6-9940-8866D4C35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5D868591-DA83-4EC1-9593-3502A8D8D48F}"/>
              </a:ext>
            </a:extLst>
          </p:cNvPr>
          <p:cNvPicPr>
            <a:picLocks noChangeAspect="1"/>
          </p:cNvPicPr>
          <p:nvPr/>
        </p:nvPicPr>
        <p:blipFill>
          <a:blip r:embed="rId3"/>
          <a:stretch>
            <a:fillRect/>
          </a:stretch>
        </p:blipFill>
        <p:spPr>
          <a:xfrm>
            <a:off x="16983336" y="200472"/>
            <a:ext cx="828675" cy="523875"/>
          </a:xfrm>
          <a:prstGeom prst="rect">
            <a:avLst/>
          </a:prstGeom>
        </p:spPr>
      </p:pic>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a:solidFill>
            <a:srgbClr val="00B0F0">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Demostración del producto</a:t>
            </a:r>
            <a:endParaRPr kumimoji="1" lang="ja-JP" altLang="en-US" dirty="0"/>
          </a:p>
        </p:txBody>
      </p:sp>
      <p:sp>
        <p:nvSpPr>
          <p:cNvPr id="2" name="テキスト プレースホルダー 1"/>
          <p:cNvSpPr>
            <a:spLocks noGrp="1"/>
          </p:cNvSpPr>
          <p:nvPr>
            <p:ph type="body" sz="quarter" idx="16"/>
          </p:nvPr>
        </p:nvSpPr>
        <p:spPr>
          <a:solidFill>
            <a:srgbClr val="00B0F0">
              <a:alpha val="70000"/>
            </a:srgbClr>
          </a:solidFill>
        </p:spPr>
        <p:txBody>
          <a:bodyPr/>
          <a:lstStyle/>
          <a:p>
            <a:endParaRPr kumimoji="1" lang="ja-JP" altLang="en-US" dirty="0"/>
          </a:p>
        </p:txBody>
      </p:sp>
      <p:sp>
        <p:nvSpPr>
          <p:cNvPr id="3" name="テキスト プレースホルダー 2"/>
          <p:cNvSpPr>
            <a:spLocks noGrp="1"/>
          </p:cNvSpPr>
          <p:nvPr>
            <p:ph type="body" sz="quarter" idx="17"/>
          </p:nvPr>
        </p:nvSpPr>
        <p:spPr>
          <a:solidFill>
            <a:srgbClr val="00B0F0">
              <a:alpha val="70000"/>
            </a:srgbClr>
          </a:solidFill>
        </p:spPr>
        <p:txBody>
          <a:bodyPr/>
          <a:lstStyle/>
          <a:p>
            <a:endParaRPr kumimoji="1" lang="ja-JP" altLang="en-US" dirty="0"/>
          </a:p>
        </p:txBody>
      </p:sp>
      <p:sp>
        <p:nvSpPr>
          <p:cNvPr id="4" name="テキスト プレースホルダー 3"/>
          <p:cNvSpPr>
            <a:spLocks noGrp="1"/>
          </p:cNvSpPr>
          <p:nvPr>
            <p:ph type="body" sz="quarter" idx="18"/>
          </p:nvPr>
        </p:nvSpPr>
        <p:spPr>
          <a:solidFill>
            <a:srgbClr val="00B0F0">
              <a:alpha val="70000"/>
            </a:srgbClr>
          </a:solidFill>
        </p:spPr>
        <p:txBody>
          <a:bodyPr/>
          <a:lstStyle/>
          <a:p>
            <a:endParaRPr kumimoji="1" lang="ja-JP" altLang="en-US" dirty="0"/>
          </a:p>
        </p:txBody>
      </p:sp>
      <p:sp>
        <p:nvSpPr>
          <p:cNvPr id="5" name="テキスト プレースホルダー 4"/>
          <p:cNvSpPr>
            <a:spLocks noGrp="1"/>
          </p:cNvSpPr>
          <p:nvPr>
            <p:ph type="body" sz="quarter" idx="19"/>
          </p:nvPr>
        </p:nvSpPr>
        <p:spPr>
          <a:solidFill>
            <a:srgbClr val="00B0F0">
              <a:alpha val="70000"/>
            </a:srgbClr>
          </a:solidFill>
        </p:spPr>
        <p:txBody>
          <a:bodyPr/>
          <a:lstStyle/>
          <a:p>
            <a:endParaRPr kumimoji="1" lang="ja-JP" altLang="en-US" dirty="0"/>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6" name="テキスト プレースホルダー 15"/>
          <p:cNvSpPr>
            <a:spLocks noGrp="1"/>
          </p:cNvSpPr>
          <p:nvPr>
            <p:ph type="body" sz="quarter" idx="14"/>
          </p:nvPr>
        </p:nvSpPr>
        <p:spPr/>
        <p:txBody>
          <a:bodyPr>
            <a:normAutofit/>
          </a:bodyPr>
          <a:lstStyle/>
          <a:p>
            <a:r>
              <a:rPr kumimoji="1" lang="es-EC" altLang="ja-JP" dirty="0">
                <a:hlinkClick r:id="rId2"/>
              </a:rPr>
              <a:t>http://allisvet.coorporativo.live/</a:t>
            </a:r>
            <a:endParaRPr kumimoji="1" lang="es-EC" altLang="ja-JP" dirty="0"/>
          </a:p>
          <a:p>
            <a:endParaRPr kumimoji="1" lang="es-EC" altLang="ja-JP" dirty="0"/>
          </a:p>
          <a:p>
            <a:r>
              <a:rPr kumimoji="1" lang="es-EC" altLang="ja-JP" dirty="0">
                <a:hlinkClick r:id="rId3"/>
              </a:rPr>
              <a:t>https://drive.google.com/file/u/1/d/1FonDo4oKno6AFhRglpPwkHTeuJgbMc4c/view?usp=sharing</a:t>
            </a:r>
            <a:endParaRPr kumimoji="1" lang="es-EC" altLang="ja-JP" dirty="0"/>
          </a:p>
          <a:p>
            <a:endParaRPr kumimoji="1" lang="es-EC" altLang="ja-JP" dirty="0"/>
          </a:p>
          <a:p>
            <a:endParaRPr kumimoji="1" lang="ja-JP" altLang="en-US" dirty="0"/>
          </a:p>
        </p:txBody>
      </p:sp>
      <p:pic>
        <p:nvPicPr>
          <p:cNvPr id="15" name="Marcador de posición de imagen 14">
            <a:extLst>
              <a:ext uri="{FF2B5EF4-FFF2-40B4-BE49-F238E27FC236}">
                <a16:creationId xmlns:a16="http://schemas.microsoft.com/office/drawing/2014/main" id="{424A5AA6-7392-4AE0-AB41-0BDA537A35D7}"/>
              </a:ext>
            </a:extLst>
          </p:cNvPr>
          <p:cNvPicPr>
            <a:picLocks noGrp="1" noChangeAspect="1"/>
          </p:cNvPicPr>
          <p:nvPr>
            <p:ph type="pic" sz="quarter" idx="12"/>
          </p:nvPr>
        </p:nvPicPr>
        <p:blipFill rotWithShape="1">
          <a:blip r:embed="rId4"/>
          <a:srcRect t="99" b="99"/>
          <a:stretch/>
        </p:blipFill>
        <p:spPr/>
      </p:pic>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dirty="0"/>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CONCLUSIONES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475989" y="196322"/>
            <a:ext cx="17336022" cy="1280040"/>
          </a:xfrm>
        </p:spPr>
        <p:txBody>
          <a:bodyPr/>
          <a:lstStyle/>
          <a:p>
            <a:r>
              <a:rPr kumimoji="1" lang="en-US" altLang="ja-JP" dirty="0"/>
              <a:t>CONCLUSIONES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2" name="テキスト プレースホルダー 11"/>
          <p:cNvSpPr>
            <a:spLocks noGrp="1"/>
          </p:cNvSpPr>
          <p:nvPr>
            <p:ph type="body" sz="quarter" idx="12"/>
          </p:nvPr>
        </p:nvSpPr>
        <p:spPr>
          <a:xfrm>
            <a:off x="2390775" y="5142706"/>
            <a:ext cx="13506449" cy="1721574"/>
          </a:xfrm>
        </p:spPr>
        <p:txBody>
          <a:bodyPr>
            <a:noAutofit/>
          </a:bodyPr>
          <a:lstStyle/>
          <a:p>
            <a:pPr algn="just">
              <a:lnSpc>
                <a:spcPct val="150000"/>
              </a:lnSpc>
              <a:spcBef>
                <a:spcPts val="1800"/>
              </a:spcBef>
              <a:spcAft>
                <a:spcPts val="1800"/>
              </a:spcAft>
            </a:pPr>
            <a:r>
              <a:rPr lang="es-US" sz="1800" dirty="0">
                <a:effectLst/>
                <a:latin typeface="Arial" panose="020B0604020202020204" pitchFamily="34" charset="0"/>
                <a:ea typeface="Calibri" panose="020F0502020204030204" pitchFamily="34" charset="0"/>
              </a:rPr>
              <a:t>Al levantar requerimientos se ha logrado gestionar de una mejor manera la comunicación local obteniendo buenos resultados. De esta manera logramos entender y promover una mayor agilización de tareas.</a:t>
            </a:r>
            <a:endParaRPr lang="es-EC" sz="1800" dirty="0">
              <a:effectLst/>
              <a:latin typeface="Times New Roman" panose="02020603050405020304" pitchFamily="18" charset="0"/>
              <a:ea typeface="Calibri" panose="020F0502020204030204" pitchFamily="34" charset="0"/>
            </a:endParaRPr>
          </a:p>
          <a:p>
            <a:pPr algn="just">
              <a:lnSpc>
                <a:spcPct val="150000"/>
              </a:lnSpc>
              <a:spcBef>
                <a:spcPts val="1800"/>
              </a:spcBef>
              <a:spcAft>
                <a:spcPts val="1800"/>
              </a:spcAft>
            </a:pPr>
            <a:r>
              <a:rPr lang="es-US" sz="1800" dirty="0">
                <a:effectLst/>
                <a:latin typeface="Arial" panose="020B0604020202020204" pitchFamily="34" charset="0"/>
                <a:ea typeface="Calibri" panose="020F0502020204030204" pitchFamily="34" charset="0"/>
              </a:rPr>
              <a:t>Contar con un sistema de gestión a través de una base de datos, facilitara de una mejorar manera el manejo y la recuperación de información.</a:t>
            </a:r>
            <a:endParaRPr lang="es-EC" sz="1800" dirty="0">
              <a:effectLst/>
              <a:latin typeface="Times New Roman" panose="02020603050405020304" pitchFamily="18" charset="0"/>
              <a:ea typeface="Calibri" panose="020F0502020204030204" pitchFamily="34" charset="0"/>
            </a:endParaRPr>
          </a:p>
          <a:p>
            <a:pPr algn="just">
              <a:lnSpc>
                <a:spcPct val="150000"/>
              </a:lnSpc>
              <a:spcBef>
                <a:spcPts val="1800"/>
              </a:spcBef>
              <a:spcAft>
                <a:spcPts val="1800"/>
              </a:spcAft>
            </a:pPr>
            <a:r>
              <a:rPr lang="es-US" sz="1800" dirty="0">
                <a:effectLst/>
                <a:latin typeface="Arial" panose="020B0604020202020204" pitchFamily="34" charset="0"/>
                <a:ea typeface="Calibri" panose="020F0502020204030204" pitchFamily="34" charset="0"/>
              </a:rPr>
              <a:t>El proyecto se desarrolló usando una metodología ágil la cual es flexible a cambios constantes, para determinar que las pruebas sean las deseadas. Lo cual implica que será de gran apoyo para agilizar procesos en la veterinaria en el momento de atención, impidiendo largas filas y esperas a la hora de la atención.</a:t>
            </a:r>
            <a:endParaRPr lang="es-EC" sz="1800" dirty="0">
              <a:effectLst/>
              <a:latin typeface="Times New Roman" panose="02020603050405020304" pitchFamily="18" charset="0"/>
              <a:ea typeface="Calibri" panose="020F0502020204030204" pitchFamily="34" charset="0"/>
            </a:endParaRPr>
          </a:p>
          <a:p>
            <a:pPr algn="just">
              <a:lnSpc>
                <a:spcPct val="150000"/>
              </a:lnSpc>
              <a:spcBef>
                <a:spcPts val="1800"/>
              </a:spcBef>
              <a:spcAft>
                <a:spcPts val="1800"/>
              </a:spcAft>
            </a:pPr>
            <a:r>
              <a:rPr lang="es-US" sz="1800" dirty="0">
                <a:effectLst/>
                <a:latin typeface="Arial" panose="020B0604020202020204" pitchFamily="34" charset="0"/>
                <a:ea typeface="Calibri" panose="020F0502020204030204" pitchFamily="34" charset="0"/>
              </a:rPr>
              <a:t>La implementación de la parte web será de gran apoyo al permite tener acceso desde cualquier dispositivo permitiendo al usuario escoger el horario de atención a su conveniencia evitando la aglomeración y contraer COVID 19 que asido una enfermedad que a muchos nos arrebató la vida de algún familiar.</a:t>
            </a:r>
            <a:endParaRPr lang="es-EC" sz="1800" dirty="0">
              <a:effectLst/>
              <a:latin typeface="Times New Roman" panose="02020603050405020304" pitchFamily="18" charset="0"/>
              <a:ea typeface="Calibri" panose="020F0502020204030204" pitchFamily="34" charset="0"/>
            </a:endParaRPr>
          </a:p>
          <a:p>
            <a:pPr algn="just">
              <a:lnSpc>
                <a:spcPct val="150000"/>
              </a:lnSpc>
              <a:spcBef>
                <a:spcPts val="1800"/>
              </a:spcBef>
              <a:spcAft>
                <a:spcPts val="1800"/>
              </a:spcAft>
            </a:pPr>
            <a:r>
              <a:rPr lang="es-US" sz="1800" dirty="0">
                <a:effectLst/>
                <a:latin typeface="Arial" panose="020B0604020202020204" pitchFamily="34" charset="0"/>
                <a:ea typeface="Calibri" panose="020F0502020204030204" pitchFamily="34" charset="0"/>
              </a:rPr>
              <a:t>Se realizaron varias pruebas logrando una mayor agilización a la hora de gestionar procesos en la veterinaria. A medida que la aplicación fue avanzando se fue quitando, cambiando e implementando funciones para mejorar el acceso fácil y sencillo al prototipo.</a:t>
            </a:r>
            <a:endParaRPr lang="es-EC" sz="1800" dirty="0">
              <a:effectLst/>
              <a:latin typeface="Times New Roman" panose="02020603050405020304" pitchFamily="18" charset="0"/>
              <a:ea typeface="Calibri" panose="020F0502020204030204" pitchFamily="34" charset="0"/>
            </a:endParaRPr>
          </a:p>
        </p:txBody>
      </p:sp>
      <p:pic>
        <p:nvPicPr>
          <p:cNvPr id="5" name="Imagen 4">
            <a:extLst>
              <a:ext uri="{FF2B5EF4-FFF2-40B4-BE49-F238E27FC236}">
                <a16:creationId xmlns:a16="http://schemas.microsoft.com/office/drawing/2014/main" id="{9D5A5F69-5507-446C-BA77-82D339D9C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6" name="Imagen 5">
            <a:extLst>
              <a:ext uri="{FF2B5EF4-FFF2-40B4-BE49-F238E27FC236}">
                <a16:creationId xmlns:a16="http://schemas.microsoft.com/office/drawing/2014/main" id="{3114BAD3-28A4-4E66-B6B6-1AFDC517D386}"/>
              </a:ext>
            </a:extLst>
          </p:cNvPr>
          <p:cNvPicPr>
            <a:picLocks noChangeAspect="1"/>
          </p:cNvPicPr>
          <p:nvPr/>
        </p:nvPicPr>
        <p:blipFill>
          <a:blip r:embed="rId3"/>
          <a:stretch>
            <a:fillRect/>
          </a:stretch>
        </p:blipFill>
        <p:spPr>
          <a:xfrm>
            <a:off x="16983336" y="200472"/>
            <a:ext cx="828675" cy="523875"/>
          </a:xfrm>
          <a:prstGeom prst="rect">
            <a:avLst/>
          </a:prstGeom>
        </p:spPr>
      </p:pic>
      <p:pic>
        <p:nvPicPr>
          <p:cNvPr id="8" name="Imagen 7">
            <a:extLst>
              <a:ext uri="{FF2B5EF4-FFF2-40B4-BE49-F238E27FC236}">
                <a16:creationId xmlns:a16="http://schemas.microsoft.com/office/drawing/2014/main" id="{8CFB34B8-D276-45A8-B2DC-D2F20E0A33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32383" y="972452"/>
            <a:ext cx="1524659" cy="1407896"/>
          </a:xfrm>
          <a:prstGeom prst="rect">
            <a:avLst/>
          </a:prstGeom>
        </p:spPr>
      </p:pic>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a:xfrm>
            <a:off x="0" y="-1"/>
            <a:ext cx="18288000" cy="10285413"/>
          </a:xfrm>
        </p:spPr>
      </p:sp>
      <p:sp>
        <p:nvSpPr>
          <p:cNvPr id="7" name="テキスト プレースホルダー 6"/>
          <p:cNvSpPr>
            <a:spLocks noGrp="1"/>
          </p:cNvSpPr>
          <p:nvPr>
            <p:ph type="body" sz="quarter" idx="11"/>
          </p:nvPr>
        </p:nvSpPr>
        <p:spPr>
          <a:solidFill>
            <a:srgbClr val="00B0F0">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6</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RECOMENDACIONES</a:t>
            </a:r>
            <a:endParaRPr kumimoji="1" lang="ja-JP" altLang="en-US" dirty="0"/>
          </a:p>
        </p:txBody>
      </p:sp>
      <p:sp>
        <p:nvSpPr>
          <p:cNvPr id="2" name="テキスト プレースホルダー 1"/>
          <p:cNvSpPr>
            <a:spLocks noGrp="1"/>
          </p:cNvSpPr>
          <p:nvPr>
            <p:ph type="body" sz="quarter" idx="16"/>
          </p:nvPr>
        </p:nvSpPr>
        <p:spPr>
          <a:solidFill>
            <a:srgbClr val="00B0F0">
              <a:alpha val="70000"/>
            </a:srgbClr>
          </a:solidFill>
        </p:spPr>
        <p:txBody>
          <a:bodyPr/>
          <a:lstStyle/>
          <a:p>
            <a:endParaRPr kumimoji="1" lang="ja-JP" altLang="en-US" dirty="0"/>
          </a:p>
        </p:txBody>
      </p:sp>
      <p:sp>
        <p:nvSpPr>
          <p:cNvPr id="3" name="テキスト プレースホルダー 2"/>
          <p:cNvSpPr>
            <a:spLocks noGrp="1"/>
          </p:cNvSpPr>
          <p:nvPr>
            <p:ph type="body" sz="quarter" idx="17"/>
          </p:nvPr>
        </p:nvSpPr>
        <p:spPr>
          <a:solidFill>
            <a:srgbClr val="00B0F0">
              <a:alpha val="70000"/>
            </a:srgbClr>
          </a:solidFill>
        </p:spPr>
        <p:txBody>
          <a:bodyPr/>
          <a:lstStyle/>
          <a:p>
            <a:endParaRPr kumimoji="1" lang="ja-JP" altLang="en-US" dirty="0"/>
          </a:p>
        </p:txBody>
      </p:sp>
      <p:sp>
        <p:nvSpPr>
          <p:cNvPr id="4" name="テキスト プレースホルダー 3"/>
          <p:cNvSpPr>
            <a:spLocks noGrp="1"/>
          </p:cNvSpPr>
          <p:nvPr>
            <p:ph type="body" sz="quarter" idx="18"/>
          </p:nvPr>
        </p:nvSpPr>
        <p:spPr>
          <a:solidFill>
            <a:srgbClr val="00B0F0">
              <a:alpha val="70000"/>
            </a:srgbClr>
          </a:solidFill>
        </p:spPr>
        <p:txBody>
          <a:bodyPr/>
          <a:lstStyle/>
          <a:p>
            <a:endParaRPr kumimoji="1" lang="ja-JP" altLang="en-US" dirty="0"/>
          </a:p>
        </p:txBody>
      </p:sp>
      <p:sp>
        <p:nvSpPr>
          <p:cNvPr id="5" name="テキスト プレースホルダー 4"/>
          <p:cNvSpPr>
            <a:spLocks noGrp="1"/>
          </p:cNvSpPr>
          <p:nvPr>
            <p:ph type="body" sz="quarter" idx="19"/>
          </p:nvPr>
        </p:nvSpPr>
        <p:spPr>
          <a:solidFill>
            <a:srgbClr val="00B0F0">
              <a:alpha val="70000"/>
            </a:srgbClr>
          </a:solidFill>
        </p:spPr>
        <p:txBody>
          <a:bodyPr/>
          <a:lstStyle/>
          <a:p>
            <a:endParaRPr kumimoji="1" lang="ja-JP" altLang="en-US" dirty="0"/>
          </a:p>
        </p:txBody>
      </p:sp>
    </p:spTree>
    <p:extLst>
      <p:ext uri="{BB962C8B-B14F-4D97-AF65-F5344CB8AC3E}">
        <p14:creationId xmlns:p14="http://schemas.microsoft.com/office/powerpoint/2010/main" val="1068895877"/>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475989" y="196322"/>
            <a:ext cx="17336022" cy="1280040"/>
          </a:xfrm>
        </p:spPr>
        <p:txBody>
          <a:bodyPr/>
          <a:lstStyle/>
          <a:p>
            <a:r>
              <a:rPr kumimoji="1" lang="en-US" altLang="ja-JP" dirty="0"/>
              <a:t>RECOMENDACIONES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2" name="テキスト プレースホルダー 11"/>
          <p:cNvSpPr>
            <a:spLocks noGrp="1"/>
          </p:cNvSpPr>
          <p:nvPr>
            <p:ph type="body" sz="quarter" idx="12"/>
          </p:nvPr>
        </p:nvSpPr>
        <p:spPr>
          <a:xfrm>
            <a:off x="2390775" y="5142706"/>
            <a:ext cx="13506449" cy="1721574"/>
          </a:xfrm>
        </p:spPr>
        <p:txBody>
          <a:bodyPr>
            <a:noAutofit/>
          </a:bodyPr>
          <a:lstStyle/>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Se recomienda instalar lo necesario para el manejo del prototipo, con el fin de impedir sobrecargo del mismo.</a:t>
            </a:r>
          </a:p>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Para una mayor toma de requerimientos se toma en cuenta que se realice encuestas a diferentes veterinarias con el fin de conocer más de la competencia.</a:t>
            </a:r>
          </a:p>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Realizar respaldos continuos de la base de datos ya que de esta forma si llegara haber alguna falla esta pueda se restaurada a su versión anterior de esta manera se impedirá el riesgo de perder información.</a:t>
            </a:r>
          </a:p>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Seguir mejorando el prototipo a un futuro ya que al usar una metodología ágil esta puede ser mejorada con el paso del tiempo por lo cual mediante el desarrollo que se ocupe posteriormente se pueda ver en la necesidad de hostiarlo y ocupar un host de paga.</a:t>
            </a:r>
          </a:p>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Testear el prototipo en diferentes dispositivos para verificar el correcto funcionamiento, capacitando al usuario para que este pueda tener un manejo sencillo y fácil del prototipo.</a:t>
            </a:r>
          </a:p>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Seguir realizando pruebas del prototipo para corrección de errores.</a:t>
            </a:r>
          </a:p>
          <a:p>
            <a:pPr algn="just">
              <a:lnSpc>
                <a:spcPct val="150000"/>
              </a:lnSpc>
              <a:spcBef>
                <a:spcPts val="1800"/>
              </a:spcBef>
              <a:spcAft>
                <a:spcPts val="1800"/>
              </a:spcAft>
            </a:pPr>
            <a:r>
              <a:rPr lang="es-ES" sz="1800" dirty="0">
                <a:effectLst/>
                <a:latin typeface="Arial" panose="020B0604020202020204" pitchFamily="34" charset="0"/>
                <a:ea typeface="Calibri" panose="020F0502020204030204" pitchFamily="34" charset="0"/>
              </a:rPr>
              <a:t>De acuerdo al objetivo de desarrollo sostenible invertir en industria, innovación e infraestructura permitirá a la veterinaria seguir creciendo de una manera sostenible reduciendo de gran medida la desorganización.  El incluir el prototipo traerá innovación que sería de agrado para los usuarios finales y para mejora de la misma.</a:t>
            </a:r>
          </a:p>
        </p:txBody>
      </p:sp>
      <p:pic>
        <p:nvPicPr>
          <p:cNvPr id="5" name="Imagen 4">
            <a:extLst>
              <a:ext uri="{FF2B5EF4-FFF2-40B4-BE49-F238E27FC236}">
                <a16:creationId xmlns:a16="http://schemas.microsoft.com/office/drawing/2014/main" id="{9D5A5F69-5507-446C-BA77-82D339D9C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6" name="Imagen 5">
            <a:extLst>
              <a:ext uri="{FF2B5EF4-FFF2-40B4-BE49-F238E27FC236}">
                <a16:creationId xmlns:a16="http://schemas.microsoft.com/office/drawing/2014/main" id="{3114BAD3-28A4-4E66-B6B6-1AFDC517D386}"/>
              </a:ext>
            </a:extLst>
          </p:cNvPr>
          <p:cNvPicPr>
            <a:picLocks noChangeAspect="1"/>
          </p:cNvPicPr>
          <p:nvPr/>
        </p:nvPicPr>
        <p:blipFill>
          <a:blip r:embed="rId3"/>
          <a:stretch>
            <a:fillRect/>
          </a:stretch>
        </p:blipFill>
        <p:spPr>
          <a:xfrm>
            <a:off x="16983336" y="200472"/>
            <a:ext cx="828675" cy="523875"/>
          </a:xfrm>
          <a:prstGeom prst="rect">
            <a:avLst/>
          </a:prstGeom>
        </p:spPr>
      </p:pic>
      <p:pic>
        <p:nvPicPr>
          <p:cNvPr id="8" name="Imagen 7">
            <a:extLst>
              <a:ext uri="{FF2B5EF4-FFF2-40B4-BE49-F238E27FC236}">
                <a16:creationId xmlns:a16="http://schemas.microsoft.com/office/drawing/2014/main" id="{8CFB34B8-D276-45A8-B2DC-D2F20E0A33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32383" y="972452"/>
            <a:ext cx="1524659" cy="1407896"/>
          </a:xfrm>
          <a:prstGeom prst="rect">
            <a:avLst/>
          </a:prstGeom>
        </p:spPr>
      </p:pic>
    </p:spTree>
    <p:extLst>
      <p:ext uri="{BB962C8B-B14F-4D97-AF65-F5344CB8AC3E}">
        <p14:creationId xmlns:p14="http://schemas.microsoft.com/office/powerpoint/2010/main" val="752179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95CCBF-107B-4C73-8E02-34B09A352AE3}"/>
              </a:ext>
            </a:extLst>
          </p:cNvPr>
          <p:cNvPicPr>
            <a:picLocks noChangeAspect="1"/>
          </p:cNvPicPr>
          <p:nvPr/>
        </p:nvPicPr>
        <p:blipFill>
          <a:blip r:embed="rId2"/>
          <a:stretch>
            <a:fillRect/>
          </a:stretch>
        </p:blipFill>
        <p:spPr>
          <a:xfrm>
            <a:off x="3200400" y="1271085"/>
            <a:ext cx="13001625" cy="6294818"/>
          </a:xfrm>
          <a:prstGeom prst="rect">
            <a:avLst/>
          </a:prstGeom>
        </p:spPr>
      </p:pic>
      <p:sp>
        <p:nvSpPr>
          <p:cNvPr id="7" name="タイトル 6"/>
          <p:cNvSpPr>
            <a:spLocks noGrp="1"/>
          </p:cNvSpPr>
          <p:nvPr>
            <p:ph type="title"/>
          </p:nvPr>
        </p:nvSpPr>
        <p:spPr>
          <a:xfrm>
            <a:off x="475989" y="7197198"/>
            <a:ext cx="17336022" cy="1280040"/>
          </a:xfrm>
        </p:spPr>
        <p:txBody>
          <a:bodyPr/>
          <a:lstStyle/>
          <a:p>
            <a:r>
              <a:rPr kumimoji="1" lang="en-US" altLang="ja-JP" dirty="0"/>
              <a:t>Muchas gracias!</a:t>
            </a:r>
            <a:endParaRPr kumimoji="1" lang="ja-JP" altLang="en-US" dirty="0"/>
          </a:p>
        </p:txBody>
      </p:sp>
      <p:sp>
        <p:nvSpPr>
          <p:cNvPr id="9" name="テキスト プレースホルダー 8"/>
          <p:cNvSpPr>
            <a:spLocks noGrp="1"/>
          </p:cNvSpPr>
          <p:nvPr>
            <p:ph type="body" sz="quarter" idx="13"/>
          </p:nvPr>
        </p:nvSpPr>
        <p:spPr>
          <a:xfrm>
            <a:off x="3200400" y="8845551"/>
            <a:ext cx="11887200" cy="747032"/>
          </a:xfrm>
        </p:spPr>
        <p:txBody>
          <a:bodyPr/>
          <a:lstStyle/>
          <a:p>
            <a:r>
              <a:rPr kumimoji="1" lang="en-US" altLang="ja-JP" dirty="0"/>
              <a:t>Espacio para preguntas?</a:t>
            </a:r>
            <a:endParaRPr kumimoji="1" lang="ja-JP" altLang="en-US" dirty="0"/>
          </a:p>
        </p:txBody>
      </p:sp>
      <p:sp>
        <p:nvSpPr>
          <p:cNvPr id="6" name="テキスト プレースホルダー 8">
            <a:extLst>
              <a:ext uri="{FF2B5EF4-FFF2-40B4-BE49-F238E27FC236}">
                <a16:creationId xmlns:a16="http://schemas.microsoft.com/office/drawing/2014/main" id="{7AE9D84F-A5BF-492C-B7C2-CEBE4D2191BB}"/>
              </a:ext>
            </a:extLst>
          </p:cNvPr>
          <p:cNvSpPr txBox="1">
            <a:spLocks/>
          </p:cNvSpPr>
          <p:nvPr/>
        </p:nvSpPr>
        <p:spPr>
          <a:xfrm>
            <a:off x="333749" y="339897"/>
            <a:ext cx="11887200" cy="747032"/>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s-EC" altLang="ja-JP" dirty="0"/>
              <a:t>Adjunto:</a:t>
            </a:r>
            <a:r>
              <a:rPr kumimoji="1" lang="en-US" altLang="ja-JP" dirty="0"/>
              <a:t> </a:t>
            </a:r>
            <a:r>
              <a:rPr kumimoji="1" lang="es-EC" altLang="ja-JP" dirty="0"/>
              <a:t>aceptación</a:t>
            </a:r>
            <a:r>
              <a:rPr kumimoji="1" lang="en-US" altLang="ja-JP" dirty="0"/>
              <a:t> de </a:t>
            </a:r>
            <a:r>
              <a:rPr kumimoji="1" lang="es-EC" altLang="ja-JP" dirty="0"/>
              <a:t>recibido</a:t>
            </a:r>
            <a:r>
              <a:rPr kumimoji="1" lang="en-US" altLang="ja-JP" dirty="0"/>
              <a:t> del plan CP </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4123F58-BDE9-402C-B7FF-E65AFFED371E}"/>
              </a:ext>
            </a:extLst>
          </p:cNvPr>
          <p:cNvPicPr>
            <a:picLocks noChangeAspect="1"/>
          </p:cNvPicPr>
          <p:nvPr/>
        </p:nvPicPr>
        <p:blipFill>
          <a:blip r:embed="rId2"/>
          <a:stretch>
            <a:fillRect/>
          </a:stretch>
        </p:blipFill>
        <p:spPr>
          <a:xfrm>
            <a:off x="6287441" y="3420906"/>
            <a:ext cx="5267628" cy="3970494"/>
          </a:xfrm>
          <a:prstGeom prst="rect">
            <a:avLst/>
          </a:prstGeom>
        </p:spPr>
      </p:pic>
      <p:pic>
        <p:nvPicPr>
          <p:cNvPr id="11" name="Imagen 10">
            <a:extLst>
              <a:ext uri="{FF2B5EF4-FFF2-40B4-BE49-F238E27FC236}">
                <a16:creationId xmlns:a16="http://schemas.microsoft.com/office/drawing/2014/main" id="{CC3998E8-1FF2-44B5-98D7-CDBFE6019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13" name="Imagen 12">
            <a:extLst>
              <a:ext uri="{FF2B5EF4-FFF2-40B4-BE49-F238E27FC236}">
                <a16:creationId xmlns:a16="http://schemas.microsoft.com/office/drawing/2014/main" id="{AE8A6034-F2EE-4A51-B729-89F2EF340CB3}"/>
              </a:ext>
            </a:extLst>
          </p:cNvPr>
          <p:cNvPicPr>
            <a:picLocks noChangeAspect="1"/>
          </p:cNvPicPr>
          <p:nvPr/>
        </p:nvPicPr>
        <p:blipFill>
          <a:blip r:embed="rId4"/>
          <a:stretch>
            <a:fillRect/>
          </a:stretch>
        </p:blipFill>
        <p:spPr>
          <a:xfrm>
            <a:off x="16983336" y="200472"/>
            <a:ext cx="828675" cy="523875"/>
          </a:xfrm>
          <a:prstGeom prst="rect">
            <a:avLst/>
          </a:prstGeom>
        </p:spPr>
      </p:pic>
      <p:pic>
        <p:nvPicPr>
          <p:cNvPr id="14" name="Imagen 13">
            <a:extLst>
              <a:ext uri="{FF2B5EF4-FFF2-40B4-BE49-F238E27FC236}">
                <a16:creationId xmlns:a16="http://schemas.microsoft.com/office/drawing/2014/main" id="{54349615-D53F-4442-AA33-9B08E8F264F1}"/>
              </a:ext>
            </a:extLst>
          </p:cNvPr>
          <p:cNvPicPr>
            <a:picLocks noChangeAspect="1"/>
          </p:cNvPicPr>
          <p:nvPr/>
        </p:nvPicPr>
        <p:blipFill>
          <a:blip r:embed="rId5"/>
          <a:stretch>
            <a:fillRect/>
          </a:stretch>
        </p:blipFill>
        <p:spPr>
          <a:xfrm>
            <a:off x="15119498" y="9646828"/>
            <a:ext cx="2278175" cy="370866"/>
          </a:xfrm>
          <a:prstGeom prst="rect">
            <a:avLst/>
          </a:prstGeom>
        </p:spPr>
      </p:pic>
    </p:spTree>
    <p:extLst>
      <p:ext uri="{BB962C8B-B14F-4D97-AF65-F5344CB8AC3E}">
        <p14:creationId xmlns:p14="http://schemas.microsoft.com/office/powerpoint/2010/main" val="497803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1"/>
          </p:nvPr>
        </p:nvSpPr>
        <p:spPr>
          <a:solidFill>
            <a:srgbClr val="00B0F0">
              <a:alpha val="70000"/>
            </a:srgbClr>
          </a:solidFill>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Introducción</a:t>
            </a:r>
            <a:endParaRPr kumimoji="1" lang="ja-JP" altLang="en-US" dirty="0"/>
          </a:p>
        </p:txBody>
      </p:sp>
      <p:sp>
        <p:nvSpPr>
          <p:cNvPr id="2" name="テキスト プレースホルダー 1"/>
          <p:cNvSpPr>
            <a:spLocks noGrp="1"/>
          </p:cNvSpPr>
          <p:nvPr>
            <p:ph type="body" sz="quarter" idx="24"/>
          </p:nvPr>
        </p:nvSpPr>
        <p:spPr>
          <a:solidFill>
            <a:srgbClr val="00B0F0">
              <a:alpha val="70000"/>
            </a:srgbClr>
          </a:solidFill>
        </p:spPr>
        <p:txBody>
          <a:bodyPr/>
          <a:lstStyle/>
          <a:p>
            <a:endParaRPr kumimoji="1" lang="ja-JP" altLang="en-US" dirty="0"/>
          </a:p>
        </p:txBody>
      </p:sp>
      <p:sp>
        <p:nvSpPr>
          <p:cNvPr id="3" name="テキスト プレースホルダー 2"/>
          <p:cNvSpPr>
            <a:spLocks noGrp="1"/>
          </p:cNvSpPr>
          <p:nvPr>
            <p:ph type="body" sz="quarter" idx="25"/>
          </p:nvPr>
        </p:nvSpPr>
        <p:spPr>
          <a:solidFill>
            <a:srgbClr val="00B0F0">
              <a:alpha val="70000"/>
            </a:srgbClr>
          </a:solidFill>
        </p:spPr>
        <p:txBody>
          <a:bodyPr/>
          <a:lstStyle/>
          <a:p>
            <a:endParaRPr kumimoji="1" lang="ja-JP" altLang="en-US" dirty="0"/>
          </a:p>
        </p:txBody>
      </p:sp>
      <p:sp>
        <p:nvSpPr>
          <p:cNvPr id="4" name="テキスト プレースホルダー 3"/>
          <p:cNvSpPr>
            <a:spLocks noGrp="1"/>
          </p:cNvSpPr>
          <p:nvPr>
            <p:ph type="body" sz="quarter" idx="26"/>
          </p:nvPr>
        </p:nvSpPr>
        <p:spPr>
          <a:solidFill>
            <a:srgbClr val="00B0F0">
              <a:alpha val="70000"/>
            </a:srgbClr>
          </a:solidFill>
        </p:spPr>
        <p:txBody>
          <a:bodyPr/>
          <a:lstStyle/>
          <a:p>
            <a:endParaRPr kumimoji="1" lang="ja-JP" altLang="en-US" dirty="0"/>
          </a:p>
        </p:txBody>
      </p:sp>
      <p:sp>
        <p:nvSpPr>
          <p:cNvPr id="5" name="テキスト プレースホルダー 4"/>
          <p:cNvSpPr>
            <a:spLocks noGrp="1"/>
          </p:cNvSpPr>
          <p:nvPr>
            <p:ph type="body" sz="quarter" idx="27"/>
          </p:nvPr>
        </p:nvSpPr>
        <p:spPr>
          <a:solidFill>
            <a:srgbClr val="00B0F0">
              <a:alpha val="70000"/>
            </a:srgbClr>
          </a:solidFill>
        </p:spPr>
        <p:txBody>
          <a:bodyPr/>
          <a:lstStyle/>
          <a:p>
            <a:endParaRPr kumimoji="1" lang="ja-JP" altLang="en-US"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xfrm>
            <a:off x="5175415" y="4706682"/>
            <a:ext cx="10993120" cy="2366282"/>
          </a:xfrm>
        </p:spPr>
        <p:txBody>
          <a:bodyPr>
            <a:noAutofit/>
          </a:bodyPr>
          <a:lstStyle/>
          <a:p>
            <a:pPr algn="just"/>
            <a:r>
              <a:rPr lang="es-ES" sz="2600" dirty="0" err="1">
                <a:ea typeface="Calibri" panose="020F0502020204030204" pitchFamily="34" charset="0"/>
              </a:rPr>
              <a:t>All</a:t>
            </a:r>
            <a:r>
              <a:rPr lang="es-ES" sz="2600" dirty="0">
                <a:ea typeface="Calibri" panose="020F0502020204030204" pitchFamily="34" charset="0"/>
              </a:rPr>
              <a:t> </a:t>
            </a:r>
            <a:r>
              <a:rPr lang="es-ES" sz="2600" dirty="0" err="1">
                <a:ea typeface="Calibri" panose="020F0502020204030204" pitchFamily="34" charset="0"/>
              </a:rPr>
              <a:t>Is</a:t>
            </a:r>
            <a:r>
              <a:rPr lang="es-ES" sz="2600" dirty="0">
                <a:ea typeface="Calibri" panose="020F0502020204030204" pitchFamily="34" charset="0"/>
              </a:rPr>
              <a:t> </a:t>
            </a:r>
            <a:r>
              <a:rPr lang="es-ES" sz="2600" dirty="0" err="1">
                <a:ea typeface="Calibri" panose="020F0502020204030204" pitchFamily="34" charset="0"/>
              </a:rPr>
              <a:t>Vet</a:t>
            </a:r>
            <a:r>
              <a:rPr lang="es-ES" sz="2600" dirty="0">
                <a:ea typeface="Calibri" panose="020F0502020204030204" pitchFamily="34" charset="0"/>
              </a:rPr>
              <a:t> es una empresa ecuatoriana la cual dedica sus esfuerzos para cuidar la vida y bienestar de tus mascotas. Ofreciendo cuidado y atención personalizada al cliente, es una empresa que surgió en la pandemia y se ha venido manteniendo en el transcurso de la misma.</a:t>
            </a:r>
          </a:p>
          <a:p>
            <a:pPr algn="just"/>
            <a:r>
              <a:rPr lang="es-ES" sz="2600" dirty="0">
                <a:ea typeface="Calibri" panose="020F0502020204030204" pitchFamily="34" charset="0"/>
              </a:rPr>
              <a:t>En la actualidad la empresa </a:t>
            </a:r>
            <a:r>
              <a:rPr lang="es-ES" sz="2600" dirty="0" err="1">
                <a:ea typeface="Calibri" panose="020F0502020204030204" pitchFamily="34" charset="0"/>
              </a:rPr>
              <a:t>All</a:t>
            </a:r>
            <a:r>
              <a:rPr lang="es-ES" sz="2600" dirty="0">
                <a:ea typeface="Calibri" panose="020F0502020204030204" pitchFamily="34" charset="0"/>
              </a:rPr>
              <a:t> </a:t>
            </a:r>
            <a:r>
              <a:rPr lang="es-ES" sz="2600" dirty="0" err="1">
                <a:ea typeface="Calibri" panose="020F0502020204030204" pitchFamily="34" charset="0"/>
              </a:rPr>
              <a:t>Is</a:t>
            </a:r>
            <a:r>
              <a:rPr lang="es-ES" sz="2600" dirty="0">
                <a:ea typeface="Calibri" panose="020F0502020204030204" pitchFamily="34" charset="0"/>
              </a:rPr>
              <a:t> </a:t>
            </a:r>
            <a:r>
              <a:rPr lang="es-ES" sz="2600" dirty="0" err="1">
                <a:ea typeface="Calibri" panose="020F0502020204030204" pitchFamily="34" charset="0"/>
              </a:rPr>
              <a:t>Vet</a:t>
            </a:r>
            <a:r>
              <a:rPr lang="es-ES" sz="2600" dirty="0">
                <a:ea typeface="Calibri" panose="020F0502020204030204" pitchFamily="34" charset="0"/>
              </a:rPr>
              <a:t> no cuenta con un sistema que gestione y controle las actividades por lo cual el desarrollo del prototipo de sistema web/móvil lograra agilizar estos procesos. Evitando la aglomeración, de esta manera lograremos cuidar el bienestar de toda nuestra familia e incluso evitar las pérdidas que atraído la llegada de la pandemia.</a:t>
            </a:r>
          </a:p>
        </p:txBody>
      </p:sp>
      <p:sp>
        <p:nvSpPr>
          <p:cNvPr id="6" name="テキスト プレースホルダー 5"/>
          <p:cNvSpPr>
            <a:spLocks noGrp="1"/>
          </p:cNvSpPr>
          <p:nvPr>
            <p:ph type="body" sz="quarter" idx="13"/>
          </p:nvPr>
        </p:nvSpPr>
        <p:spPr>
          <a:xfrm>
            <a:off x="5773568" y="3436727"/>
            <a:ext cx="8545863" cy="747032"/>
          </a:xfrm>
        </p:spPr>
        <p:txBody>
          <a:bodyPr/>
          <a:lstStyle/>
          <a:p>
            <a:r>
              <a:rPr kumimoji="1" lang="en-US" altLang="ja-JP" dirty="0"/>
              <a:t>INTRODUCCIÓN</a:t>
            </a:r>
            <a:endParaRPr kumimoji="1" lang="ja-JP" alt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4</a:t>
            </a:fld>
            <a:endParaRPr lang="en-US" dirty="0"/>
          </a:p>
        </p:txBody>
      </p:sp>
      <p:pic>
        <p:nvPicPr>
          <p:cNvPr id="2" name="Imagen 1">
            <a:extLst>
              <a:ext uri="{FF2B5EF4-FFF2-40B4-BE49-F238E27FC236}">
                <a16:creationId xmlns:a16="http://schemas.microsoft.com/office/drawing/2014/main" id="{C1E385C5-1739-47F6-8E4C-1D7E2CC4E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5F40B10C-5E23-4487-A9D8-004E771F3005}"/>
              </a:ext>
            </a:extLst>
          </p:cNvPr>
          <p:cNvPicPr>
            <a:picLocks noChangeAspect="1"/>
          </p:cNvPicPr>
          <p:nvPr/>
        </p:nvPicPr>
        <p:blipFill>
          <a:blip r:embed="rId3"/>
          <a:stretch>
            <a:fillRect/>
          </a:stretch>
        </p:blipFill>
        <p:spPr>
          <a:xfrm>
            <a:off x="16983336" y="200472"/>
            <a:ext cx="828675" cy="523875"/>
          </a:xfrm>
          <a:prstGeom prst="rect">
            <a:avLst/>
          </a:prstGeom>
        </p:spPr>
      </p:pic>
      <p:pic>
        <p:nvPicPr>
          <p:cNvPr id="2050" name="Picture 2" descr="Puede ser una imagen de gato">
            <a:extLst>
              <a:ext uri="{FF2B5EF4-FFF2-40B4-BE49-F238E27FC236}">
                <a16:creationId xmlns:a16="http://schemas.microsoft.com/office/drawing/2014/main" id="{7C3F1655-FD28-4D75-882E-D8E04C1409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27940" y="649339"/>
            <a:ext cx="6274060" cy="363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Problemática</a:t>
            </a:r>
            <a:endParaRPr kumimoji="1" lang="ja-JP" altLang="en-US" dirty="0"/>
          </a:p>
        </p:txBody>
      </p:sp>
      <p:sp>
        <p:nvSpPr>
          <p:cNvPr id="7" name="テキスト プレースホルダー 6"/>
          <p:cNvSpPr>
            <a:spLocks noGrp="1"/>
          </p:cNvSpPr>
          <p:nvPr>
            <p:ph type="body" sz="quarter" idx="13"/>
          </p:nvPr>
        </p:nvSpPr>
        <p:spPr>
          <a:xfrm>
            <a:off x="2138103" y="2054183"/>
            <a:ext cx="7554537" cy="1280040"/>
          </a:xfrm>
        </p:spPr>
        <p:txBody>
          <a:bodyPr/>
          <a:lstStyle/>
          <a:p>
            <a:pPr algn="just"/>
            <a:r>
              <a:rPr lang="es-ES" sz="2600" dirty="0"/>
              <a:t>Debido a la pandemia muchas de las actividades laborales diarias se han visto reducida y en sí no solamente por el miedo de contraer esta enfermedad sino también por el desempleo que se está dando desde la llegada de la misma. Pero en si como poco a poco se está regresando a la normalidad y en si un sobrecargo de trabajo en gestión y control de actividades, lo que se busca es que de una manera sencilla brindar a la microempresa veterinaria ALL IS VET esa organización organizando actividades. Por lo cual dar una atención a través de tickets móviles sería de gran ayuda para la gestión de la misma.</a:t>
            </a:r>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5</a:t>
            </a:fld>
            <a:endParaRPr lang="en-US" dirty="0"/>
          </a:p>
        </p:txBody>
      </p:sp>
      <p:pic>
        <p:nvPicPr>
          <p:cNvPr id="2" name="Imagen 1">
            <a:extLst>
              <a:ext uri="{FF2B5EF4-FFF2-40B4-BE49-F238E27FC236}">
                <a16:creationId xmlns:a16="http://schemas.microsoft.com/office/drawing/2014/main" id="{4E5B54FF-BCF4-4ACB-850A-995818E8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0D2B3B44-68CD-42E3-AFE5-1813CCE8D1EF}"/>
              </a:ext>
            </a:extLst>
          </p:cNvPr>
          <p:cNvPicPr>
            <a:picLocks noChangeAspect="1"/>
          </p:cNvPicPr>
          <p:nvPr/>
        </p:nvPicPr>
        <p:blipFill>
          <a:blip r:embed="rId3"/>
          <a:stretch>
            <a:fillRect/>
          </a:stretch>
        </p:blipFill>
        <p:spPr>
          <a:xfrm>
            <a:off x="16983336" y="200472"/>
            <a:ext cx="828675" cy="523875"/>
          </a:xfrm>
          <a:prstGeom prst="rect">
            <a:avLst/>
          </a:prstGeom>
        </p:spPr>
      </p:pic>
      <p:pic>
        <p:nvPicPr>
          <p:cNvPr id="1026" name="Picture 2" descr="Puede ser una imagen de gato e interior">
            <a:extLst>
              <a:ext uri="{FF2B5EF4-FFF2-40B4-BE49-F238E27FC236}">
                <a16:creationId xmlns:a16="http://schemas.microsoft.com/office/drawing/2014/main" id="{F828C57B-9C14-4E9B-B745-AF800D92B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0748" y="2593816"/>
            <a:ext cx="7326925" cy="509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Problemática</a:t>
            </a:r>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6</a:t>
            </a:fld>
            <a:endParaRPr lang="en-US" dirty="0"/>
          </a:p>
        </p:txBody>
      </p:sp>
      <p:pic>
        <p:nvPicPr>
          <p:cNvPr id="2" name="Imagen 1">
            <a:extLst>
              <a:ext uri="{FF2B5EF4-FFF2-40B4-BE49-F238E27FC236}">
                <a16:creationId xmlns:a16="http://schemas.microsoft.com/office/drawing/2014/main" id="{4E5B54FF-BCF4-4ACB-850A-995818E8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0D2B3B44-68CD-42E3-AFE5-1813CCE8D1EF}"/>
              </a:ext>
            </a:extLst>
          </p:cNvPr>
          <p:cNvPicPr>
            <a:picLocks noChangeAspect="1"/>
          </p:cNvPicPr>
          <p:nvPr/>
        </p:nvPicPr>
        <p:blipFill>
          <a:blip r:embed="rId3"/>
          <a:stretch>
            <a:fillRect/>
          </a:stretch>
        </p:blipFill>
        <p:spPr>
          <a:xfrm>
            <a:off x="16983336" y="200472"/>
            <a:ext cx="828675" cy="523875"/>
          </a:xfrm>
          <a:prstGeom prst="rect">
            <a:avLst/>
          </a:prstGeom>
        </p:spPr>
      </p:pic>
      <p:sp>
        <p:nvSpPr>
          <p:cNvPr id="9" name="CuadroTexto 8">
            <a:extLst>
              <a:ext uri="{FF2B5EF4-FFF2-40B4-BE49-F238E27FC236}">
                <a16:creationId xmlns:a16="http://schemas.microsoft.com/office/drawing/2014/main" id="{C60F6B24-E397-4370-BFC2-937AD46EA880}"/>
              </a:ext>
            </a:extLst>
          </p:cNvPr>
          <p:cNvSpPr txBox="1"/>
          <p:nvPr/>
        </p:nvSpPr>
        <p:spPr>
          <a:xfrm>
            <a:off x="6321966" y="8416985"/>
            <a:ext cx="8434796" cy="507831"/>
          </a:xfrm>
          <a:prstGeom prst="rect">
            <a:avLst/>
          </a:prstGeom>
          <a:noFill/>
        </p:spPr>
        <p:txBody>
          <a:bodyPr wrap="square" rtlCol="0">
            <a:spAutoFit/>
          </a:bodyPr>
          <a:lstStyle/>
          <a:p>
            <a:r>
              <a:rPr lang="es-ES" dirty="0"/>
              <a:t>Hoja de Excel que usa actualmente</a:t>
            </a:r>
          </a:p>
        </p:txBody>
      </p:sp>
      <p:pic>
        <p:nvPicPr>
          <p:cNvPr id="5" name="Imagen 4">
            <a:extLst>
              <a:ext uri="{FF2B5EF4-FFF2-40B4-BE49-F238E27FC236}">
                <a16:creationId xmlns:a16="http://schemas.microsoft.com/office/drawing/2014/main" id="{4D2F21D0-996D-46A3-A733-60111B6F7364}"/>
              </a:ext>
            </a:extLst>
          </p:cNvPr>
          <p:cNvPicPr>
            <a:picLocks noChangeAspect="1"/>
          </p:cNvPicPr>
          <p:nvPr/>
        </p:nvPicPr>
        <p:blipFill>
          <a:blip r:embed="rId4"/>
          <a:stretch>
            <a:fillRect/>
          </a:stretch>
        </p:blipFill>
        <p:spPr>
          <a:xfrm>
            <a:off x="3328987" y="1868428"/>
            <a:ext cx="12151675" cy="6208771"/>
          </a:xfrm>
          <a:prstGeom prst="rect">
            <a:avLst/>
          </a:prstGeom>
        </p:spPr>
      </p:pic>
    </p:spTree>
    <p:extLst>
      <p:ext uri="{BB962C8B-B14F-4D97-AF65-F5344CB8AC3E}">
        <p14:creationId xmlns:p14="http://schemas.microsoft.com/office/powerpoint/2010/main" val="382454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Problemática</a:t>
            </a:r>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2" name="Imagen 1">
            <a:extLst>
              <a:ext uri="{FF2B5EF4-FFF2-40B4-BE49-F238E27FC236}">
                <a16:creationId xmlns:a16="http://schemas.microsoft.com/office/drawing/2014/main" id="{4E5B54FF-BCF4-4ACB-850A-995818E8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0D2B3B44-68CD-42E3-AFE5-1813CCE8D1EF}"/>
              </a:ext>
            </a:extLst>
          </p:cNvPr>
          <p:cNvPicPr>
            <a:picLocks noChangeAspect="1"/>
          </p:cNvPicPr>
          <p:nvPr/>
        </p:nvPicPr>
        <p:blipFill>
          <a:blip r:embed="rId3"/>
          <a:stretch>
            <a:fillRect/>
          </a:stretch>
        </p:blipFill>
        <p:spPr>
          <a:xfrm>
            <a:off x="16983336" y="200472"/>
            <a:ext cx="828675" cy="523875"/>
          </a:xfrm>
          <a:prstGeom prst="rect">
            <a:avLst/>
          </a:prstGeom>
        </p:spPr>
      </p:pic>
      <p:sp>
        <p:nvSpPr>
          <p:cNvPr id="9" name="CuadroTexto 8">
            <a:extLst>
              <a:ext uri="{FF2B5EF4-FFF2-40B4-BE49-F238E27FC236}">
                <a16:creationId xmlns:a16="http://schemas.microsoft.com/office/drawing/2014/main" id="{C60F6B24-E397-4370-BFC2-937AD46EA880}"/>
              </a:ext>
            </a:extLst>
          </p:cNvPr>
          <p:cNvSpPr txBox="1"/>
          <p:nvPr/>
        </p:nvSpPr>
        <p:spPr>
          <a:xfrm>
            <a:off x="2209800" y="7562077"/>
            <a:ext cx="7211918" cy="507831"/>
          </a:xfrm>
          <a:prstGeom prst="rect">
            <a:avLst/>
          </a:prstGeom>
          <a:noFill/>
        </p:spPr>
        <p:txBody>
          <a:bodyPr wrap="square" rtlCol="0">
            <a:spAutoFit/>
          </a:bodyPr>
          <a:lstStyle/>
          <a:p>
            <a:r>
              <a:rPr lang="es-ES" dirty="0"/>
              <a:t>No hay distanciamiento al agendar un turno</a:t>
            </a:r>
          </a:p>
        </p:txBody>
      </p:sp>
      <p:sp>
        <p:nvSpPr>
          <p:cNvPr id="18" name="CuadroTexto 17">
            <a:extLst>
              <a:ext uri="{FF2B5EF4-FFF2-40B4-BE49-F238E27FC236}">
                <a16:creationId xmlns:a16="http://schemas.microsoft.com/office/drawing/2014/main" id="{98D93BAE-B175-4BEC-9BAF-F2FC5698FA87}"/>
              </a:ext>
            </a:extLst>
          </p:cNvPr>
          <p:cNvSpPr txBox="1"/>
          <p:nvPr/>
        </p:nvSpPr>
        <p:spPr>
          <a:xfrm>
            <a:off x="12366824" y="7515911"/>
            <a:ext cx="3086100" cy="507831"/>
          </a:xfrm>
          <a:prstGeom prst="rect">
            <a:avLst/>
          </a:prstGeom>
          <a:noFill/>
        </p:spPr>
        <p:txBody>
          <a:bodyPr wrap="square" rtlCol="0">
            <a:spAutoFit/>
          </a:bodyPr>
          <a:lstStyle/>
          <a:p>
            <a:r>
              <a:rPr lang="es-ES" dirty="0"/>
              <a:t>Clientes en espera</a:t>
            </a:r>
          </a:p>
        </p:txBody>
      </p:sp>
      <p:pic>
        <p:nvPicPr>
          <p:cNvPr id="1026" name="Picture 2" descr="Registra BJ, Tláhuac y GAM largas filas para pruebas Covid">
            <a:extLst>
              <a:ext uri="{FF2B5EF4-FFF2-40B4-BE49-F238E27FC236}">
                <a16:creationId xmlns:a16="http://schemas.microsoft.com/office/drawing/2014/main" id="{A1F5F1B5-6BCF-4628-80BB-5B99E43A8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296" y="2103844"/>
            <a:ext cx="7211918" cy="4807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Imagen 4">
            <a:extLst>
              <a:ext uri="{FF2B5EF4-FFF2-40B4-BE49-F238E27FC236}">
                <a16:creationId xmlns:a16="http://schemas.microsoft.com/office/drawing/2014/main" id="{2DF9B24F-4D24-4277-900A-C6297E17BE5E}"/>
              </a:ext>
            </a:extLst>
          </p:cNvPr>
          <p:cNvPicPr>
            <a:picLocks noChangeAspect="1"/>
          </p:cNvPicPr>
          <p:nvPr/>
        </p:nvPicPr>
        <p:blipFill>
          <a:blip r:embed="rId5"/>
          <a:stretch>
            <a:fillRect/>
          </a:stretch>
        </p:blipFill>
        <p:spPr>
          <a:xfrm>
            <a:off x="10297047" y="2103844"/>
            <a:ext cx="6686289" cy="49366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1637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a:xfrm>
            <a:off x="5527643" y="2272453"/>
            <a:ext cx="6607123" cy="747032"/>
          </a:xfrm>
        </p:spPr>
        <p:txBody>
          <a:bodyPr/>
          <a:lstStyle/>
          <a:p>
            <a:r>
              <a:rPr kumimoji="1" lang="en-US" altLang="ja-JP" dirty="0"/>
              <a:t>OBJETIVOS</a:t>
            </a:r>
            <a:endParaRPr kumimoji="1" lang="ja-JP" altLang="en-US" dirty="0"/>
          </a:p>
        </p:txBody>
      </p:sp>
      <p:sp>
        <p:nvSpPr>
          <p:cNvPr id="6" name="テキスト プレースホルダー 5"/>
          <p:cNvSpPr>
            <a:spLocks noGrp="1"/>
          </p:cNvSpPr>
          <p:nvPr>
            <p:ph type="body" sz="quarter" idx="12"/>
          </p:nvPr>
        </p:nvSpPr>
        <p:spPr>
          <a:xfrm>
            <a:off x="3227845" y="3339615"/>
            <a:ext cx="11916905" cy="1152546"/>
          </a:xfrm>
        </p:spPr>
        <p:txBody>
          <a:bodyPr>
            <a:noAutofit/>
          </a:bodyPr>
          <a:lstStyle/>
          <a:p>
            <a:r>
              <a:rPr lang="es-ES" sz="2800" dirty="0">
                <a:latin typeface="Times New Roman" panose="02020603050405020304" pitchFamily="18" charset="0"/>
              </a:rPr>
              <a:t>Desarrollar el sistema para la automatización de procesos a través de tickets móviles en la veterinaria ALL IS VET.</a:t>
            </a:r>
            <a:endParaRPr lang="es-ES" sz="2800"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a:xfrm>
            <a:off x="8211584" y="724347"/>
            <a:ext cx="1239243" cy="1239243"/>
          </a:xfrm>
        </p:spPr>
      </p:pic>
      <p:pic>
        <p:nvPicPr>
          <p:cNvPr id="2" name="Imagen 1">
            <a:extLst>
              <a:ext uri="{FF2B5EF4-FFF2-40B4-BE49-F238E27FC236}">
                <a16:creationId xmlns:a16="http://schemas.microsoft.com/office/drawing/2014/main" id="{651EEA85-91AD-480F-9B3E-DDAD808AF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89" y="300326"/>
            <a:ext cx="1305107" cy="809738"/>
          </a:xfrm>
          <a:prstGeom prst="rect">
            <a:avLst/>
          </a:prstGeom>
        </p:spPr>
      </p:pic>
      <p:pic>
        <p:nvPicPr>
          <p:cNvPr id="3" name="Imagen 2">
            <a:extLst>
              <a:ext uri="{FF2B5EF4-FFF2-40B4-BE49-F238E27FC236}">
                <a16:creationId xmlns:a16="http://schemas.microsoft.com/office/drawing/2014/main" id="{E830D81C-1324-4F00-BA88-64FC124A604B}"/>
              </a:ext>
            </a:extLst>
          </p:cNvPr>
          <p:cNvPicPr>
            <a:picLocks noChangeAspect="1"/>
          </p:cNvPicPr>
          <p:nvPr/>
        </p:nvPicPr>
        <p:blipFill>
          <a:blip r:embed="rId4"/>
          <a:stretch>
            <a:fillRect/>
          </a:stretch>
        </p:blipFill>
        <p:spPr>
          <a:xfrm>
            <a:off x="16983336" y="200472"/>
            <a:ext cx="828675" cy="523875"/>
          </a:xfrm>
          <a:prstGeom prst="rect">
            <a:avLst/>
          </a:prstGeom>
        </p:spPr>
      </p:pic>
      <p:sp>
        <p:nvSpPr>
          <p:cNvPr id="10" name="テキスト プレースホルダー 6">
            <a:extLst>
              <a:ext uri="{FF2B5EF4-FFF2-40B4-BE49-F238E27FC236}">
                <a16:creationId xmlns:a16="http://schemas.microsoft.com/office/drawing/2014/main" id="{E6FD2AF6-0B1D-4FFD-8E40-329A52C7B5F5}"/>
              </a:ext>
            </a:extLst>
          </p:cNvPr>
          <p:cNvSpPr txBox="1">
            <a:spLocks/>
          </p:cNvSpPr>
          <p:nvPr/>
        </p:nvSpPr>
        <p:spPr>
          <a:xfrm>
            <a:off x="5882735" y="4812291"/>
            <a:ext cx="6607123" cy="747032"/>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3600" kern="1200" baseline="0">
                <a:solidFill>
                  <a:schemeClr val="bg1"/>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OBJETIVOS ESPECÍFICOS</a:t>
            </a:r>
            <a:endParaRPr kumimoji="1" lang="ja-JP" altLang="en-US" dirty="0"/>
          </a:p>
        </p:txBody>
      </p:sp>
      <p:sp>
        <p:nvSpPr>
          <p:cNvPr id="11" name="テキスト プレースホルダー 5">
            <a:extLst>
              <a:ext uri="{FF2B5EF4-FFF2-40B4-BE49-F238E27FC236}">
                <a16:creationId xmlns:a16="http://schemas.microsoft.com/office/drawing/2014/main" id="{0A59F35B-CAAD-438C-99C9-29757480378C}"/>
              </a:ext>
            </a:extLst>
          </p:cNvPr>
          <p:cNvSpPr txBox="1">
            <a:spLocks/>
          </p:cNvSpPr>
          <p:nvPr/>
        </p:nvSpPr>
        <p:spPr>
          <a:xfrm>
            <a:off x="3733800" y="6226421"/>
            <a:ext cx="13830267" cy="1321846"/>
          </a:xfrm>
          <a:prstGeom prst="rect">
            <a:avLst/>
          </a:prstGeom>
        </p:spPr>
        <p:txBody>
          <a:bodyPr vert="horz" lIns="91440" tIns="45720" rIns="91440" bIns="45720" rtlCol="0" anchor="t">
            <a:noAutofit/>
          </a:bodyPr>
          <a:lstStyle>
            <a:lvl1pPr marL="0" indent="0" algn="ctr" defTabSz="1371417" rtl="0" eaLnBrk="1" latinLnBrk="0" hangingPunct="1">
              <a:lnSpc>
                <a:spcPct val="130000"/>
              </a:lnSpc>
              <a:spcBef>
                <a:spcPts val="0"/>
              </a:spcBef>
              <a:buFontTx/>
              <a:buNone/>
              <a:defRPr sz="2000" kern="1200" baseline="0">
                <a:solidFill>
                  <a:schemeClr val="bg1"/>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l"/>
            <a:r>
              <a:rPr lang="es-ES" sz="2800" dirty="0">
                <a:latin typeface="Times New Roman" panose="02020603050405020304" pitchFamily="18" charset="0"/>
              </a:rPr>
              <a:t>●	Levantar requerimientos.</a:t>
            </a:r>
          </a:p>
          <a:p>
            <a:pPr algn="l"/>
            <a:r>
              <a:rPr lang="es-ES" sz="2800" dirty="0">
                <a:latin typeface="Times New Roman" panose="02020603050405020304" pitchFamily="18" charset="0"/>
              </a:rPr>
              <a:t>●	Diseñar el modelo de la base de datos para el sistema.</a:t>
            </a:r>
          </a:p>
          <a:p>
            <a:pPr algn="l"/>
            <a:r>
              <a:rPr lang="es-ES" sz="2800" dirty="0">
                <a:latin typeface="Times New Roman" panose="02020603050405020304" pitchFamily="18" charset="0"/>
              </a:rPr>
              <a:t>●	Desarrollar el sistema con una metodología Ágil.</a:t>
            </a:r>
          </a:p>
          <a:p>
            <a:pPr algn="l"/>
            <a:r>
              <a:rPr lang="es-ES" sz="2800" dirty="0">
                <a:latin typeface="Times New Roman" panose="02020603050405020304" pitchFamily="18" charset="0"/>
              </a:rPr>
              <a:t>●	Utilizar la aplicación web para administrar la aplicación.</a:t>
            </a:r>
          </a:p>
          <a:p>
            <a:pPr algn="l"/>
            <a:r>
              <a:rPr lang="es-ES" sz="2800" dirty="0">
                <a:latin typeface="Times New Roman" panose="02020603050405020304" pitchFamily="18" charset="0"/>
              </a:rPr>
              <a:t>●	Validar el prototipo mediante pruebas a realizarse.</a:t>
            </a:r>
          </a:p>
        </p:txBody>
      </p:sp>
      <p:pic>
        <p:nvPicPr>
          <p:cNvPr id="3076" name="Picture 4" descr="Cómo redactar objetivos - Cómo Hacer Un Ensayo Bien">
            <a:extLst>
              <a:ext uri="{FF2B5EF4-FFF2-40B4-BE49-F238E27FC236}">
                <a16:creationId xmlns:a16="http://schemas.microsoft.com/office/drawing/2014/main" id="{8F73A36E-60F5-4761-8639-4F4C99A75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75" y="6226421"/>
            <a:ext cx="40481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66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a:solidFill>
            <a:srgbClr val="00B0F0">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PROPUESTA</a:t>
            </a:r>
            <a:endParaRPr kumimoji="1" lang="ja-JP" altLang="en-US" dirty="0"/>
          </a:p>
        </p:txBody>
      </p:sp>
      <p:sp>
        <p:nvSpPr>
          <p:cNvPr id="10" name="テキスト プレースホルダー 9"/>
          <p:cNvSpPr>
            <a:spLocks noGrp="1"/>
          </p:cNvSpPr>
          <p:nvPr>
            <p:ph type="body" sz="quarter" idx="16"/>
          </p:nvPr>
        </p:nvSpPr>
        <p:spPr>
          <a:solidFill>
            <a:srgbClr val="00B0F0">
              <a:alpha val="70000"/>
            </a:srgbClr>
          </a:solidFill>
        </p:spPr>
        <p:txBody>
          <a:bodyPr/>
          <a:lstStyle/>
          <a:p>
            <a:endParaRPr kumimoji="1" lang="ja-JP" altLang="en-US" dirty="0"/>
          </a:p>
        </p:txBody>
      </p:sp>
      <p:sp>
        <p:nvSpPr>
          <p:cNvPr id="11" name="テキスト プレースホルダー 10"/>
          <p:cNvSpPr>
            <a:spLocks noGrp="1"/>
          </p:cNvSpPr>
          <p:nvPr>
            <p:ph type="body" sz="quarter" idx="17"/>
          </p:nvPr>
        </p:nvSpPr>
        <p:spPr>
          <a:solidFill>
            <a:srgbClr val="00B0F0">
              <a:alpha val="70000"/>
            </a:srgbClr>
          </a:solidFill>
        </p:spPr>
        <p:txBody>
          <a:bodyPr/>
          <a:lstStyle/>
          <a:p>
            <a:endParaRPr kumimoji="1" lang="ja-JP" altLang="en-US" dirty="0"/>
          </a:p>
        </p:txBody>
      </p:sp>
      <p:sp>
        <p:nvSpPr>
          <p:cNvPr id="12" name="テキスト プレースホルダー 11"/>
          <p:cNvSpPr>
            <a:spLocks noGrp="1"/>
          </p:cNvSpPr>
          <p:nvPr>
            <p:ph type="body" sz="quarter" idx="18"/>
          </p:nvPr>
        </p:nvSpPr>
        <p:spPr>
          <a:solidFill>
            <a:srgbClr val="00B0F0">
              <a:alpha val="70000"/>
            </a:srgbClr>
          </a:solidFill>
        </p:spPr>
        <p:txBody>
          <a:bodyPr/>
          <a:lstStyle/>
          <a:p>
            <a:endParaRPr kumimoji="1" lang="ja-JP" altLang="en-US" dirty="0"/>
          </a:p>
        </p:txBody>
      </p:sp>
      <p:sp>
        <p:nvSpPr>
          <p:cNvPr id="13" name="テキスト プレースホルダー 12"/>
          <p:cNvSpPr>
            <a:spLocks noGrp="1"/>
          </p:cNvSpPr>
          <p:nvPr>
            <p:ph type="body" sz="quarter" idx="19"/>
          </p:nvPr>
        </p:nvSpPr>
        <p:spPr>
          <a:solidFill>
            <a:srgbClr val="00B0F0">
              <a:alpha val="70000"/>
            </a:srgbClr>
          </a:solidFill>
        </p:spPr>
        <p:txBody>
          <a:bodyPr/>
          <a:lstStyle/>
          <a:p>
            <a:endParaRPr kumimoji="1" lang="ja-JP" altLang="en-US" dirty="0"/>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11528</TotalTime>
  <Words>1184</Words>
  <Application>Microsoft Office PowerPoint</Application>
  <PresentationFormat>Personalizado</PresentationFormat>
  <Paragraphs>117</Paragraphs>
  <Slides>27</Slides>
  <Notes>0</Notes>
  <HiddenSlides>0</HiddenSlides>
  <MMClips>0</MMClips>
  <ScaleCrop>false</ScaleCrop>
  <HeadingPairs>
    <vt:vector size="6" baseType="variant">
      <vt:variant>
        <vt:lpstr>Fuentes usadas</vt:lpstr>
      </vt:variant>
      <vt:variant>
        <vt:i4>8</vt:i4>
      </vt:variant>
      <vt:variant>
        <vt:lpstr>Tema</vt:lpstr>
      </vt:variant>
      <vt:variant>
        <vt:i4>5</vt:i4>
      </vt:variant>
      <vt:variant>
        <vt:lpstr>Títulos de diapositiva</vt:lpstr>
      </vt:variant>
      <vt:variant>
        <vt:i4>27</vt:i4>
      </vt:variant>
    </vt:vector>
  </HeadingPairs>
  <TitlesOfParts>
    <vt:vector size="40" baseType="lpstr">
      <vt:lpstr>Arial</vt:lpstr>
      <vt:lpstr>Calibri</vt:lpstr>
      <vt:lpstr>Helvetica Neue</vt:lpstr>
      <vt:lpstr>Times New Roman</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PROTOTIPO DE SISTEMA (WEB/MÓVIL) PARA LA GESTIÓN Y CONTROL DE ACTIVIDADES EN LA VETERINARIA ALL IS VET A TRAVÉS DE TICKETS MÓVILES</vt:lpstr>
      <vt:lpstr>Presentación Agenda</vt:lpstr>
      <vt:lpstr>Presentación de PowerPoint</vt:lpstr>
      <vt:lpstr>Presentación de PowerPoint</vt:lpstr>
      <vt:lpstr>Problemática</vt:lpstr>
      <vt:lpstr>Problemática</vt:lpstr>
      <vt:lpstr>Problemática</vt:lpstr>
      <vt:lpstr>Presentación de PowerPoint</vt:lpstr>
      <vt:lpstr>Presentación de PowerPoint</vt:lpstr>
      <vt:lpstr>Presentación de PowerPoint</vt:lpstr>
      <vt:lpstr>Presentación de PowerPoint</vt:lpstr>
      <vt:lpstr>TECNOLOGÍA</vt:lpstr>
      <vt:lpstr>TECNOLOGÍA</vt:lpstr>
      <vt:lpstr>Presentación de PowerPoint</vt:lpstr>
      <vt:lpstr>Presentación de PowerPoint</vt:lpstr>
      <vt:lpstr>Presentación de PowerPoint</vt:lpstr>
      <vt:lpstr>PROCESO</vt:lpstr>
      <vt:lpstr>ESTILOS DE PROGRAMACIÓN</vt:lpstr>
      <vt:lpstr>Presentación de PowerPoint</vt:lpstr>
      <vt:lpstr>Presentación de PowerPoint</vt:lpstr>
      <vt:lpstr>Presentación de PowerPoint</vt:lpstr>
      <vt:lpstr>Presentación de PowerPoint</vt:lpstr>
      <vt:lpstr>CONCLUSIONES</vt:lpstr>
      <vt:lpstr>Presentación de PowerPoint</vt:lpstr>
      <vt:lpstr>RECOMENDACIONES</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Eliot</cp:lastModifiedBy>
  <cp:revision>484</cp:revision>
  <dcterms:created xsi:type="dcterms:W3CDTF">2015-08-02T15:43:04Z</dcterms:created>
  <dcterms:modified xsi:type="dcterms:W3CDTF">2022-03-31T09:29:17Z</dcterms:modified>
</cp:coreProperties>
</file>