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
  </p:notesMasterIdLst>
  <p:sldIdLst>
    <p:sldId id="267" r:id="rId2"/>
  </p:sldIdLst>
  <p:sldSz cx="43891200" cy="32918400"/>
  <p:notesSz cx="9144000" cy="6858000"/>
  <p:defaultTextStyle>
    <a:defPPr>
      <a:defRPr lang="en-US"/>
    </a:defPPr>
    <a:lvl1pPr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1pPr>
    <a:lvl2pPr marL="2193925" indent="-1736725"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2pPr>
    <a:lvl3pPr marL="4387850" indent="-3473450"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3pPr>
    <a:lvl4pPr marL="6583363" indent="-5211763"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4pPr>
    <a:lvl5pPr marL="8777288" indent="-6948488" algn="l" defTabSz="4387850" rtl="0" eaLnBrk="0" fontAlgn="base" hangingPunct="0">
      <a:spcBef>
        <a:spcPct val="0"/>
      </a:spcBef>
      <a:spcAft>
        <a:spcPct val="0"/>
      </a:spcAft>
      <a:defRPr sz="86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86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44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457C"/>
    <a:srgbClr val="C104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705"/>
  </p:normalViewPr>
  <p:slideViewPr>
    <p:cSldViewPr>
      <p:cViewPr>
        <p:scale>
          <a:sx n="33" d="100"/>
          <a:sy n="33" d="100"/>
        </p:scale>
        <p:origin x="24" y="-624"/>
      </p:cViewPr>
      <p:guideLst>
        <p:guide orient="horz" pos="244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 name="Date Placeholder 2"/>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E0AC838-D400-491C-BE66-1FD19812080C}" type="datetimeFigureOut">
              <a:rPr lang="en-US" altLang="en-US"/>
              <a:pPr>
                <a:defRPr/>
              </a:pPr>
              <a:t>11/20/2016</a:t>
            </a:fld>
            <a:endParaRPr lang="en-US"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D765105-4925-44C4-B1C5-AB67ADC014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AA7145-C7BB-4548-817B-850F398961A3}"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948438"/>
            <a:ext cx="43891200" cy="1122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userDrawn="1"/>
        </p:nvSpPr>
        <p:spPr>
          <a:xfrm>
            <a:off x="838200" y="7318375"/>
            <a:ext cx="9839325" cy="238474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4" name="Rectangle 3"/>
          <p:cNvSpPr/>
          <p:nvPr userDrawn="1"/>
        </p:nvSpPr>
        <p:spPr>
          <a:xfrm>
            <a:off x="33299400" y="7318375"/>
            <a:ext cx="9839325" cy="238474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5" name="Rectangle 4"/>
          <p:cNvSpPr/>
          <p:nvPr userDrawn="1"/>
        </p:nvSpPr>
        <p:spPr>
          <a:xfrm>
            <a:off x="11649075" y="7345363"/>
            <a:ext cx="9839325" cy="44656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6" name="Rectangle 5"/>
          <p:cNvSpPr/>
          <p:nvPr userDrawn="1"/>
        </p:nvSpPr>
        <p:spPr>
          <a:xfrm>
            <a:off x="22402800" y="7318375"/>
            <a:ext cx="4572000" cy="9766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7" name="Rectangle 6"/>
          <p:cNvSpPr/>
          <p:nvPr userDrawn="1"/>
        </p:nvSpPr>
        <p:spPr>
          <a:xfrm>
            <a:off x="11649075" y="19964400"/>
            <a:ext cx="9839325" cy="970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panose="020B0604020202020204" pitchFamily="34" charset="0"/>
            </a:endParaRPr>
          </a:p>
        </p:txBody>
      </p:sp>
      <p:pic>
        <p:nvPicPr>
          <p:cNvPr id="8"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43891200" cy="643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22426613" y="19964400"/>
            <a:ext cx="9839325" cy="9704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panose="020B0604020202020204" pitchFamily="34" charset="0"/>
            </a:endParaRPr>
          </a:p>
        </p:txBody>
      </p:sp>
      <p:sp>
        <p:nvSpPr>
          <p:cNvPr id="10" name="Rectangle 9"/>
          <p:cNvSpPr/>
          <p:nvPr userDrawn="1"/>
        </p:nvSpPr>
        <p:spPr>
          <a:xfrm>
            <a:off x="28008263" y="7318375"/>
            <a:ext cx="4248150" cy="97663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
        <p:nvSpPr>
          <p:cNvPr id="11" name="Rectangle 10"/>
          <p:cNvSpPr/>
          <p:nvPr userDrawn="1"/>
        </p:nvSpPr>
        <p:spPr>
          <a:xfrm>
            <a:off x="11682413" y="12593638"/>
            <a:ext cx="9839325" cy="44910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hangingPunct="1">
              <a:defRPr/>
            </a:pPr>
            <a:endParaRPr lang="en-US" altLang="en-US">
              <a:solidFill>
                <a:srgbClr val="FFFFFF"/>
              </a:solidFill>
              <a:cs typeface="Arial" panose="020B0604020202020204" pitchFamily="34" charset="0"/>
            </a:endParaRPr>
          </a:p>
        </p:txBody>
      </p:sp>
    </p:spTree>
    <p:extLst>
      <p:ext uri="{BB962C8B-B14F-4D97-AF65-F5344CB8AC3E}">
        <p14:creationId xmlns:p14="http://schemas.microsoft.com/office/powerpoint/2010/main" val="38730071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a:defRPr sz="4300">
                <a:solidFill>
                  <a:srgbClr val="898989"/>
                </a:solidFill>
                <a:latin typeface="Calibri" panose="020F0502020204030204" pitchFamily="34" charset="0"/>
                <a:ea typeface="ＭＳ Ｐゴシック" panose="020B0600070205080204" pitchFamily="34" charset="-128"/>
                <a:cs typeface="+mn-cs"/>
              </a:defRPr>
            </a:lvl1pPr>
          </a:lstStyle>
          <a:p>
            <a:pPr>
              <a:defRPr/>
            </a:pPr>
            <a:fld id="{71411C77-F24D-4200-8C49-D846E3F492DF}" type="datetime1">
              <a:rPr lang="en-US" altLang="en-US"/>
              <a:pPr>
                <a:defRPr/>
              </a:pPr>
              <a:t>11/20/2016</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wrap="square" lIns="91440" tIns="45720" rIns="91440" bIns="45720" numCol="1" anchor="ctr" anchorCtr="0" compatLnSpc="1">
            <a:prstTxWarp prst="textNoShape">
              <a:avLst/>
            </a:prstTxWarp>
          </a:bodyPr>
          <a:lstStyle>
            <a:lvl1pPr algn="ctr">
              <a:defRPr sz="430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a:defRPr sz="4300">
                <a:solidFill>
                  <a:srgbClr val="898989"/>
                </a:solidFill>
                <a:latin typeface="Calibri" panose="020F0502020204030204" pitchFamily="34" charset="0"/>
                <a:ea typeface="ＭＳ Ｐゴシック" panose="020B0600070205080204" pitchFamily="34" charset="-128"/>
                <a:cs typeface="+mn-cs"/>
              </a:defRPr>
            </a:lvl1pPr>
          </a:lstStyle>
          <a:p>
            <a:pPr>
              <a:defRPr/>
            </a:pPr>
            <a:fld id="{A189BC99-2A84-4AB5-AFA9-579D909DD8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5" r:id="rId1"/>
  </p:sldLayoutIdLst>
  <p:hf sldNum="0" hdr="0" ftr="0"/>
  <p:txStyles>
    <p:titleStyle>
      <a:lvl1pPr algn="l" defTabSz="3290888" rtl="0" eaLnBrk="0" fontAlgn="base" hangingPunct="0">
        <a:lnSpc>
          <a:spcPct val="90000"/>
        </a:lnSpc>
        <a:spcBef>
          <a:spcPct val="0"/>
        </a:spcBef>
        <a:spcAft>
          <a:spcPct val="0"/>
        </a:spcAft>
        <a:defRPr sz="15800" kern="1200">
          <a:solidFill>
            <a:schemeClr val="tx1"/>
          </a:solidFill>
          <a:latin typeface="+mj-lt"/>
          <a:ea typeface="ＭＳ Ｐゴシック" charset="0"/>
          <a:cs typeface="+mj-cs"/>
        </a:defRPr>
      </a:lvl1pPr>
      <a:lvl2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2pPr>
      <a:lvl3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3pPr>
      <a:lvl4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4pPr>
      <a:lvl5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ea typeface="ＭＳ Ｐゴシック" charset="0"/>
        </a:defRPr>
      </a:lvl5pPr>
      <a:lvl6pPr marL="457200" algn="l" defTabSz="3290888" rtl="0" fontAlgn="base">
        <a:lnSpc>
          <a:spcPct val="90000"/>
        </a:lnSpc>
        <a:spcBef>
          <a:spcPct val="0"/>
        </a:spcBef>
        <a:spcAft>
          <a:spcPct val="0"/>
        </a:spcAft>
        <a:defRPr sz="15800">
          <a:solidFill>
            <a:schemeClr val="tx1"/>
          </a:solidFill>
          <a:latin typeface="Calibri Light" panose="020F0302020204030204" pitchFamily="34" charset="0"/>
        </a:defRPr>
      </a:lvl6pPr>
      <a:lvl7pPr marL="914400" algn="l" defTabSz="3290888" rtl="0" fontAlgn="base">
        <a:lnSpc>
          <a:spcPct val="90000"/>
        </a:lnSpc>
        <a:spcBef>
          <a:spcPct val="0"/>
        </a:spcBef>
        <a:spcAft>
          <a:spcPct val="0"/>
        </a:spcAft>
        <a:defRPr sz="15800">
          <a:solidFill>
            <a:schemeClr val="tx1"/>
          </a:solidFill>
          <a:latin typeface="Calibri Light" panose="020F0302020204030204" pitchFamily="34" charset="0"/>
        </a:defRPr>
      </a:lvl7pPr>
      <a:lvl8pPr marL="1371600" algn="l" defTabSz="3290888" rtl="0" fontAlgn="base">
        <a:lnSpc>
          <a:spcPct val="90000"/>
        </a:lnSpc>
        <a:spcBef>
          <a:spcPct val="0"/>
        </a:spcBef>
        <a:spcAft>
          <a:spcPct val="0"/>
        </a:spcAft>
        <a:defRPr sz="15800">
          <a:solidFill>
            <a:schemeClr val="tx1"/>
          </a:solidFill>
          <a:latin typeface="Calibri Light" panose="020F0302020204030204" pitchFamily="34" charset="0"/>
        </a:defRPr>
      </a:lvl8pPr>
      <a:lvl9pPr marL="1828800" algn="l" defTabSz="3290888" rtl="0" fontAlgn="base">
        <a:lnSpc>
          <a:spcPct val="90000"/>
        </a:lnSpc>
        <a:spcBef>
          <a:spcPct val="0"/>
        </a:spcBef>
        <a:spcAft>
          <a:spcPct val="0"/>
        </a:spcAft>
        <a:defRPr sz="15800">
          <a:solidFill>
            <a:schemeClr val="tx1"/>
          </a:solidFill>
          <a:latin typeface="Calibri Light" panose="020F0302020204030204" pitchFamily="34" charset="0"/>
        </a:defRPr>
      </a:lvl9pPr>
    </p:titleStyle>
    <p:bodyStyle>
      <a:lvl1pPr marL="822325" indent="-822325" algn="l" defTabSz="3290888" rtl="0" eaLnBrk="0" fontAlgn="base" hangingPunct="0">
        <a:lnSpc>
          <a:spcPct val="90000"/>
        </a:lnSpc>
        <a:spcBef>
          <a:spcPts val="3600"/>
        </a:spcBef>
        <a:spcAft>
          <a:spcPct val="0"/>
        </a:spcAft>
        <a:buFont typeface="Arial" panose="020B0604020202020204" pitchFamily="34" charset="0"/>
        <a:buChar char="•"/>
        <a:defRPr sz="10000" kern="1200">
          <a:solidFill>
            <a:schemeClr val="tx1"/>
          </a:solidFill>
          <a:latin typeface="+mn-lt"/>
          <a:ea typeface="ＭＳ Ｐゴシック" charset="0"/>
          <a:cs typeface="+mn-cs"/>
        </a:defRPr>
      </a:lvl1pPr>
      <a:lvl2pPr marL="2468563" indent="-822325" algn="l" defTabSz="3290888" rtl="0" eaLnBrk="0" fontAlgn="base" hangingPunct="0">
        <a:lnSpc>
          <a:spcPct val="90000"/>
        </a:lnSpc>
        <a:spcBef>
          <a:spcPts val="1800"/>
        </a:spcBef>
        <a:spcAft>
          <a:spcPct val="0"/>
        </a:spcAft>
        <a:buFont typeface="Arial" panose="020B0604020202020204" pitchFamily="34" charset="0"/>
        <a:buChar char="•"/>
        <a:defRPr sz="8600" kern="1200">
          <a:solidFill>
            <a:schemeClr val="tx1"/>
          </a:solidFill>
          <a:latin typeface="+mn-lt"/>
          <a:ea typeface="ＭＳ Ｐゴシック" charset="0"/>
          <a:cs typeface="+mn-cs"/>
        </a:defRPr>
      </a:lvl2pPr>
      <a:lvl3pPr marL="4114800" indent="-822325" algn="l" defTabSz="3290888" rtl="0" eaLnBrk="0" fontAlgn="base" hangingPunct="0">
        <a:lnSpc>
          <a:spcPct val="90000"/>
        </a:lnSpc>
        <a:spcBef>
          <a:spcPts val="1800"/>
        </a:spcBef>
        <a:spcAft>
          <a:spcPct val="0"/>
        </a:spcAft>
        <a:buFont typeface="Arial" panose="020B0604020202020204" pitchFamily="34" charset="0"/>
        <a:buChar char="•"/>
        <a:defRPr sz="7200" kern="1200">
          <a:solidFill>
            <a:schemeClr val="tx1"/>
          </a:solidFill>
          <a:latin typeface="+mn-lt"/>
          <a:ea typeface="ＭＳ Ｐゴシック" charset="0"/>
          <a:cs typeface="+mn-cs"/>
        </a:defRPr>
      </a:lvl3pPr>
      <a:lvl4pPr marL="5759450"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4pPr>
      <a:lvl5pPr marL="7405688"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ＭＳ Ｐゴシック" charset="0"/>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091812" y="9207367"/>
            <a:ext cx="9372600" cy="94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6000" b="1" dirty="0">
                <a:solidFill>
                  <a:srgbClr val="C10435"/>
                </a:solidFill>
                <a:cs typeface="+mn-cs"/>
              </a:rPr>
              <a:t>Introduction</a:t>
            </a:r>
            <a:endParaRPr lang="en-US" altLang="en-US" sz="6000" dirty="0">
              <a:solidFill>
                <a:prstClr val="black"/>
              </a:solidFill>
              <a:cs typeface="+mn-cs"/>
            </a:endParaRPr>
          </a:p>
          <a:p>
            <a:pPr>
              <a:defRPr/>
            </a:pPr>
            <a:r>
              <a:rPr lang="en-US" altLang="en-US" sz="4200" dirty="0">
                <a:solidFill>
                  <a:prstClr val="black"/>
                </a:solidFill>
                <a:cs typeface="+mn-cs"/>
              </a:rPr>
              <a:t>The SOAR Resume Builder is a web application with the aim of helping students connect with possible employers. The goal is to standardize formatting of resumes, making easier for employers and recruiters to find students with the skills they are looking for.  The application also simplifies the process of creating resumes, which often appears to be a daunting task, having the information gathered in an online form and formatting it in a professional manner for the student to distribute independently.</a:t>
            </a:r>
            <a:endParaRPr lang="en-US" altLang="en-US" sz="4200" dirty="0">
              <a:solidFill>
                <a:srgbClr val="000000"/>
              </a:solidFill>
              <a:cs typeface="+mn-cs"/>
            </a:endParaRPr>
          </a:p>
        </p:txBody>
      </p:sp>
      <p:sp>
        <p:nvSpPr>
          <p:cNvPr id="4098" name="Rectangle 2"/>
          <p:cNvSpPr>
            <a:spLocks noChangeArrowheads="1"/>
          </p:cNvSpPr>
          <p:nvPr/>
        </p:nvSpPr>
        <p:spPr bwMode="auto">
          <a:xfrm>
            <a:off x="838200" y="669925"/>
            <a:ext cx="21945600" cy="4716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defRPr/>
            </a:pPr>
            <a:r>
              <a:rPr lang="en-US" altLang="en-US" sz="8500" b="1" dirty="0">
                <a:solidFill>
                  <a:srgbClr val="FFFFFF"/>
                </a:solidFill>
                <a:cs typeface="+mn-cs"/>
              </a:rPr>
              <a:t>SOAR – Resume Builder &amp; Database</a:t>
            </a:r>
          </a:p>
          <a:p>
            <a:pPr>
              <a:spcBef>
                <a:spcPts val="725"/>
              </a:spcBef>
              <a:defRPr/>
            </a:pPr>
            <a:r>
              <a:rPr lang="en-US" altLang="en-US" sz="6600" dirty="0">
                <a:solidFill>
                  <a:srgbClr val="FFFFFF"/>
                </a:solidFill>
                <a:cs typeface="Arial" charset="0"/>
              </a:rPr>
              <a:t>Felipe Soares, Jacob Pack, Cameron Herwig, </a:t>
            </a:r>
          </a:p>
          <a:p>
            <a:pPr>
              <a:spcBef>
                <a:spcPts val="725"/>
              </a:spcBef>
              <a:defRPr/>
            </a:pPr>
            <a:r>
              <a:rPr lang="en-US" altLang="en-US" sz="6600" dirty="0">
                <a:solidFill>
                  <a:srgbClr val="FFFFFF"/>
                </a:solidFill>
                <a:cs typeface="Arial" charset="0"/>
              </a:rPr>
              <a:t>Erik White, Jagger Thom</a:t>
            </a:r>
          </a:p>
          <a:p>
            <a:pPr>
              <a:spcBef>
                <a:spcPts val="725"/>
              </a:spcBef>
              <a:defRPr/>
            </a:pPr>
            <a:r>
              <a:rPr lang="en-US" altLang="en-US" sz="6600" dirty="0">
                <a:solidFill>
                  <a:srgbClr val="FFFFFF"/>
                </a:solidFill>
              </a:rPr>
              <a:t>Dr. Shihong Huang Ph. D.</a:t>
            </a:r>
            <a:endParaRPr lang="en-US" altLang="en-US" sz="6600" dirty="0">
              <a:solidFill>
                <a:prstClr val="black"/>
              </a:solidFill>
              <a:cs typeface="+mn-cs"/>
            </a:endParaRPr>
          </a:p>
        </p:txBody>
      </p:sp>
      <p:sp>
        <p:nvSpPr>
          <p:cNvPr id="4101" name="Date Placeholder 3"/>
          <p:cNvSpPr txBox="1">
            <a:spLocks/>
          </p:cNvSpPr>
          <p:nvPr/>
        </p:nvSpPr>
        <p:spPr bwMode="auto">
          <a:xfrm>
            <a:off x="35928300" y="31775400"/>
            <a:ext cx="632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3600"/>
              </a:spcBef>
              <a:buFont typeface="Arial" panose="020B0604020202020204" pitchFamily="34" charset="0"/>
              <a:buChar char="•"/>
              <a:defRPr sz="10000">
                <a:solidFill>
                  <a:schemeClr val="tx1"/>
                </a:solidFill>
                <a:latin typeface="Calibri" panose="020F0502020204030204" pitchFamily="34" charset="0"/>
                <a:ea typeface="ＭＳ Ｐゴシック" panose="020B0600070205080204" pitchFamily="34" charset="-128"/>
              </a:defRPr>
            </a:lvl1pPr>
            <a:lvl2pPr marL="3565525" indent="-1371600">
              <a:lnSpc>
                <a:spcPct val="90000"/>
              </a:lnSpc>
              <a:spcBef>
                <a:spcPts val="1800"/>
              </a:spcBef>
              <a:buFont typeface="Arial" panose="020B0604020202020204" pitchFamily="34" charset="0"/>
              <a:buChar char="•"/>
              <a:defRPr sz="8600">
                <a:solidFill>
                  <a:schemeClr val="tx1"/>
                </a:solidFill>
                <a:latin typeface="Calibri" panose="020F0502020204030204" pitchFamily="34" charset="0"/>
                <a:ea typeface="ＭＳ Ｐゴシック" panose="020B0600070205080204" pitchFamily="34" charset="-128"/>
              </a:defRPr>
            </a:lvl2pPr>
            <a:lvl3pPr marL="5486400" indent="-1096963">
              <a:lnSpc>
                <a:spcPct val="90000"/>
              </a:lnSpc>
              <a:spcBef>
                <a:spcPts val="1800"/>
              </a:spcBef>
              <a:buFont typeface="Arial" panose="020B0604020202020204" pitchFamily="34" charset="0"/>
              <a:buChar char="•"/>
              <a:defRPr sz="7200">
                <a:solidFill>
                  <a:schemeClr val="tx1"/>
                </a:solidFill>
                <a:latin typeface="Calibri" panose="020F0502020204030204" pitchFamily="34" charset="0"/>
                <a:ea typeface="ＭＳ Ｐゴシック" panose="020B0600070205080204" pitchFamily="34" charset="-128"/>
              </a:defRPr>
            </a:lvl3pPr>
            <a:lvl4pPr marL="7680325" indent="-1096963">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4pPr>
            <a:lvl5pPr marL="9874250" indent="-1096963">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5pPr>
            <a:lvl6pPr marL="103314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6pPr>
            <a:lvl7pPr marL="107886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7pPr>
            <a:lvl8pPr marL="112458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8pPr>
            <a:lvl9pPr marL="11703050" indent="-1096963"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100000"/>
              </a:lnSpc>
              <a:spcBef>
                <a:spcPct val="0"/>
              </a:spcBef>
              <a:buFontTx/>
              <a:buNone/>
            </a:pPr>
            <a:r>
              <a:rPr lang="en-US" altLang="en-US" sz="3200" dirty="0">
                <a:solidFill>
                  <a:srgbClr val="FFFFFF"/>
                </a:solidFill>
              </a:rPr>
              <a:t>December 14, 2016</a:t>
            </a:r>
          </a:p>
        </p:txBody>
      </p:sp>
      <p:sp>
        <p:nvSpPr>
          <p:cNvPr id="7" name="Rectangle 6"/>
          <p:cNvSpPr/>
          <p:nvPr/>
        </p:nvSpPr>
        <p:spPr>
          <a:xfrm>
            <a:off x="11277600" y="7010400"/>
            <a:ext cx="21717000" cy="2354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en-US">
              <a:solidFill>
                <a:srgbClr val="FFFFFF"/>
              </a:solidFill>
              <a:cs typeface="Arial" panose="020B0604020202020204" pitchFamily="34" charset="0"/>
            </a:endParaRPr>
          </a:p>
        </p:txBody>
      </p:sp>
      <p:pic>
        <p:nvPicPr>
          <p:cNvPr id="4106"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55450" y="17470438"/>
            <a:ext cx="7956550" cy="1262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91425" y="8867775"/>
            <a:ext cx="12550775" cy="669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29488" y="17145000"/>
            <a:ext cx="12612687" cy="135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2"/>
          <p:cNvSpPr txBox="1">
            <a:spLocks noChangeArrowheads="1"/>
          </p:cNvSpPr>
          <p:nvPr/>
        </p:nvSpPr>
        <p:spPr bwMode="auto">
          <a:xfrm>
            <a:off x="21440775" y="16282988"/>
            <a:ext cx="9791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5000" b="1" dirty="0">
                <a:solidFill>
                  <a:prstClr val="black"/>
                </a:solidFill>
                <a:cs typeface="+mn-cs"/>
              </a:rPr>
              <a:t>University System Architecture</a:t>
            </a:r>
          </a:p>
        </p:txBody>
      </p:sp>
      <p:sp>
        <p:nvSpPr>
          <p:cNvPr id="20" name="TextBox 2"/>
          <p:cNvSpPr txBox="1">
            <a:spLocks noChangeArrowheads="1"/>
          </p:cNvSpPr>
          <p:nvPr/>
        </p:nvSpPr>
        <p:spPr bwMode="auto">
          <a:xfrm>
            <a:off x="10936288" y="30456188"/>
            <a:ext cx="9791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5000" b="1" dirty="0">
                <a:solidFill>
                  <a:prstClr val="black"/>
                </a:solidFill>
                <a:cs typeface="+mn-cs"/>
              </a:rPr>
              <a:t>Java Spring UI Screen Example</a:t>
            </a:r>
          </a:p>
        </p:txBody>
      </p:sp>
      <p:sp>
        <p:nvSpPr>
          <p:cNvPr id="2" name="TextBox 2"/>
          <p:cNvSpPr txBox="1">
            <a:spLocks noChangeArrowheads="1"/>
          </p:cNvSpPr>
          <p:nvPr/>
        </p:nvSpPr>
        <p:spPr bwMode="auto">
          <a:xfrm>
            <a:off x="21790025" y="30456188"/>
            <a:ext cx="97917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5000" b="1" dirty="0">
                <a:solidFill>
                  <a:prstClr val="black"/>
                </a:solidFill>
                <a:cs typeface="+mn-cs"/>
              </a:rPr>
              <a:t>Conceptual UML 2.0 Class Diagram</a:t>
            </a:r>
          </a:p>
        </p:txBody>
      </p:sp>
      <p:sp>
        <p:nvSpPr>
          <p:cNvPr id="21" name="Rectangle 3"/>
          <p:cNvSpPr>
            <a:spLocks noChangeArrowheads="1"/>
          </p:cNvSpPr>
          <p:nvPr/>
        </p:nvSpPr>
        <p:spPr bwMode="auto">
          <a:xfrm>
            <a:off x="33632775" y="5083175"/>
            <a:ext cx="10563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3600" dirty="0">
                <a:solidFill>
                  <a:srgbClr val="FFFFFF"/>
                </a:solidFill>
                <a:cs typeface="+mn-cs"/>
              </a:rPr>
              <a:t>CEN 4010 -  Principles of Software Engineering</a:t>
            </a:r>
            <a:endParaRPr lang="en-US" altLang="en-US" sz="3600" dirty="0">
              <a:solidFill>
                <a:prstClr val="black"/>
              </a:solidFill>
              <a:cs typeface="+mn-cs"/>
            </a:endParaRPr>
          </a:p>
        </p:txBody>
      </p:sp>
      <p:sp>
        <p:nvSpPr>
          <p:cNvPr id="4115" name="TextBox 9"/>
          <p:cNvSpPr txBox="1">
            <a:spLocks noChangeArrowheads="1"/>
          </p:cNvSpPr>
          <p:nvPr/>
        </p:nvSpPr>
        <p:spPr bwMode="auto">
          <a:xfrm>
            <a:off x="838200" y="31956375"/>
            <a:ext cx="15087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3600"/>
              </a:spcBef>
              <a:buFont typeface="Arial" panose="020B0604020202020204" pitchFamily="34" charset="0"/>
              <a:buChar char="•"/>
              <a:defRPr sz="10000">
                <a:solidFill>
                  <a:schemeClr val="tx1"/>
                </a:solidFill>
                <a:latin typeface="Calibri" panose="020F0502020204030204" pitchFamily="34" charset="0"/>
                <a:ea typeface="ＭＳ Ｐゴシック" panose="020B0600070205080204" pitchFamily="34" charset="-128"/>
              </a:defRPr>
            </a:lvl1pPr>
            <a:lvl2pPr marL="742950" indent="-285750">
              <a:lnSpc>
                <a:spcPct val="90000"/>
              </a:lnSpc>
              <a:spcBef>
                <a:spcPts val="1800"/>
              </a:spcBef>
              <a:buFont typeface="Arial" panose="020B0604020202020204" pitchFamily="34" charset="0"/>
              <a:buChar char="•"/>
              <a:defRPr sz="8600">
                <a:solidFill>
                  <a:schemeClr val="tx1"/>
                </a:solidFill>
                <a:latin typeface="Calibri" panose="020F0502020204030204" pitchFamily="34" charset="0"/>
                <a:ea typeface="ＭＳ Ｐゴシック" panose="020B0600070205080204" pitchFamily="34" charset="-128"/>
              </a:defRPr>
            </a:lvl2pPr>
            <a:lvl3pPr marL="1143000" indent="-228600">
              <a:lnSpc>
                <a:spcPct val="90000"/>
              </a:lnSpc>
              <a:spcBef>
                <a:spcPts val="1800"/>
              </a:spcBef>
              <a:buFont typeface="Arial" panose="020B0604020202020204" pitchFamily="34" charset="0"/>
              <a:buChar char="•"/>
              <a:defRPr sz="7200">
                <a:solidFill>
                  <a:schemeClr val="tx1"/>
                </a:solidFill>
                <a:latin typeface="Calibri" panose="020F0502020204030204" pitchFamily="34" charset="0"/>
                <a:ea typeface="ＭＳ Ｐゴシック" panose="020B0600070205080204" pitchFamily="34" charset="-128"/>
              </a:defRPr>
            </a:lvl3pPr>
            <a:lvl4pPr marL="1600200" indent="-228600">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4pPr>
            <a:lvl5pPr marL="2057400" indent="-228600">
              <a:lnSpc>
                <a:spcPct val="90000"/>
              </a:lnSpc>
              <a:spcBef>
                <a:spcPts val="1800"/>
              </a:spcBef>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lnSpc>
                <a:spcPct val="90000"/>
              </a:lnSpc>
              <a:spcBef>
                <a:spcPts val="1800"/>
              </a:spcBef>
              <a:spcAft>
                <a:spcPct val="0"/>
              </a:spcAft>
              <a:buFont typeface="Arial" panose="020B0604020202020204" pitchFamily="34" charset="0"/>
              <a:buChar char="•"/>
              <a:defRPr sz="6400">
                <a:solidFill>
                  <a:schemeClr val="tx1"/>
                </a:solidFill>
                <a:latin typeface="Calibri" panose="020F0502020204030204" pitchFamily="34" charset="0"/>
                <a:ea typeface="ＭＳ Ｐゴシック" panose="020B0600070205080204" pitchFamily="34" charset="-128"/>
              </a:defRPr>
            </a:lvl9pPr>
          </a:lstStyle>
          <a:p>
            <a:pPr eaLnBrk="1" hangingPunct="1">
              <a:lnSpc>
                <a:spcPct val="100000"/>
              </a:lnSpc>
              <a:spcBef>
                <a:spcPct val="0"/>
              </a:spcBef>
              <a:buFontTx/>
              <a:buNone/>
            </a:pPr>
            <a:r>
              <a:rPr lang="en-US" altLang="en-US" sz="3200">
                <a:solidFill>
                  <a:srgbClr val="000000"/>
                </a:solidFill>
              </a:rPr>
              <a:t>Department of Computer and Electrical Engineering and Computer Science</a:t>
            </a:r>
          </a:p>
        </p:txBody>
      </p:sp>
      <p:sp>
        <p:nvSpPr>
          <p:cNvPr id="3" name="AutoShape 21" descr="Image result"/>
          <p:cNvSpPr>
            <a:spLocks noChangeAspect="1" noChangeArrowheads="1"/>
          </p:cNvSpPr>
          <p:nvPr/>
        </p:nvSpPr>
        <p:spPr bwMode="auto">
          <a:xfrm>
            <a:off x="339725" y="-655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3" descr="Image result"/>
          <p:cNvSpPr>
            <a:spLocks noChangeAspect="1" noChangeArrowheads="1"/>
          </p:cNvSpPr>
          <p:nvPr/>
        </p:nvSpPr>
        <p:spPr bwMode="auto">
          <a:xfrm>
            <a:off x="492125" y="-503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p:nvGrpSpPr>
        <p:grpSpPr>
          <a:xfrm>
            <a:off x="1350963" y="20824078"/>
            <a:ext cx="9296400" cy="10095071"/>
            <a:chOff x="33869663" y="20606763"/>
            <a:chExt cx="9296400" cy="10095071"/>
          </a:xfrm>
        </p:grpSpPr>
        <p:sp>
          <p:nvSpPr>
            <p:cNvPr id="4100" name="Rectangle 4"/>
            <p:cNvSpPr>
              <a:spLocks noChangeArrowheads="1"/>
            </p:cNvSpPr>
            <p:nvPr/>
          </p:nvSpPr>
          <p:spPr bwMode="auto">
            <a:xfrm>
              <a:off x="33869663" y="20606763"/>
              <a:ext cx="9296400" cy="1009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Calibri" panose="020F0502020204030204" pitchFamily="34" charset="0"/>
                  <a:ea typeface="ＭＳ Ｐゴシック" panose="020B0600070205080204" pitchFamily="34" charset="-128"/>
                </a:defRPr>
              </a:lvl1pPr>
              <a:lvl2pPr marL="742950" indent="-285750">
                <a:defRPr sz="8600">
                  <a:solidFill>
                    <a:schemeClr val="tx1"/>
                  </a:solidFill>
                  <a:latin typeface="Calibri" panose="020F0502020204030204" pitchFamily="34" charset="0"/>
                  <a:ea typeface="ＭＳ Ｐゴシック" panose="020B0600070205080204" pitchFamily="34" charset="-128"/>
                </a:defRPr>
              </a:lvl2pPr>
              <a:lvl3pPr marL="1143000" indent="-228600">
                <a:defRPr sz="8600">
                  <a:solidFill>
                    <a:schemeClr val="tx1"/>
                  </a:solidFill>
                  <a:latin typeface="Calibri" panose="020F0502020204030204" pitchFamily="34" charset="0"/>
                  <a:ea typeface="ＭＳ Ｐゴシック" panose="020B0600070205080204" pitchFamily="34" charset="-128"/>
                </a:defRPr>
              </a:lvl3pPr>
              <a:lvl4pPr marL="1600200" indent="-228600">
                <a:defRPr sz="8600">
                  <a:solidFill>
                    <a:schemeClr val="tx1"/>
                  </a:solidFill>
                  <a:latin typeface="Calibri" panose="020F0502020204030204" pitchFamily="34" charset="0"/>
                  <a:ea typeface="ＭＳ Ｐゴシック" panose="020B0600070205080204" pitchFamily="34" charset="-128"/>
                </a:defRPr>
              </a:lvl4pPr>
              <a:lvl5pPr marL="2057400" indent="-228600">
                <a:defRPr sz="8600">
                  <a:solidFill>
                    <a:schemeClr val="tx1"/>
                  </a:solidFill>
                  <a:latin typeface="Calibri" panose="020F0502020204030204" pitchFamily="34" charset="0"/>
                  <a:ea typeface="ＭＳ Ｐゴシック" panose="020B0600070205080204" pitchFamily="34" charset="-128"/>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6000" b="1" dirty="0">
                  <a:solidFill>
                    <a:srgbClr val="C10435"/>
                  </a:solidFill>
                  <a:cs typeface="Arial" charset="0"/>
                </a:rPr>
                <a:t>Development Environment</a:t>
              </a:r>
              <a:endParaRPr lang="en-US" altLang="en-US" sz="60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dirty="0">
                <a:solidFill>
                  <a:srgbClr val="262626"/>
                </a:solidFill>
                <a:cs typeface="+mn-cs"/>
              </a:endParaRPr>
            </a:p>
            <a:p>
              <a:pPr>
                <a:defRPr/>
              </a:pPr>
              <a:endParaRPr lang="en-US" altLang="en-US" sz="4200" b="1" dirty="0">
                <a:solidFill>
                  <a:srgbClr val="C10435"/>
                </a:solidFill>
                <a:cs typeface="Arial" charset="0"/>
              </a:endParaRPr>
            </a:p>
            <a:p>
              <a:pPr>
                <a:defRPr/>
              </a:pPr>
              <a:endParaRPr lang="en-US" altLang="en-US" sz="4200" b="1" dirty="0">
                <a:solidFill>
                  <a:srgbClr val="C10435"/>
                </a:solidFill>
                <a:cs typeface="Arial" charset="0"/>
              </a:endParaRPr>
            </a:p>
            <a:p>
              <a:pPr algn="ctr">
                <a:defRPr/>
              </a:pPr>
              <a:endParaRPr lang="en-US" altLang="en-US" sz="2800" b="1" dirty="0">
                <a:solidFill>
                  <a:srgbClr val="C10435"/>
                </a:solidFill>
                <a:cs typeface="Arial" charset="0"/>
              </a:endParaRPr>
            </a:p>
            <a:p>
              <a:pPr algn="ctr">
                <a:defRPr/>
              </a:pPr>
              <a:r>
                <a:rPr lang="en-US" altLang="en-US" sz="6000" b="1" dirty="0">
                  <a:solidFill>
                    <a:srgbClr val="C10435"/>
                  </a:solidFill>
                  <a:cs typeface="Arial" charset="0"/>
                </a:rPr>
                <a:t>The Team</a:t>
              </a:r>
            </a:p>
            <a:p>
              <a:pPr algn="ctr">
                <a:defRPr/>
              </a:pPr>
              <a:r>
                <a:rPr lang="en-US" altLang="en-US" sz="4000" b="1" dirty="0">
                  <a:solidFill>
                    <a:srgbClr val="C10435"/>
                  </a:solidFill>
                  <a:cs typeface="Arial" charset="0"/>
                </a:rPr>
                <a:t>Fighting Mongooses</a:t>
              </a:r>
              <a:endParaRPr lang="en-US" altLang="en-US" sz="4000" dirty="0">
                <a:solidFill>
                  <a:prstClr val="black"/>
                </a:solidFill>
                <a:cs typeface="Arial" charset="0"/>
              </a:endParaRPr>
            </a:p>
            <a:p>
              <a:pPr>
                <a:defRPr/>
              </a:pPr>
              <a:r>
                <a:rPr lang="en-US" altLang="en-US" sz="4200" b="1" dirty="0">
                  <a:solidFill>
                    <a:srgbClr val="262626"/>
                  </a:solidFill>
                </a:rPr>
                <a:t>Project Owner:</a:t>
              </a:r>
              <a:r>
                <a:rPr lang="en-US" altLang="en-US" sz="4200" dirty="0">
                  <a:solidFill>
                    <a:srgbClr val="262626"/>
                  </a:solidFill>
                </a:rPr>
                <a:t> 	Jagger Thom</a:t>
              </a:r>
            </a:p>
            <a:p>
              <a:pPr>
                <a:defRPr/>
              </a:pPr>
              <a:r>
                <a:rPr lang="en-US" altLang="en-US" sz="4200" b="1" dirty="0">
                  <a:solidFill>
                    <a:srgbClr val="262626"/>
                  </a:solidFill>
                  <a:cs typeface="+mn-cs"/>
                </a:rPr>
                <a:t>Scrum Master:</a:t>
              </a:r>
              <a:r>
                <a:rPr lang="en-US" altLang="en-US" sz="4200" dirty="0">
                  <a:solidFill>
                    <a:srgbClr val="262626"/>
                  </a:solidFill>
                  <a:cs typeface="+mn-cs"/>
                </a:rPr>
                <a:t> 	Felipe Soares</a:t>
              </a:r>
            </a:p>
            <a:p>
              <a:pPr>
                <a:defRPr/>
              </a:pPr>
              <a:r>
                <a:rPr lang="en-US" altLang="en-US" sz="4200" b="1" dirty="0">
                  <a:solidFill>
                    <a:srgbClr val="262626"/>
                  </a:solidFill>
                  <a:cs typeface="+mn-cs"/>
                </a:rPr>
                <a:t>Developers:</a:t>
              </a:r>
              <a:r>
                <a:rPr lang="en-US" altLang="en-US" sz="4200" dirty="0">
                  <a:solidFill>
                    <a:srgbClr val="262626"/>
                  </a:solidFill>
                  <a:cs typeface="+mn-cs"/>
                </a:rPr>
                <a:t> 	</a:t>
              </a:r>
              <a:r>
                <a:rPr lang="en-US" altLang="en-US" sz="4200" dirty="0">
                  <a:solidFill>
                    <a:srgbClr val="262626"/>
                  </a:solidFill>
                  <a:cs typeface="Arial" charset="0"/>
                </a:rPr>
                <a:t>Cameron Herwig</a:t>
              </a:r>
            </a:p>
            <a:p>
              <a:pPr>
                <a:defRPr/>
              </a:pPr>
              <a:r>
                <a:rPr lang="en-US" altLang="en-US" sz="4200" dirty="0">
                  <a:solidFill>
                    <a:srgbClr val="262626"/>
                  </a:solidFill>
                  <a:cs typeface="+mn-cs"/>
                </a:rPr>
                <a:t>	Jacob Pack	Erik White</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41278" y="23908544"/>
              <a:ext cx="3375478" cy="174575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69663" y="22238493"/>
              <a:ext cx="3601225" cy="190752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642503" y="21927254"/>
              <a:ext cx="2371874" cy="2529999"/>
            </a:xfrm>
            <a:prstGeom prst="rect">
              <a:avLst/>
            </a:prstGeom>
          </p:spPr>
        </p:pic>
      </p:grpSp>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82315" y="9193040"/>
            <a:ext cx="8896126" cy="3968569"/>
          </a:xfrm>
          <a:prstGeom prst="rect">
            <a:avLst/>
          </a:prstGeom>
        </p:spPr>
      </p:pic>
      <p:sp>
        <p:nvSpPr>
          <p:cNvPr id="12" name="TextBox 11"/>
          <p:cNvSpPr txBox="1"/>
          <p:nvPr/>
        </p:nvSpPr>
        <p:spPr>
          <a:xfrm>
            <a:off x="12918121" y="12651852"/>
            <a:ext cx="5998151" cy="1415772"/>
          </a:xfrm>
          <a:prstGeom prst="rect">
            <a:avLst/>
          </a:prstGeom>
          <a:noFill/>
        </p:spPr>
        <p:txBody>
          <a:bodyPr wrap="square" rtlCol="0">
            <a:spAutoFit/>
          </a:bodyPr>
          <a:lstStyle/>
          <a:p>
            <a:pPr algn="ctr"/>
            <a:r>
              <a:rPr lang="en-US" spc="4500" dirty="0">
                <a:latin typeface="Raleway" panose="020B0003030101060003" pitchFamily="34" charset="0"/>
              </a:rPr>
              <a:t>SOAR</a:t>
            </a:r>
          </a:p>
        </p:txBody>
      </p:sp>
      <p:sp>
        <p:nvSpPr>
          <p:cNvPr id="14" name="TextBox 13"/>
          <p:cNvSpPr txBox="1"/>
          <p:nvPr/>
        </p:nvSpPr>
        <p:spPr>
          <a:xfrm>
            <a:off x="33640149" y="10488721"/>
            <a:ext cx="9432925" cy="16589157"/>
          </a:xfrm>
          <a:prstGeom prst="rect">
            <a:avLst/>
          </a:prstGeom>
          <a:noFill/>
        </p:spPr>
        <p:txBody>
          <a:bodyPr wrap="square" rtlCol="0">
            <a:spAutoFit/>
          </a:bodyPr>
          <a:lstStyle/>
          <a:p>
            <a:pPr algn="ctr">
              <a:defRPr/>
            </a:pPr>
            <a:r>
              <a:rPr lang="en-US" altLang="en-US" sz="6000" b="1" dirty="0">
                <a:solidFill>
                  <a:srgbClr val="C10435"/>
                </a:solidFill>
                <a:cs typeface="Arial" charset="0"/>
              </a:rPr>
              <a:t>Features</a:t>
            </a:r>
            <a:endParaRPr lang="en-US" altLang="en-US" sz="6000" dirty="0">
              <a:solidFill>
                <a:prstClr val="black"/>
              </a:solidFill>
              <a:cs typeface="Arial" charset="0"/>
            </a:endParaRPr>
          </a:p>
          <a:p>
            <a:pPr>
              <a:defRPr/>
            </a:pPr>
            <a:r>
              <a:rPr lang="en-US" altLang="en-US" sz="4400" dirty="0">
                <a:solidFill>
                  <a:srgbClr val="000000"/>
                </a:solidFill>
              </a:rPr>
              <a:t>The application is designed with two distinct purposes, creating resumes and searching a database of resumes. </a:t>
            </a:r>
          </a:p>
          <a:p>
            <a:pPr>
              <a:defRPr/>
            </a:pPr>
            <a:r>
              <a:rPr lang="en-US" altLang="en-US" sz="4400" dirty="0">
                <a:solidFill>
                  <a:srgbClr val="000000"/>
                </a:solidFill>
              </a:rPr>
              <a:t>A feature of the system is the open access to the database, there is no sign up procedure, authentication is made through the OAUTH API, so all is needed is an FAU email account.</a:t>
            </a:r>
          </a:p>
          <a:p>
            <a:pPr>
              <a:defRPr/>
            </a:pPr>
            <a:endParaRPr lang="en-US" altLang="en-US" sz="4400" dirty="0">
              <a:solidFill>
                <a:srgbClr val="000000"/>
              </a:solidFill>
            </a:endParaRPr>
          </a:p>
          <a:p>
            <a:pPr>
              <a:defRPr/>
            </a:pPr>
            <a:r>
              <a:rPr lang="en-US" altLang="en-US" sz="4400" dirty="0">
                <a:solidFill>
                  <a:srgbClr val="000000"/>
                </a:solidFill>
              </a:rPr>
              <a:t>The search feature is also available to all the users, so any students that may also be owners or managers of businesses may also search the database. Opening the access to the entire school maximizes exposure and possibilities for students.</a:t>
            </a:r>
          </a:p>
          <a:p>
            <a:pPr>
              <a:defRPr/>
            </a:pPr>
            <a:endParaRPr lang="en-US" altLang="en-US" sz="4400" dirty="0">
              <a:solidFill>
                <a:srgbClr val="000000"/>
              </a:solidFill>
            </a:endParaRPr>
          </a:p>
          <a:p>
            <a:pPr>
              <a:defRPr/>
            </a:pPr>
            <a:r>
              <a:rPr lang="en-US" altLang="en-US" sz="4400" dirty="0">
                <a:solidFill>
                  <a:srgbClr val="000000"/>
                </a:solidFill>
              </a:rPr>
              <a:t>Resumes can be searched by using preset values or by a text field. The preset values are aggregated into the database as users create their resumes, allowing for a continuously adaptable database. </a:t>
            </a:r>
          </a:p>
        </p:txBody>
      </p:sp>
    </p:spTree>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1555</TotalTime>
  <Words>294</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Calibri Light</vt:lpstr>
      <vt:lpstr>ＭＳ Ｐゴシック</vt:lpstr>
      <vt:lpstr>4_Office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Carl</dc:creator>
  <cp:lastModifiedBy>fsoares2014</cp:lastModifiedBy>
  <cp:revision>109</cp:revision>
  <dcterms:created xsi:type="dcterms:W3CDTF">2015-01-28T18:43:35Z</dcterms:created>
  <dcterms:modified xsi:type="dcterms:W3CDTF">2016-11-21T00:48:04Z</dcterms:modified>
</cp:coreProperties>
</file>