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A2AC7-D8D1-C149-8CDC-576060762347}" v="37" dt="2022-02-07T23:12:21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37c9caf1e86c90d/Documents/Joseph%20Bermudez_Thinkful%20Data%20Analyst%20FLEX_Capstone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Least Profitable Models YTD  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'[Joseph Bermudez_Thinkful Data Analyst FLEX_Capstone 1.xlsx]Sheet3'!$B$3:$B$13</c:f>
              <c:strCache>
                <c:ptCount val="11"/>
                <c:pt idx="0">
                  <c:v>Avg of Total Cars</c:v>
                </c:pt>
                <c:pt idx="1">
                  <c:v>Austin Mini Cooper S</c:v>
                </c:pt>
                <c:pt idx="2">
                  <c:v>BMW 745</c:v>
                </c:pt>
                <c:pt idx="3">
                  <c:v>Buick Somerset</c:v>
                </c:pt>
                <c:pt idx="4">
                  <c:v>Daewoo Nubira</c:v>
                </c:pt>
                <c:pt idx="5">
                  <c:v>Dodge D150 Club</c:v>
                </c:pt>
                <c:pt idx="6">
                  <c:v>Mazda B2500</c:v>
                </c:pt>
                <c:pt idx="7">
                  <c:v>Mercedes-Benz 300E</c:v>
                </c:pt>
                <c:pt idx="8">
                  <c:v>Mercedes-Benz GLK-Class</c:v>
                </c:pt>
                <c:pt idx="9">
                  <c:v>Oldsmobile 98</c:v>
                </c:pt>
                <c:pt idx="10">
                  <c:v>Saturn Aura</c:v>
                </c:pt>
              </c:strCache>
            </c:strRef>
          </c:cat>
          <c:val>
            <c:numRef>
              <c:f>'[Joseph Bermudez_Thinkful Data Analyst FLEX_Capstone 1.xlsx]Sheet3'!$C$3:$C$13</c:f>
              <c:numCache>
                <c:formatCode>_("$"* #,##0.00_);_("$"* \(#,##0.00\);_("$"* "-"??_);_(@_)</c:formatCode>
                <c:ptCount val="11"/>
                <c:pt idx="0">
                  <c:v>13297.55</c:v>
                </c:pt>
                <c:pt idx="1">
                  <c:v>-4781.96</c:v>
                </c:pt>
                <c:pt idx="2">
                  <c:v>-3510.76</c:v>
                </c:pt>
                <c:pt idx="3">
                  <c:v>-4450.3999999999996</c:v>
                </c:pt>
                <c:pt idx="4">
                  <c:v>-5843.92</c:v>
                </c:pt>
                <c:pt idx="5">
                  <c:v>-4046.28</c:v>
                </c:pt>
                <c:pt idx="6">
                  <c:v>-3475.16</c:v>
                </c:pt>
                <c:pt idx="7">
                  <c:v>-3876.4</c:v>
                </c:pt>
                <c:pt idx="8">
                  <c:v>-6076.86</c:v>
                </c:pt>
                <c:pt idx="9">
                  <c:v>-4840.4799999999996</c:v>
                </c:pt>
                <c:pt idx="10">
                  <c:v>-4210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8C-854D-A1BE-5A34EA8612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5426576"/>
        <c:axId val="1314691280"/>
      </c:barChart>
      <c:catAx>
        <c:axId val="1325426576"/>
        <c:scaling>
          <c:orientation val="minMax"/>
        </c:scaling>
        <c:delete val="0"/>
        <c:axPos val="b"/>
        <c:numFmt formatCode="_(&quot;$&quot;* #,##0.00_);_(&quot;$&quot;* \(#,##0.00\);_(&quot;$&quot;* &quot;-&quot;??_);_(@_)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691280"/>
        <c:crosses val="autoZero"/>
        <c:auto val="1"/>
        <c:lblAlgn val="ctr"/>
        <c:lblOffset val="100"/>
        <c:noMultiLvlLbl val="0"/>
      </c:catAx>
      <c:valAx>
        <c:axId val="131469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5426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Strategy</a:t>
            </a:r>
            <a:r>
              <a:rPr lang="en-US" baseline="0" dirty="0"/>
              <a:t> Projections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Lariat Rentals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Sheet1!$B$2:$B$4</c:f>
              <c:numCache>
                <c:formatCode>_("$"* #,##0.00_);_("$"* \(#,##0.00\);_("$"* "-"??_);_(@_)</c:formatCode>
                <c:ptCount val="3"/>
                <c:pt idx="0">
                  <c:v>5.2</c:v>
                </c:pt>
                <c:pt idx="1">
                  <c:v>3.3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5-614B-9DF8-444AFEE40B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Strategy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Sheet1!$C$2:$C$4</c:f>
              <c:numCache>
                <c:formatCode>_("$"* #,##0.00_);_("$"* \(#,##0.00\);_("$"* "-"??_);_(@_)</c:formatCode>
                <c:ptCount val="3"/>
                <c:pt idx="0">
                  <c:v>4.8</c:v>
                </c:pt>
                <c:pt idx="1">
                  <c:v>2.7</c:v>
                </c:pt>
                <c:pt idx="2">
                  <c:v>1.1499999999999999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5-614B-9DF8-444AFEE40B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Strategy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Sheet1!$D$2:$D$4</c:f>
              <c:numCache>
                <c:formatCode>_("$"* #,##0.00_);_("$"* \(#,##0.00\);_("$"* "-"??_);_(@_)</c:formatCode>
                <c:ptCount val="3"/>
                <c:pt idx="0">
                  <c:v>5.3</c:v>
                </c:pt>
                <c:pt idx="1">
                  <c:v>3.3</c:v>
                </c:pt>
                <c:pt idx="2">
                  <c:v>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85-614B-9DF8-444AFEE40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0795312"/>
        <c:axId val="760867984"/>
      </c:barChart>
      <c:catAx>
        <c:axId val="76079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867984"/>
        <c:crosses val="autoZero"/>
        <c:auto val="1"/>
        <c:lblAlgn val="ctr"/>
        <c:lblOffset val="100"/>
        <c:noMultiLvlLbl val="0"/>
      </c:catAx>
      <c:valAx>
        <c:axId val="76086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79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1drv.ms/x/s!Ag3Jhh6vnHwziH_tO65FU5nMMJP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1drv.ms/x/s!Ag3Jhh6vnHwziH_tO65FU5nMMJP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8D3C7-448F-1B43-896C-90156E84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3258688" cy="3255264"/>
          </a:xfrm>
        </p:spPr>
        <p:txBody>
          <a:bodyPr>
            <a:normAutofit/>
          </a:bodyPr>
          <a:lstStyle/>
          <a:p>
            <a:r>
              <a:rPr lang="en-US" dirty="0"/>
              <a:t>Lariat Fleet Rentals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ED258-9D91-0F47-9AA5-E96F3D771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3228521" cy="914400"/>
          </a:xfrm>
        </p:spPr>
        <p:txBody>
          <a:bodyPr>
            <a:normAutofit/>
          </a:bodyPr>
          <a:lstStyle/>
          <a:p>
            <a:r>
              <a:rPr lang="en-US" sz="1400"/>
              <a:t>Objectives &amp; Strategies for how to improve in 2019</a:t>
            </a:r>
          </a:p>
          <a:p>
            <a:r>
              <a:rPr lang="en-US" sz="1400"/>
              <a:t>Capstone 1 Review by Joseph Bermudez</a:t>
            </a:r>
          </a:p>
          <a:p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11546-753F-2844-B307-5A9BB1E4B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984329"/>
            <a:ext cx="6367271" cy="28811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54F3-DBFB-0844-8ED3-ADC2BA10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Lariat Fleet Rentals Earnings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C57984-1F94-474B-8562-BEF08254D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031133"/>
              </p:ext>
            </p:extLst>
          </p:nvPr>
        </p:nvGraphicFramePr>
        <p:xfrm>
          <a:off x="5029200" y="863599"/>
          <a:ext cx="4702630" cy="4601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315">
                  <a:extLst>
                    <a:ext uri="{9D8B030D-6E8A-4147-A177-3AD203B41FA5}">
                      <a16:colId xmlns:a16="http://schemas.microsoft.com/office/drawing/2014/main" val="2178171495"/>
                    </a:ext>
                  </a:extLst>
                </a:gridCol>
                <a:gridCol w="2351315">
                  <a:extLst>
                    <a:ext uri="{9D8B030D-6E8A-4147-A177-3AD203B41FA5}">
                      <a16:colId xmlns:a16="http://schemas.microsoft.com/office/drawing/2014/main" val="732804519"/>
                    </a:ext>
                  </a:extLst>
                </a:gridCol>
              </a:tblGrid>
              <a:tr h="11502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 Financial Baseline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0745106"/>
                  </a:ext>
                </a:extLst>
              </a:tr>
              <a:tr h="1150296">
                <a:tc>
                  <a:txBody>
                    <a:bodyPr/>
                    <a:lstStyle/>
                    <a:p>
                      <a:r>
                        <a:rPr lang="en-US" dirty="0"/>
                        <a:t>Total  Revenue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Helvetica" pitchFamily="2" charset="0"/>
                        </a:rPr>
                        <a:t>$52,830,207.00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957240"/>
                  </a:ext>
                </a:extLst>
              </a:tr>
              <a:tr h="1150296">
                <a:tc>
                  <a:txBody>
                    <a:bodyPr/>
                    <a:lstStyle/>
                    <a:p>
                      <a:r>
                        <a:rPr lang="en-US" dirty="0"/>
                        <a:t>Total Cost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Helvetica" pitchFamily="2" charset="0"/>
                        </a:rPr>
                        <a:t>$33,076,688.64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76993"/>
                  </a:ext>
                </a:extLst>
              </a:tr>
              <a:tr h="1150296">
                <a:tc>
                  <a:txBody>
                    <a:bodyPr/>
                    <a:lstStyle/>
                    <a:p>
                      <a:r>
                        <a:rPr lang="en-US" dirty="0"/>
                        <a:t>Total Profit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Helvetica" pitchFamily="2" charset="0"/>
                        </a:rPr>
                        <a:t>$19,753,518.36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012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38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23E0-FA1C-9F4F-A5EB-DA58AB8D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&amp;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5996-B943-3D43-A53C-341C46573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Increase overall revenue for Q1 2019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Strategy 1: Cars from 2018 Q4 that yield a negative profit should be foreclosed upon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Strategy 2:  Introduce a fee for Airport Transactions/Rentals</a:t>
            </a:r>
          </a:p>
        </p:txBody>
      </p:sp>
    </p:spTree>
    <p:extLst>
      <p:ext uri="{BB962C8B-B14F-4D97-AF65-F5344CB8AC3E}">
        <p14:creationId xmlns:p14="http://schemas.microsoft.com/office/powerpoint/2010/main" val="362431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9CDB1-638A-B642-B08C-487CBEB1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Strategy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84CE-C5BE-2D40-8661-B0656C43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77" y="2058450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Downsize non-profitable vehicles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Cutting Costs = Higher $ Margin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FD9AEB-502E-614E-AC89-B5603E078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87431"/>
              </p:ext>
            </p:extLst>
          </p:nvPr>
        </p:nvGraphicFramePr>
        <p:xfrm>
          <a:off x="5756164" y="1502189"/>
          <a:ext cx="5152166" cy="288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6115">
                  <a:extLst>
                    <a:ext uri="{9D8B030D-6E8A-4147-A177-3AD203B41FA5}">
                      <a16:colId xmlns:a16="http://schemas.microsoft.com/office/drawing/2014/main" val="1752063315"/>
                    </a:ext>
                  </a:extLst>
                </a:gridCol>
                <a:gridCol w="2076051">
                  <a:extLst>
                    <a:ext uri="{9D8B030D-6E8A-4147-A177-3AD203B41FA5}">
                      <a16:colId xmlns:a16="http://schemas.microsoft.com/office/drawing/2014/main" val="677274086"/>
                    </a:ext>
                  </a:extLst>
                </a:gridCol>
              </a:tblGrid>
              <a:tr h="26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Austin Mini Cooper 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70" marR="14270" marT="14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Helvetica" pitchFamily="2" charset="0"/>
                        </a:rPr>
                        <a:t> $          (4,781.96)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4270" marR="14270" marT="14270" marB="0" anchor="b"/>
                </a:tc>
                <a:extLst>
                  <a:ext uri="{0D108BD9-81ED-4DB2-BD59-A6C34878D82A}">
                    <a16:rowId xmlns:a16="http://schemas.microsoft.com/office/drawing/2014/main" val="1747532693"/>
                  </a:ext>
                </a:extLst>
              </a:tr>
              <a:tr h="26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BMW 745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70" marR="14270" marT="14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Helvetica" pitchFamily="2" charset="0"/>
                        </a:rPr>
                        <a:t> $          (3,510.76)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4270" marR="14270" marT="14270" marB="0" anchor="b"/>
                </a:tc>
                <a:extLst>
                  <a:ext uri="{0D108BD9-81ED-4DB2-BD59-A6C34878D82A}">
                    <a16:rowId xmlns:a16="http://schemas.microsoft.com/office/drawing/2014/main" val="1266716810"/>
                  </a:ext>
                </a:extLst>
              </a:tr>
              <a:tr h="26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Buick Somerset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70" marR="14270" marT="14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Helvetica" pitchFamily="2" charset="0"/>
                        </a:rPr>
                        <a:t> $          (4,450.40)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4270" marR="14270" marT="14270" marB="0" anchor="b"/>
                </a:tc>
                <a:extLst>
                  <a:ext uri="{0D108BD9-81ED-4DB2-BD59-A6C34878D82A}">
                    <a16:rowId xmlns:a16="http://schemas.microsoft.com/office/drawing/2014/main" val="1231886923"/>
                  </a:ext>
                </a:extLst>
              </a:tr>
              <a:tr h="26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Daewoo Nubira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70" marR="14270" marT="14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Helvetica" pitchFamily="2" charset="0"/>
                        </a:rPr>
                        <a:t> $          (5,843.92)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4270" marR="14270" marT="14270" marB="0" anchor="b"/>
                </a:tc>
                <a:extLst>
                  <a:ext uri="{0D108BD9-81ED-4DB2-BD59-A6C34878D82A}">
                    <a16:rowId xmlns:a16="http://schemas.microsoft.com/office/drawing/2014/main" val="2553982658"/>
                  </a:ext>
                </a:extLst>
              </a:tr>
              <a:tr h="26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Dodge D150 Club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70" marR="14270" marT="14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Helvetica" pitchFamily="2" charset="0"/>
                        </a:rPr>
                        <a:t> $          (4,046.28)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4270" marR="14270" marT="14270" marB="0" anchor="b"/>
                </a:tc>
                <a:extLst>
                  <a:ext uri="{0D108BD9-81ED-4DB2-BD59-A6C34878D82A}">
                    <a16:rowId xmlns:a16="http://schemas.microsoft.com/office/drawing/2014/main" val="719485740"/>
                  </a:ext>
                </a:extLst>
              </a:tr>
              <a:tr h="26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Mazda B2500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70" marR="14270" marT="14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Helvetica" pitchFamily="2" charset="0"/>
                        </a:rPr>
                        <a:t> $          (3,475.16)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4270" marR="14270" marT="14270" marB="0" anchor="b"/>
                </a:tc>
                <a:extLst>
                  <a:ext uri="{0D108BD9-81ED-4DB2-BD59-A6C34878D82A}">
                    <a16:rowId xmlns:a16="http://schemas.microsoft.com/office/drawing/2014/main" val="2854915475"/>
                  </a:ext>
                </a:extLst>
              </a:tr>
              <a:tr h="26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Mercedes-Benz 300E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70" marR="14270" marT="14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Helvetica" pitchFamily="2" charset="0"/>
                        </a:rPr>
                        <a:t> $          (3,876.40)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4270" marR="14270" marT="14270" marB="0" anchor="b"/>
                </a:tc>
                <a:extLst>
                  <a:ext uri="{0D108BD9-81ED-4DB2-BD59-A6C34878D82A}">
                    <a16:rowId xmlns:a16="http://schemas.microsoft.com/office/drawing/2014/main" val="1524360610"/>
                  </a:ext>
                </a:extLst>
              </a:tr>
              <a:tr h="26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Mercedes-Benz GLK-Class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70" marR="14270" marT="14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Helvetica" pitchFamily="2" charset="0"/>
                        </a:rPr>
                        <a:t> $          (6,076.88)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4270" marR="14270" marT="14270" marB="0" anchor="b"/>
                </a:tc>
                <a:extLst>
                  <a:ext uri="{0D108BD9-81ED-4DB2-BD59-A6C34878D82A}">
                    <a16:rowId xmlns:a16="http://schemas.microsoft.com/office/drawing/2014/main" val="287191561"/>
                  </a:ext>
                </a:extLst>
              </a:tr>
              <a:tr h="26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Oldsmobile 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70" marR="14270" marT="14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Helvetica" pitchFamily="2" charset="0"/>
                        </a:rPr>
                        <a:t> $          (4,840.48)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4270" marR="14270" marT="14270" marB="0" anchor="b"/>
                </a:tc>
                <a:extLst>
                  <a:ext uri="{0D108BD9-81ED-4DB2-BD59-A6C34878D82A}">
                    <a16:rowId xmlns:a16="http://schemas.microsoft.com/office/drawing/2014/main" val="4079310297"/>
                  </a:ext>
                </a:extLst>
              </a:tr>
              <a:tr h="26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Saturn Aura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70" marR="14270" marT="142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Helvetica" pitchFamily="2" charset="0"/>
                        </a:rPr>
                        <a:t> $          (4,210.00)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4270" marR="14270" marT="14270" marB="0" anchor="b"/>
                </a:tc>
                <a:extLst>
                  <a:ext uri="{0D108BD9-81ED-4DB2-BD59-A6C34878D82A}">
                    <a16:rowId xmlns:a16="http://schemas.microsoft.com/office/drawing/2014/main" val="36676312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DF53E7-B665-A240-8792-DE48C7B03978}"/>
              </a:ext>
            </a:extLst>
          </p:cNvPr>
          <p:cNvSpPr txBox="1"/>
          <p:nvPr/>
        </p:nvSpPr>
        <p:spPr>
          <a:xfrm>
            <a:off x="5547960" y="827642"/>
            <a:ext cx="556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Top 10 least profitable models300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6119DB3-9479-1640-A9C3-61540EAD8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908699"/>
              </p:ext>
            </p:extLst>
          </p:nvPr>
        </p:nvGraphicFramePr>
        <p:xfrm>
          <a:off x="289249" y="3884125"/>
          <a:ext cx="4846411" cy="2570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9227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3A95FF-1A75-49AA-86AE-EED61BD0E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C7062-7830-F44E-B693-F4745B06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Strategy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EBD3-5D80-1348-9963-C9F443B78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197026" cy="3274586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Luxury &amp; Convenience  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Airport Fee  = Immediate cashflow !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Introducing a $30 convenience fee will yield over 1 million!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No Cuts needed!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13ACF-7E1F-2449-9E34-8D386863A9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r="15150"/>
          <a:stretch/>
        </p:blipFill>
        <p:spPr>
          <a:xfrm>
            <a:off x="5990897" y="339185"/>
            <a:ext cx="4142153" cy="331165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A115D2-C6C2-2249-A184-F1DA78709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36645"/>
              </p:ext>
            </p:extLst>
          </p:nvPr>
        </p:nvGraphicFramePr>
        <p:xfrm>
          <a:off x="4775523" y="3820401"/>
          <a:ext cx="6769099" cy="2707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4586">
                  <a:extLst>
                    <a:ext uri="{9D8B030D-6E8A-4147-A177-3AD203B41FA5}">
                      <a16:colId xmlns:a16="http://schemas.microsoft.com/office/drawing/2014/main" val="3396931335"/>
                    </a:ext>
                  </a:extLst>
                </a:gridCol>
                <a:gridCol w="1497897">
                  <a:extLst>
                    <a:ext uri="{9D8B030D-6E8A-4147-A177-3AD203B41FA5}">
                      <a16:colId xmlns:a16="http://schemas.microsoft.com/office/drawing/2014/main" val="2848896304"/>
                    </a:ext>
                  </a:extLst>
                </a:gridCol>
                <a:gridCol w="1878719">
                  <a:extLst>
                    <a:ext uri="{9D8B030D-6E8A-4147-A177-3AD203B41FA5}">
                      <a16:colId xmlns:a16="http://schemas.microsoft.com/office/drawing/2014/main" val="2672419522"/>
                    </a:ext>
                  </a:extLst>
                </a:gridCol>
                <a:gridCol w="1497897">
                  <a:extLst>
                    <a:ext uri="{9D8B030D-6E8A-4147-A177-3AD203B41FA5}">
                      <a16:colId xmlns:a16="http://schemas.microsoft.com/office/drawing/2014/main" val="704248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Helvetica" pitchFamily="2" charset="0"/>
                        </a:rPr>
                        <a:t>Dynamic Airport Fee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  <a:latin typeface="Helvetica" pitchFamily="2" charset="0"/>
                        </a:rPr>
                        <a:t>$30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63033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39919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27135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68237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Helvetica" pitchFamily="2" charset="0"/>
                        </a:rPr>
                        <a:t>2018 Baseline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Helvetica" pitchFamily="2" charset="0"/>
                        </a:rPr>
                        <a:t>Strategy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Helvetica" pitchFamily="2" charset="0"/>
                        </a:rPr>
                        <a:t>Strategy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21573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Helvetica" pitchFamily="2" charset="0"/>
                        </a:rPr>
                        <a:t>Number of Branches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Helvetica" pitchFamily="2" charset="0"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Helvetica" pitchFamily="2" charset="0"/>
                        </a:rPr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Helvetica" pitchFamily="2" charset="0"/>
                        </a:rPr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8909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Helvetica" pitchFamily="2" charset="0"/>
                        </a:rPr>
                        <a:t>Number of Cars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Helvetica" pitchFamily="2" charset="0"/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Helvetica" pitchFamily="2" charset="0"/>
                        </a:rPr>
                        <a:t>3345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Helvetica" pitchFamily="2" charset="0"/>
                        </a:rPr>
                        <a:t>4000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19622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Helvetica" pitchFamily="2" charset="0"/>
                        </a:rPr>
                        <a:t>Total Cost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Helvetica" pitchFamily="2" charset="0"/>
                        </a:rPr>
                        <a:t> $ 33,076,688.64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Helvetica" pitchFamily="2" charset="0"/>
                        </a:rPr>
                        <a:t> $        27,307,097.04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Helvetica" pitchFamily="2" charset="0"/>
                        </a:rPr>
                        <a:t> $ 33,076,688.64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60547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Helvetica" pitchFamily="2" charset="0"/>
                        </a:rPr>
                        <a:t>Total Revenue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Helvetica" pitchFamily="2" charset="0"/>
                        </a:rPr>
                        <a:t> $ 52,830,207.00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Helvetica" pitchFamily="2" charset="0"/>
                        </a:rPr>
                        <a:t> $        48,212,749.00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Helvetica" pitchFamily="2" charset="0"/>
                        </a:rPr>
                        <a:t> $ 53,900,937.00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19859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Helvetica" pitchFamily="2" charset="0"/>
                        </a:rPr>
                        <a:t>Total Profit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Helvetica" pitchFamily="2" charset="0"/>
                        </a:rPr>
                        <a:t> $ 19,753,518.36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Helvetica" pitchFamily="2" charset="0"/>
                        </a:rPr>
                        <a:t> $        20,905,651.96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Helvetica" pitchFamily="2" charset="0"/>
                        </a:rPr>
                        <a:t> $ 20,824,248.36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939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Helvetica" pitchFamily="2" charset="0"/>
                        </a:rPr>
                        <a:t>Increase in Profit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Helvetica" pitchFamily="2" charset="0"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Helvetica" pitchFamily="2" charset="0"/>
                        </a:rPr>
                        <a:t> $          1,152,133.60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Helvetica" pitchFamily="2" charset="0"/>
                        </a:rPr>
                        <a:t> $   1,070,730.00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899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51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F40C-FEFB-C44E-AA99-C68896F4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Lariat Fleet Rentals Earnings </a:t>
            </a:r>
            <a:r>
              <a:rPr lang="en-US" sz="1800" dirty="0"/>
              <a:t>(in millions*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CC9A32-1686-2642-B3A8-E5D218DB8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96553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629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4C75-7D82-2045-AA67-48D1BF5A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right for Lariat?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C347-F1ED-1542-ADA6-8F7A921D6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 1 has the most risk/reward factor</a:t>
            </a:r>
          </a:p>
          <a:p>
            <a:endParaRPr lang="en-US" dirty="0"/>
          </a:p>
          <a:p>
            <a:r>
              <a:rPr lang="en-US" dirty="0"/>
              <a:t>Strategy 2 is a more measured response; easier scalability</a:t>
            </a:r>
          </a:p>
          <a:p>
            <a:endParaRPr lang="en-US" dirty="0"/>
          </a:p>
          <a:p>
            <a:r>
              <a:rPr lang="en-US" dirty="0"/>
              <a:t>Strategy 2 is the most cost-effective and lucrative in terms of profitability, also the easiest to implement. </a:t>
            </a:r>
          </a:p>
          <a:p>
            <a:endParaRPr lang="en-US" dirty="0"/>
          </a:p>
          <a:p>
            <a:r>
              <a:rPr lang="en-US" dirty="0"/>
              <a:t>The dynamic airport fee is the recommended strategy entering into 2019 Q1.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8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8C92-97FA-1549-A617-B59FA814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B958F-915F-5F4F-BD40-AF1B2A47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2240809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11943</TotalTime>
  <Words>338</Words>
  <Application>Microsoft Macintosh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Corbel</vt:lpstr>
      <vt:lpstr>Helvetica</vt:lpstr>
      <vt:lpstr>Wingdings 2</vt:lpstr>
      <vt:lpstr>Frame</vt:lpstr>
      <vt:lpstr>Lariat Fleet Rentals</vt:lpstr>
      <vt:lpstr>2018 Lariat Fleet Rentals Earnings </vt:lpstr>
      <vt:lpstr>Objectives &amp; Strategies</vt:lpstr>
      <vt:lpstr>Strategy 1</vt:lpstr>
      <vt:lpstr>Strategy 2</vt:lpstr>
      <vt:lpstr>2018 Lariat Fleet Rentals Earnings (in millions* </vt:lpstr>
      <vt:lpstr>Which is right for Lariat?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Fleet Rentals</dc:title>
  <dc:creator>Joey Bermudez</dc:creator>
  <cp:lastModifiedBy>Joey Bermudez</cp:lastModifiedBy>
  <cp:revision>5</cp:revision>
  <dcterms:created xsi:type="dcterms:W3CDTF">2022-01-26T20:45:56Z</dcterms:created>
  <dcterms:modified xsi:type="dcterms:W3CDTF">2022-03-07T20:09:26Z</dcterms:modified>
</cp:coreProperties>
</file>