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3" r:id="rId4"/>
    <p:sldId id="265" r:id="rId5"/>
    <p:sldId id="262" r:id="rId6"/>
    <p:sldId id="264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37c9caf1e86c90d/Documents/DA_-_housing-price-data-04042019.csv.xls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37c9caf1e86c90d/Documents/DA_-_housing-price-data-04042019.csv.xls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37c9caf1e86c90d/Documents/DA_-_housing-price-data-04042019.csv.xls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37c9caf1e86c90d/Documents/DA_-_housing-price-data-04042019.csv.xls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Homes Sold</a:t>
            </a:r>
            <a:r>
              <a:rPr lang="en-US" baseline="0"/>
              <a:t> w/ Central Air vs. Homes Sold w/ No Central Air</a:t>
            </a:r>
          </a:p>
        </c:rich>
      </c:tx>
      <c:layout>
        <c:manualLayout>
          <c:xMode val="edge"/>
          <c:yMode val="edge"/>
          <c:x val="0.12200295491349403"/>
          <c:y val="3.660525417528681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'Central Air'!$P$10</c:f>
                <c:numCache>
                  <c:formatCode>General</c:formatCode>
                  <c:ptCount val="1"/>
                  <c:pt idx="0">
                    <c:v>8185.3026216250428</c:v>
                  </c:pt>
                </c:numCache>
              </c:numRef>
            </c:plus>
            <c:minus>
              <c:numRef>
                <c:f>'Central Air'!$P$11</c:f>
                <c:numCache>
                  <c:formatCode>General</c:formatCode>
                  <c:ptCount val="1"/>
                  <c:pt idx="0">
                    <c:v>8185.3026216250428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'Central Air'!$O$5:$P$5</c:f>
              <c:strCache>
                <c:ptCount val="2"/>
                <c:pt idx="0">
                  <c:v>Homes w/ Central Air</c:v>
                </c:pt>
                <c:pt idx="1">
                  <c:v>Homes w/ no Central Air</c:v>
                </c:pt>
              </c:strCache>
            </c:strRef>
          </c:cat>
          <c:val>
            <c:numRef>
              <c:f>'Central Air'!$O$6:$P$6</c:f>
              <c:numCache>
                <c:formatCode>General</c:formatCode>
                <c:ptCount val="2"/>
                <c:pt idx="0">
                  <c:v>186186.70989010989</c:v>
                </c:pt>
                <c:pt idx="1">
                  <c:v>105264.07368421053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CA-3B4C-951E-BD7ED3A2A1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5391856"/>
        <c:axId val="1819227168"/>
      </c:barChart>
      <c:catAx>
        <c:axId val="180539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227168"/>
        <c:crosses val="autoZero"/>
        <c:auto val="1"/>
        <c:lblAlgn val="ctr"/>
        <c:lblOffset val="100"/>
        <c:noMultiLvlLbl val="0"/>
      </c:catAx>
      <c:valAx>
        <c:axId val="181922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539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</a:t>
            </a:r>
            <a:r>
              <a:rPr lang="en-US" baseline="0"/>
              <a:t> of Rooms</a:t>
            </a:r>
          </a:p>
        </c:rich>
      </c:tx>
      <c:layout>
        <c:manualLayout>
          <c:xMode val="edge"/>
          <c:yMode val="edge"/>
          <c:x val="0.35139566929133864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'Number of Rooms'!$N$6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'Number of Rooms'!$P$10</c:f>
                <c:numCache>
                  <c:formatCode>General</c:formatCode>
                  <c:ptCount val="1"/>
                  <c:pt idx="0">
                    <c:v>4920.2181598266425</c:v>
                  </c:pt>
                </c:numCache>
              </c:numRef>
            </c:plus>
            <c:minus>
              <c:numRef>
                <c:f>'Number of Rooms'!$P$11</c:f>
                <c:numCache>
                  <c:formatCode>General</c:formatCode>
                  <c:ptCount val="1"/>
                  <c:pt idx="0">
                    <c:v>4920.2181598266425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'Number of Rooms'!$O$5:$P$5</c:f>
              <c:strCache>
                <c:ptCount val="2"/>
                <c:pt idx="0">
                  <c:v>Homes with 2-5 Rooms</c:v>
                </c:pt>
                <c:pt idx="1">
                  <c:v>Homes with 6 + rooms</c:v>
                </c:pt>
              </c:strCache>
            </c:strRef>
          </c:cat>
          <c:val>
            <c:numRef>
              <c:f>'Number of Rooms'!$O$6:$P$6</c:f>
              <c:numCache>
                <c:formatCode>General</c:formatCode>
                <c:ptCount val="2"/>
                <c:pt idx="0">
                  <c:v>135313.80769230769</c:v>
                </c:pt>
                <c:pt idx="1">
                  <c:v>197544.44953271028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66-2745-913D-416AE81CA3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5910192"/>
        <c:axId val="1846404800"/>
      </c:barChart>
      <c:catAx>
        <c:axId val="184591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6404800"/>
        <c:crosses val="autoZero"/>
        <c:auto val="1"/>
        <c:lblAlgn val="ctr"/>
        <c:lblOffset val="100"/>
        <c:noMultiLvlLbl val="0"/>
      </c:catAx>
      <c:valAx>
        <c:axId val="184640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910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Homes Sold w/ no Garage vs Homes sold w</a:t>
            </a:r>
            <a:r>
              <a:rPr lang="en-US" baseline="0"/>
              <a:t>/ garage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'Garage vs. No Garage'!$P$10</c:f>
                <c:numCache>
                  <c:formatCode>General</c:formatCode>
                  <c:ptCount val="1"/>
                  <c:pt idx="0">
                    <c:v>4174.3132985124648</c:v>
                  </c:pt>
                </c:numCache>
              </c:numRef>
            </c:plus>
            <c:minus>
              <c:numRef>
                <c:f>'Garage vs. No Garage'!$P$11</c:f>
                <c:numCache>
                  <c:formatCode>General</c:formatCode>
                  <c:ptCount val="1"/>
                  <c:pt idx="0">
                    <c:v>4174.3132985124648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'Garage vs. No Garage'!$O$5:$P$5</c:f>
              <c:strCache>
                <c:ptCount val="2"/>
                <c:pt idx="0">
                  <c:v>Homes w/ no garage</c:v>
                </c:pt>
                <c:pt idx="1">
                  <c:v>Homes w/ garage</c:v>
                </c:pt>
              </c:strCache>
            </c:strRef>
          </c:cat>
          <c:val>
            <c:numRef>
              <c:f>'Garage vs. No Garage'!$O$6:$P$6</c:f>
              <c:numCache>
                <c:formatCode>General</c:formatCode>
                <c:ptCount val="2"/>
                <c:pt idx="0">
                  <c:v>103317.28395061729</c:v>
                </c:pt>
                <c:pt idx="1">
                  <c:v>185479.51124002901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BB-D544-9DC7-096450F3A2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0424816"/>
        <c:axId val="1760426464"/>
      </c:barChart>
      <c:catAx>
        <c:axId val="176042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0426464"/>
        <c:crosses val="autoZero"/>
        <c:auto val="1"/>
        <c:lblAlgn val="ctr"/>
        <c:lblOffset val="100"/>
        <c:noMultiLvlLbl val="0"/>
      </c:catAx>
      <c:valAx>
        <c:axId val="176042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0424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Overall condition &lt;=5 vs. Overall Condition &gt;=5</a:t>
            </a: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'Overall Conditions '!$N$6</c:f>
              <c:strCache>
                <c:ptCount val="1"/>
                <c:pt idx="0">
                  <c:v>Mean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'Overall Conditions '!$P$10</c:f>
                <c:numCache>
                  <c:formatCode>General</c:formatCode>
                  <c:ptCount val="1"/>
                  <c:pt idx="0">
                    <c:v>5011.388044869298</c:v>
                  </c:pt>
                </c:numCache>
              </c:numRef>
            </c:plus>
            <c:minus>
              <c:numRef>
                <c:f>'Overall Conditions '!$P$11</c:f>
                <c:numCache>
                  <c:formatCode>General</c:formatCode>
                  <c:ptCount val="1"/>
                  <c:pt idx="0">
                    <c:v>5011.388044869298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'Overall Conditions '!$O$5:$P$5</c:f>
              <c:strCache>
                <c:ptCount val="2"/>
                <c:pt idx="0">
                  <c:v>Overall Condition &lt;=5</c:v>
                </c:pt>
                <c:pt idx="1">
                  <c:v>Overall Condition &gt;=5</c:v>
                </c:pt>
              </c:strCache>
            </c:strRef>
          </c:cat>
          <c:val>
            <c:numRef>
              <c:f>'Overall Conditions '!$O$6:$P$6</c:f>
              <c:numCache>
                <c:formatCode>General</c:formatCode>
                <c:ptCount val="2"/>
                <c:pt idx="0">
                  <c:v>194684.02090209021</c:v>
                </c:pt>
                <c:pt idx="1">
                  <c:v>158216.28130671507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A0-A04B-B5F2-CFD6C58344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8437888"/>
        <c:axId val="1805341504"/>
      </c:barChart>
      <c:catAx>
        <c:axId val="1818437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5341504"/>
        <c:crosses val="autoZero"/>
        <c:auto val="1"/>
        <c:lblAlgn val="ctr"/>
        <c:lblOffset val="100"/>
        <c:noMultiLvlLbl val="0"/>
      </c:catAx>
      <c:valAx>
        <c:axId val="180534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437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stat.org/publications/jse/v19n3/decock.pdf" TargetMode="External"/><Relationship Id="rId2" Type="http://schemas.openxmlformats.org/officeDocument/2006/relationships/hyperlink" Target="https://www.kaggle.com/c/house-prices-advanced-regression-techniques/data?select=train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uy New Construction Homes for Sale | Ryan Homes">
            <a:extLst>
              <a:ext uri="{FF2B5EF4-FFF2-40B4-BE49-F238E27FC236}">
                <a16:creationId xmlns:a16="http://schemas.microsoft.com/office/drawing/2014/main" id="{A444DAB1-DCDB-3045-BDB9-4373C190A3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63" b="9091"/>
          <a:stretch/>
        </p:blipFill>
        <p:spPr bwMode="auto">
          <a:xfrm>
            <a:off x="20" y="-1"/>
            <a:ext cx="121889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DB284-D4C2-954E-B5A1-CE11D8D87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/>
          </a:bodyPr>
          <a:lstStyle/>
          <a:p>
            <a:r>
              <a:rPr lang="en-US" sz="5000" dirty="0"/>
              <a:t>Home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C7760-9FB9-1944-A33E-A64798A7E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70246"/>
            <a:ext cx="3685069" cy="914400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Thinkful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Data Analytics FLEX 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Capstone 2 Review 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Joseph Bermudez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89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6A44-394D-6348-8A90-A4E8F24E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FEF87-66AC-7D46-9B0C-F6D7B78DB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>
                <a:hlinkClick r:id="rId3"/>
              </a:rPr>
              <a:t>Ames Housing dataset</a:t>
            </a:r>
            <a:r>
              <a:rPr lang="en-US" dirty="0"/>
              <a:t> was compiled by Dean De Cock for use in data science education. It's an incredible alternative for data scientists looking for a modernized and expanded version of the often cited Boston Housing dataset.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Question: What are some key factors that drive home prices?</a:t>
            </a:r>
          </a:p>
          <a:p>
            <a:endParaRPr lang="en-US" dirty="0"/>
          </a:p>
          <a:p>
            <a:r>
              <a:rPr lang="en-US" dirty="0"/>
              <a:t>Common factors buyers look for include, number of rooms, central air, garage, and overall condition </a:t>
            </a:r>
          </a:p>
          <a:p>
            <a:endParaRPr lang="en-US" dirty="0"/>
          </a:p>
          <a:p>
            <a:r>
              <a:rPr lang="en-US" dirty="0"/>
              <a:t>$109,000 - $189,000</a:t>
            </a:r>
          </a:p>
        </p:txBody>
      </p:sp>
    </p:spTree>
    <p:extLst>
      <p:ext uri="{BB962C8B-B14F-4D97-AF65-F5344CB8AC3E}">
        <p14:creationId xmlns:p14="http://schemas.microsoft.com/office/powerpoint/2010/main" val="4993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6294-A420-9D4A-872C-DD531752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Central Air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BDF403-CF1F-F449-8C79-0BFC755AE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r>
              <a:rPr lang="en-US" dirty="0"/>
              <a:t>Homes sold with Central Air: $186,186</a:t>
            </a:r>
          </a:p>
          <a:p>
            <a:endParaRPr lang="en-US" dirty="0"/>
          </a:p>
          <a:p>
            <a:r>
              <a:rPr lang="en-US" dirty="0"/>
              <a:t>Homes sold with no Central Air: $105,264</a:t>
            </a:r>
          </a:p>
          <a:p>
            <a:endParaRPr lang="en-US" dirty="0"/>
          </a:p>
          <a:p>
            <a:r>
              <a:rPr lang="en-US" dirty="0"/>
              <a:t>*Avg of + $81k to Sale Price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DE74532-5CA5-ED43-906B-9B9730E41E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3545655"/>
              </p:ext>
            </p:extLst>
          </p:nvPr>
        </p:nvGraphicFramePr>
        <p:xfrm>
          <a:off x="7818120" y="868680"/>
          <a:ext cx="3474720" cy="512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160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9AFB-66C6-724C-9DDA-0A2406695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Rooms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74F37-F7F9-B544-8A03-3C64BD4B8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r>
              <a:rPr lang="en-US" dirty="0"/>
              <a:t>Homes with 2-5 Rooms: $135,313</a:t>
            </a:r>
          </a:p>
          <a:p>
            <a:endParaRPr lang="en-US" dirty="0"/>
          </a:p>
          <a:p>
            <a:r>
              <a:rPr lang="en-US" dirty="0"/>
              <a:t>Homes with 6+ Rooms: $197,574</a:t>
            </a:r>
          </a:p>
          <a:p>
            <a:endParaRPr lang="en-US" dirty="0"/>
          </a:p>
          <a:p>
            <a:r>
              <a:rPr lang="en-US" dirty="0"/>
              <a:t>*Avg of + $62.2k to Sale Price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F5E905E-4A01-A44B-85ED-59D896C6E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183495"/>
              </p:ext>
            </p:extLst>
          </p:nvPr>
        </p:nvGraphicFramePr>
        <p:xfrm>
          <a:off x="7818120" y="868680"/>
          <a:ext cx="3474720" cy="512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92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72BA-07DD-2C49-B307-B5B889C59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Garage vs. No Garage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38360-C68F-4B46-AB2E-E26BFB4D4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r>
              <a:rPr lang="en-US" dirty="0"/>
              <a:t>Homes sold with no garage: $103,317</a:t>
            </a:r>
          </a:p>
          <a:p>
            <a:endParaRPr lang="en-US" dirty="0"/>
          </a:p>
          <a:p>
            <a:r>
              <a:rPr lang="en-US" dirty="0"/>
              <a:t>Homes sold with garage: $185,479</a:t>
            </a:r>
          </a:p>
          <a:p>
            <a:endParaRPr lang="en-US" dirty="0"/>
          </a:p>
          <a:p>
            <a:r>
              <a:rPr lang="en-US" dirty="0"/>
              <a:t>*Avg of + $82k to Sale Price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3F39BEB-E6D5-8F40-99D6-AD63A781DE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1425099"/>
              </p:ext>
            </p:extLst>
          </p:nvPr>
        </p:nvGraphicFramePr>
        <p:xfrm>
          <a:off x="7818120" y="868680"/>
          <a:ext cx="3474720" cy="512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592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E6F6-3B71-2240-B34C-673F7842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Overall Condition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3D32E-E8E9-6446-9A96-D78390632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r>
              <a:rPr lang="en-US" dirty="0"/>
              <a:t>Overall Condition of homes sold &lt;=“5” : $194,684</a:t>
            </a:r>
          </a:p>
          <a:p>
            <a:endParaRPr lang="en-US" dirty="0"/>
          </a:p>
          <a:p>
            <a:r>
              <a:rPr lang="en-US" dirty="0"/>
              <a:t>Overall Condition of homes sold &gt;= “5”: $158,216</a:t>
            </a:r>
          </a:p>
          <a:p>
            <a:endParaRPr lang="en-US" dirty="0"/>
          </a:p>
          <a:p>
            <a:r>
              <a:rPr lang="en-US" dirty="0"/>
              <a:t>*Avg of + $36k to Sale Price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F6923-9CEC-B74C-8CEA-25687D7D912A}"/>
              </a:ext>
            </a:extLst>
          </p:cNvPr>
          <p:cNvSpPr txBox="1"/>
          <p:nvPr/>
        </p:nvSpPr>
        <p:spPr>
          <a:xfrm>
            <a:off x="3007925" y="214489"/>
            <a:ext cx="654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/>
              <a:t>*all homes overall condition were graded on a 1 (low)-10(high) scale at time of sale*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FAFED70-D534-9945-B337-BFFED7BEBE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4181958"/>
              </p:ext>
            </p:extLst>
          </p:nvPr>
        </p:nvGraphicFramePr>
        <p:xfrm>
          <a:off x="7818120" y="868680"/>
          <a:ext cx="3474720" cy="512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553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FF88-DDBF-D646-A404-2A7E5836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82018" cy="460118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Discussion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F35C1-B3AF-1542-B8C2-2C77C6FE5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Factors: Homes with 6+ rooms, a garage, Central Air, and/or had an overall condition of 5/10 all were the most sought after</a:t>
            </a:r>
          </a:p>
          <a:p>
            <a:endParaRPr lang="en-US" dirty="0"/>
          </a:p>
          <a:p>
            <a:r>
              <a:rPr lang="en-US" dirty="0"/>
              <a:t>Investment capital earmarked for investment into mortgage-backed securities should consider these factors</a:t>
            </a:r>
          </a:p>
          <a:p>
            <a:endParaRPr lang="en-US" dirty="0"/>
          </a:p>
          <a:p>
            <a:r>
              <a:rPr lang="en-US" dirty="0"/>
              <a:t>Homes with these factors will be the most attractive in the current market. </a:t>
            </a:r>
          </a:p>
        </p:txBody>
      </p:sp>
    </p:spTree>
    <p:extLst>
      <p:ext uri="{BB962C8B-B14F-4D97-AF65-F5344CB8AC3E}">
        <p14:creationId xmlns:p14="http://schemas.microsoft.com/office/powerpoint/2010/main" val="394919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al Estate, Homes for Sale, MLS Listings, Agents | Redfin">
            <a:extLst>
              <a:ext uri="{FF2B5EF4-FFF2-40B4-BE49-F238E27FC236}">
                <a16:creationId xmlns:a16="http://schemas.microsoft.com/office/drawing/2014/main" id="{5B1A4ACD-427E-7B48-A243-A81A475654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" r="9114" b="7133"/>
          <a:stretch/>
        </p:blipFill>
        <p:spPr bwMode="auto">
          <a:xfrm>
            <a:off x="20" y="-1"/>
            <a:ext cx="121889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52D94-EB00-6447-9D21-E9F9473D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Questions?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803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New Homes in New York &amp;amp;amp; Home Builders | New Home Source">
            <a:extLst>
              <a:ext uri="{FF2B5EF4-FFF2-40B4-BE49-F238E27FC236}">
                <a16:creationId xmlns:a16="http://schemas.microsoft.com/office/drawing/2014/main" id="{A64B606B-D52A-BC48-BE8D-EBF795446F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0" r="30119" b="6692"/>
          <a:stretch/>
        </p:blipFill>
        <p:spPr bwMode="auto">
          <a:xfrm>
            <a:off x="20" y="-1"/>
            <a:ext cx="121889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1AD2B-4A5B-E743-BFB0-C3931A77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Thank you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285945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7095</TotalTime>
  <Words>329</Words>
  <Application>Microsoft Macintosh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Corbel</vt:lpstr>
      <vt:lpstr>Helvetica Neue</vt:lpstr>
      <vt:lpstr>Wingdings 2</vt:lpstr>
      <vt:lpstr>Frame</vt:lpstr>
      <vt:lpstr>Home Prices</vt:lpstr>
      <vt:lpstr>The Data</vt:lpstr>
      <vt:lpstr>Central Air</vt:lpstr>
      <vt:lpstr>Rooms</vt:lpstr>
      <vt:lpstr>Garage vs. No Garage</vt:lpstr>
      <vt:lpstr>Overall Condition </vt:lpstr>
      <vt:lpstr>Discussion &amp; Recommendations</vt:lpstr>
      <vt:lpstr>Questions?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Prices</dc:title>
  <dc:creator>Joey Bermudez</dc:creator>
  <cp:lastModifiedBy>Joey Bermudez</cp:lastModifiedBy>
  <cp:revision>3</cp:revision>
  <dcterms:created xsi:type="dcterms:W3CDTF">2022-03-04T19:07:15Z</dcterms:created>
  <dcterms:modified xsi:type="dcterms:W3CDTF">2022-03-09T17:23:09Z</dcterms:modified>
</cp:coreProperties>
</file>