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87" r:id="rId5"/>
    <p:sldId id="259" r:id="rId6"/>
    <p:sldId id="260" r:id="rId7"/>
    <p:sldId id="288" r:id="rId8"/>
    <p:sldId id="261" r:id="rId9"/>
    <p:sldId id="298" r:id="rId10"/>
    <p:sldId id="262" r:id="rId11"/>
    <p:sldId id="263" r:id="rId12"/>
    <p:sldId id="291" r:id="rId13"/>
    <p:sldId id="264" r:id="rId14"/>
    <p:sldId id="265" r:id="rId15"/>
    <p:sldId id="299" r:id="rId16"/>
    <p:sldId id="266" r:id="rId17"/>
    <p:sldId id="267" r:id="rId18"/>
    <p:sldId id="292" r:id="rId19"/>
    <p:sldId id="268" r:id="rId20"/>
    <p:sldId id="269" r:id="rId21"/>
    <p:sldId id="270" r:id="rId22"/>
    <p:sldId id="293" r:id="rId23"/>
    <p:sldId id="271" r:id="rId24"/>
    <p:sldId id="272" r:id="rId25"/>
    <p:sldId id="294" r:id="rId26"/>
    <p:sldId id="273" r:id="rId27"/>
    <p:sldId id="289" r:id="rId28"/>
    <p:sldId id="274" r:id="rId29"/>
    <p:sldId id="275" r:id="rId30"/>
    <p:sldId id="276" r:id="rId31"/>
    <p:sldId id="277" r:id="rId32"/>
    <p:sldId id="297" r:id="rId33"/>
    <p:sldId id="278" r:id="rId34"/>
    <p:sldId id="295" r:id="rId35"/>
    <p:sldId id="296" r:id="rId36"/>
    <p:sldId id="279" r:id="rId37"/>
    <p:sldId id="280" r:id="rId38"/>
    <p:sldId id="281" r:id="rId39"/>
    <p:sldId id="282" r:id="rId40"/>
    <p:sldId id="283" r:id="rId41"/>
    <p:sldId id="284" r:id="rId42"/>
    <p:sldId id="290" r:id="rId43"/>
    <p:sldId id="285" r:id="rId44"/>
    <p:sldId id="286" r:id="rId4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_tradnl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Fare clic per modificare gli stili del testo dello schema</a:t>
            </a:r>
          </a:p>
          <a:p>
            <a:pPr lvl="1"/>
            <a:r>
              <a:rPr lang="es-ES_tradnl" smtClean="0"/>
              <a:t>Secondo livello</a:t>
            </a:r>
          </a:p>
          <a:p>
            <a:pPr lvl="2"/>
            <a:r>
              <a:rPr lang="es-ES_tradnl" smtClean="0"/>
              <a:t>Terzo livello</a:t>
            </a:r>
          </a:p>
          <a:p>
            <a:pPr lvl="3"/>
            <a:r>
              <a:rPr lang="es-ES_tradnl" smtClean="0"/>
              <a:t>Quarto livello</a:t>
            </a:r>
          </a:p>
          <a:p>
            <a:pPr lvl="4"/>
            <a:r>
              <a:rPr lang="es-ES_tradnl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_tradnl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_tradnl" smtClean="0"/>
              <a:t>Fare clic per modificare gli stili del testo dello schema</a:t>
            </a:r>
          </a:p>
          <a:p>
            <a:pPr lvl="1"/>
            <a:r>
              <a:rPr lang="es-ES_tradnl" smtClean="0"/>
              <a:t>Secondo livello</a:t>
            </a:r>
          </a:p>
          <a:p>
            <a:pPr lvl="2"/>
            <a:r>
              <a:rPr lang="es-ES_tradnl" smtClean="0"/>
              <a:t>Terzo livello</a:t>
            </a:r>
          </a:p>
          <a:p>
            <a:pPr lvl="3"/>
            <a:r>
              <a:rPr lang="es-ES_tradnl" smtClean="0"/>
              <a:t>Quarto livello</a:t>
            </a:r>
          </a:p>
          <a:p>
            <a:pPr lvl="4"/>
            <a:r>
              <a:rPr lang="es-ES_tradnl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Fare clic per modificare gli stili del testo dello schema</a:t>
            </a:r>
          </a:p>
          <a:p>
            <a:pPr lvl="1"/>
            <a:r>
              <a:rPr lang="es-ES_tradnl" smtClean="0"/>
              <a:t>Secondo livello</a:t>
            </a:r>
          </a:p>
          <a:p>
            <a:pPr lvl="2"/>
            <a:r>
              <a:rPr lang="es-ES_tradnl" smtClean="0"/>
              <a:t>Terzo livello</a:t>
            </a:r>
          </a:p>
          <a:p>
            <a:pPr lvl="3"/>
            <a:r>
              <a:rPr lang="es-ES_tradnl" smtClean="0"/>
              <a:t>Quarto livello</a:t>
            </a:r>
          </a:p>
          <a:p>
            <a:pPr lvl="4"/>
            <a:r>
              <a:rPr lang="es-ES_tradnl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Fare clic per modificare gli stili del testo dello schema</a:t>
            </a:r>
          </a:p>
          <a:p>
            <a:pPr lvl="1"/>
            <a:r>
              <a:rPr lang="es-ES_tradnl" smtClean="0"/>
              <a:t>Secondo livello</a:t>
            </a:r>
          </a:p>
          <a:p>
            <a:pPr lvl="2"/>
            <a:r>
              <a:rPr lang="es-ES_tradnl" smtClean="0"/>
              <a:t>Terzo livello</a:t>
            </a:r>
          </a:p>
          <a:p>
            <a:pPr lvl="3"/>
            <a:r>
              <a:rPr lang="es-ES_tradnl" smtClean="0"/>
              <a:t>Quarto livello</a:t>
            </a:r>
          </a:p>
          <a:p>
            <a:pPr lvl="4"/>
            <a:r>
              <a:rPr lang="es-ES_tradnl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Fare clic per modificare gli stili del testo dello schema</a:t>
            </a:r>
          </a:p>
          <a:p>
            <a:pPr lvl="1"/>
            <a:r>
              <a:rPr lang="es-ES_tradnl" smtClean="0"/>
              <a:t>Secondo livello</a:t>
            </a:r>
          </a:p>
          <a:p>
            <a:pPr lvl="2"/>
            <a:r>
              <a:rPr lang="es-ES_tradnl" smtClean="0"/>
              <a:t>Terzo livello</a:t>
            </a:r>
          </a:p>
          <a:p>
            <a:pPr lvl="3"/>
            <a:r>
              <a:rPr lang="es-ES_tradnl" smtClean="0"/>
              <a:t>Quarto livello</a:t>
            </a:r>
          </a:p>
          <a:p>
            <a:pPr lvl="4"/>
            <a:r>
              <a:rPr lang="es-ES_tradnl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Fare clic per modificare stile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Fare clic per modificare stile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Fare clic per modificare gli stili del testo dello schema</a:t>
            </a:r>
          </a:p>
          <a:p>
            <a:pPr lvl="1"/>
            <a:r>
              <a:rPr lang="es-ES_tradnl" smtClean="0"/>
              <a:t>Secondo livello</a:t>
            </a:r>
          </a:p>
          <a:p>
            <a:pPr lvl="2"/>
            <a:r>
              <a:rPr lang="es-ES_tradnl" smtClean="0"/>
              <a:t>Terzo livello</a:t>
            </a:r>
          </a:p>
          <a:p>
            <a:pPr lvl="3"/>
            <a:r>
              <a:rPr lang="es-ES_tradnl" smtClean="0"/>
              <a:t>Quarto livello</a:t>
            </a:r>
          </a:p>
          <a:p>
            <a:pPr lvl="4"/>
            <a:r>
              <a:rPr lang="es-ES_tradnl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Fare clic per modificare gli stili del testo dello schema</a:t>
            </a:r>
          </a:p>
          <a:p>
            <a:pPr lvl="1"/>
            <a:r>
              <a:rPr lang="es-ES_tradnl" smtClean="0"/>
              <a:t>Secondo livello</a:t>
            </a:r>
          </a:p>
          <a:p>
            <a:pPr lvl="2"/>
            <a:r>
              <a:rPr lang="es-ES_tradnl" smtClean="0"/>
              <a:t>Terzo livello</a:t>
            </a:r>
          </a:p>
          <a:p>
            <a:pPr lvl="3"/>
            <a:r>
              <a:rPr lang="es-ES_tradnl" smtClean="0"/>
              <a:t>Quarto livello</a:t>
            </a:r>
          </a:p>
          <a:p>
            <a:pPr lvl="4"/>
            <a:r>
              <a:rPr lang="es-ES_tradnl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Fare clic per modificare gli stili del testo dello schema</a:t>
            </a:r>
          </a:p>
          <a:p>
            <a:pPr lvl="1"/>
            <a:r>
              <a:rPr lang="es-ES_tradnl" smtClean="0"/>
              <a:t>Secondo livello</a:t>
            </a:r>
          </a:p>
          <a:p>
            <a:pPr lvl="2"/>
            <a:r>
              <a:rPr lang="es-ES_tradnl" smtClean="0"/>
              <a:t>Terzo livello</a:t>
            </a:r>
          </a:p>
          <a:p>
            <a:pPr lvl="3"/>
            <a:r>
              <a:rPr lang="es-ES_tradnl" smtClean="0"/>
              <a:t>Quarto livello</a:t>
            </a:r>
          </a:p>
          <a:p>
            <a:pPr lvl="4"/>
            <a:r>
              <a:rPr lang="es-ES_tradnl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_tradnl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_tradnl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Fare clic per modificare gli stili del testo dello schema</a:t>
            </a:r>
          </a:p>
          <a:p>
            <a:pPr lvl="1"/>
            <a:r>
              <a:rPr lang="es-ES_tradnl" smtClean="0"/>
              <a:t>Secondo livello</a:t>
            </a:r>
          </a:p>
          <a:p>
            <a:pPr lvl="2"/>
            <a:r>
              <a:rPr lang="es-ES_tradnl" smtClean="0"/>
              <a:t>Terzo livello</a:t>
            </a:r>
          </a:p>
          <a:p>
            <a:pPr lvl="3"/>
            <a:r>
              <a:rPr lang="es-ES_tradnl" smtClean="0"/>
              <a:t>Quarto livello</a:t>
            </a:r>
          </a:p>
          <a:p>
            <a:pPr lvl="4"/>
            <a:r>
              <a:rPr lang="es-ES_tradnl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9A69FC7-769B-334F-8335-46D1BDAFAAB1}" type="datetimeFigureOut">
              <a:rPr lang="it-IT" smtClean="0"/>
              <a:t>9/11/12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B07E03D-7D34-4742-9597-9908FE55D06A}" type="slidenum">
              <a:rPr lang="it-IT" smtClean="0"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Capitulo</a:t>
            </a:r>
            <a:r>
              <a:rPr lang="it-IT" dirty="0" smtClean="0"/>
              <a:t> 4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Modelo</a:t>
            </a:r>
            <a:r>
              <a:rPr lang="it-IT" dirty="0" smtClean="0"/>
              <a:t> de </a:t>
            </a:r>
            <a:r>
              <a:rPr lang="it-IT" dirty="0" err="1" smtClean="0"/>
              <a:t>cajas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97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Margen</a:t>
            </a:r>
            <a:r>
              <a:rPr lang="it-IT" dirty="0" smtClean="0"/>
              <a:t> y </a:t>
            </a:r>
            <a:r>
              <a:rPr lang="it-IT" dirty="0" err="1" smtClean="0"/>
              <a:t>relleno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100628"/>
            <a:ext cx="7633733" cy="4991800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Podemos facilitarnos el trabajo aún mas y utilizar la propiedad </a:t>
            </a:r>
            <a:r>
              <a:rPr lang="es-ES_tradnl" dirty="0" err="1" smtClean="0"/>
              <a:t>margin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"</a:t>
            </a:r>
            <a:r>
              <a:rPr lang="es-ES_tradnl" dirty="0" err="1" smtClean="0"/>
              <a:t>margin</a:t>
            </a:r>
            <a:r>
              <a:rPr lang="es-ES_tradnl" dirty="0" smtClean="0"/>
              <a:t>": Define el Margen en general aplicando de uno a cuatro valores siguiendo unas reglas muy sencillas.</a:t>
            </a:r>
          </a:p>
          <a:p>
            <a:endParaRPr lang="es-ES_tradnl" dirty="0" smtClean="0"/>
          </a:p>
          <a:p>
            <a:r>
              <a:rPr lang="es-ES_tradnl" dirty="0" smtClean="0"/>
              <a:t>	-Valores (medida, porcentaje, auto, </a:t>
            </a:r>
            <a:r>
              <a:rPr lang="es-ES_tradnl" dirty="0" err="1" smtClean="0"/>
              <a:t>inherit</a:t>
            </a:r>
            <a:r>
              <a:rPr lang="es-ES_tradnl" dirty="0" smtClean="0"/>
              <a:t>).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el margen será heredada de su elemento padre.</a:t>
            </a:r>
          </a:p>
          <a:p>
            <a:r>
              <a:rPr lang="es-ES_tradnl" dirty="0" smtClean="0"/>
              <a:t>		-porcentaje: se basará en la anchura del elemento padre.</a:t>
            </a:r>
          </a:p>
          <a:p>
            <a:r>
              <a:rPr lang="es-ES_tradnl" dirty="0" smtClean="0"/>
              <a:t>		-auto: el navegador calculará la anchura del elemento.</a:t>
            </a:r>
          </a:p>
          <a:p>
            <a:endParaRPr lang="es-ES_tradnl" dirty="0" smtClean="0"/>
          </a:p>
          <a:p>
            <a:r>
              <a:rPr lang="es-ES_tradnl" dirty="0" smtClean="0"/>
              <a:t>	-Notación {1, 4]: la propiedad "</a:t>
            </a:r>
            <a:r>
              <a:rPr lang="es-ES_tradnl" dirty="0" err="1" smtClean="0"/>
              <a:t>margin</a:t>
            </a:r>
            <a:r>
              <a:rPr lang="es-ES_tradnl" dirty="0" smtClean="0"/>
              <a:t>" admite de uno a cuatro valores con el siguiente significado.</a:t>
            </a:r>
          </a:p>
          <a:p>
            <a:r>
              <a:rPr lang="es-ES_tradnl" dirty="0" smtClean="0"/>
              <a:t>		-Con 1 solo valor: todos los </a:t>
            </a:r>
            <a:r>
              <a:rPr lang="es-ES_tradnl" dirty="0" err="1" smtClean="0"/>
              <a:t>márgenes</a:t>
            </a:r>
            <a:r>
              <a:rPr lang="es-ES_tradnl" dirty="0" smtClean="0"/>
              <a:t> tienen ese valor.</a:t>
            </a:r>
          </a:p>
          <a:p>
            <a:r>
              <a:rPr lang="es-ES_tradnl" dirty="0" smtClean="0"/>
              <a:t>		-Con 2 valores: el primero se asigna al margen superior e inferior y el segundo se asigna a los </a:t>
            </a:r>
            <a:r>
              <a:rPr lang="es-ES_tradnl" dirty="0" err="1" smtClean="0"/>
              <a:t>márgenes</a:t>
            </a:r>
            <a:r>
              <a:rPr lang="es-ES_tradnl" dirty="0" smtClean="0"/>
              <a:t> izquierdo y derecho.</a:t>
            </a:r>
          </a:p>
          <a:p>
            <a:r>
              <a:rPr lang="es-ES_tradnl" dirty="0" smtClean="0"/>
              <a:t>		-Con 3 valores: el primero se asigna al margen superior, el tercero se asigna al margen inferior y el segundo valor se asigna los </a:t>
            </a:r>
            <a:r>
              <a:rPr lang="es-ES_tradnl" dirty="0" err="1" smtClean="0"/>
              <a:t>márgenes</a:t>
            </a:r>
            <a:r>
              <a:rPr lang="es-ES_tradnl" dirty="0" smtClean="0"/>
              <a:t> izquierdo y derecho.</a:t>
            </a:r>
          </a:p>
          <a:p>
            <a:r>
              <a:rPr lang="es-ES_tradnl" dirty="0" smtClean="0"/>
              <a:t>		-Con 4 valores: el orden de </a:t>
            </a:r>
            <a:r>
              <a:rPr lang="es-ES_tradnl" dirty="0" err="1" smtClean="0"/>
              <a:t>asignación</a:t>
            </a:r>
            <a:r>
              <a:rPr lang="es-ES_tradnl" dirty="0" smtClean="0"/>
              <a:t> es: margen superior, margen derecho, margen inferior y margen izquierdo.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684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Margen</a:t>
            </a:r>
            <a:r>
              <a:rPr lang="it-IT" dirty="0" smtClean="0"/>
              <a:t> y </a:t>
            </a:r>
            <a:r>
              <a:rPr lang="it-IT" dirty="0" err="1" smtClean="0"/>
              <a:t>relleno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61525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 smtClean="0"/>
              <a:t>Ejemplo</a:t>
            </a:r>
            <a:r>
              <a:rPr lang="it-IT" dirty="0" smtClean="0"/>
              <a:t>:</a:t>
            </a:r>
          </a:p>
          <a:p>
            <a:r>
              <a:rPr lang="es-ES_tradnl" dirty="0" smtClean="0"/>
              <a:t>Así mismo se pueden combinar ambos métodos, el "</a:t>
            </a:r>
            <a:r>
              <a:rPr lang="es-ES_tradnl" dirty="0" err="1" smtClean="0"/>
              <a:t>margin</a:t>
            </a:r>
            <a:r>
              <a:rPr lang="es-ES_tradnl" dirty="0" smtClean="0"/>
              <a:t>" general y cada uno de los </a:t>
            </a:r>
            <a:r>
              <a:rPr lang="es-ES_tradnl" dirty="0" err="1" smtClean="0"/>
              <a:t>margin</a:t>
            </a:r>
            <a:r>
              <a:rPr lang="es-ES_tradnl" dirty="0" smtClean="0"/>
              <a:t> específicos como "</a:t>
            </a:r>
            <a:r>
              <a:rPr lang="es-ES_tradnl" dirty="0" err="1" smtClean="0"/>
              <a:t>margin-left</a:t>
            </a:r>
            <a:r>
              <a:rPr lang="es-ES_tradnl" dirty="0" smtClean="0"/>
              <a:t>".</a:t>
            </a:r>
          </a:p>
          <a:p>
            <a:endParaRPr lang="es-ES_tradnl" dirty="0" smtClean="0"/>
          </a:p>
          <a:p>
            <a:r>
              <a:rPr lang="es-ES_tradnl" dirty="0" err="1" smtClean="0"/>
              <a:t>Código</a:t>
            </a:r>
            <a:r>
              <a:rPr lang="es-ES_tradnl" dirty="0" smtClean="0"/>
              <a:t> CSS original:</a:t>
            </a:r>
          </a:p>
          <a:p>
            <a:r>
              <a:rPr lang="es-ES_tradnl" dirty="0" smtClean="0"/>
              <a:t>    div </a:t>
            </a:r>
            <a:r>
              <a:rPr lang="es-ES_tradnl" dirty="0" err="1" smtClean="0"/>
              <a:t>img</a:t>
            </a:r>
            <a:r>
              <a:rPr lang="es-ES_tradnl" dirty="0" smtClean="0"/>
              <a:t> {</a:t>
            </a:r>
          </a:p>
          <a:p>
            <a:r>
              <a:rPr lang="es-ES_tradnl" dirty="0" smtClean="0"/>
              <a:t>      </a:t>
            </a:r>
            <a:r>
              <a:rPr lang="es-ES_tradnl" dirty="0" err="1" smtClean="0"/>
              <a:t>margin</a:t>
            </a:r>
            <a:r>
              <a:rPr lang="es-ES_tradnl" dirty="0" smtClean="0"/>
              <a:t>-top: .5em;</a:t>
            </a:r>
          </a:p>
          <a:p>
            <a:r>
              <a:rPr lang="es-ES_tradnl" dirty="0" smtClean="0"/>
              <a:t>      </a:t>
            </a:r>
            <a:r>
              <a:rPr lang="es-ES_tradnl" dirty="0" err="1" smtClean="0"/>
              <a:t>margin-bottom</a:t>
            </a:r>
            <a:r>
              <a:rPr lang="es-ES_tradnl" dirty="0" smtClean="0"/>
              <a:t>: .5em;</a:t>
            </a:r>
          </a:p>
          <a:p>
            <a:r>
              <a:rPr lang="es-ES_tradnl" dirty="0" smtClean="0"/>
              <a:t>      </a:t>
            </a:r>
            <a:r>
              <a:rPr lang="es-ES_tradnl" dirty="0" err="1" smtClean="0"/>
              <a:t>margin-left</a:t>
            </a:r>
            <a:r>
              <a:rPr lang="es-ES_tradnl" dirty="0" smtClean="0"/>
              <a:t>: 1em;</a:t>
            </a:r>
          </a:p>
          <a:p>
            <a:r>
              <a:rPr lang="es-ES_tradnl" dirty="0" smtClean="0"/>
              <a:t>      </a:t>
            </a:r>
            <a:r>
              <a:rPr lang="es-ES_tradnl" dirty="0" err="1" smtClean="0"/>
              <a:t>margin-right</a:t>
            </a:r>
            <a:r>
              <a:rPr lang="es-ES_tradnl" dirty="0" smtClean="0"/>
              <a:t>: .5em;</a:t>
            </a:r>
          </a:p>
          <a:p>
            <a:r>
              <a:rPr lang="es-ES_tradnl" dirty="0" smtClean="0"/>
              <a:t>}</a:t>
            </a:r>
          </a:p>
          <a:p>
            <a:r>
              <a:rPr lang="es-ES_tradnl" dirty="0" smtClean="0"/>
              <a:t>Alternativa directa:</a:t>
            </a:r>
          </a:p>
          <a:p>
            <a:r>
              <a:rPr lang="es-ES_tradnl" dirty="0" smtClean="0"/>
              <a:t>    div </a:t>
            </a:r>
            <a:r>
              <a:rPr lang="es-ES_tradnl" dirty="0" err="1" smtClean="0"/>
              <a:t>img</a:t>
            </a:r>
            <a:r>
              <a:rPr lang="es-ES_tradnl" dirty="0" smtClean="0"/>
              <a:t> {</a:t>
            </a:r>
          </a:p>
          <a:p>
            <a:r>
              <a:rPr lang="es-ES_tradnl" dirty="0" smtClean="0"/>
              <a:t>      </a:t>
            </a:r>
            <a:r>
              <a:rPr lang="es-ES_tradnl" dirty="0" err="1" smtClean="0"/>
              <a:t>margin</a:t>
            </a:r>
            <a:r>
              <a:rPr lang="es-ES_tradnl" dirty="0" smtClean="0"/>
              <a:t>: .5em .5em .5m 1em;</a:t>
            </a:r>
          </a:p>
          <a:p>
            <a:r>
              <a:rPr lang="es-ES_tradnl" dirty="0" smtClean="0"/>
              <a:t>}</a:t>
            </a:r>
          </a:p>
          <a:p>
            <a:r>
              <a:rPr lang="es-ES_tradnl" dirty="0" smtClean="0"/>
              <a:t>Otra alternativa:</a:t>
            </a:r>
          </a:p>
          <a:p>
            <a:r>
              <a:rPr lang="es-ES_tradnl" dirty="0" smtClean="0"/>
              <a:t>    div </a:t>
            </a:r>
            <a:r>
              <a:rPr lang="es-ES_tradnl" dirty="0" err="1" smtClean="0"/>
              <a:t>img</a:t>
            </a:r>
            <a:r>
              <a:rPr lang="es-ES_tradnl" dirty="0" smtClean="0"/>
              <a:t> {</a:t>
            </a:r>
          </a:p>
          <a:p>
            <a:r>
              <a:rPr lang="es-ES_tradnl" dirty="0" smtClean="0"/>
              <a:t>      </a:t>
            </a:r>
            <a:r>
              <a:rPr lang="es-ES_tradnl" dirty="0" err="1" smtClean="0"/>
              <a:t>margin</a:t>
            </a:r>
            <a:r>
              <a:rPr lang="es-ES_tradnl" dirty="0" smtClean="0"/>
              <a:t>: .5em;</a:t>
            </a:r>
          </a:p>
          <a:p>
            <a:r>
              <a:rPr lang="es-ES_tradnl" dirty="0" smtClean="0"/>
              <a:t>      </a:t>
            </a:r>
            <a:r>
              <a:rPr lang="es-ES_tradnl" dirty="0" err="1" smtClean="0"/>
              <a:t>margin-left</a:t>
            </a:r>
            <a:r>
              <a:rPr lang="es-ES_tradnl" dirty="0" smtClean="0"/>
              <a:t>: 1em;</a:t>
            </a:r>
          </a:p>
          <a:p>
            <a:r>
              <a:rPr lang="es-ES_tradnl" dirty="0" smtClean="0"/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716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Margen</a:t>
            </a:r>
            <a:endParaRPr lang="it-IT" dirty="0"/>
          </a:p>
        </p:txBody>
      </p:sp>
      <p:pic>
        <p:nvPicPr>
          <p:cNvPr id="4" name="Segnaposto contenuto 3" descr="Screen Shot 2012-09-11 at 7.42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97" r="-26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752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Relleno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"</a:t>
            </a:r>
            <a:r>
              <a:rPr lang="es-ES_tradnl" dirty="0" err="1" smtClean="0"/>
              <a:t>padding</a:t>
            </a:r>
            <a:r>
              <a:rPr lang="es-ES_tradnl" dirty="0" smtClean="0"/>
              <a:t>-top": Relleno superior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padding-right</a:t>
            </a:r>
            <a:r>
              <a:rPr lang="es-ES_tradnl" dirty="0" smtClean="0"/>
              <a:t>": Relleno derecho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padding-bottom</a:t>
            </a:r>
            <a:r>
              <a:rPr lang="es-ES_tradnl" dirty="0" smtClean="0"/>
              <a:t>": Relleno inferior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padding-left</a:t>
            </a:r>
            <a:r>
              <a:rPr lang="es-ES_tradnl" dirty="0" smtClean="0"/>
              <a:t>": Relleno izquierdo</a:t>
            </a:r>
          </a:p>
          <a:p>
            <a:endParaRPr lang="es-ES_tradnl" dirty="0" smtClean="0"/>
          </a:p>
          <a:p>
            <a:r>
              <a:rPr lang="es-ES_tradnl" dirty="0" smtClean="0"/>
              <a:t>	-Valores (medida, porcentaje, auto, </a:t>
            </a:r>
            <a:r>
              <a:rPr lang="es-ES_tradnl" dirty="0" err="1" smtClean="0"/>
              <a:t>inherit</a:t>
            </a:r>
            <a:r>
              <a:rPr lang="es-ES_tradnl" dirty="0" smtClean="0"/>
              <a:t>).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el relleno será heredada de su elemento padre.</a:t>
            </a:r>
          </a:p>
          <a:p>
            <a:r>
              <a:rPr lang="es-ES_tradnl" dirty="0" smtClean="0"/>
              <a:t>		-porcentaje: se basará en la anchura del elemento padre.</a:t>
            </a:r>
          </a:p>
          <a:p>
            <a:r>
              <a:rPr lang="es-ES_tradnl" dirty="0" smtClean="0"/>
              <a:t>		-auto: el navegador calculará la anchura del elemento.</a:t>
            </a:r>
          </a:p>
          <a:p>
            <a:endParaRPr lang="es-ES_tradnl" dirty="0" smtClean="0"/>
          </a:p>
          <a:p>
            <a:r>
              <a:rPr lang="es-ES_tradnl" dirty="0" smtClean="0"/>
              <a:t>Se usa de igual manera que un margen, solo que estos separarán los contenidos de las cajas.</a:t>
            </a:r>
          </a:p>
          <a:p>
            <a:endParaRPr lang="es-ES_tradnl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871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Relleno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923803"/>
            <a:ext cx="7520940" cy="4364874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 smtClean="0"/>
              <a:t>Ejemplo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	.</a:t>
            </a:r>
            <a:r>
              <a:rPr lang="pt-BR" dirty="0" err="1" smtClean="0"/>
              <a:t>margen</a:t>
            </a:r>
            <a:r>
              <a:rPr lang="pt-BR" dirty="0" smtClean="0"/>
              <a:t> 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margin</a:t>
            </a:r>
            <a:r>
              <a:rPr lang="pt-BR" dirty="0" smtClean="0"/>
              <a:t>-top: 2em; </a:t>
            </a:r>
            <a:r>
              <a:rPr lang="pt-BR" dirty="0" err="1" smtClean="0"/>
              <a:t>margin-right</a:t>
            </a:r>
            <a:r>
              <a:rPr lang="pt-BR" dirty="0" smtClean="0"/>
              <a:t>: 2em; </a:t>
            </a:r>
            <a:r>
              <a:rPr lang="pt-BR" dirty="0" err="1" smtClean="0"/>
              <a:t>margin-bottom</a:t>
            </a:r>
            <a:r>
              <a:rPr lang="pt-BR" dirty="0" smtClean="0"/>
              <a:t>: 2em; </a:t>
            </a:r>
            <a:r>
              <a:rPr lang="pt-BR" dirty="0" err="1" smtClean="0"/>
              <a:t>margin-left</a:t>
            </a:r>
            <a:r>
              <a:rPr lang="pt-BR" dirty="0" smtClean="0"/>
              <a:t>: 2em;</a:t>
            </a:r>
          </a:p>
          <a:p>
            <a:r>
              <a:rPr lang="pt-BR" dirty="0" smtClean="0"/>
              <a:t>	} </a:t>
            </a:r>
          </a:p>
          <a:p>
            <a:r>
              <a:rPr lang="pt-BR" dirty="0" smtClean="0"/>
              <a:t>	.</a:t>
            </a:r>
            <a:r>
              <a:rPr lang="pt-BR" dirty="0" err="1" smtClean="0"/>
              <a:t>relleno</a:t>
            </a:r>
            <a:r>
              <a:rPr lang="pt-BR" dirty="0" smtClean="0"/>
              <a:t> 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padding</a:t>
            </a:r>
            <a:r>
              <a:rPr lang="pt-BR" dirty="0" smtClean="0"/>
              <a:t>-top: 2em; </a:t>
            </a:r>
            <a:r>
              <a:rPr lang="pt-BR" dirty="0" err="1" smtClean="0"/>
              <a:t>padding-right</a:t>
            </a:r>
            <a:r>
              <a:rPr lang="pt-BR" dirty="0" smtClean="0"/>
              <a:t>: 2em; </a:t>
            </a:r>
            <a:r>
              <a:rPr lang="pt-BR" dirty="0" err="1" smtClean="0"/>
              <a:t>padding-bottom</a:t>
            </a:r>
            <a:r>
              <a:rPr lang="pt-BR" dirty="0" smtClean="0"/>
              <a:t>: 2em; </a:t>
            </a:r>
            <a:r>
              <a:rPr lang="pt-BR" dirty="0" err="1" smtClean="0"/>
              <a:t>padding-left</a:t>
            </a:r>
            <a:r>
              <a:rPr lang="pt-BR" dirty="0" smtClean="0"/>
              <a:t>: 2em;</a:t>
            </a:r>
          </a:p>
          <a:p>
            <a:r>
              <a:rPr lang="pt-BR" dirty="0" smtClean="0"/>
              <a:t>    	}</a:t>
            </a:r>
          </a:p>
          <a:p>
            <a:endParaRPr lang="pt-BR" dirty="0" smtClean="0"/>
          </a:p>
          <a:p>
            <a:r>
              <a:rPr lang="pt-BR" dirty="0" smtClean="0"/>
              <a:t>	&lt;</a:t>
            </a:r>
            <a:r>
              <a:rPr lang="pt-BR" dirty="0" err="1" smtClean="0"/>
              <a:t>p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="</a:t>
            </a:r>
            <a:r>
              <a:rPr lang="pt-BR" dirty="0" err="1" smtClean="0"/>
              <a:t>margen</a:t>
            </a:r>
            <a:r>
              <a:rPr lang="pt-BR" dirty="0" smtClean="0"/>
              <a:t>"&gt;</a:t>
            </a:r>
            <a:r>
              <a:rPr lang="pt-BR" dirty="0" err="1" smtClean="0"/>
              <a:t>Lorem</a:t>
            </a:r>
            <a:r>
              <a:rPr lang="pt-BR" dirty="0" smtClean="0"/>
              <a:t> ipsum </a:t>
            </a:r>
            <a:r>
              <a:rPr lang="pt-BR" dirty="0" err="1" smtClean="0"/>
              <a:t>dolor</a:t>
            </a:r>
            <a:r>
              <a:rPr lang="pt-BR" dirty="0" smtClean="0"/>
              <a:t> </a:t>
            </a:r>
            <a:r>
              <a:rPr lang="pt-BR" dirty="0" err="1" smtClean="0"/>
              <a:t>sit</a:t>
            </a:r>
            <a:r>
              <a:rPr lang="pt-BR" dirty="0" smtClean="0"/>
              <a:t> </a:t>
            </a:r>
            <a:r>
              <a:rPr lang="pt-BR" dirty="0" err="1" smtClean="0"/>
              <a:t>amet</a:t>
            </a:r>
            <a:r>
              <a:rPr lang="pt-BR" dirty="0" smtClean="0"/>
              <a:t>, </a:t>
            </a:r>
            <a:r>
              <a:rPr lang="pt-BR" dirty="0" err="1" smtClean="0"/>
              <a:t>consectetuer</a:t>
            </a:r>
            <a:r>
              <a:rPr lang="pt-BR" dirty="0" smtClean="0"/>
              <a:t> </a:t>
            </a:r>
            <a:r>
              <a:rPr lang="pt-BR" dirty="0" err="1" smtClean="0"/>
              <a:t>adipiscing</a:t>
            </a:r>
            <a:r>
              <a:rPr lang="pt-BR" dirty="0" smtClean="0"/>
              <a:t> </a:t>
            </a:r>
            <a:r>
              <a:rPr lang="pt-BR" dirty="0" err="1" smtClean="0"/>
              <a:t>elit</a:t>
            </a:r>
            <a:r>
              <a:rPr lang="pt-BR" dirty="0" smtClean="0"/>
              <a:t>. </a:t>
            </a:r>
            <a:r>
              <a:rPr lang="pt-BR" dirty="0" err="1" smtClean="0"/>
              <a:t>Cras</a:t>
            </a:r>
            <a:r>
              <a:rPr lang="pt-BR" dirty="0" smtClean="0"/>
              <a:t> vitae </a:t>
            </a:r>
            <a:r>
              <a:rPr lang="pt-BR" dirty="0" err="1" smtClean="0"/>
              <a:t>dolor</a:t>
            </a:r>
            <a:r>
              <a:rPr lang="pt-BR" dirty="0" smtClean="0"/>
              <a:t> eu </a:t>
            </a:r>
            <a:r>
              <a:rPr lang="pt-BR" dirty="0" err="1" smtClean="0"/>
              <a:t>enim</a:t>
            </a:r>
            <a:r>
              <a:rPr lang="pt-BR" dirty="0" smtClean="0"/>
              <a:t> </a:t>
            </a:r>
            <a:r>
              <a:rPr lang="pt-BR" dirty="0" err="1" smtClean="0"/>
              <a:t>dignissim</a:t>
            </a:r>
            <a:r>
              <a:rPr lang="pt-BR" dirty="0" smtClean="0"/>
              <a:t> </a:t>
            </a:r>
            <a:r>
              <a:rPr lang="pt-BR" dirty="0" err="1" smtClean="0"/>
              <a:t>lacinia</a:t>
            </a:r>
            <a:r>
              <a:rPr lang="pt-BR" dirty="0" smtClean="0"/>
              <a:t>. </a:t>
            </a:r>
            <a:r>
              <a:rPr lang="pt-BR" dirty="0" err="1" smtClean="0"/>
              <a:t>Maecenas</a:t>
            </a:r>
            <a:r>
              <a:rPr lang="pt-BR" dirty="0" smtClean="0"/>
              <a:t> </a:t>
            </a:r>
            <a:r>
              <a:rPr lang="pt-BR" dirty="0" err="1" smtClean="0"/>
              <a:t>blandit</a:t>
            </a:r>
            <a:r>
              <a:rPr lang="pt-BR" dirty="0" smtClean="0"/>
              <a:t>. </a:t>
            </a:r>
            <a:r>
              <a:rPr lang="pt-BR" dirty="0" err="1" smtClean="0"/>
              <a:t>Morbi</a:t>
            </a:r>
            <a:r>
              <a:rPr lang="pt-BR" dirty="0" smtClean="0"/>
              <a:t> mi.&lt;/</a:t>
            </a:r>
            <a:r>
              <a:rPr lang="pt-BR" dirty="0" err="1" smtClean="0"/>
              <a:t>p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	&lt;</a:t>
            </a:r>
            <a:r>
              <a:rPr lang="pt-BR" dirty="0" err="1" smtClean="0"/>
              <a:t>p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="</a:t>
            </a:r>
            <a:r>
              <a:rPr lang="pt-BR" dirty="0" err="1" smtClean="0"/>
              <a:t>relleno</a:t>
            </a:r>
            <a:r>
              <a:rPr lang="pt-BR" dirty="0" smtClean="0"/>
              <a:t>"&gt;</a:t>
            </a:r>
            <a:r>
              <a:rPr lang="pt-BR" dirty="0" err="1" smtClean="0"/>
              <a:t>Lorem</a:t>
            </a:r>
            <a:r>
              <a:rPr lang="pt-BR" dirty="0" smtClean="0"/>
              <a:t> ipsum </a:t>
            </a:r>
            <a:r>
              <a:rPr lang="pt-BR" dirty="0" err="1" smtClean="0"/>
              <a:t>dolor</a:t>
            </a:r>
            <a:r>
              <a:rPr lang="pt-BR" dirty="0" smtClean="0"/>
              <a:t> </a:t>
            </a:r>
            <a:r>
              <a:rPr lang="pt-BR" dirty="0" err="1" smtClean="0"/>
              <a:t>sit</a:t>
            </a:r>
            <a:r>
              <a:rPr lang="pt-BR" dirty="0" smtClean="0"/>
              <a:t> </a:t>
            </a:r>
            <a:r>
              <a:rPr lang="pt-BR" dirty="0" err="1" smtClean="0"/>
              <a:t>amet</a:t>
            </a:r>
            <a:r>
              <a:rPr lang="pt-BR" dirty="0" smtClean="0"/>
              <a:t>, </a:t>
            </a:r>
            <a:r>
              <a:rPr lang="pt-BR" dirty="0" err="1" smtClean="0"/>
              <a:t>consectetuer</a:t>
            </a:r>
            <a:r>
              <a:rPr lang="pt-BR" dirty="0" smtClean="0"/>
              <a:t> </a:t>
            </a:r>
            <a:r>
              <a:rPr lang="pt-BR" dirty="0" err="1" smtClean="0"/>
              <a:t>adipiscing</a:t>
            </a:r>
            <a:r>
              <a:rPr lang="pt-BR" dirty="0" smtClean="0"/>
              <a:t> </a:t>
            </a:r>
            <a:r>
              <a:rPr lang="pt-BR" dirty="0" err="1" smtClean="0"/>
              <a:t>elit</a:t>
            </a:r>
            <a:r>
              <a:rPr lang="pt-BR" dirty="0" smtClean="0"/>
              <a:t>. </a:t>
            </a:r>
            <a:r>
              <a:rPr lang="pt-BR" dirty="0" err="1" smtClean="0"/>
              <a:t>Cras</a:t>
            </a:r>
            <a:r>
              <a:rPr lang="pt-BR" dirty="0" smtClean="0"/>
              <a:t> vitae </a:t>
            </a:r>
            <a:r>
              <a:rPr lang="pt-BR" dirty="0" err="1" smtClean="0"/>
              <a:t>dolor</a:t>
            </a:r>
            <a:r>
              <a:rPr lang="pt-BR" dirty="0" smtClean="0"/>
              <a:t> eu </a:t>
            </a:r>
            <a:r>
              <a:rPr lang="pt-BR" dirty="0" err="1" smtClean="0"/>
              <a:t>enim</a:t>
            </a:r>
            <a:r>
              <a:rPr lang="pt-BR" dirty="0" smtClean="0"/>
              <a:t> </a:t>
            </a:r>
            <a:r>
              <a:rPr lang="pt-BR" dirty="0" err="1" smtClean="0"/>
              <a:t>dignissim</a:t>
            </a:r>
            <a:r>
              <a:rPr lang="pt-BR" dirty="0" smtClean="0"/>
              <a:t> </a:t>
            </a:r>
            <a:r>
              <a:rPr lang="pt-BR" dirty="0" err="1" smtClean="0"/>
              <a:t>lacinia</a:t>
            </a:r>
            <a:r>
              <a:rPr lang="pt-BR" dirty="0" smtClean="0"/>
              <a:t>. </a:t>
            </a:r>
            <a:r>
              <a:rPr lang="pt-BR" dirty="0" err="1" smtClean="0"/>
              <a:t>Maecenas</a:t>
            </a:r>
            <a:r>
              <a:rPr lang="pt-BR" dirty="0" smtClean="0"/>
              <a:t> </a:t>
            </a:r>
            <a:r>
              <a:rPr lang="pt-BR" dirty="0" err="1" smtClean="0"/>
              <a:t>blandit</a:t>
            </a:r>
            <a:r>
              <a:rPr lang="pt-BR" dirty="0" smtClean="0"/>
              <a:t>. </a:t>
            </a:r>
            <a:r>
              <a:rPr lang="pt-BR" dirty="0" err="1" smtClean="0"/>
              <a:t>Morbi</a:t>
            </a:r>
            <a:r>
              <a:rPr lang="pt-BR" dirty="0" smtClean="0"/>
              <a:t> mi.&lt;/</a:t>
            </a:r>
            <a:r>
              <a:rPr lang="pt-BR" dirty="0" err="1" smtClean="0"/>
              <a:t>p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452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Ejemplo</a:t>
            </a:r>
            <a:r>
              <a:rPr lang="it-IT" dirty="0" smtClean="0"/>
              <a:t> </a:t>
            </a:r>
            <a:r>
              <a:rPr lang="it-IT" dirty="0" err="1" smtClean="0"/>
              <a:t>margen</a:t>
            </a:r>
            <a:r>
              <a:rPr lang="it-IT" dirty="0" smtClean="0"/>
              <a:t> y </a:t>
            </a:r>
            <a:r>
              <a:rPr lang="it-IT" dirty="0" err="1" smtClean="0"/>
              <a:t>relleno</a:t>
            </a:r>
            <a:endParaRPr lang="it-IT" dirty="0"/>
          </a:p>
        </p:txBody>
      </p:sp>
      <p:pic>
        <p:nvPicPr>
          <p:cNvPr id="4" name="Segnaposto contenuto 3" descr="Screen Shot 2012-09-11 at 8.12.3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5" r="-38885"/>
          <a:stretch>
            <a:fillRect/>
          </a:stretch>
        </p:blipFill>
        <p:spPr>
          <a:xfrm>
            <a:off x="-463229" y="1100628"/>
            <a:ext cx="10048284" cy="4782825"/>
          </a:xfrm>
        </p:spPr>
      </p:pic>
    </p:spTree>
    <p:extLst>
      <p:ext uri="{BB962C8B-B14F-4D97-AF65-F5344CB8AC3E}">
        <p14:creationId xmlns:p14="http://schemas.microsoft.com/office/powerpoint/2010/main" val="402209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Relleno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63200"/>
          </a:xfrm>
        </p:spPr>
        <p:txBody>
          <a:bodyPr>
            <a:normAutofit fontScale="85000" lnSpcReduction="20000"/>
          </a:bodyPr>
          <a:lstStyle/>
          <a:p>
            <a:r>
              <a:rPr lang="es-ES_tradnl" dirty="0" smtClean="0"/>
              <a:t>Así mismo también podemos ahorrarnos propiedades y establecer una general de la misma manera que en los márgenes.</a:t>
            </a:r>
          </a:p>
          <a:p>
            <a:endParaRPr lang="es-ES_tradnl" dirty="0" smtClean="0"/>
          </a:p>
          <a:p>
            <a:r>
              <a:rPr lang="es-ES_tradnl" dirty="0" smtClean="0"/>
              <a:t>"</a:t>
            </a:r>
            <a:r>
              <a:rPr lang="es-ES_tradnl" dirty="0" err="1" smtClean="0"/>
              <a:t>padding</a:t>
            </a:r>
            <a:r>
              <a:rPr lang="es-ES_tradnl" dirty="0" smtClean="0"/>
              <a:t>": Define el relleno en general aplicando de uno a cuatro valores siguiendo unas reglas muy sencillas.</a:t>
            </a:r>
          </a:p>
          <a:p>
            <a:endParaRPr lang="es-ES_tradnl" dirty="0" smtClean="0"/>
          </a:p>
          <a:p>
            <a:r>
              <a:rPr lang="es-ES_tradnl" dirty="0" smtClean="0"/>
              <a:t>	-Valores (medida, porcentaje, auto, </a:t>
            </a:r>
            <a:r>
              <a:rPr lang="es-ES_tradnl" dirty="0" err="1" smtClean="0"/>
              <a:t>inherit</a:t>
            </a:r>
            <a:r>
              <a:rPr lang="es-ES_tradnl" dirty="0" smtClean="0"/>
              <a:t>).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el relleno será heredada de su elemento padre.</a:t>
            </a:r>
          </a:p>
          <a:p>
            <a:r>
              <a:rPr lang="es-ES_tradnl" dirty="0" smtClean="0"/>
              <a:t>		-porcentaje: se basará en la anchura del elemento padre.</a:t>
            </a:r>
          </a:p>
          <a:p>
            <a:r>
              <a:rPr lang="es-ES_tradnl" dirty="0" smtClean="0"/>
              <a:t>		-auto: el navegador calculará la anchura del elemento.</a:t>
            </a:r>
          </a:p>
          <a:p>
            <a:endParaRPr lang="es-ES_tradnl" dirty="0" smtClean="0"/>
          </a:p>
          <a:p>
            <a:r>
              <a:rPr lang="es-ES_tradnl" dirty="0" smtClean="0"/>
              <a:t>	-Notación {1, 4]: la propiedad "</a:t>
            </a:r>
            <a:r>
              <a:rPr lang="es-ES_tradnl" dirty="0" err="1" smtClean="0"/>
              <a:t>padding</a:t>
            </a:r>
            <a:r>
              <a:rPr lang="es-ES_tradnl" dirty="0" smtClean="0"/>
              <a:t>" admite de uno a cuatro valores con el siguiente significado.</a:t>
            </a:r>
          </a:p>
          <a:p>
            <a:r>
              <a:rPr lang="es-ES_tradnl" dirty="0" smtClean="0"/>
              <a:t>		-Con 1 solo valor: todos los rellenos. tienen ese valor.</a:t>
            </a:r>
          </a:p>
          <a:p>
            <a:r>
              <a:rPr lang="es-ES_tradnl" dirty="0" smtClean="0"/>
              <a:t>		-Con 2 valores: el primero se asigna al relleno superior e inferior y el segundo se asigna a los </a:t>
            </a:r>
            <a:r>
              <a:rPr lang="es-ES_tradnl" dirty="0" err="1" smtClean="0"/>
              <a:t>márgenes</a:t>
            </a:r>
            <a:r>
              <a:rPr lang="es-ES_tradnl" dirty="0" smtClean="0"/>
              <a:t> izquierdo y derecho.</a:t>
            </a:r>
          </a:p>
          <a:p>
            <a:r>
              <a:rPr lang="es-ES_tradnl" dirty="0" smtClean="0"/>
              <a:t>		-Con 3 valores: el primero se asigna al relleno superior, el tercero se asigna al relleno inferior y el segundo valor se asigna los rellenos izquierdo y derecho.</a:t>
            </a:r>
          </a:p>
          <a:p>
            <a:r>
              <a:rPr lang="es-ES_tradnl" dirty="0" smtClean="0"/>
              <a:t>		-Con 4 valores: el orden de </a:t>
            </a:r>
            <a:r>
              <a:rPr lang="es-ES_tradnl" dirty="0" err="1" smtClean="0"/>
              <a:t>asignación</a:t>
            </a:r>
            <a:r>
              <a:rPr lang="es-ES_tradnl" dirty="0" smtClean="0"/>
              <a:t> es: relleno superior, relleno derecho, relleno inferior y relleno izquierdo.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260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Relleno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Ejemplo: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body</a:t>
            </a:r>
            <a:r>
              <a:rPr lang="es-ES_tradnl" dirty="0" smtClean="0"/>
              <a:t> {</a:t>
            </a:r>
            <a:r>
              <a:rPr lang="es-ES_tradnl" dirty="0" err="1" smtClean="0"/>
              <a:t>padding</a:t>
            </a:r>
            <a:r>
              <a:rPr lang="es-ES_tradnl" dirty="0" smtClean="0"/>
              <a:t>: 2em} /* Todos los rellenos valen 2em */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body</a:t>
            </a:r>
            <a:r>
              <a:rPr lang="es-ES_tradnl" dirty="0" smtClean="0"/>
              <a:t> {</a:t>
            </a:r>
            <a:r>
              <a:rPr lang="es-ES_tradnl" dirty="0" err="1" smtClean="0"/>
              <a:t>padding</a:t>
            </a:r>
            <a:r>
              <a:rPr lang="es-ES_tradnl" dirty="0" smtClean="0"/>
              <a:t>: 1em 2em} /* Superior e inferior = 1em, Izquierdo y derecho = 2em */ 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body</a:t>
            </a:r>
            <a:r>
              <a:rPr lang="es-ES_tradnl" dirty="0" smtClean="0"/>
              <a:t> {</a:t>
            </a:r>
            <a:r>
              <a:rPr lang="es-ES_tradnl" dirty="0" err="1" smtClean="0"/>
              <a:t>padding</a:t>
            </a:r>
            <a:r>
              <a:rPr lang="es-ES_tradnl" dirty="0" smtClean="0"/>
              <a:t>: 1em 2em 3em} /* Superior = 1em, derecho = 2em, inferior = 3em, izquierdo = 2em */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body</a:t>
            </a:r>
            <a:r>
              <a:rPr lang="es-ES_tradnl" dirty="0" smtClean="0"/>
              <a:t> {</a:t>
            </a:r>
            <a:r>
              <a:rPr lang="es-ES_tradnl" dirty="0" err="1" smtClean="0"/>
              <a:t>padding</a:t>
            </a:r>
            <a:r>
              <a:rPr lang="es-ES_tradnl" dirty="0" smtClean="0"/>
              <a:t>: 1em 2em 3em 4em} /* Superior = 1em, derecho = 2em, inferior = 3em, izquierdo = 4em */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56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Relleno</a:t>
            </a:r>
            <a:endParaRPr lang="it-IT" dirty="0"/>
          </a:p>
        </p:txBody>
      </p:sp>
      <p:pic>
        <p:nvPicPr>
          <p:cNvPr id="4" name="Segnaposto contenuto 3" descr="Screen Shot 2012-09-11 at 7.43.1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94" r="-314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5230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Bordes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100628"/>
            <a:ext cx="7874893" cy="5554425"/>
          </a:xfrm>
        </p:spPr>
        <p:txBody>
          <a:bodyPr>
            <a:normAutofit fontScale="77500" lnSpcReduction="20000"/>
          </a:bodyPr>
          <a:lstStyle/>
          <a:p>
            <a:r>
              <a:rPr lang="es-ES_tradnl" dirty="0" smtClean="0"/>
              <a:t>Podemos establecer los siguientes bordes.</a:t>
            </a:r>
          </a:p>
          <a:p>
            <a:endParaRPr lang="es-ES_tradnl" dirty="0" smtClean="0"/>
          </a:p>
          <a:p>
            <a:r>
              <a:rPr lang="es-ES_tradnl" dirty="0" smtClean="0"/>
              <a:t>Anchura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</a:t>
            </a:r>
            <a:r>
              <a:rPr lang="es-ES_tradnl" dirty="0" smtClean="0"/>
              <a:t>-top-</a:t>
            </a:r>
            <a:r>
              <a:rPr lang="es-ES_tradnl" dirty="0" err="1" smtClean="0"/>
              <a:t>width</a:t>
            </a:r>
            <a:r>
              <a:rPr lang="es-ES_tradnl" dirty="0" smtClean="0"/>
              <a:t>": anchura del borde superior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border-right-width</a:t>
            </a:r>
            <a:r>
              <a:rPr lang="es-ES_tradnl" dirty="0" smtClean="0"/>
              <a:t>": anchura del borde derecho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border-bottom-width</a:t>
            </a:r>
            <a:r>
              <a:rPr lang="es-ES_tradnl" dirty="0" smtClean="0"/>
              <a:t>": anchura del borde inferior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border-left-width</a:t>
            </a:r>
            <a:r>
              <a:rPr lang="es-ES_tradnl" dirty="0" smtClean="0"/>
              <a:t>": anchura del borde izquierdo</a:t>
            </a:r>
          </a:p>
          <a:p>
            <a:endParaRPr lang="es-ES_tradnl" dirty="0" smtClean="0"/>
          </a:p>
          <a:p>
            <a:r>
              <a:rPr lang="es-ES_tradnl" dirty="0" smtClean="0"/>
              <a:t>	-Valores (medida, </a:t>
            </a:r>
            <a:r>
              <a:rPr lang="es-ES_tradnl" dirty="0" err="1" smtClean="0"/>
              <a:t>thin</a:t>
            </a:r>
            <a:r>
              <a:rPr lang="es-ES_tradnl" dirty="0" smtClean="0"/>
              <a:t>, </a:t>
            </a:r>
            <a:r>
              <a:rPr lang="es-ES_tradnl" dirty="0" err="1" smtClean="0"/>
              <a:t>medium</a:t>
            </a:r>
            <a:r>
              <a:rPr lang="es-ES_tradnl" dirty="0" smtClean="0"/>
              <a:t>, </a:t>
            </a:r>
            <a:r>
              <a:rPr lang="es-ES_tradnl" dirty="0" err="1" smtClean="0"/>
              <a:t>thick</a:t>
            </a:r>
            <a:r>
              <a:rPr lang="es-ES_tradnl" dirty="0" smtClean="0"/>
              <a:t>, </a:t>
            </a:r>
            <a:r>
              <a:rPr lang="es-ES_tradnl" dirty="0" err="1" smtClean="0"/>
              <a:t>inherit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		-medida: se establece el valor manualmente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thin</a:t>
            </a:r>
            <a:r>
              <a:rPr lang="es-ES_tradnl" dirty="0" smtClean="0"/>
              <a:t>: borde delgado</a:t>
            </a:r>
          </a:p>
          <a:p>
            <a:r>
              <a:rPr lang="es-ES_tradnl" dirty="0" smtClean="0"/>
              <a:t>		-normal: borde de medida normal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thick</a:t>
            </a:r>
            <a:r>
              <a:rPr lang="es-ES_tradnl" dirty="0" smtClean="0"/>
              <a:t>: borde ancho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la anchura será heredada de su elemento padre.</a:t>
            </a:r>
          </a:p>
          <a:p>
            <a:endParaRPr lang="es-ES_tradnl" dirty="0" smtClean="0"/>
          </a:p>
          <a:p>
            <a:r>
              <a:rPr lang="es-ES_tradnl" dirty="0" smtClean="0"/>
              <a:t>	Ejemplo:</a:t>
            </a:r>
          </a:p>
          <a:p>
            <a:r>
              <a:rPr lang="es-ES_tradnl" dirty="0" smtClean="0"/>
              <a:t>	div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border</a:t>
            </a:r>
            <a:r>
              <a:rPr lang="es-ES_tradnl" dirty="0" smtClean="0"/>
              <a:t>-top-</a:t>
            </a:r>
            <a:r>
              <a:rPr lang="es-ES_tradnl" dirty="0" err="1" smtClean="0"/>
              <a:t>width</a:t>
            </a:r>
            <a:r>
              <a:rPr lang="es-ES_tradnl" dirty="0" smtClean="0"/>
              <a:t>: 10px;</a:t>
            </a:r>
          </a:p>
          <a:p>
            <a:r>
              <a:rPr lang="es-ES_tradnl" dirty="0" smtClean="0"/>
              <a:t>     		</a:t>
            </a:r>
            <a:r>
              <a:rPr lang="es-ES_tradnl" dirty="0" err="1" smtClean="0"/>
              <a:t>border-right-width</a:t>
            </a:r>
            <a:r>
              <a:rPr lang="es-ES_tradnl" dirty="0" smtClean="0"/>
              <a:t>: 1em;</a:t>
            </a:r>
          </a:p>
          <a:p>
            <a:r>
              <a:rPr lang="es-ES_tradnl" dirty="0" smtClean="0"/>
              <a:t>     		</a:t>
            </a:r>
            <a:r>
              <a:rPr lang="es-ES_tradnl" dirty="0" err="1" smtClean="0"/>
              <a:t>border-bottom-width</a:t>
            </a:r>
            <a:r>
              <a:rPr lang="es-ES_tradnl" dirty="0" smtClean="0"/>
              <a:t>: </a:t>
            </a:r>
            <a:r>
              <a:rPr lang="es-ES_tradnl" dirty="0" err="1" smtClean="0"/>
              <a:t>thick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      		</a:t>
            </a:r>
            <a:r>
              <a:rPr lang="es-ES_tradnl" dirty="0" err="1" smtClean="0"/>
              <a:t>border-left-width</a:t>
            </a:r>
            <a:r>
              <a:rPr lang="es-ES_tradnl" dirty="0" smtClean="0"/>
              <a:t>: </a:t>
            </a:r>
            <a:r>
              <a:rPr lang="es-ES_tradnl" dirty="0" err="1" smtClean="0"/>
              <a:t>thin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300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Introduccion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-Característica mas importante del lenguaje de hojas de estilos CSS, debido a que condiciona el diseño en todas las páginas web.</a:t>
            </a:r>
          </a:p>
          <a:p>
            <a:r>
              <a:rPr lang="es-ES_tradnl" dirty="0" smtClean="0"/>
              <a:t>-Hace que todos los elementos en una página HTML se representen mediante cajas rectangulares y su aspecto.</a:t>
            </a:r>
          </a:p>
          <a:p>
            <a:r>
              <a:rPr lang="es-ES_tradnl" dirty="0" smtClean="0"/>
              <a:t>-La mayoría de las veces estas cajas no tiene color de fondo ni borde, por lo que no las podemos identificar a simple vista a menos que apliquemos un borde.</a:t>
            </a:r>
          </a:p>
          <a:p>
            <a:r>
              <a:rPr lang="es-ES_tradnl" dirty="0" smtClean="0"/>
              <a:t>-Si no definimos nosotros estas cajas, se generarán automáticamente cada vez que insertemos un elemento o etiqueta a la página.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741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Bordes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100628"/>
            <a:ext cx="7633733" cy="4364874"/>
          </a:xfrm>
        </p:spPr>
        <p:txBody>
          <a:bodyPr>
            <a:normAutofit fontScale="77500" lnSpcReduction="20000"/>
          </a:bodyPr>
          <a:lstStyle/>
          <a:p>
            <a:r>
              <a:rPr lang="es-ES_tradnl" dirty="0" smtClean="0"/>
              <a:t>Si se quiere establecer la misma anchura en todos los bordes podemos usar la siguiente propiedad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border-width</a:t>
            </a:r>
            <a:r>
              <a:rPr lang="es-ES_tradnl" dirty="0" smtClean="0"/>
              <a:t>": se establece la anchura de todos los bordes en general aplicando de uno a cuatro valores siguiendo unas reglas muy sencillas.</a:t>
            </a:r>
          </a:p>
          <a:p>
            <a:endParaRPr lang="es-ES_tradnl" dirty="0" smtClean="0"/>
          </a:p>
          <a:p>
            <a:r>
              <a:rPr lang="es-ES_tradnl" dirty="0" smtClean="0"/>
              <a:t>	-Valores (medida, </a:t>
            </a:r>
            <a:r>
              <a:rPr lang="es-ES_tradnl" dirty="0" err="1" smtClean="0"/>
              <a:t>thin</a:t>
            </a:r>
            <a:r>
              <a:rPr lang="es-ES_tradnl" dirty="0" smtClean="0"/>
              <a:t>, </a:t>
            </a:r>
            <a:r>
              <a:rPr lang="es-ES_tradnl" dirty="0" err="1" smtClean="0"/>
              <a:t>medium</a:t>
            </a:r>
            <a:r>
              <a:rPr lang="es-ES_tradnl" dirty="0" smtClean="0"/>
              <a:t>, </a:t>
            </a:r>
            <a:r>
              <a:rPr lang="es-ES_tradnl" dirty="0" err="1" smtClean="0"/>
              <a:t>thick</a:t>
            </a:r>
            <a:r>
              <a:rPr lang="es-ES_tradnl" dirty="0" smtClean="0"/>
              <a:t>, </a:t>
            </a:r>
            <a:r>
              <a:rPr lang="es-ES_tradnl" dirty="0" err="1" smtClean="0"/>
              <a:t>inherit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		-medida: se establece el valor manualmente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thin</a:t>
            </a:r>
            <a:r>
              <a:rPr lang="es-ES_tradnl" dirty="0" smtClean="0"/>
              <a:t>: borde delgado</a:t>
            </a:r>
          </a:p>
          <a:p>
            <a:r>
              <a:rPr lang="es-ES_tradnl" dirty="0" smtClean="0"/>
              <a:t>		-normal: borde de medida normal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thick</a:t>
            </a:r>
            <a:r>
              <a:rPr lang="es-ES_tradnl" dirty="0" smtClean="0"/>
              <a:t>: borde ancho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la anchura será heredada de su elemento padre.</a:t>
            </a:r>
          </a:p>
          <a:p>
            <a:r>
              <a:rPr lang="es-ES_tradnl" dirty="0" smtClean="0"/>
              <a:t>	</a:t>
            </a:r>
          </a:p>
          <a:p>
            <a:r>
              <a:rPr lang="es-ES_tradnl" dirty="0" smtClean="0"/>
              <a:t>	-Notación {1, 4]: la propiedad "</a:t>
            </a:r>
            <a:r>
              <a:rPr lang="es-ES_tradnl" dirty="0" err="1" smtClean="0"/>
              <a:t>border-width</a:t>
            </a:r>
            <a:r>
              <a:rPr lang="es-ES_tradnl" dirty="0" smtClean="0"/>
              <a:t>" admite de uno a cuatro valores con el siguiente significado.</a:t>
            </a:r>
          </a:p>
          <a:p>
            <a:r>
              <a:rPr lang="es-ES_tradnl" dirty="0" smtClean="0"/>
              <a:t>		-Con 1 solo valor: todos los bordes tienen esa anchura.</a:t>
            </a:r>
          </a:p>
          <a:p>
            <a:r>
              <a:rPr lang="es-ES_tradnl" dirty="0" smtClean="0"/>
              <a:t>		-Con 2 valores: el primero se asigna al borde superior e inferior y el segundo se asigna a los </a:t>
            </a:r>
            <a:r>
              <a:rPr lang="es-ES_tradnl" dirty="0" err="1" smtClean="0"/>
              <a:t>márgenes</a:t>
            </a:r>
            <a:r>
              <a:rPr lang="es-ES_tradnl" dirty="0" smtClean="0"/>
              <a:t> izquierdo y derecho.</a:t>
            </a:r>
          </a:p>
          <a:p>
            <a:r>
              <a:rPr lang="es-ES_tradnl" dirty="0" smtClean="0"/>
              <a:t>		-Con 3 valores: el primero se asigna al borde superior, el tercero se asigna al borde inferior y el segundo valor se asigna los bordes izquierdo y derecho.</a:t>
            </a:r>
          </a:p>
          <a:p>
            <a:r>
              <a:rPr lang="es-ES_tradnl" dirty="0" smtClean="0"/>
              <a:t>		-Con 4 valores: el orden de </a:t>
            </a:r>
            <a:r>
              <a:rPr lang="es-ES_tradnl" dirty="0" err="1" smtClean="0"/>
              <a:t>asignación</a:t>
            </a:r>
            <a:r>
              <a:rPr lang="es-ES_tradnl" dirty="0" smtClean="0"/>
              <a:t> es: borde superior, borde derecho, borde inferior y borde izquierdo.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63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Bordes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Ejemplo</a:t>
            </a:r>
            <a:r>
              <a:rPr lang="it-IT" dirty="0" smtClean="0"/>
              <a:t>:</a:t>
            </a:r>
          </a:p>
          <a:p>
            <a:r>
              <a:rPr lang="es-ES_tradnl" dirty="0" smtClean="0"/>
              <a:t>p { </a:t>
            </a:r>
            <a:r>
              <a:rPr lang="es-ES_tradnl" dirty="0" err="1" smtClean="0"/>
              <a:t>border-width</a:t>
            </a:r>
            <a:r>
              <a:rPr lang="es-ES_tradnl" dirty="0" smtClean="0"/>
              <a:t>: </a:t>
            </a:r>
            <a:r>
              <a:rPr lang="es-ES_tradnl" dirty="0" err="1" smtClean="0"/>
              <a:t>thin</a:t>
            </a:r>
            <a:r>
              <a:rPr lang="es-ES_tradnl" dirty="0" smtClean="0"/>
              <a:t> } /*todos los bordes delgados*/</a:t>
            </a:r>
          </a:p>
          <a:p>
            <a:r>
              <a:rPr lang="es-ES_tradnl" dirty="0" smtClean="0"/>
              <a:t>	p { </a:t>
            </a:r>
            <a:r>
              <a:rPr lang="es-ES_tradnl" dirty="0" err="1" smtClean="0"/>
              <a:t>border-width</a:t>
            </a:r>
            <a:r>
              <a:rPr lang="es-ES_tradnl" dirty="0" smtClean="0"/>
              <a:t>: </a:t>
            </a:r>
            <a:r>
              <a:rPr lang="es-ES_tradnl" dirty="0" err="1" smtClean="0"/>
              <a:t>thin</a:t>
            </a:r>
            <a:r>
              <a:rPr lang="es-ES_tradnl" dirty="0" smtClean="0"/>
              <a:t> </a:t>
            </a:r>
            <a:r>
              <a:rPr lang="es-ES_tradnl" dirty="0" err="1" smtClean="0"/>
              <a:t>thick</a:t>
            </a:r>
            <a:r>
              <a:rPr lang="es-ES_tradnl" dirty="0" smtClean="0"/>
              <a:t> } /*superior e inferior, izquierdo y derecho*/</a:t>
            </a:r>
          </a:p>
          <a:p>
            <a:r>
              <a:rPr lang="es-ES_tradnl" dirty="0" smtClean="0"/>
              <a:t>	p { </a:t>
            </a:r>
            <a:r>
              <a:rPr lang="es-ES_tradnl" dirty="0" err="1" smtClean="0"/>
              <a:t>border-width</a:t>
            </a:r>
            <a:r>
              <a:rPr lang="es-ES_tradnl" dirty="0" smtClean="0"/>
              <a:t>: </a:t>
            </a:r>
            <a:r>
              <a:rPr lang="es-ES_tradnl" dirty="0" err="1" smtClean="0"/>
              <a:t>thin</a:t>
            </a:r>
            <a:r>
              <a:rPr lang="es-ES_tradnl" dirty="0" smtClean="0"/>
              <a:t> </a:t>
            </a:r>
            <a:r>
              <a:rPr lang="es-ES_tradnl" dirty="0" err="1" smtClean="0"/>
              <a:t>thick</a:t>
            </a:r>
            <a:r>
              <a:rPr lang="es-ES_tradnl" dirty="0" smtClean="0"/>
              <a:t> </a:t>
            </a:r>
            <a:r>
              <a:rPr lang="es-ES_tradnl" dirty="0" err="1" smtClean="0"/>
              <a:t>medium</a:t>
            </a:r>
            <a:r>
              <a:rPr lang="es-ES_tradnl" dirty="0" smtClean="0"/>
              <a:t> } /*superior, izquierdo y derecho, inferior*/</a:t>
            </a:r>
          </a:p>
          <a:p>
            <a:r>
              <a:rPr lang="es-ES_tradnl" dirty="0" smtClean="0"/>
              <a:t>	p { </a:t>
            </a:r>
            <a:r>
              <a:rPr lang="es-ES_tradnl" dirty="0" err="1" smtClean="0"/>
              <a:t>border-width</a:t>
            </a:r>
            <a:r>
              <a:rPr lang="es-ES_tradnl" dirty="0" smtClean="0"/>
              <a:t>: </a:t>
            </a:r>
            <a:r>
              <a:rPr lang="es-ES_tradnl" dirty="0" err="1" smtClean="0"/>
              <a:t>thin</a:t>
            </a:r>
            <a:r>
              <a:rPr lang="es-ES_tradnl" dirty="0" smtClean="0"/>
              <a:t> </a:t>
            </a:r>
            <a:r>
              <a:rPr lang="es-ES_tradnl" dirty="0" err="1" smtClean="0"/>
              <a:t>thick</a:t>
            </a:r>
            <a:r>
              <a:rPr lang="es-ES_tradnl" dirty="0" smtClean="0"/>
              <a:t> </a:t>
            </a:r>
            <a:r>
              <a:rPr lang="es-ES_tradnl" dirty="0" err="1" smtClean="0"/>
              <a:t>medium</a:t>
            </a:r>
            <a:r>
              <a:rPr lang="es-ES_tradnl" dirty="0" smtClean="0"/>
              <a:t> </a:t>
            </a:r>
            <a:r>
              <a:rPr lang="es-ES_tradnl" dirty="0" err="1" smtClean="0"/>
              <a:t>thin</a:t>
            </a:r>
            <a:r>
              <a:rPr lang="es-ES_tradnl" dirty="0" smtClean="0"/>
              <a:t> } /* superior, derecho, inferior, </a:t>
            </a:r>
            <a:r>
              <a:rPr lang="es-ES_tradnl" dirty="0" err="1" smtClean="0"/>
              <a:t>inzquierdo</a:t>
            </a:r>
            <a:r>
              <a:rPr lang="es-ES_tradnl" dirty="0" smtClean="0"/>
              <a:t> */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279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Bordes</a:t>
            </a:r>
            <a:endParaRPr lang="it-IT" dirty="0"/>
          </a:p>
        </p:txBody>
      </p:sp>
      <p:pic>
        <p:nvPicPr>
          <p:cNvPr id="4" name="Segnaposto contenuto 3" descr="Screen Shot 2012-09-11 at 7.43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83" r="-191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330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0806" y="988102"/>
            <a:ext cx="8051744" cy="5361526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"</a:t>
            </a:r>
            <a:r>
              <a:rPr lang="es-ES_tradnl" dirty="0" err="1" smtClean="0"/>
              <a:t>border</a:t>
            </a:r>
            <a:r>
              <a:rPr lang="es-ES_tradnl" dirty="0" smtClean="0"/>
              <a:t>-top-color": color del borde superior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</a:t>
            </a:r>
            <a:r>
              <a:rPr lang="es-ES_tradnl" dirty="0" smtClean="0"/>
              <a:t>-</a:t>
            </a:r>
            <a:r>
              <a:rPr lang="es-ES_tradnl" dirty="0" err="1" smtClean="0"/>
              <a:t>right</a:t>
            </a:r>
            <a:r>
              <a:rPr lang="es-ES_tradnl" dirty="0" smtClean="0"/>
              <a:t>-color": color del borde derecho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</a:t>
            </a:r>
            <a:r>
              <a:rPr lang="es-ES_tradnl" dirty="0" smtClean="0"/>
              <a:t>-</a:t>
            </a:r>
            <a:r>
              <a:rPr lang="es-ES_tradnl" dirty="0" err="1" smtClean="0"/>
              <a:t>bottom</a:t>
            </a:r>
            <a:r>
              <a:rPr lang="es-ES_tradnl" dirty="0" smtClean="0"/>
              <a:t>-color": color del borde inferior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</a:t>
            </a:r>
            <a:r>
              <a:rPr lang="es-ES_tradnl" dirty="0" smtClean="0"/>
              <a:t>-</a:t>
            </a:r>
            <a:r>
              <a:rPr lang="es-ES_tradnl" dirty="0" err="1" smtClean="0"/>
              <a:t>left</a:t>
            </a:r>
            <a:r>
              <a:rPr lang="es-ES_tradnl" dirty="0" smtClean="0"/>
              <a:t>-color": color del borde izquierdo</a:t>
            </a:r>
          </a:p>
          <a:p>
            <a:endParaRPr lang="es-ES_tradnl" dirty="0" smtClean="0"/>
          </a:p>
          <a:p>
            <a:r>
              <a:rPr lang="es-ES_tradnl" dirty="0" smtClean="0"/>
              <a:t>	-Valores (medida, </a:t>
            </a:r>
            <a:r>
              <a:rPr lang="es-ES_tradnl" dirty="0" err="1" smtClean="0"/>
              <a:t>thin</a:t>
            </a:r>
            <a:r>
              <a:rPr lang="es-ES_tradnl" dirty="0" smtClean="0"/>
              <a:t>, </a:t>
            </a:r>
            <a:r>
              <a:rPr lang="es-ES_tradnl" dirty="0" err="1" smtClean="0"/>
              <a:t>medium</a:t>
            </a:r>
            <a:r>
              <a:rPr lang="es-ES_tradnl" dirty="0" smtClean="0"/>
              <a:t>, </a:t>
            </a:r>
            <a:r>
              <a:rPr lang="es-ES_tradnl" dirty="0" err="1" smtClean="0"/>
              <a:t>thick</a:t>
            </a:r>
            <a:r>
              <a:rPr lang="es-ES_tradnl" dirty="0" smtClean="0"/>
              <a:t>, </a:t>
            </a:r>
            <a:r>
              <a:rPr lang="es-ES_tradnl" dirty="0" err="1" smtClean="0"/>
              <a:t>inherit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		-color: se establece manualmente.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transparent</a:t>
            </a:r>
            <a:r>
              <a:rPr lang="es-ES_tradnl" dirty="0" smtClean="0"/>
              <a:t>: sin color (transparente).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la anchura será heredada de su elemento padre.</a:t>
            </a:r>
          </a:p>
          <a:p>
            <a:endParaRPr lang="es-ES_tradnl" dirty="0" smtClean="0"/>
          </a:p>
          <a:p>
            <a:r>
              <a:rPr lang="es-ES_tradnl" dirty="0" smtClean="0"/>
              <a:t>	Ejemplo:</a:t>
            </a:r>
          </a:p>
          <a:p>
            <a:r>
              <a:rPr lang="es-ES_tradnl" dirty="0" smtClean="0"/>
              <a:t>	div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border</a:t>
            </a:r>
            <a:r>
              <a:rPr lang="es-ES_tradnl" dirty="0" smtClean="0"/>
              <a:t>-top-color: #CC0000;</a:t>
            </a:r>
          </a:p>
          <a:p>
            <a:r>
              <a:rPr lang="es-ES_tradnl" dirty="0" smtClean="0"/>
              <a:t>      		</a:t>
            </a:r>
            <a:r>
              <a:rPr lang="es-ES_tradnl" dirty="0" err="1" smtClean="0"/>
              <a:t>border</a:t>
            </a:r>
            <a:r>
              <a:rPr lang="es-ES_tradnl" dirty="0" smtClean="0"/>
              <a:t>-</a:t>
            </a:r>
            <a:r>
              <a:rPr lang="es-ES_tradnl" dirty="0" err="1" smtClean="0"/>
              <a:t>right</a:t>
            </a:r>
            <a:r>
              <a:rPr lang="es-ES_tradnl" dirty="0" smtClean="0"/>
              <a:t>-color: </a:t>
            </a:r>
            <a:r>
              <a:rPr lang="es-ES_tradnl" dirty="0" err="1" smtClean="0"/>
              <a:t>blue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      		</a:t>
            </a:r>
            <a:r>
              <a:rPr lang="es-ES_tradnl" dirty="0" err="1" smtClean="0"/>
              <a:t>border</a:t>
            </a:r>
            <a:r>
              <a:rPr lang="es-ES_tradnl" dirty="0" smtClean="0"/>
              <a:t>-</a:t>
            </a:r>
            <a:r>
              <a:rPr lang="es-ES_tradnl" dirty="0" err="1" smtClean="0"/>
              <a:t>bottom</a:t>
            </a:r>
            <a:r>
              <a:rPr lang="es-ES_tradnl" dirty="0" smtClean="0"/>
              <a:t>-color: #00FF00;</a:t>
            </a:r>
          </a:p>
          <a:p>
            <a:r>
              <a:rPr lang="es-ES_tradnl" dirty="0" smtClean="0"/>
              <a:t>      		</a:t>
            </a:r>
            <a:r>
              <a:rPr lang="es-ES_tradnl" dirty="0" err="1" smtClean="0"/>
              <a:t>border</a:t>
            </a:r>
            <a:r>
              <a:rPr lang="es-ES_tradnl" dirty="0" smtClean="0"/>
              <a:t>-</a:t>
            </a:r>
            <a:r>
              <a:rPr lang="es-ES_tradnl" dirty="0" err="1" smtClean="0"/>
              <a:t>left</a:t>
            </a:r>
            <a:r>
              <a:rPr lang="es-ES_tradnl" dirty="0" smtClean="0"/>
              <a:t>-color: #CCC;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9613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 smtClean="0"/>
              <a:t>"</a:t>
            </a:r>
            <a:r>
              <a:rPr lang="es-ES_tradnl" dirty="0" err="1" smtClean="0"/>
              <a:t>border</a:t>
            </a:r>
            <a:r>
              <a:rPr lang="es-ES_tradnl" dirty="0" smtClean="0"/>
              <a:t>-color": se establece el color de todos los bordes en general aplicando de uno a cuatro valores siguiendo unas reglas muy sencillas.</a:t>
            </a:r>
          </a:p>
          <a:p>
            <a:endParaRPr lang="es-ES_tradnl" dirty="0" smtClean="0"/>
          </a:p>
          <a:p>
            <a:r>
              <a:rPr lang="es-ES_tradnl" dirty="0" smtClean="0"/>
              <a:t>	-Valores (medida, </a:t>
            </a:r>
            <a:r>
              <a:rPr lang="es-ES_tradnl" dirty="0" err="1" smtClean="0"/>
              <a:t>thin</a:t>
            </a:r>
            <a:r>
              <a:rPr lang="es-ES_tradnl" dirty="0" smtClean="0"/>
              <a:t>, </a:t>
            </a:r>
            <a:r>
              <a:rPr lang="es-ES_tradnl" dirty="0" err="1" smtClean="0"/>
              <a:t>medium</a:t>
            </a:r>
            <a:r>
              <a:rPr lang="es-ES_tradnl" dirty="0" smtClean="0"/>
              <a:t>, </a:t>
            </a:r>
            <a:r>
              <a:rPr lang="es-ES_tradnl" dirty="0" err="1" smtClean="0"/>
              <a:t>thick</a:t>
            </a:r>
            <a:r>
              <a:rPr lang="es-ES_tradnl" dirty="0" smtClean="0"/>
              <a:t>, </a:t>
            </a:r>
            <a:r>
              <a:rPr lang="es-ES_tradnl" dirty="0" err="1" smtClean="0"/>
              <a:t>inherit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		-color: se establece manualmente.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transparent</a:t>
            </a:r>
            <a:r>
              <a:rPr lang="es-ES_tradnl" dirty="0" smtClean="0"/>
              <a:t>: sin color (transparente).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el color será heredada de su elemento padre.</a:t>
            </a:r>
          </a:p>
          <a:p>
            <a:endParaRPr lang="es-ES_tradnl" dirty="0" smtClean="0"/>
          </a:p>
          <a:p>
            <a:r>
              <a:rPr lang="es-ES_tradnl" dirty="0" smtClean="0"/>
              <a:t>	-Notación {1, 4]: la propiedad "</a:t>
            </a:r>
            <a:r>
              <a:rPr lang="es-ES_tradnl" dirty="0" err="1" smtClean="0"/>
              <a:t>border</a:t>
            </a:r>
            <a:r>
              <a:rPr lang="es-ES_tradnl" dirty="0" smtClean="0"/>
              <a:t>-color" admite de uno a cuatro valores con el siguiente significado.</a:t>
            </a:r>
          </a:p>
          <a:p>
            <a:r>
              <a:rPr lang="es-ES_tradnl" dirty="0" smtClean="0"/>
              <a:t>		-Con 1 solo valor: todos los bordes tienen ese color.</a:t>
            </a:r>
          </a:p>
          <a:p>
            <a:r>
              <a:rPr lang="es-ES_tradnl" dirty="0" smtClean="0"/>
              <a:t>		-Con 2 valores: el primero se asigna al borde superior e inferior y el segundo se asigna a los </a:t>
            </a:r>
            <a:r>
              <a:rPr lang="es-ES_tradnl" dirty="0" err="1" smtClean="0"/>
              <a:t>márgenes</a:t>
            </a:r>
            <a:r>
              <a:rPr lang="es-ES_tradnl" dirty="0" smtClean="0"/>
              <a:t> izquierdo y derecho.</a:t>
            </a:r>
          </a:p>
          <a:p>
            <a:r>
              <a:rPr lang="es-ES_tradnl" dirty="0" smtClean="0"/>
              <a:t>		-Con 3 valores: el primero se asigna al borde superior, el tercero se asigna al borde inferior y el segundo valor se asigna los bordes izquierdo y derecho.</a:t>
            </a:r>
          </a:p>
          <a:p>
            <a:r>
              <a:rPr lang="es-ES_tradnl" dirty="0" smtClean="0"/>
              <a:t>		-Con 4 valores: el orden de </a:t>
            </a:r>
            <a:r>
              <a:rPr lang="es-ES_tradnl" dirty="0" err="1" smtClean="0"/>
              <a:t>asignación</a:t>
            </a:r>
            <a:r>
              <a:rPr lang="es-ES_tradnl" dirty="0" smtClean="0"/>
              <a:t> es: borde superior, borde derecho, borde inferior y borde izquierdo.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765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Color</a:t>
            </a:r>
            <a:endParaRPr lang="it-IT" dirty="0"/>
          </a:p>
        </p:txBody>
      </p:sp>
      <p:pic>
        <p:nvPicPr>
          <p:cNvPr id="4" name="Segnaposto contenuto 3" descr="Screen Shot 2012-09-11 at 7.43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64" r="-17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6016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Estilo</a:t>
            </a:r>
            <a:r>
              <a:rPr lang="it-IT" dirty="0" smtClean="0"/>
              <a:t> de borde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1100628"/>
            <a:ext cx="8067822" cy="5377600"/>
          </a:xfrm>
        </p:spPr>
        <p:txBody>
          <a:bodyPr>
            <a:normAutofit fontScale="77500" lnSpcReduction="20000"/>
          </a:bodyPr>
          <a:lstStyle/>
          <a:p>
            <a:r>
              <a:rPr lang="es-ES_tradnl" dirty="0" err="1" smtClean="0"/>
              <a:t>border</a:t>
            </a:r>
            <a:r>
              <a:rPr lang="es-ES_tradnl" dirty="0" smtClean="0"/>
              <a:t>-top-</a:t>
            </a:r>
            <a:r>
              <a:rPr lang="es-ES_tradnl" dirty="0" err="1" smtClean="0"/>
              <a:t>style</a:t>
            </a:r>
            <a:r>
              <a:rPr lang="es-ES_tradnl" dirty="0" smtClean="0"/>
              <a:t>: Estilo del borde superior</a:t>
            </a:r>
          </a:p>
          <a:p>
            <a:r>
              <a:rPr lang="es-ES_tradnl" dirty="0" err="1" smtClean="0"/>
              <a:t>border-right-style</a:t>
            </a:r>
            <a:r>
              <a:rPr lang="es-ES_tradnl" dirty="0" smtClean="0"/>
              <a:t>: Estilo del borde derecho</a:t>
            </a:r>
          </a:p>
          <a:p>
            <a:r>
              <a:rPr lang="es-ES_tradnl" dirty="0" err="1" smtClean="0"/>
              <a:t>border-bottom-style</a:t>
            </a:r>
            <a:r>
              <a:rPr lang="es-ES_tradnl" dirty="0" smtClean="0"/>
              <a:t>: Estilo del borde inferior</a:t>
            </a:r>
          </a:p>
          <a:p>
            <a:r>
              <a:rPr lang="es-ES_tradnl" dirty="0" err="1" smtClean="0"/>
              <a:t>border-left-style</a:t>
            </a:r>
            <a:r>
              <a:rPr lang="es-ES_tradnl" dirty="0" smtClean="0"/>
              <a:t>: Estilo del borde izquierdo</a:t>
            </a:r>
          </a:p>
          <a:p>
            <a:endParaRPr lang="es-ES_tradnl" dirty="0" smtClean="0"/>
          </a:p>
          <a:p>
            <a:r>
              <a:rPr lang="es-ES_tradnl" dirty="0" smtClean="0"/>
              <a:t>	-Valores(</a:t>
            </a:r>
            <a:r>
              <a:rPr lang="es-ES_tradnl" dirty="0" err="1" smtClean="0"/>
              <a:t>none</a:t>
            </a:r>
            <a:r>
              <a:rPr lang="es-ES_tradnl" dirty="0" smtClean="0"/>
              <a:t>, </a:t>
            </a:r>
            <a:r>
              <a:rPr lang="es-ES_tradnl" dirty="0" err="1" smtClean="0"/>
              <a:t>hidden</a:t>
            </a:r>
            <a:r>
              <a:rPr lang="es-ES_tradnl" dirty="0" smtClean="0"/>
              <a:t>, </a:t>
            </a:r>
            <a:r>
              <a:rPr lang="es-ES_tradnl" dirty="0" err="1" smtClean="0"/>
              <a:t>dotted</a:t>
            </a:r>
            <a:r>
              <a:rPr lang="es-ES_tradnl" dirty="0" smtClean="0"/>
              <a:t>, </a:t>
            </a:r>
            <a:r>
              <a:rPr lang="es-ES_tradnl" dirty="0" err="1" smtClean="0"/>
              <a:t>dashed</a:t>
            </a:r>
            <a:r>
              <a:rPr lang="es-ES_tradnl" dirty="0" smtClean="0"/>
              <a:t>, </a:t>
            </a:r>
            <a:r>
              <a:rPr lang="es-ES_tradnl" dirty="0" err="1" smtClean="0"/>
              <a:t>solid</a:t>
            </a:r>
            <a:r>
              <a:rPr lang="es-ES_tradnl" dirty="0" smtClean="0"/>
              <a:t>, </a:t>
            </a:r>
            <a:r>
              <a:rPr lang="es-ES_tradnl" dirty="0" err="1" smtClean="0"/>
              <a:t>double</a:t>
            </a:r>
            <a:r>
              <a:rPr lang="es-ES_tradnl" dirty="0" smtClean="0"/>
              <a:t>, </a:t>
            </a:r>
            <a:r>
              <a:rPr lang="es-ES_tradnl" dirty="0" err="1" smtClean="0"/>
              <a:t>groove</a:t>
            </a:r>
            <a:r>
              <a:rPr lang="es-ES_tradnl" dirty="0" smtClean="0"/>
              <a:t>, </a:t>
            </a:r>
            <a:r>
              <a:rPr lang="es-ES_tradnl" dirty="0" err="1" smtClean="0"/>
              <a:t>ridge</a:t>
            </a:r>
            <a:r>
              <a:rPr lang="es-ES_tradnl" dirty="0" smtClean="0"/>
              <a:t>, </a:t>
            </a:r>
            <a:r>
              <a:rPr lang="es-ES_tradnl" dirty="0" err="1" smtClean="0"/>
              <a:t>inset</a:t>
            </a:r>
            <a:r>
              <a:rPr lang="es-ES_tradnl" dirty="0" smtClean="0"/>
              <a:t>, </a:t>
            </a:r>
            <a:r>
              <a:rPr lang="es-ES_tradnl" dirty="0" err="1" smtClean="0"/>
              <a:t>outset</a:t>
            </a:r>
            <a:r>
              <a:rPr lang="es-ES_tradnl" dirty="0" smtClean="0"/>
              <a:t>, </a:t>
            </a:r>
            <a:r>
              <a:rPr lang="es-ES_tradnl" dirty="0" err="1" smtClean="0"/>
              <a:t>inherit</a:t>
            </a:r>
            <a:r>
              <a:rPr lang="es-ES_tradnl" dirty="0" smtClean="0"/>
              <a:t>):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none</a:t>
            </a:r>
            <a:r>
              <a:rPr lang="es-ES_tradnl" dirty="0" smtClean="0"/>
              <a:t>: sin estilo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hidden</a:t>
            </a:r>
            <a:r>
              <a:rPr lang="es-ES_tradnl" dirty="0" smtClean="0"/>
              <a:t>: oculto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dotted</a:t>
            </a:r>
            <a:r>
              <a:rPr lang="es-ES_tradnl" dirty="0" smtClean="0"/>
              <a:t>: punteado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dashed</a:t>
            </a:r>
            <a:r>
              <a:rPr lang="es-ES_tradnl" dirty="0" smtClean="0"/>
              <a:t>: con guiones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solid</a:t>
            </a:r>
            <a:r>
              <a:rPr lang="es-ES_tradnl" dirty="0" smtClean="0"/>
              <a:t>: solido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double</a:t>
            </a:r>
            <a:r>
              <a:rPr lang="es-ES_tradnl" dirty="0" smtClean="0"/>
              <a:t>: doble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goove</a:t>
            </a:r>
            <a:r>
              <a:rPr lang="es-ES_tradnl" dirty="0" smtClean="0"/>
              <a:t>, </a:t>
            </a:r>
            <a:r>
              <a:rPr lang="es-ES_tradnl" dirty="0" err="1" smtClean="0"/>
              <a:t>ridge</a:t>
            </a:r>
            <a:r>
              <a:rPr lang="es-ES_tradnl" dirty="0" smtClean="0"/>
              <a:t>, </a:t>
            </a:r>
            <a:r>
              <a:rPr lang="es-ES_tradnl" dirty="0" err="1" smtClean="0"/>
              <a:t>inset</a:t>
            </a:r>
            <a:r>
              <a:rPr lang="es-ES_tradnl" dirty="0" smtClean="0"/>
              <a:t>, </a:t>
            </a:r>
            <a:r>
              <a:rPr lang="es-ES_tradnl" dirty="0" err="1" smtClean="0"/>
              <a:t>outset</a:t>
            </a:r>
            <a:r>
              <a:rPr lang="es-ES_tradnl" dirty="0" smtClean="0"/>
              <a:t>, </a:t>
            </a:r>
            <a:r>
              <a:rPr lang="es-ES_tradnl" dirty="0" err="1" smtClean="0"/>
              <a:t>inherit</a:t>
            </a:r>
            <a:r>
              <a:rPr lang="es-ES_tradnl" dirty="0" smtClean="0"/>
              <a:t>: diferentes clases de estilos.</a:t>
            </a:r>
          </a:p>
          <a:p>
            <a:endParaRPr lang="es-ES_tradnl" dirty="0" smtClean="0"/>
          </a:p>
          <a:p>
            <a:r>
              <a:rPr lang="es-ES_tradnl" dirty="0" smtClean="0"/>
              <a:t>	Ejemplo:</a:t>
            </a:r>
          </a:p>
          <a:p>
            <a:r>
              <a:rPr lang="es-ES_tradnl" dirty="0" smtClean="0"/>
              <a:t>	 div {</a:t>
            </a:r>
          </a:p>
          <a:p>
            <a:r>
              <a:rPr lang="es-ES_tradnl" dirty="0" smtClean="0"/>
              <a:t>     	 </a:t>
            </a:r>
            <a:r>
              <a:rPr lang="es-ES_tradnl" dirty="0" err="1" smtClean="0"/>
              <a:t>border</a:t>
            </a:r>
            <a:r>
              <a:rPr lang="es-ES_tradnl" dirty="0" smtClean="0"/>
              <a:t>-top-</a:t>
            </a:r>
            <a:r>
              <a:rPr lang="es-ES_tradnl" dirty="0" err="1" smtClean="0"/>
              <a:t>style</a:t>
            </a:r>
            <a:r>
              <a:rPr lang="es-ES_tradnl" dirty="0" smtClean="0"/>
              <a:t>: </a:t>
            </a:r>
            <a:r>
              <a:rPr lang="es-ES_tradnl" dirty="0" err="1" smtClean="0"/>
              <a:t>dashed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     	 </a:t>
            </a:r>
            <a:r>
              <a:rPr lang="es-ES_tradnl" dirty="0" err="1" smtClean="0"/>
              <a:t>border-right-style</a:t>
            </a:r>
            <a:r>
              <a:rPr lang="es-ES_tradnl" dirty="0" smtClean="0"/>
              <a:t>: </a:t>
            </a:r>
            <a:r>
              <a:rPr lang="es-ES_tradnl" dirty="0" err="1" smtClean="0"/>
              <a:t>double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     	 </a:t>
            </a:r>
            <a:r>
              <a:rPr lang="es-ES_tradnl" dirty="0" err="1" smtClean="0"/>
              <a:t>border-bottom-style</a:t>
            </a:r>
            <a:r>
              <a:rPr lang="es-ES_tradnl" dirty="0" smtClean="0"/>
              <a:t>: </a:t>
            </a:r>
            <a:r>
              <a:rPr lang="es-ES_tradnl" dirty="0" err="1" smtClean="0"/>
              <a:t>dotted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 </a:t>
            </a:r>
            <a:r>
              <a:rPr lang="es-ES_tradnl" dirty="0" err="1" smtClean="0"/>
              <a:t>border-left-style</a:t>
            </a:r>
            <a:r>
              <a:rPr lang="es-ES_tradnl" dirty="0" smtClean="0"/>
              <a:t>: </a:t>
            </a:r>
            <a:r>
              <a:rPr lang="es-ES_tradnl" dirty="0" err="1" smtClean="0"/>
              <a:t>solid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 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878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Estilo</a:t>
            </a:r>
            <a:r>
              <a:rPr lang="it-IT" dirty="0" smtClean="0"/>
              <a:t> de borde</a:t>
            </a:r>
            <a:endParaRPr lang="it-IT" dirty="0"/>
          </a:p>
        </p:txBody>
      </p:sp>
      <p:pic>
        <p:nvPicPr>
          <p:cNvPr id="4" name="Segnaposto contenuto 3" descr="Screen Shot 2012-09-11 at 7.43.5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802" r="-98802"/>
          <a:stretch>
            <a:fillRect/>
          </a:stretch>
        </p:blipFill>
        <p:spPr>
          <a:xfrm>
            <a:off x="-887219" y="1116212"/>
            <a:ext cx="10658222" cy="5072665"/>
          </a:xfrm>
        </p:spPr>
      </p:pic>
    </p:spTree>
    <p:extLst>
      <p:ext uri="{BB962C8B-B14F-4D97-AF65-F5344CB8AC3E}">
        <p14:creationId xmlns:p14="http://schemas.microsoft.com/office/powerpoint/2010/main" val="3009898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Bordes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155899"/>
          </a:xfrm>
        </p:spPr>
        <p:txBody>
          <a:bodyPr>
            <a:normAutofit fontScale="77500" lnSpcReduction="20000"/>
          </a:bodyPr>
          <a:lstStyle/>
          <a:p>
            <a:r>
              <a:rPr lang="es-ES_tradnl" dirty="0" smtClean="0"/>
              <a:t>Así mismo, como lo hemos visto anteriormente, podemos usar la propiedad "</a:t>
            </a:r>
            <a:r>
              <a:rPr lang="es-ES_tradnl" dirty="0" err="1" smtClean="0"/>
              <a:t>border-style</a:t>
            </a:r>
            <a:r>
              <a:rPr lang="es-ES_tradnl" dirty="0" smtClean="0"/>
              <a:t>" para ahorrarnos tiempo y espacio, ya que es un "</a:t>
            </a:r>
            <a:r>
              <a:rPr lang="es-ES_tradnl" dirty="0" err="1" smtClean="0"/>
              <a:t>shorthand</a:t>
            </a:r>
            <a:r>
              <a:rPr lang="es-ES_tradnl" dirty="0" smtClean="0"/>
              <a:t>" que se usa de la misma manera con la notación de 1 a 4 valores siguiendo las mismas reglas que antes.</a:t>
            </a:r>
          </a:p>
          <a:p>
            <a:endParaRPr lang="es-ES_tradnl" dirty="0" smtClean="0"/>
          </a:p>
          <a:p>
            <a:r>
              <a:rPr lang="es-ES_tradnl" dirty="0" smtClean="0"/>
              <a:t>De la misma manera, otro "</a:t>
            </a:r>
            <a:r>
              <a:rPr lang="es-ES_tradnl" dirty="0" err="1" smtClean="0"/>
              <a:t>shorthand</a:t>
            </a:r>
            <a:r>
              <a:rPr lang="es-ES_tradnl" dirty="0" smtClean="0"/>
              <a:t>" interesante es aquel que nos permite cambiar los 3 diferentes tipos de valores de un borde en una misma propiedad</a:t>
            </a:r>
          </a:p>
          <a:p>
            <a:endParaRPr lang="es-ES_tradnl" dirty="0" smtClean="0"/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</a:t>
            </a:r>
            <a:r>
              <a:rPr lang="es-ES_tradnl" dirty="0" smtClean="0"/>
              <a:t>-top": Valores del borde superior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border-right</a:t>
            </a:r>
            <a:r>
              <a:rPr lang="es-ES_tradnl" dirty="0" smtClean="0"/>
              <a:t>": Valores del borde derecho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border-bottom</a:t>
            </a:r>
            <a:r>
              <a:rPr lang="es-ES_tradnl" dirty="0" smtClean="0"/>
              <a:t>": Valores del borde inferior</a:t>
            </a:r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border-left</a:t>
            </a:r>
            <a:r>
              <a:rPr lang="es-ES_tradnl" dirty="0" smtClean="0"/>
              <a:t>": Valores del borde izquierdo</a:t>
            </a:r>
          </a:p>
          <a:p>
            <a:endParaRPr lang="es-ES_tradnl" dirty="0" smtClean="0"/>
          </a:p>
          <a:p>
            <a:r>
              <a:rPr lang="es-ES_tradnl" dirty="0" smtClean="0"/>
              <a:t>	-Valores: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medida_borde</a:t>
            </a:r>
            <a:r>
              <a:rPr lang="es-ES_tradnl" dirty="0" smtClean="0"/>
              <a:t>: medida del borde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color_borde</a:t>
            </a:r>
            <a:r>
              <a:rPr lang="es-ES_tradnl" dirty="0" smtClean="0"/>
              <a:t>: color del borde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estilo_borde</a:t>
            </a:r>
            <a:r>
              <a:rPr lang="es-ES_tradnl" dirty="0" smtClean="0"/>
              <a:t>: se modifica el estilo del borde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los valores será heredada de su elemento padre.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387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Bordes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Ejemplo:</a:t>
            </a:r>
          </a:p>
          <a:p>
            <a:r>
              <a:rPr lang="es-ES_tradnl" dirty="0" smtClean="0"/>
              <a:t>	h1 {</a:t>
            </a:r>
          </a:p>
          <a:p>
            <a:r>
              <a:rPr lang="es-ES_tradnl" dirty="0" smtClean="0"/>
              <a:t>      	</a:t>
            </a:r>
            <a:r>
              <a:rPr lang="es-ES_tradnl" dirty="0" err="1" smtClean="0"/>
              <a:t>border-bottom</a:t>
            </a:r>
            <a:r>
              <a:rPr lang="es-ES_tradnl" dirty="0" smtClean="0"/>
              <a:t>: </a:t>
            </a:r>
            <a:r>
              <a:rPr lang="es-ES_tradnl" dirty="0" err="1" smtClean="0"/>
              <a:t>solid</a:t>
            </a:r>
            <a:r>
              <a:rPr lang="es-ES_tradnl" dirty="0" smtClean="0"/>
              <a:t> red; /*la anchura se establece al valor por defecto (</a:t>
            </a:r>
            <a:r>
              <a:rPr lang="es-ES_tradnl" dirty="0" err="1" smtClean="0"/>
              <a:t>medium</a:t>
            </a:r>
            <a:r>
              <a:rPr lang="es-ES_tradnl" dirty="0" smtClean="0"/>
              <a:t>)*/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div {</a:t>
            </a:r>
          </a:p>
          <a:p>
            <a:r>
              <a:rPr lang="es-ES_tradnl" dirty="0" smtClean="0"/>
              <a:t>      	</a:t>
            </a:r>
            <a:r>
              <a:rPr lang="es-ES_tradnl" dirty="0" err="1" smtClean="0"/>
              <a:t>border</a:t>
            </a:r>
            <a:r>
              <a:rPr lang="es-ES_tradnl" dirty="0" smtClean="0"/>
              <a:t>-top: 1px </a:t>
            </a:r>
            <a:r>
              <a:rPr lang="es-ES_tradnl" dirty="0" err="1" smtClean="0"/>
              <a:t>solid</a:t>
            </a:r>
            <a:r>
              <a:rPr lang="es-ES_tradnl" dirty="0" smtClean="0"/>
              <a:t> #369;</a:t>
            </a:r>
          </a:p>
          <a:p>
            <a:r>
              <a:rPr lang="es-ES_tradnl" dirty="0" smtClean="0"/>
              <a:t>      	</a:t>
            </a:r>
            <a:r>
              <a:rPr lang="es-ES_tradnl" dirty="0" err="1" smtClean="0"/>
              <a:t>border-bottom</a:t>
            </a:r>
            <a:r>
              <a:rPr lang="es-ES_tradnl" dirty="0" smtClean="0"/>
              <a:t>: 3px </a:t>
            </a:r>
            <a:r>
              <a:rPr lang="es-ES_tradnl" dirty="0" err="1" smtClean="0"/>
              <a:t>double</a:t>
            </a:r>
            <a:r>
              <a:rPr lang="es-ES_tradnl" dirty="0" smtClean="0"/>
              <a:t> #369;</a:t>
            </a:r>
          </a:p>
          <a:p>
            <a:r>
              <a:rPr lang="es-ES_tradnl" dirty="0" smtClean="0"/>
              <a:t>	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88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Introduccion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-Cada caja esta conformada por 6 partes:</a:t>
            </a:r>
          </a:p>
          <a:p>
            <a:r>
              <a:rPr lang="es-ES_tradnl" dirty="0" smtClean="0"/>
              <a:t>	1.Contenido</a:t>
            </a:r>
          </a:p>
          <a:p>
            <a:r>
              <a:rPr lang="es-ES_tradnl" dirty="0" smtClean="0"/>
              <a:t>	2.Borde</a:t>
            </a:r>
          </a:p>
          <a:p>
            <a:r>
              <a:rPr lang="es-ES_tradnl" dirty="0" smtClean="0"/>
              <a:t>	3.Padding/Relleno (Espacio entre contenido borde)		</a:t>
            </a:r>
          </a:p>
          <a:p>
            <a:r>
              <a:rPr lang="es-ES_tradnl" dirty="0" smtClean="0"/>
              <a:t>	4.Imagen de fondo</a:t>
            </a:r>
          </a:p>
          <a:p>
            <a:r>
              <a:rPr lang="es-ES_tradnl" dirty="0" smtClean="0"/>
              <a:t>	5.Color de fondo</a:t>
            </a:r>
          </a:p>
          <a:p>
            <a:r>
              <a:rPr lang="es-ES_tradnl" dirty="0" smtClean="0"/>
              <a:t>	6.Margen (Espacio entre la caja y las demás cajas adyacentes)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8582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Bordes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120400"/>
          </a:xfrm>
        </p:spPr>
        <p:txBody>
          <a:bodyPr>
            <a:normAutofit fontScale="77500" lnSpcReduction="20000"/>
          </a:bodyPr>
          <a:lstStyle/>
          <a:p>
            <a:r>
              <a:rPr lang="es-ES_tradnl" dirty="0" smtClean="0"/>
              <a:t>Si creíamos que no se podía hacer de manera mas resumida o sencilla, la siguiente propiedad nos permite establecer el valor de todos los atributos de todos lo bordes.</a:t>
            </a:r>
          </a:p>
          <a:p>
            <a:endParaRPr lang="es-ES_tradnl" dirty="0" smtClean="0"/>
          </a:p>
          <a:p>
            <a:r>
              <a:rPr lang="es-ES_tradnl" dirty="0" smtClean="0"/>
              <a:t>"</a:t>
            </a:r>
            <a:r>
              <a:rPr lang="es-ES_tradnl" dirty="0" err="1" smtClean="0"/>
              <a:t>border</a:t>
            </a:r>
            <a:r>
              <a:rPr lang="es-ES_tradnl" dirty="0" smtClean="0"/>
              <a:t>": estilo completo de todos los bordes</a:t>
            </a:r>
          </a:p>
          <a:p>
            <a:endParaRPr lang="es-ES_tradnl" dirty="0" smtClean="0"/>
          </a:p>
          <a:p>
            <a:r>
              <a:rPr lang="es-ES_tradnl" dirty="0" smtClean="0"/>
              <a:t>	-Valores: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medida_borde</a:t>
            </a:r>
            <a:r>
              <a:rPr lang="es-ES_tradnl" dirty="0" smtClean="0"/>
              <a:t>: medida del borde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color_borde</a:t>
            </a:r>
            <a:r>
              <a:rPr lang="es-ES_tradnl" dirty="0" smtClean="0"/>
              <a:t>: color del borde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estilo_borde</a:t>
            </a:r>
            <a:r>
              <a:rPr lang="es-ES_tradnl" dirty="0" smtClean="0"/>
              <a:t>: se modifica el estilo del borde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los valores será heredada de su elemento padre.</a:t>
            </a:r>
          </a:p>
          <a:p>
            <a:endParaRPr lang="es-ES_tradnl" dirty="0" smtClean="0"/>
          </a:p>
          <a:p>
            <a:r>
              <a:rPr lang="es-ES_tradnl" dirty="0" smtClean="0"/>
              <a:t>	Ejemplo:</a:t>
            </a:r>
          </a:p>
          <a:p>
            <a:r>
              <a:rPr lang="es-ES_tradnl" dirty="0" smtClean="0"/>
              <a:t>	div {</a:t>
            </a:r>
          </a:p>
          <a:p>
            <a:r>
              <a:rPr lang="es-ES_tradnl" dirty="0" smtClean="0"/>
              <a:t>      	</a:t>
            </a:r>
            <a:r>
              <a:rPr lang="es-ES_tradnl" dirty="0" err="1" smtClean="0"/>
              <a:t>border</a:t>
            </a:r>
            <a:r>
              <a:rPr lang="es-ES_tradnl" dirty="0" smtClean="0"/>
              <a:t>-top: 1px </a:t>
            </a:r>
            <a:r>
              <a:rPr lang="es-ES_tradnl" dirty="0" err="1" smtClean="0"/>
              <a:t>solid</a:t>
            </a:r>
            <a:r>
              <a:rPr lang="es-ES_tradnl" dirty="0" smtClean="0"/>
              <a:t> red;</a:t>
            </a:r>
          </a:p>
          <a:p>
            <a:r>
              <a:rPr lang="es-ES_tradnl" dirty="0" smtClean="0"/>
              <a:t>      	</a:t>
            </a:r>
            <a:r>
              <a:rPr lang="es-ES_tradnl" dirty="0" err="1" smtClean="0"/>
              <a:t>border-right</a:t>
            </a:r>
            <a:r>
              <a:rPr lang="es-ES_tradnl" dirty="0" smtClean="0"/>
              <a:t>: 1px </a:t>
            </a:r>
            <a:r>
              <a:rPr lang="es-ES_tradnl" dirty="0" err="1" smtClean="0"/>
              <a:t>solid</a:t>
            </a:r>
            <a:r>
              <a:rPr lang="es-ES_tradnl" dirty="0" smtClean="0"/>
              <a:t> red;</a:t>
            </a:r>
          </a:p>
          <a:p>
            <a:r>
              <a:rPr lang="es-ES_tradnl" dirty="0" smtClean="0"/>
              <a:t>      	</a:t>
            </a:r>
            <a:r>
              <a:rPr lang="es-ES_tradnl" dirty="0" err="1" smtClean="0"/>
              <a:t>border-bottom</a:t>
            </a:r>
            <a:r>
              <a:rPr lang="es-ES_tradnl" dirty="0" smtClean="0"/>
              <a:t>: 1px </a:t>
            </a:r>
            <a:r>
              <a:rPr lang="es-ES_tradnl" dirty="0" err="1" smtClean="0"/>
              <a:t>solid</a:t>
            </a:r>
            <a:r>
              <a:rPr lang="es-ES_tradnl" dirty="0" smtClean="0"/>
              <a:t> red;</a:t>
            </a:r>
          </a:p>
          <a:p>
            <a:r>
              <a:rPr lang="es-ES_tradnl" dirty="0" smtClean="0"/>
              <a:t>      	</a:t>
            </a:r>
            <a:r>
              <a:rPr lang="es-ES_tradnl" dirty="0" err="1" smtClean="0"/>
              <a:t>border-left</a:t>
            </a:r>
            <a:r>
              <a:rPr lang="es-ES_tradnl" dirty="0" smtClean="0"/>
              <a:t>: 1px </a:t>
            </a:r>
            <a:r>
              <a:rPr lang="es-ES_tradnl" dirty="0" err="1" smtClean="0"/>
              <a:t>solid</a:t>
            </a:r>
            <a:r>
              <a:rPr lang="es-ES_tradnl" dirty="0" smtClean="0"/>
              <a:t> red;</a:t>
            </a:r>
          </a:p>
          <a:p>
            <a:r>
              <a:rPr lang="es-ES_tradnl" dirty="0" smtClean="0"/>
              <a:t>	}</a:t>
            </a:r>
          </a:p>
          <a:p>
            <a:r>
              <a:rPr lang="en-US" dirty="0" smtClean="0"/>
              <a:t>	div { </a:t>
            </a:r>
          </a:p>
          <a:p>
            <a:r>
              <a:rPr lang="en-US" dirty="0" smtClean="0"/>
              <a:t>	border: 1px solid red; </a:t>
            </a:r>
          </a:p>
          <a:p>
            <a:r>
              <a:rPr lang="en-US" dirty="0" smtClean="0"/>
              <a:t>	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2567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Margen relleno, bordes y modelo de cajas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Tenemos que tomar en cuenta que cuando se define la anchura de un elemento también afectará los valores que le demos al relleno, margen y borde, por lo que para saber la anchura real tenemos que sumar todos los anteriores.</a:t>
            </a:r>
          </a:p>
          <a:p>
            <a:endParaRPr lang="es-ES_tradnl" dirty="0" smtClean="0"/>
          </a:p>
          <a:p>
            <a:r>
              <a:rPr lang="es-ES_tradnl" dirty="0" smtClean="0"/>
              <a:t>El modo "</a:t>
            </a:r>
            <a:r>
              <a:rPr lang="es-ES_tradnl" dirty="0" err="1" smtClean="0"/>
              <a:t>quirks</a:t>
            </a:r>
            <a:r>
              <a:rPr lang="es-ES_tradnl" dirty="0" smtClean="0"/>
              <a:t>" de un navegador no hará esto, si no que restará los anteriores valores a el "</a:t>
            </a:r>
            <a:r>
              <a:rPr lang="es-ES_tradnl" dirty="0" err="1" smtClean="0"/>
              <a:t>width</a:t>
            </a:r>
            <a:r>
              <a:rPr lang="es-ES_tradnl" dirty="0" smtClean="0"/>
              <a:t>" y se recomienda evitar este modo para que no se generen confusiones a la hora de mostrar la página.</a:t>
            </a:r>
          </a:p>
          <a:p>
            <a:endParaRPr lang="es-ES_tradnl" dirty="0" smtClean="0"/>
          </a:p>
          <a:p>
            <a:r>
              <a:rPr lang="es-ES_tradnl" dirty="0" smtClean="0"/>
              <a:t>Compatibilidad</a:t>
            </a:r>
          </a:p>
          <a:p>
            <a:endParaRPr lang="es-ES_tradnl" dirty="0" smtClean="0"/>
          </a:p>
          <a:p>
            <a:r>
              <a:rPr lang="es-ES_tradnl" dirty="0" smtClean="0"/>
              <a:t>Por medio de la etiqueta meta, podemos indicarle a internet </a:t>
            </a:r>
            <a:r>
              <a:rPr lang="es-ES_tradnl" dirty="0" err="1" smtClean="0"/>
              <a:t>explorer</a:t>
            </a:r>
            <a:r>
              <a:rPr lang="es-ES_tradnl" dirty="0" smtClean="0"/>
              <a:t> que muestre la página emulando las versiones anteriores de estas donde la página funciona mejor.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7869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 descr="Screen Shot 2012-09-11 at 8.03.3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30" b="-6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0129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Margen relleno, bordes y modelo de cajas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&lt;!-- Emular el modo IE7 --&gt;</a:t>
            </a:r>
          </a:p>
          <a:p>
            <a:r>
              <a:rPr lang="es-ES_tradnl" dirty="0" smtClean="0"/>
              <a:t>    &lt;head&gt;</a:t>
            </a:r>
          </a:p>
          <a:p>
            <a:r>
              <a:rPr lang="es-ES_tradnl" dirty="0" smtClean="0"/>
              <a:t>      &lt;meta http-</a:t>
            </a:r>
            <a:r>
              <a:rPr lang="es-ES_tradnl" dirty="0" err="1" smtClean="0"/>
              <a:t>equiv</a:t>
            </a:r>
            <a:r>
              <a:rPr lang="es-ES_tradnl" dirty="0" smtClean="0"/>
              <a:t>="X-UA-Compatible" </a:t>
            </a:r>
            <a:r>
              <a:rPr lang="es-ES_tradnl" dirty="0" err="1" smtClean="0"/>
              <a:t>content</a:t>
            </a:r>
            <a:r>
              <a:rPr lang="es-ES_tradnl" dirty="0" smtClean="0"/>
              <a:t>="IE=EmulateIE7" &gt;</a:t>
            </a:r>
          </a:p>
          <a:p>
            <a:r>
              <a:rPr lang="es-ES_tradnl" dirty="0" smtClean="0"/>
              <a:t>      ...</a:t>
            </a:r>
          </a:p>
          <a:p>
            <a:r>
              <a:rPr lang="es-ES_tradnl" dirty="0" smtClean="0"/>
              <a:t>&lt;/head&gt;</a:t>
            </a:r>
          </a:p>
          <a:p>
            <a:r>
              <a:rPr lang="es-ES_tradnl" dirty="0" smtClean="0"/>
              <a:t>    &lt;!-- Emular el modo IE8 --&gt;</a:t>
            </a:r>
          </a:p>
          <a:p>
            <a:r>
              <a:rPr lang="es-ES_tradnl" dirty="0" smtClean="0"/>
              <a:t>    &lt;head&gt;</a:t>
            </a:r>
          </a:p>
          <a:p>
            <a:r>
              <a:rPr lang="es-ES_tradnl" dirty="0" smtClean="0"/>
              <a:t>      &lt;meta http-</a:t>
            </a:r>
            <a:r>
              <a:rPr lang="es-ES_tradnl" dirty="0" err="1" smtClean="0"/>
              <a:t>equiv</a:t>
            </a:r>
            <a:r>
              <a:rPr lang="es-ES_tradnl" dirty="0" smtClean="0"/>
              <a:t>="X-UA-Compatible" </a:t>
            </a:r>
            <a:r>
              <a:rPr lang="es-ES_tradnl" dirty="0" err="1" smtClean="0"/>
              <a:t>content</a:t>
            </a:r>
            <a:r>
              <a:rPr lang="es-ES_tradnl" dirty="0" smtClean="0"/>
              <a:t>="IE=EmulateIE8" &gt;</a:t>
            </a:r>
          </a:p>
          <a:p>
            <a:r>
              <a:rPr lang="es-ES_tradnl" dirty="0" smtClean="0"/>
              <a:t>      ...</a:t>
            </a:r>
          </a:p>
          <a:p>
            <a:r>
              <a:rPr lang="es-ES_tradnl" dirty="0" smtClean="0"/>
              <a:t>&lt;/head&gt;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691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 descr="Screen Shot 2012-09-11 at 7.44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78" r="-15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7395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 descr="Screen Shot 2012-09-11 at 7.44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00" r="-21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9868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Fondos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smtClean="0"/>
              <a:t>En seguida veremos como establecer los fondos a los diferentes "box-</a:t>
            </a:r>
            <a:r>
              <a:rPr lang="es-ES_tradnl" dirty="0" err="1" smtClean="0"/>
              <a:t>model</a:t>
            </a:r>
            <a:r>
              <a:rPr lang="es-ES_tradnl" dirty="0" smtClean="0"/>
              <a:t>" de la página.</a:t>
            </a:r>
          </a:p>
          <a:p>
            <a:endParaRPr lang="es-ES_tradnl" dirty="0" smtClean="0"/>
          </a:p>
          <a:p>
            <a:r>
              <a:rPr lang="es-ES_tradnl" dirty="0" smtClean="0"/>
              <a:t>"</a:t>
            </a:r>
            <a:r>
              <a:rPr lang="es-ES_tradnl" dirty="0" err="1" smtClean="0"/>
              <a:t>background</a:t>
            </a:r>
            <a:r>
              <a:rPr lang="es-ES_tradnl" dirty="0" smtClean="0"/>
              <a:t>-color": establecemos el color de fondo de todos los elementos.</a:t>
            </a:r>
          </a:p>
          <a:p>
            <a:endParaRPr lang="es-ES_tradnl" dirty="0" smtClean="0"/>
          </a:p>
          <a:p>
            <a:r>
              <a:rPr lang="es-ES_tradnl" dirty="0" smtClean="0"/>
              <a:t>	-Valores (color, </a:t>
            </a:r>
            <a:r>
              <a:rPr lang="es-ES_tradnl" dirty="0" err="1" smtClean="0"/>
              <a:t>transparent</a:t>
            </a:r>
            <a:r>
              <a:rPr lang="es-ES_tradnl" dirty="0" smtClean="0"/>
              <a:t>, </a:t>
            </a:r>
            <a:r>
              <a:rPr lang="es-ES_tradnl" dirty="0" err="1" smtClean="0"/>
              <a:t>inherit</a:t>
            </a:r>
            <a:r>
              <a:rPr lang="es-ES_tradnl" dirty="0" smtClean="0"/>
              <a:t>):</a:t>
            </a:r>
          </a:p>
          <a:p>
            <a:r>
              <a:rPr lang="es-ES_tradnl" dirty="0" smtClean="0"/>
              <a:t>		-color: establecemos manualmente el color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transparent</a:t>
            </a:r>
            <a:r>
              <a:rPr lang="es-ES_tradnl" dirty="0" smtClean="0"/>
              <a:t>: sin color (transparente).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el color se hereda de su elemento padre.</a:t>
            </a:r>
          </a:p>
          <a:p>
            <a:endParaRPr lang="es-ES_tradnl" dirty="0" smtClean="0"/>
          </a:p>
          <a:p>
            <a:r>
              <a:rPr lang="es-ES_tradnl" dirty="0" smtClean="0"/>
              <a:t>	Ejemplo: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body</a:t>
            </a:r>
            <a:r>
              <a:rPr lang="es-ES_tradnl" dirty="0" smtClean="0"/>
              <a:t> {</a:t>
            </a:r>
          </a:p>
          <a:p>
            <a:r>
              <a:rPr lang="es-ES_tradnl" dirty="0" smtClean="0"/>
              <a:t>      	</a:t>
            </a:r>
            <a:r>
              <a:rPr lang="es-ES_tradnl" dirty="0" err="1" smtClean="0"/>
              <a:t>background</a:t>
            </a:r>
            <a:r>
              <a:rPr lang="es-ES_tradnl" dirty="0" smtClean="0"/>
              <a:t>-color: #F5F5F5;</a:t>
            </a:r>
          </a:p>
          <a:p>
            <a:r>
              <a:rPr lang="es-ES_tradnl" dirty="0" smtClean="0"/>
              <a:t>	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6638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Fondos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"</a:t>
            </a:r>
            <a:r>
              <a:rPr lang="es-ES_tradnl" dirty="0" err="1" smtClean="0"/>
              <a:t>background-image</a:t>
            </a:r>
            <a:r>
              <a:rPr lang="es-ES_tradnl" dirty="0" smtClean="0"/>
              <a:t>": se usa cuando queremos establecer una imagen en lugar de un solo color de fondo.</a:t>
            </a:r>
          </a:p>
          <a:p>
            <a:endParaRPr lang="es-ES_tradnl" dirty="0" smtClean="0"/>
          </a:p>
          <a:p>
            <a:r>
              <a:rPr lang="es-ES_tradnl" dirty="0" smtClean="0"/>
              <a:t>	-Valores (color, </a:t>
            </a:r>
            <a:r>
              <a:rPr lang="es-ES_tradnl" dirty="0" err="1" smtClean="0"/>
              <a:t>transparent</a:t>
            </a:r>
            <a:r>
              <a:rPr lang="es-ES_tradnl" dirty="0" smtClean="0"/>
              <a:t>, </a:t>
            </a:r>
            <a:r>
              <a:rPr lang="es-ES_tradnl" dirty="0" err="1" smtClean="0"/>
              <a:t>inherit</a:t>
            </a:r>
            <a:r>
              <a:rPr lang="es-ES_tradnl" dirty="0" smtClean="0"/>
              <a:t>):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url</a:t>
            </a:r>
            <a:r>
              <a:rPr lang="es-ES_tradnl" dirty="0" smtClean="0"/>
              <a:t>: establecemos la </a:t>
            </a:r>
            <a:r>
              <a:rPr lang="es-ES_tradnl" dirty="0" err="1" smtClean="0"/>
              <a:t>url</a:t>
            </a:r>
            <a:r>
              <a:rPr lang="es-ES_tradnl" dirty="0" smtClean="0"/>
              <a:t> de la imagen manualmente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none</a:t>
            </a:r>
            <a:r>
              <a:rPr lang="es-ES_tradnl" dirty="0" smtClean="0"/>
              <a:t>: sin imagen.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el color se hereda de su elemento padre.</a:t>
            </a:r>
          </a:p>
          <a:p>
            <a:endParaRPr lang="es-ES_tradnl" dirty="0" smtClean="0"/>
          </a:p>
          <a:p>
            <a:r>
              <a:rPr lang="es-ES_tradnl" dirty="0" smtClean="0"/>
              <a:t>	Ejemplo: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body</a:t>
            </a:r>
            <a:r>
              <a:rPr lang="es-ES_tradnl" dirty="0" smtClean="0"/>
              <a:t> { 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background-image</a:t>
            </a:r>
            <a:r>
              <a:rPr lang="es-ES_tradnl" dirty="0" smtClean="0"/>
              <a:t>: </a:t>
            </a:r>
            <a:r>
              <a:rPr lang="es-ES_tradnl" dirty="0" err="1" smtClean="0"/>
              <a:t>url</a:t>
            </a:r>
            <a:r>
              <a:rPr lang="es-ES_tradnl" dirty="0" smtClean="0"/>
              <a:t>("</a:t>
            </a:r>
            <a:r>
              <a:rPr lang="es-ES_tradnl" dirty="0" err="1" smtClean="0"/>
              <a:t>imagenes</a:t>
            </a:r>
            <a:r>
              <a:rPr lang="es-ES_tradnl" dirty="0" smtClean="0"/>
              <a:t>/</a:t>
            </a:r>
            <a:r>
              <a:rPr lang="es-ES_tradnl" dirty="0" err="1" smtClean="0"/>
              <a:t>fondo.png</a:t>
            </a:r>
            <a:r>
              <a:rPr lang="es-ES_tradnl" dirty="0" smtClean="0"/>
              <a:t>") </a:t>
            </a:r>
          </a:p>
          <a:p>
            <a:r>
              <a:rPr lang="es-ES_tradnl" dirty="0" smtClean="0"/>
              <a:t>	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243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Fondos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Si la imagen es muy pequeña para llenar el elemento, entonces se repetirá horizontal y verticalmente hasta que llene todo el contenido.</a:t>
            </a:r>
          </a:p>
          <a:p>
            <a:endParaRPr lang="es-ES_tradnl" dirty="0" smtClean="0"/>
          </a:p>
          <a:p>
            <a:r>
              <a:rPr lang="es-ES_tradnl" dirty="0" smtClean="0"/>
              <a:t>Podemos controlar eso con la siguiente propiedad</a:t>
            </a:r>
          </a:p>
          <a:p>
            <a:endParaRPr lang="es-ES_tradnl" dirty="0" smtClean="0"/>
          </a:p>
          <a:p>
            <a:r>
              <a:rPr lang="es-ES_tradnl" dirty="0" smtClean="0"/>
              <a:t>"</a:t>
            </a:r>
            <a:r>
              <a:rPr lang="es-ES_tradnl" dirty="0" err="1" smtClean="0"/>
              <a:t>background-repeat</a:t>
            </a:r>
            <a:r>
              <a:rPr lang="es-ES_tradnl" dirty="0" smtClean="0"/>
              <a:t>": establecemos como queremos que se repita la imagen de fondo.</a:t>
            </a:r>
          </a:p>
          <a:p>
            <a:endParaRPr lang="es-ES_tradnl" dirty="0" smtClean="0"/>
          </a:p>
          <a:p>
            <a:r>
              <a:rPr lang="es-ES_tradnl" dirty="0" smtClean="0"/>
              <a:t>	-Valores (</a:t>
            </a:r>
            <a:r>
              <a:rPr lang="es-ES_tradnl" dirty="0" err="1" smtClean="0"/>
              <a:t>repeat</a:t>
            </a:r>
            <a:r>
              <a:rPr lang="es-ES_tradnl" dirty="0" smtClean="0"/>
              <a:t>, </a:t>
            </a:r>
            <a:r>
              <a:rPr lang="es-ES_tradnl" dirty="0" err="1" smtClean="0"/>
              <a:t>repeat</a:t>
            </a:r>
            <a:r>
              <a:rPr lang="es-ES_tradnl" dirty="0" smtClean="0"/>
              <a:t>-x, </a:t>
            </a:r>
            <a:r>
              <a:rPr lang="es-ES_tradnl" dirty="0" err="1" smtClean="0"/>
              <a:t>repeat</a:t>
            </a:r>
            <a:r>
              <a:rPr lang="es-ES_tradnl" dirty="0" smtClean="0"/>
              <a:t>-y, no-</a:t>
            </a:r>
            <a:r>
              <a:rPr lang="es-ES_tradnl" dirty="0" err="1" smtClean="0"/>
              <a:t>repeat</a:t>
            </a:r>
            <a:r>
              <a:rPr lang="es-ES_tradnl" dirty="0" smtClean="0"/>
              <a:t>, </a:t>
            </a:r>
            <a:r>
              <a:rPr lang="es-ES_tradnl" dirty="0" err="1" smtClean="0"/>
              <a:t>inherit</a:t>
            </a:r>
            <a:r>
              <a:rPr lang="es-ES_tradnl" dirty="0" smtClean="0"/>
              <a:t>):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repeat</a:t>
            </a:r>
            <a:r>
              <a:rPr lang="es-ES_tradnl" dirty="0" smtClean="0"/>
              <a:t>: </a:t>
            </a:r>
            <a:r>
              <a:rPr lang="es-ES_tradnl" dirty="0" err="1" smtClean="0"/>
              <a:t>indic</a:t>
            </a:r>
            <a:r>
              <a:rPr lang="es-ES_tradnl" dirty="0" smtClean="0"/>
              <a:t> a que se debe repetir en todas las direcciones.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repeat</a:t>
            </a:r>
            <a:r>
              <a:rPr lang="es-ES_tradnl" dirty="0" smtClean="0"/>
              <a:t>-x: solo repite la imagen horizontalmente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repeat</a:t>
            </a:r>
            <a:r>
              <a:rPr lang="es-ES_tradnl" dirty="0" smtClean="0"/>
              <a:t>-y: solo repite la imagen verticalmente.</a:t>
            </a:r>
          </a:p>
          <a:p>
            <a:r>
              <a:rPr lang="es-ES_tradnl" dirty="0" smtClean="0"/>
              <a:t>		-no </a:t>
            </a:r>
            <a:r>
              <a:rPr lang="es-ES_tradnl" dirty="0" err="1" smtClean="0"/>
              <a:t>repeat</a:t>
            </a:r>
            <a:r>
              <a:rPr lang="es-ES_tradnl" dirty="0" smtClean="0"/>
              <a:t>: muestra la imagen una sola vez sin repeticiones.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1816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Fondos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r>
              <a:rPr lang="en-US" dirty="0" smtClean="0"/>
              <a:t>	#</a:t>
            </a:r>
            <a:r>
              <a:rPr lang="en-US" dirty="0" err="1" smtClean="0"/>
              <a:t>hdr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	background: </a:t>
            </a:r>
            <a:r>
              <a:rPr lang="en-US" dirty="0" err="1" smtClean="0"/>
              <a:t>url</a:t>
            </a:r>
            <a:r>
              <a:rPr lang="en-US" dirty="0" smtClean="0"/>
              <a:t>("/images/</a:t>
            </a:r>
            <a:r>
              <a:rPr lang="en-US" dirty="0" err="1" smtClean="0"/>
              <a:t>ds.gif</a:t>
            </a:r>
            <a:r>
              <a:rPr lang="en-US" dirty="0" smtClean="0"/>
              <a:t>") repeat-x;</a:t>
            </a:r>
          </a:p>
          <a:p>
            <a:r>
              <a:rPr lang="en-US" dirty="0" smtClean="0"/>
              <a:t>        width: 100%;</a:t>
            </a:r>
          </a:p>
          <a:p>
            <a:r>
              <a:rPr lang="en-US" dirty="0" smtClean="0"/>
              <a:t>        text-align: center;</a:t>
            </a:r>
          </a:p>
          <a:p>
            <a:r>
              <a:rPr lang="en-US" dirty="0" smtClean="0"/>
              <a:t>	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34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Introduccion</a:t>
            </a:r>
            <a:endParaRPr lang="it-IT" dirty="0"/>
          </a:p>
        </p:txBody>
      </p:sp>
      <p:pic>
        <p:nvPicPr>
          <p:cNvPr id="9" name="Segnaposto contenuto 8" descr="Screen Shot 2012-09-11 at 7.42.1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21" r="-44821"/>
          <a:stretch>
            <a:fillRect/>
          </a:stretch>
        </p:blipFill>
        <p:spPr>
          <a:xfrm>
            <a:off x="-787790" y="1116213"/>
            <a:ext cx="10219143" cy="4863690"/>
          </a:xfrm>
        </p:spPr>
      </p:pic>
    </p:spTree>
    <p:extLst>
      <p:ext uri="{BB962C8B-B14F-4D97-AF65-F5344CB8AC3E}">
        <p14:creationId xmlns:p14="http://schemas.microsoft.com/office/powerpoint/2010/main" val="4049037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Fondos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 smtClean="0"/>
              <a:t>"</a:t>
            </a:r>
            <a:r>
              <a:rPr lang="es-ES_tradnl" dirty="0" err="1" smtClean="0"/>
              <a:t>backgound</a:t>
            </a:r>
            <a:r>
              <a:rPr lang="es-ES_tradnl" dirty="0" smtClean="0"/>
              <a:t>-position": posición de la imagen de fondo.</a:t>
            </a:r>
          </a:p>
          <a:p>
            <a:endParaRPr lang="es-ES_tradnl" dirty="0" smtClean="0"/>
          </a:p>
          <a:p>
            <a:r>
              <a:rPr lang="es-ES_tradnl" dirty="0" smtClean="0"/>
              <a:t>	-Valores (porcentaje, medida, </a:t>
            </a:r>
            <a:r>
              <a:rPr lang="es-ES_tradnl" dirty="0" err="1" smtClean="0"/>
              <a:t>left</a:t>
            </a:r>
            <a:r>
              <a:rPr lang="es-ES_tradnl" dirty="0" smtClean="0"/>
              <a:t>, center, </a:t>
            </a:r>
            <a:r>
              <a:rPr lang="es-ES_tradnl" dirty="0" err="1" smtClean="0"/>
              <a:t>right</a:t>
            </a:r>
            <a:r>
              <a:rPr lang="es-ES_tradnl" dirty="0" smtClean="0"/>
              <a:t>, top, </a:t>
            </a:r>
            <a:r>
              <a:rPr lang="es-ES_tradnl" dirty="0" err="1" smtClean="0"/>
              <a:t>bottom</a:t>
            </a:r>
            <a:r>
              <a:rPr lang="es-ES_tradnl" dirty="0" smtClean="0"/>
              <a:t>, </a:t>
            </a:r>
            <a:r>
              <a:rPr lang="es-ES_tradnl" dirty="0" err="1" smtClean="0"/>
              <a:t>inherit</a:t>
            </a:r>
            <a:r>
              <a:rPr lang="es-ES_tradnl" dirty="0" smtClean="0"/>
              <a:t>).</a:t>
            </a:r>
          </a:p>
          <a:p>
            <a:r>
              <a:rPr lang="es-ES_tradnl" dirty="0" smtClean="0"/>
              <a:t>		-porcentaje: se establece un porcentaje basado en la medida del elemento padre.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left</a:t>
            </a:r>
            <a:r>
              <a:rPr lang="es-ES_tradnl" dirty="0" smtClean="0"/>
              <a:t>, center, </a:t>
            </a:r>
            <a:r>
              <a:rPr lang="es-ES_tradnl" dirty="0" err="1" smtClean="0"/>
              <a:t>right</a:t>
            </a:r>
            <a:r>
              <a:rPr lang="es-ES_tradnl" dirty="0" smtClean="0"/>
              <a:t>, top: se establece la posición por medio de estos valores.</a:t>
            </a:r>
          </a:p>
          <a:p>
            <a:endParaRPr lang="es-ES_tradnl" dirty="0" smtClean="0"/>
          </a:p>
          <a:p>
            <a:r>
              <a:rPr lang="es-ES_tradnl" dirty="0" smtClean="0"/>
              <a:t>Si se indican dos porcentajes o dos medidas, el primero indica el desplazamiento horizontal y el segundo el desplazamiento vertical respecto del origen (situado en la esquina superior izquierda). </a:t>
            </a:r>
          </a:p>
          <a:p>
            <a:endParaRPr lang="es-ES_tradnl" dirty="0" smtClean="0"/>
          </a:p>
          <a:p>
            <a:r>
              <a:rPr lang="es-ES_tradnl" dirty="0" smtClean="0"/>
              <a:t>Si solamente se indica un porcentaje o una medida, se considera que es el desplazamiento horizontal y al desplazamiento vertical se le asigna </a:t>
            </a:r>
            <a:r>
              <a:rPr lang="es-ES_tradnl" dirty="0" err="1" smtClean="0"/>
              <a:t>automáticamente</a:t>
            </a:r>
            <a:r>
              <a:rPr lang="es-ES_tradnl" dirty="0" smtClean="0"/>
              <a:t> el valor de 50%.</a:t>
            </a:r>
          </a:p>
          <a:p>
            <a:endParaRPr lang="es-ES_tradnl" dirty="0" smtClean="0"/>
          </a:p>
          <a:p>
            <a:r>
              <a:rPr lang="es-ES_tradnl" dirty="0" smtClean="0"/>
              <a:t>Las palabras clave permitidas son equivalentes a algunos porcentajes significativos: top = 0%, </a:t>
            </a:r>
            <a:r>
              <a:rPr lang="es-ES_tradnl" dirty="0" err="1" smtClean="0"/>
              <a:t>left</a:t>
            </a:r>
            <a:r>
              <a:rPr lang="es-ES_tradnl" dirty="0" smtClean="0"/>
              <a:t> = 0%, center = 50%, </a:t>
            </a:r>
            <a:r>
              <a:rPr lang="es-ES_tradnl" dirty="0" err="1" smtClean="0"/>
              <a:t>bottom</a:t>
            </a:r>
            <a:r>
              <a:rPr lang="es-ES_tradnl" dirty="0" smtClean="0"/>
              <a:t> = 100%, </a:t>
            </a:r>
            <a:r>
              <a:rPr lang="es-ES_tradnl" dirty="0" err="1" smtClean="0"/>
              <a:t>right</a:t>
            </a:r>
            <a:r>
              <a:rPr lang="es-ES_tradnl" dirty="0" smtClean="0"/>
              <a:t> = 100%.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8184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Fondos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1100628"/>
            <a:ext cx="8003512" cy="52329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r>
              <a:rPr lang="en-US" dirty="0" smtClean="0"/>
              <a:t>	#caja1 {</a:t>
            </a:r>
          </a:p>
          <a:p>
            <a:r>
              <a:rPr lang="en-US" dirty="0" smtClean="0"/>
              <a:t>      	background-image: </a:t>
            </a:r>
            <a:r>
              <a:rPr lang="en-US" dirty="0" err="1" smtClean="0"/>
              <a:t>url</a:t>
            </a:r>
            <a:r>
              <a:rPr lang="en-US" dirty="0" smtClean="0"/>
              <a:t>("images/</a:t>
            </a:r>
            <a:r>
              <a:rPr lang="en-US" dirty="0" err="1" smtClean="0"/>
              <a:t>help.png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	background-repeat: no-repeat;</a:t>
            </a:r>
          </a:p>
          <a:p>
            <a:r>
              <a:rPr lang="en-US" dirty="0" smtClean="0"/>
              <a:t>      	background-position: bottom left;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#caja2 {</a:t>
            </a:r>
          </a:p>
          <a:p>
            <a:r>
              <a:rPr lang="en-US" dirty="0" smtClean="0"/>
              <a:t>      	background-image: </a:t>
            </a:r>
            <a:r>
              <a:rPr lang="en-US" dirty="0" err="1" smtClean="0"/>
              <a:t>url</a:t>
            </a:r>
            <a:r>
              <a:rPr lang="en-US" dirty="0" smtClean="0"/>
              <a:t>("images/</a:t>
            </a:r>
            <a:r>
              <a:rPr lang="en-US" dirty="0" err="1" smtClean="0"/>
              <a:t>help.png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	background-repeat: no-repeat;</a:t>
            </a:r>
          </a:p>
          <a:p>
            <a:r>
              <a:rPr lang="en-US" dirty="0" smtClean="0"/>
              <a:t>      	background-position: right top;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#caja3 {</a:t>
            </a:r>
          </a:p>
          <a:p>
            <a:r>
              <a:rPr lang="en-US" dirty="0" smtClean="0"/>
              <a:t>      	background-image: </a:t>
            </a:r>
            <a:r>
              <a:rPr lang="en-US" dirty="0" err="1" smtClean="0"/>
              <a:t>url</a:t>
            </a:r>
            <a:r>
              <a:rPr lang="en-US" dirty="0" smtClean="0"/>
              <a:t>("images/</a:t>
            </a:r>
            <a:r>
              <a:rPr lang="en-US" dirty="0" err="1" smtClean="0"/>
              <a:t>help.png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	background-repeat: no-repeat;</a:t>
            </a:r>
          </a:p>
          <a:p>
            <a:r>
              <a:rPr lang="en-US" dirty="0" smtClean="0"/>
              <a:t>      	background-position: 50% 50%;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&lt;div id="caja1"&gt;&lt;h1&gt;bottom left&lt;/h1&gt;&lt;/div&gt;</a:t>
            </a:r>
          </a:p>
          <a:p>
            <a:r>
              <a:rPr lang="en-US" dirty="0" smtClean="0"/>
              <a:t>    	&lt;div id="caja2"&gt;&lt;h1&gt;right top&lt;/h1&gt;&lt;/div&gt;</a:t>
            </a:r>
          </a:p>
          <a:p>
            <a:r>
              <a:rPr lang="en-US" dirty="0" smtClean="0"/>
              <a:t>    	&lt;div id="caja3"&gt;&lt;h1&gt;50% 50%&lt;/h1&gt;&lt;/div&gt;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3408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Fondos</a:t>
            </a:r>
            <a:endParaRPr lang="it-IT" dirty="0"/>
          </a:p>
        </p:txBody>
      </p:sp>
      <p:pic>
        <p:nvPicPr>
          <p:cNvPr id="4" name="Segnaposto contenuto 3" descr="Screen Shot 2012-09-11 at 7.44.5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6" r="-211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1608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Fondos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"</a:t>
            </a:r>
            <a:r>
              <a:rPr lang="es-ES_tradnl" dirty="0" err="1" smtClean="0"/>
              <a:t>background-attachement</a:t>
            </a:r>
            <a:r>
              <a:rPr lang="es-ES_tradnl" dirty="0" smtClean="0"/>
              <a:t>": establece el comportamiento de la imagen de fondo</a:t>
            </a:r>
          </a:p>
          <a:p>
            <a:endParaRPr lang="es-ES_tradnl" dirty="0" smtClean="0"/>
          </a:p>
          <a:p>
            <a:r>
              <a:rPr lang="es-ES_tradnl" dirty="0" smtClean="0"/>
              <a:t>	-Valores (</a:t>
            </a:r>
            <a:r>
              <a:rPr lang="es-ES_tradnl" dirty="0" err="1" smtClean="0"/>
              <a:t>scroll</a:t>
            </a:r>
            <a:r>
              <a:rPr lang="es-ES_tradnl" dirty="0" smtClean="0"/>
              <a:t>, </a:t>
            </a:r>
            <a:r>
              <a:rPr lang="es-ES_tradnl" dirty="0" err="1" smtClean="0"/>
              <a:t>fixed</a:t>
            </a:r>
            <a:r>
              <a:rPr lang="es-ES_tradnl" dirty="0" smtClean="0"/>
              <a:t>, </a:t>
            </a:r>
            <a:r>
              <a:rPr lang="es-ES_tradnl" dirty="0" err="1" smtClean="0"/>
              <a:t>inherit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scroll</a:t>
            </a:r>
            <a:r>
              <a:rPr lang="es-ES_tradnl" dirty="0" smtClean="0"/>
              <a:t>: la imagen hará </a:t>
            </a:r>
            <a:r>
              <a:rPr lang="es-ES_tradnl" dirty="0" err="1" smtClean="0"/>
              <a:t>scroll</a:t>
            </a:r>
            <a:r>
              <a:rPr lang="es-ES_tradnl" dirty="0" smtClean="0"/>
              <a:t> junto con la página de manera normal.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fixed</a:t>
            </a:r>
            <a:r>
              <a:rPr lang="es-ES_tradnl" dirty="0" smtClean="0"/>
              <a:t>: se muestra la imagen fija a pesar de que se haga </a:t>
            </a:r>
            <a:r>
              <a:rPr lang="es-ES_tradnl" dirty="0" err="1" smtClean="0"/>
              <a:t>scroll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se hereda la propiedad de el elemento padre.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755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Fondos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Por último como todo en los demás casos tenemos un caso con atajos.</a:t>
            </a:r>
          </a:p>
          <a:p>
            <a:endParaRPr lang="es-ES_tradnl" dirty="0" smtClean="0"/>
          </a:p>
          <a:p>
            <a:r>
              <a:rPr lang="es-ES_tradnl" dirty="0" smtClean="0"/>
              <a:t>"</a:t>
            </a:r>
            <a:r>
              <a:rPr lang="es-ES_tradnl" dirty="0" err="1" smtClean="0"/>
              <a:t>background</a:t>
            </a:r>
            <a:r>
              <a:rPr lang="es-ES_tradnl" dirty="0" smtClean="0"/>
              <a:t>": se pueden definir todos los valores de un fondo en una sola propiedad</a:t>
            </a:r>
          </a:p>
          <a:p>
            <a:endParaRPr lang="es-ES_tradnl" dirty="0" smtClean="0"/>
          </a:p>
          <a:p>
            <a:r>
              <a:rPr lang="es-ES_tradnl" dirty="0" smtClean="0"/>
              <a:t>	-Valores (</a:t>
            </a:r>
            <a:r>
              <a:rPr lang="es-ES_tradnl" dirty="0" err="1" smtClean="0"/>
              <a:t>background</a:t>
            </a:r>
            <a:r>
              <a:rPr lang="es-ES_tradnl" dirty="0" smtClean="0"/>
              <a:t>-color, </a:t>
            </a:r>
            <a:r>
              <a:rPr lang="es-ES_tradnl" dirty="0" err="1" smtClean="0"/>
              <a:t>background-image</a:t>
            </a:r>
            <a:r>
              <a:rPr lang="es-ES_tradnl" dirty="0" smtClean="0"/>
              <a:t>, </a:t>
            </a:r>
            <a:r>
              <a:rPr lang="es-ES_tradnl" dirty="0" err="1" smtClean="0"/>
              <a:t>background-repeat</a:t>
            </a:r>
            <a:r>
              <a:rPr lang="es-ES_tradnl" dirty="0" smtClean="0"/>
              <a:t>, </a:t>
            </a:r>
            <a:r>
              <a:rPr lang="es-ES_tradnl" dirty="0" err="1" smtClean="0"/>
              <a:t>background-attachement</a:t>
            </a:r>
            <a:r>
              <a:rPr lang="es-ES_tradnl" dirty="0" smtClean="0"/>
              <a:t>, </a:t>
            </a:r>
            <a:r>
              <a:rPr lang="es-ES_tradnl" dirty="0" err="1" smtClean="0"/>
              <a:t>background</a:t>
            </a:r>
            <a:r>
              <a:rPr lang="es-ES_tradnl" dirty="0" smtClean="0"/>
              <a:t>-position, </a:t>
            </a:r>
            <a:r>
              <a:rPr lang="es-ES_tradnl" dirty="0" err="1" smtClean="0"/>
              <a:t>inherit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background</a:t>
            </a:r>
            <a:r>
              <a:rPr lang="es-ES_tradnl" dirty="0" smtClean="0"/>
              <a:t>-color: se establece el color de fondo.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background-image</a:t>
            </a:r>
            <a:r>
              <a:rPr lang="es-ES_tradnl" dirty="0" smtClean="0"/>
              <a:t>: se establece la </a:t>
            </a:r>
            <a:r>
              <a:rPr lang="es-ES_tradnl" dirty="0" err="1" smtClean="0"/>
              <a:t>url</a:t>
            </a:r>
            <a:r>
              <a:rPr lang="es-ES_tradnl" dirty="0" smtClean="0"/>
              <a:t> de la imagen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background</a:t>
            </a:r>
            <a:r>
              <a:rPr lang="es-ES_tradnl" dirty="0" smtClean="0"/>
              <a:t>-position: se establece la posición de la imagen	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se hereda la propiedad de el elemento padre.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692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Anchura y altura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smtClean="0"/>
              <a:t>"</a:t>
            </a:r>
            <a:r>
              <a:rPr lang="es-ES_tradnl" dirty="0" err="1" smtClean="0"/>
              <a:t>width</a:t>
            </a:r>
            <a:r>
              <a:rPr lang="es-ES_tradnl" dirty="0" smtClean="0"/>
              <a:t>": propiedad que controla la anchura de los elementos</a:t>
            </a:r>
          </a:p>
          <a:p>
            <a:r>
              <a:rPr lang="es-ES_tradnl" dirty="0" smtClean="0"/>
              <a:t>	-Valores (medida, porcentaje, auto, </a:t>
            </a:r>
            <a:r>
              <a:rPr lang="es-ES_tradnl" dirty="0" err="1" smtClean="0"/>
              <a:t>inherit</a:t>
            </a:r>
            <a:r>
              <a:rPr lang="es-ES_tradnl" dirty="0" smtClean="0"/>
              <a:t>).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la anchura será heredada de su elemento padre.</a:t>
            </a:r>
          </a:p>
          <a:p>
            <a:r>
              <a:rPr lang="es-ES_tradnl" dirty="0" smtClean="0"/>
              <a:t>		-porcentaje: se basará en la anchura del elemento padre.</a:t>
            </a:r>
          </a:p>
          <a:p>
            <a:r>
              <a:rPr lang="es-ES_tradnl" dirty="0" smtClean="0"/>
              <a:t>		-auto: el navegador calculará la anchura del elemento.</a:t>
            </a:r>
          </a:p>
          <a:p>
            <a:endParaRPr lang="es-ES_tradnl" dirty="0" smtClean="0"/>
          </a:p>
          <a:p>
            <a:r>
              <a:rPr lang="es-ES_tradnl" dirty="0" smtClean="0"/>
              <a:t>	Ejemplo:</a:t>
            </a:r>
          </a:p>
          <a:p>
            <a:r>
              <a:rPr lang="es-ES_tradnl" dirty="0" smtClean="0"/>
              <a:t>	</a:t>
            </a:r>
          </a:p>
          <a:p>
            <a:r>
              <a:rPr lang="es-ES_tradnl" dirty="0" smtClean="0"/>
              <a:t>	#lateral { </a:t>
            </a:r>
            <a:r>
              <a:rPr lang="es-ES_tradnl" dirty="0" err="1" smtClean="0"/>
              <a:t>width</a:t>
            </a:r>
            <a:r>
              <a:rPr lang="es-ES_tradnl" dirty="0" smtClean="0"/>
              <a:t>: 200px;)</a:t>
            </a:r>
          </a:p>
          <a:p>
            <a:r>
              <a:rPr lang="es-ES_tradnl" dirty="0" smtClean="0"/>
              <a:t>	</a:t>
            </a:r>
          </a:p>
          <a:p>
            <a:r>
              <a:rPr lang="es-ES_tradnl" dirty="0" smtClean="0"/>
              <a:t>	&lt;div id="lateral"&gt;</a:t>
            </a:r>
          </a:p>
          <a:p>
            <a:r>
              <a:rPr lang="es-ES_tradnl" dirty="0" smtClean="0"/>
              <a:t>	…</a:t>
            </a:r>
          </a:p>
          <a:p>
            <a:r>
              <a:rPr lang="es-ES_tradnl" dirty="0" smtClean="0"/>
              <a:t>	&lt;/div&gt;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988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Anchura y altura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smtClean="0"/>
              <a:t>"</a:t>
            </a:r>
            <a:r>
              <a:rPr lang="es-ES_tradnl" dirty="0" err="1" smtClean="0"/>
              <a:t>height</a:t>
            </a:r>
            <a:r>
              <a:rPr lang="es-ES_tradnl" dirty="0" smtClean="0"/>
              <a:t>": propiedad que controla la altura </a:t>
            </a:r>
          </a:p>
          <a:p>
            <a:r>
              <a:rPr lang="es-ES_tradnl" dirty="0" smtClean="0"/>
              <a:t>	-Valores (medida, porcentaje, auto, </a:t>
            </a:r>
            <a:r>
              <a:rPr lang="es-ES_tradnl" dirty="0" err="1" smtClean="0"/>
              <a:t>inherit</a:t>
            </a:r>
            <a:r>
              <a:rPr lang="es-ES_tradnl" dirty="0" smtClean="0"/>
              <a:t>).</a:t>
            </a:r>
          </a:p>
          <a:p>
            <a:r>
              <a:rPr lang="es-ES_tradnl" dirty="0" smtClean="0"/>
              <a:t>		-</a:t>
            </a:r>
            <a:r>
              <a:rPr lang="es-ES_tradnl" dirty="0" err="1" smtClean="0"/>
              <a:t>inherit</a:t>
            </a:r>
            <a:r>
              <a:rPr lang="es-ES_tradnl" dirty="0" smtClean="0"/>
              <a:t>: la altura será heredada de su elemento padre.</a:t>
            </a:r>
          </a:p>
          <a:p>
            <a:r>
              <a:rPr lang="es-ES_tradnl" dirty="0" smtClean="0"/>
              <a:t>		-porcentaje: se basará en la anchura del elemento padre.</a:t>
            </a:r>
          </a:p>
          <a:p>
            <a:r>
              <a:rPr lang="es-ES_tradnl" dirty="0" smtClean="0"/>
              <a:t>		-auto: el navegador calculará la anchura del elemento.</a:t>
            </a:r>
          </a:p>
          <a:p>
            <a:endParaRPr lang="es-ES_tradnl" dirty="0" smtClean="0"/>
          </a:p>
          <a:p>
            <a:r>
              <a:rPr lang="es-ES_tradnl" dirty="0" smtClean="0"/>
              <a:t>	Ejemplo:</a:t>
            </a:r>
          </a:p>
          <a:p>
            <a:endParaRPr lang="es-ES_tradnl" dirty="0" smtClean="0"/>
          </a:p>
          <a:p>
            <a:r>
              <a:rPr lang="es-ES_tradnl" dirty="0" smtClean="0"/>
              <a:t>	#cabecera { </a:t>
            </a:r>
            <a:r>
              <a:rPr lang="es-ES_tradnl" dirty="0" err="1" smtClean="0"/>
              <a:t>height</a:t>
            </a:r>
            <a:r>
              <a:rPr lang="es-ES_tradnl" dirty="0" smtClean="0"/>
              <a:t>: 200px;)</a:t>
            </a:r>
          </a:p>
          <a:p>
            <a:r>
              <a:rPr lang="es-ES_tradnl" dirty="0" smtClean="0"/>
              <a:t>	</a:t>
            </a:r>
          </a:p>
          <a:p>
            <a:r>
              <a:rPr lang="es-ES_tradnl" dirty="0" smtClean="0"/>
              <a:t>	&lt;div id="cabecera"&gt;</a:t>
            </a:r>
          </a:p>
          <a:p>
            <a:r>
              <a:rPr lang="es-ES_tradnl" dirty="0" smtClean="0"/>
              <a:t>	…</a:t>
            </a:r>
          </a:p>
          <a:p>
            <a:r>
              <a:rPr lang="es-ES_tradnl" dirty="0" smtClean="0"/>
              <a:t>	&lt;/div&gt;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667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Margen</a:t>
            </a:r>
            <a:r>
              <a:rPr lang="it-IT" dirty="0" smtClean="0"/>
              <a:t> y </a:t>
            </a:r>
            <a:r>
              <a:rPr lang="it-IT" dirty="0" err="1" smtClean="0"/>
              <a:t>relleno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margin</a:t>
            </a:r>
            <a:r>
              <a:rPr lang="es-ES_tradnl" dirty="0"/>
              <a:t>-top": Margen superior</a:t>
            </a:r>
          </a:p>
          <a:p>
            <a:r>
              <a:rPr lang="es-ES_tradnl" dirty="0"/>
              <a:t>"</a:t>
            </a:r>
            <a:r>
              <a:rPr lang="es-ES_tradnl" dirty="0" err="1"/>
              <a:t>margin-right</a:t>
            </a:r>
            <a:r>
              <a:rPr lang="es-ES_tradnl" dirty="0"/>
              <a:t>": Margen derecho</a:t>
            </a:r>
          </a:p>
          <a:p>
            <a:r>
              <a:rPr lang="es-ES_tradnl" dirty="0"/>
              <a:t>"</a:t>
            </a:r>
            <a:r>
              <a:rPr lang="es-ES_tradnl" dirty="0" err="1"/>
              <a:t>margin-bottom</a:t>
            </a:r>
            <a:r>
              <a:rPr lang="es-ES_tradnl" dirty="0"/>
              <a:t>": Margen inferior</a:t>
            </a:r>
          </a:p>
          <a:p>
            <a:r>
              <a:rPr lang="es-ES_tradnl" dirty="0"/>
              <a:t>"</a:t>
            </a:r>
            <a:r>
              <a:rPr lang="es-ES_tradnl" dirty="0" err="1"/>
              <a:t>margin-left</a:t>
            </a:r>
            <a:r>
              <a:rPr lang="es-ES_tradnl" dirty="0"/>
              <a:t>": Margen izquierdo</a:t>
            </a:r>
          </a:p>
          <a:p>
            <a:endParaRPr lang="es-ES_tradnl" dirty="0"/>
          </a:p>
          <a:p>
            <a:r>
              <a:rPr lang="es-ES_tradnl" dirty="0"/>
              <a:t>	-Valores (medida, porcentaje, auto, </a:t>
            </a:r>
            <a:r>
              <a:rPr lang="es-ES_tradnl" dirty="0" err="1"/>
              <a:t>inherit</a:t>
            </a:r>
            <a:r>
              <a:rPr lang="es-ES_tradnl" dirty="0"/>
              <a:t>).</a:t>
            </a:r>
          </a:p>
          <a:p>
            <a:r>
              <a:rPr lang="es-ES_tradnl" dirty="0"/>
              <a:t>		-</a:t>
            </a:r>
            <a:r>
              <a:rPr lang="es-ES_tradnl" dirty="0" err="1"/>
              <a:t>inherit</a:t>
            </a:r>
            <a:r>
              <a:rPr lang="es-ES_tradnl" dirty="0"/>
              <a:t>: el margen será heredada de su elemento padre.</a:t>
            </a:r>
          </a:p>
          <a:p>
            <a:r>
              <a:rPr lang="es-ES_tradnl" dirty="0"/>
              <a:t>		-porcentaje: se basará en la anchura del elemento padre.</a:t>
            </a:r>
          </a:p>
          <a:p>
            <a:r>
              <a:rPr lang="es-ES_tradnl" dirty="0"/>
              <a:t>		-auto: el navegador calculará la anchura del elemento.</a:t>
            </a:r>
          </a:p>
          <a:p>
            <a:endParaRPr lang="es-ES_tradnl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91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Margen y relleno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972028"/>
            <a:ext cx="7520940" cy="5329375"/>
          </a:xfrm>
        </p:spPr>
        <p:txBody>
          <a:bodyPr>
            <a:normAutofit/>
          </a:bodyPr>
          <a:lstStyle/>
          <a:p>
            <a:r>
              <a:rPr lang="es-ES_tradnl" dirty="0" smtClean="0"/>
              <a:t>"	Ejemplo:</a:t>
            </a:r>
          </a:p>
          <a:p>
            <a:r>
              <a:rPr lang="es-ES_tradnl" dirty="0" smtClean="0"/>
              <a:t>	.destacado {</a:t>
            </a:r>
          </a:p>
          <a:p>
            <a:r>
              <a:rPr lang="es-ES_tradnl" dirty="0" smtClean="0"/>
              <a:t>      	</a:t>
            </a:r>
            <a:r>
              <a:rPr lang="es-ES_tradnl" dirty="0" err="1" smtClean="0"/>
              <a:t>margin-left</a:t>
            </a:r>
            <a:r>
              <a:rPr lang="es-ES_tradnl" dirty="0" smtClean="0"/>
              <a:t>: 2em;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&lt;p&gt;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, </a:t>
            </a:r>
            <a:r>
              <a:rPr lang="es-ES_tradnl" dirty="0" err="1" smtClean="0"/>
              <a:t>consectetuer</a:t>
            </a:r>
            <a:r>
              <a:rPr lang="es-ES_tradnl" dirty="0" smtClean="0"/>
              <a:t> </a:t>
            </a:r>
            <a:r>
              <a:rPr lang="es-ES_tradnl" dirty="0" err="1" smtClean="0"/>
              <a:t>adipiscing</a:t>
            </a:r>
            <a:r>
              <a:rPr lang="es-ES_tradnl" dirty="0" smtClean="0"/>
              <a:t>.&lt;/p&gt;</a:t>
            </a:r>
          </a:p>
          <a:p>
            <a:endParaRPr lang="es-ES_tradnl" dirty="0" smtClean="0"/>
          </a:p>
          <a:p>
            <a:r>
              <a:rPr lang="es-ES_tradnl" dirty="0" smtClean="0"/>
              <a:t>	&lt;p </a:t>
            </a:r>
            <a:r>
              <a:rPr lang="es-ES_tradnl" dirty="0" err="1" smtClean="0"/>
              <a:t>class</a:t>
            </a:r>
            <a:r>
              <a:rPr lang="es-ES_tradnl" dirty="0" smtClean="0"/>
              <a:t>="destacado"&gt;</a:t>
            </a:r>
            <a:r>
              <a:rPr lang="es-ES_tradnl" dirty="0" err="1" smtClean="0"/>
              <a:t>Vestibulum</a:t>
            </a:r>
            <a:r>
              <a:rPr lang="es-ES_tradnl" dirty="0" smtClean="0"/>
              <a:t> </a:t>
            </a:r>
            <a:r>
              <a:rPr lang="es-ES_tradnl" dirty="0" err="1" smtClean="0"/>
              <a:t>lectus</a:t>
            </a:r>
            <a:r>
              <a:rPr lang="es-ES_tradnl" dirty="0" smtClean="0"/>
              <a:t> </a:t>
            </a:r>
            <a:r>
              <a:rPr lang="es-ES_tradnl" dirty="0" err="1" smtClean="0"/>
              <a:t>diam</a:t>
            </a:r>
            <a:r>
              <a:rPr lang="es-ES_tradnl" dirty="0" smtClean="0"/>
              <a:t>, </a:t>
            </a:r>
            <a:r>
              <a:rPr lang="es-ES_tradnl" dirty="0" err="1" smtClean="0"/>
              <a:t>luctus</a:t>
            </a:r>
            <a:r>
              <a:rPr lang="es-ES_tradnl" dirty="0" smtClean="0"/>
              <a:t> </a:t>
            </a:r>
            <a:r>
              <a:rPr lang="es-ES_tradnl" dirty="0" err="1" smtClean="0"/>
              <a:t>vel</a:t>
            </a:r>
            <a:r>
              <a:rPr lang="es-ES_tradnl" dirty="0" smtClean="0"/>
              <a:t>, </a:t>
            </a:r>
            <a:r>
              <a:rPr lang="es-ES_tradnl" dirty="0" err="1" smtClean="0"/>
              <a:t>venenatis</a:t>
            </a:r>
            <a:r>
              <a:rPr lang="es-ES_tradnl" dirty="0" smtClean="0"/>
              <a:t> ultrices,.&lt;/p&gt;</a:t>
            </a:r>
          </a:p>
          <a:p>
            <a:r>
              <a:rPr lang="es-ES_tradnl" dirty="0" smtClean="0"/>
              <a:t>	</a:t>
            </a:r>
          </a:p>
          <a:p>
            <a:r>
              <a:rPr lang="es-ES_tradnl" dirty="0" smtClean="0"/>
              <a:t>	&lt;p&gt;</a:t>
            </a:r>
            <a:r>
              <a:rPr lang="es-ES_tradnl" dirty="0" err="1" smtClean="0"/>
              <a:t>Aliquam</a:t>
            </a:r>
            <a:r>
              <a:rPr lang="es-ES_tradnl" dirty="0" smtClean="0"/>
              <a:t> </a:t>
            </a:r>
            <a:r>
              <a:rPr lang="es-ES_tradnl" dirty="0" err="1" smtClean="0"/>
              <a:t>euismod</a:t>
            </a:r>
            <a:r>
              <a:rPr lang="es-ES_tradnl" dirty="0" smtClean="0"/>
              <a:t> </a:t>
            </a:r>
            <a:r>
              <a:rPr lang="es-ES_tradnl" dirty="0" err="1" smtClean="0"/>
              <a:t>sapien</a:t>
            </a:r>
            <a:r>
              <a:rPr lang="es-ES_tradnl" dirty="0" smtClean="0"/>
              <a:t> </a:t>
            </a:r>
            <a:r>
              <a:rPr lang="es-ES_tradnl" dirty="0" err="1" smtClean="0"/>
              <a:t>eu</a:t>
            </a:r>
            <a:r>
              <a:rPr lang="es-ES_tradnl" dirty="0" smtClean="0"/>
              <a:t> libero. Ut </a:t>
            </a:r>
            <a:r>
              <a:rPr lang="es-ES_tradnl" dirty="0" err="1" smtClean="0"/>
              <a:t>tempor</a:t>
            </a:r>
            <a:r>
              <a:rPr lang="es-ES_tradnl" dirty="0" smtClean="0"/>
              <a:t> </a:t>
            </a:r>
            <a:r>
              <a:rPr lang="es-ES_tradnl" dirty="0" err="1" smtClean="0"/>
              <a:t>orci</a:t>
            </a:r>
            <a:r>
              <a:rPr lang="es-ES_tradnl" dirty="0" smtClean="0"/>
              <a:t> at </a:t>
            </a:r>
            <a:r>
              <a:rPr lang="es-ES_tradnl" dirty="0" err="1" smtClean="0"/>
              <a:t>nulla</a:t>
            </a:r>
            <a:r>
              <a:rPr lang="es-ES_tradnl" dirty="0" smtClean="0"/>
              <a:t>. </a:t>
            </a:r>
            <a:r>
              <a:rPr lang="es-ES_tradnl" dirty="0" err="1" smtClean="0"/>
              <a:t>Nam</a:t>
            </a:r>
            <a:r>
              <a:rPr lang="es-ES_tradnl" dirty="0" smtClean="0"/>
              <a:t> in eros </a:t>
            </a:r>
            <a:r>
              <a:rPr lang="es-ES_tradnl" dirty="0" err="1" smtClean="0"/>
              <a:t>egestas</a:t>
            </a:r>
            <a:r>
              <a:rPr lang="es-ES_tradnl" dirty="0" smtClean="0"/>
              <a:t> </a:t>
            </a:r>
            <a:r>
              <a:rPr lang="es-ES_tradnl" dirty="0" err="1" smtClean="0"/>
              <a:t>massa</a:t>
            </a:r>
            <a:r>
              <a:rPr lang="es-ES_tradnl" dirty="0" smtClean="0"/>
              <a:t> vehicula </a:t>
            </a:r>
            <a:r>
              <a:rPr lang="es-ES_tradnl" dirty="0" err="1" smtClean="0"/>
              <a:t>nonummy</a:t>
            </a:r>
            <a:r>
              <a:rPr lang="es-ES_tradnl" dirty="0" smtClean="0"/>
              <a:t>.&lt;/p&gt;</a:t>
            </a:r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/>
              <a:t>Nota: Los </a:t>
            </a:r>
            <a:r>
              <a:rPr lang="es-ES_tradnl" dirty="0" err="1"/>
              <a:t>márgenes</a:t>
            </a:r>
            <a:r>
              <a:rPr lang="es-ES_tradnl" dirty="0"/>
              <a:t> verticales (</a:t>
            </a:r>
            <a:r>
              <a:rPr lang="es-ES_tradnl" dirty="0" err="1"/>
              <a:t>margin</a:t>
            </a:r>
            <a:r>
              <a:rPr lang="es-ES_tradnl" dirty="0"/>
              <a:t>-top y </a:t>
            </a:r>
            <a:r>
              <a:rPr lang="es-ES_tradnl" dirty="0" err="1"/>
              <a:t>margin-bottom</a:t>
            </a:r>
            <a:r>
              <a:rPr lang="es-ES_tradnl" dirty="0"/>
              <a:t>) </a:t>
            </a:r>
            <a:r>
              <a:rPr lang="es-ES_tradnl" dirty="0" err="1"/>
              <a:t>sólo</a:t>
            </a:r>
            <a:r>
              <a:rPr lang="es-ES_tradnl" dirty="0"/>
              <a:t> se pueden aplicar a los elementos de bloque y las </a:t>
            </a:r>
            <a:r>
              <a:rPr lang="es-ES_tradnl" dirty="0" err="1"/>
              <a:t>imágenes</a:t>
            </a:r>
            <a:r>
              <a:rPr lang="es-ES_tradnl" dirty="0"/>
              <a:t>, mientras que los </a:t>
            </a:r>
            <a:r>
              <a:rPr lang="es-ES_tradnl" dirty="0" err="1"/>
              <a:t>márgenes</a:t>
            </a:r>
            <a:r>
              <a:rPr lang="es-ES_tradnl" dirty="0"/>
              <a:t> laterales (</a:t>
            </a:r>
            <a:r>
              <a:rPr lang="es-ES_tradnl" dirty="0" err="1"/>
              <a:t>margin-left</a:t>
            </a:r>
            <a:r>
              <a:rPr lang="es-ES_tradnl" dirty="0"/>
              <a:t> y </a:t>
            </a:r>
            <a:r>
              <a:rPr lang="es-ES_tradnl" dirty="0" err="1"/>
              <a:t>margin-right</a:t>
            </a:r>
            <a:r>
              <a:rPr lang="es-ES_tradnl" dirty="0"/>
              <a:t>) se pueden aplicar a cualquier elemento</a:t>
            </a:r>
          </a:p>
          <a:p>
            <a:endParaRPr lang="es-ES_tradnl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78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Ejemplo</a:t>
            </a:r>
            <a:r>
              <a:rPr lang="it-IT" dirty="0" smtClean="0"/>
              <a:t> de </a:t>
            </a:r>
            <a:r>
              <a:rPr lang="it-IT" dirty="0" err="1" smtClean="0"/>
              <a:t>margen</a:t>
            </a:r>
            <a:r>
              <a:rPr lang="it-IT" dirty="0" smtClean="0"/>
              <a:t> en un </a:t>
            </a:r>
            <a:r>
              <a:rPr lang="it-IT" dirty="0" err="1" smtClean="0"/>
              <a:t>parrafo</a:t>
            </a:r>
            <a:endParaRPr lang="it-IT" dirty="0"/>
          </a:p>
        </p:txBody>
      </p:sp>
      <p:pic>
        <p:nvPicPr>
          <p:cNvPr id="4" name="Segnaposto contenuto 3" descr="Screen Shot 2012-09-11 at 8.09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15" r="-24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828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oli">
  <a:themeElements>
    <a:clrScheme name="Angoli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oli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ol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Angoli.thmx</Template>
  <TotalTime>47</TotalTime>
  <Words>1233</Words>
  <Application>Microsoft Macintosh PowerPoint</Application>
  <PresentationFormat>Presentazione su schermo (4:3)</PresentationFormat>
  <Paragraphs>416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45" baseType="lpstr">
      <vt:lpstr>Angoli</vt:lpstr>
      <vt:lpstr>Capitulo 4</vt:lpstr>
      <vt:lpstr>Introduccion</vt:lpstr>
      <vt:lpstr>Introduccion</vt:lpstr>
      <vt:lpstr>Introduccion</vt:lpstr>
      <vt:lpstr>Anchura y altura</vt:lpstr>
      <vt:lpstr>Anchura y altura</vt:lpstr>
      <vt:lpstr>Margen y relleno</vt:lpstr>
      <vt:lpstr>Margen y relleno</vt:lpstr>
      <vt:lpstr>Ejemplo de margen en un parrafo</vt:lpstr>
      <vt:lpstr>Margen y relleno</vt:lpstr>
      <vt:lpstr>Margen y relleno</vt:lpstr>
      <vt:lpstr>Margen</vt:lpstr>
      <vt:lpstr>Relleno</vt:lpstr>
      <vt:lpstr>Relleno</vt:lpstr>
      <vt:lpstr>Ejemplo margen y relleno</vt:lpstr>
      <vt:lpstr>Relleno</vt:lpstr>
      <vt:lpstr>Relleno</vt:lpstr>
      <vt:lpstr>Relleno</vt:lpstr>
      <vt:lpstr>Bordes</vt:lpstr>
      <vt:lpstr>Bordes</vt:lpstr>
      <vt:lpstr>Bordes</vt:lpstr>
      <vt:lpstr>Bordes</vt:lpstr>
      <vt:lpstr>Color</vt:lpstr>
      <vt:lpstr>Color</vt:lpstr>
      <vt:lpstr>Color</vt:lpstr>
      <vt:lpstr>Estilo de borde</vt:lpstr>
      <vt:lpstr>Estilo de borde</vt:lpstr>
      <vt:lpstr>Bordes</vt:lpstr>
      <vt:lpstr>Bordes</vt:lpstr>
      <vt:lpstr>Bordes</vt:lpstr>
      <vt:lpstr>Margen relleno, bordes y modelo de cajas</vt:lpstr>
      <vt:lpstr>Presentazione di PowerPoint</vt:lpstr>
      <vt:lpstr>Margen relleno, bordes y modelo de cajas</vt:lpstr>
      <vt:lpstr>Presentazione di PowerPoint</vt:lpstr>
      <vt:lpstr>Presentazione di PowerPoint</vt:lpstr>
      <vt:lpstr>Fondos</vt:lpstr>
      <vt:lpstr>Fondos</vt:lpstr>
      <vt:lpstr>Fondos</vt:lpstr>
      <vt:lpstr>Fondos</vt:lpstr>
      <vt:lpstr>Fondos</vt:lpstr>
      <vt:lpstr>Fondos</vt:lpstr>
      <vt:lpstr>Fondos</vt:lpstr>
      <vt:lpstr>Fondos</vt:lpstr>
      <vt:lpstr>Fondos</vt:lpstr>
    </vt:vector>
  </TitlesOfParts>
  <Company>OMEGV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4</dc:title>
  <dc:creator>Oliver Castellanos</dc:creator>
  <cp:lastModifiedBy>Oliver Castellanos</cp:lastModifiedBy>
  <cp:revision>5</cp:revision>
  <dcterms:created xsi:type="dcterms:W3CDTF">2012-09-11T12:25:52Z</dcterms:created>
  <dcterms:modified xsi:type="dcterms:W3CDTF">2012-09-11T13:13:43Z</dcterms:modified>
</cp:coreProperties>
</file>