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330" r:id="rId3"/>
    <p:sldId id="334"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Lst>
  <p:sldSz cx="9144000" cy="5143500" type="screen16x9"/>
  <p:notesSz cx="6858000" cy="9144000"/>
  <p:defaultTextStyle>
    <a:lvl1pPr marL="0" algn="l" rtl="0" latinLnBrk="0">
      <a:defRPr lang="es-ES" sz="1800" kern="1200">
        <a:solidFill>
          <a:schemeClr val="tx1"/>
        </a:solidFill>
        <a:latin typeface="+mn-lt"/>
        <a:ea typeface="+mn-ea"/>
        <a:cs typeface="+mn-cs"/>
      </a:defRPr>
    </a:lvl1pPr>
    <a:lvl2pPr marL="457200" algn="l" rtl="0" latinLnBrk="0">
      <a:defRPr lang="es-ES" sz="1800" kern="1200">
        <a:solidFill>
          <a:schemeClr val="tx1"/>
        </a:solidFill>
        <a:latin typeface="+mn-lt"/>
        <a:ea typeface="+mn-ea"/>
        <a:cs typeface="+mn-cs"/>
      </a:defRPr>
    </a:lvl2pPr>
    <a:lvl3pPr marL="914400" algn="l" rtl="0" latinLnBrk="0">
      <a:defRPr lang="es-ES" sz="1800" kern="1200">
        <a:solidFill>
          <a:schemeClr val="tx1"/>
        </a:solidFill>
        <a:latin typeface="+mn-lt"/>
        <a:ea typeface="+mn-ea"/>
        <a:cs typeface="+mn-cs"/>
      </a:defRPr>
    </a:lvl3pPr>
    <a:lvl4pPr marL="1371600" algn="l" rtl="0" latinLnBrk="0">
      <a:defRPr lang="es-ES" sz="1800" kern="1200">
        <a:solidFill>
          <a:schemeClr val="tx1"/>
        </a:solidFill>
        <a:latin typeface="+mn-lt"/>
        <a:ea typeface="+mn-ea"/>
        <a:cs typeface="+mn-cs"/>
      </a:defRPr>
    </a:lvl4pPr>
    <a:lvl5pPr marL="1828800" algn="l" rtl="0" latinLnBrk="0">
      <a:defRPr lang="es-ES" sz="1800" kern="1200">
        <a:solidFill>
          <a:schemeClr val="tx1"/>
        </a:solidFill>
        <a:latin typeface="+mn-lt"/>
        <a:ea typeface="+mn-ea"/>
        <a:cs typeface="+mn-cs"/>
      </a:defRPr>
    </a:lvl5pPr>
    <a:lvl6pPr marL="2286000" algn="l" rtl="0" latinLnBrk="0">
      <a:defRPr lang="es-ES" sz="1800" kern="1200">
        <a:solidFill>
          <a:schemeClr val="tx1"/>
        </a:solidFill>
        <a:latin typeface="+mn-lt"/>
        <a:ea typeface="+mn-ea"/>
        <a:cs typeface="+mn-cs"/>
      </a:defRPr>
    </a:lvl6pPr>
    <a:lvl7pPr marL="2743200" algn="l" rtl="0" latinLnBrk="0">
      <a:defRPr lang="es-ES" sz="1800" kern="1200">
        <a:solidFill>
          <a:schemeClr val="tx1"/>
        </a:solidFill>
        <a:latin typeface="+mn-lt"/>
        <a:ea typeface="+mn-ea"/>
        <a:cs typeface="+mn-cs"/>
      </a:defRPr>
    </a:lvl7pPr>
    <a:lvl8pPr marL="3200400" algn="l" rtl="0" latinLnBrk="0">
      <a:defRPr lang="es-ES" sz="1800" kern="1200">
        <a:solidFill>
          <a:schemeClr val="tx1"/>
        </a:solidFill>
        <a:latin typeface="+mn-lt"/>
        <a:ea typeface="+mn-ea"/>
        <a:cs typeface="+mn-cs"/>
      </a:defRPr>
    </a:lvl8pPr>
    <a:lvl9pPr marL="3657600" algn="l" rtl="0" latinLnBrk="0">
      <a:defRPr lang="es-ES"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7621" autoAdjust="0"/>
  </p:normalViewPr>
  <p:slideViewPr>
    <p:cSldViewPr>
      <p:cViewPr varScale="1">
        <p:scale>
          <a:sx n="95" d="100"/>
          <a:sy n="95" d="100"/>
        </p:scale>
        <p:origin x="690"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es-ES" sz="1200"/>
            </a:lvl1pPr>
            <a:extLst/>
          </a:lstStyle>
          <a:p>
            <a:fld id="{A8ADFD5B-A66C-449C-B6E8-FB716D07777D}" type="datetimeFigureOut">
              <a:rPr lang="es-AR"/>
              <a:pPr/>
              <a:t>10/7/2020</a:t>
            </a:fld>
            <a:endParaRPr lang="es-E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es-ES" sz="1200"/>
            </a:lvl1pPr>
            <a:extLst/>
          </a:lstStyle>
          <a:p>
            <a:fld id="{CA5D3BF3-D352-46FC-8343-31F56E6730EA}" type="slidenum">
              <a:rPr/>
              <a:pPr/>
              <a:t>‹#›</a:t>
            </a:fld>
            <a:endParaRPr lang="es-ES"/>
          </a:p>
        </p:txBody>
      </p:sp>
    </p:spTree>
    <p:extLst>
      <p:ext uri="{BB962C8B-B14F-4D97-AF65-F5344CB8AC3E}">
        <p14:creationId xmlns:p14="http://schemas.microsoft.com/office/powerpoint/2010/main" val="3021202288"/>
      </p:ext>
    </p:extLst>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latinLnBrk="0">
      <a:defRPr lang="es-ES" sz="1200" kern="1200">
        <a:solidFill>
          <a:schemeClr val="tx1"/>
        </a:solidFill>
        <a:latin typeface="+mn-lt"/>
        <a:ea typeface="+mn-ea"/>
        <a:cs typeface="+mn-cs"/>
      </a:defRPr>
    </a:lvl2pPr>
    <a:lvl3pPr marL="914400" algn="l" rtl="0" latinLnBrk="0">
      <a:defRPr lang="es-ES" sz="1200" kern="1200">
        <a:solidFill>
          <a:schemeClr val="tx1"/>
        </a:solidFill>
        <a:latin typeface="+mn-lt"/>
        <a:ea typeface="+mn-ea"/>
        <a:cs typeface="+mn-cs"/>
      </a:defRPr>
    </a:lvl3pPr>
    <a:lvl4pPr marL="1371600" algn="l" rtl="0" latinLnBrk="0">
      <a:defRPr lang="es-ES" sz="1200" kern="1200">
        <a:solidFill>
          <a:schemeClr val="tx1"/>
        </a:solidFill>
        <a:latin typeface="+mn-lt"/>
        <a:ea typeface="+mn-ea"/>
        <a:cs typeface="+mn-cs"/>
      </a:defRPr>
    </a:lvl4pPr>
    <a:lvl5pPr marL="1828800" algn="l" rtl="0" latinLnBrk="0">
      <a:defRPr lang="es-ES" sz="1200" kern="1200">
        <a:solidFill>
          <a:schemeClr val="tx1"/>
        </a:solidFill>
        <a:latin typeface="+mn-lt"/>
        <a:ea typeface="+mn-ea"/>
        <a:cs typeface="+mn-cs"/>
      </a:defRPr>
    </a:lvl5pPr>
    <a:lvl6pPr marL="2286000" algn="l" rtl="0" latinLnBrk="0">
      <a:defRPr lang="es-ES" sz="1200" kern="1200">
        <a:solidFill>
          <a:schemeClr val="tx1"/>
        </a:solidFill>
        <a:latin typeface="+mn-lt"/>
        <a:ea typeface="+mn-ea"/>
        <a:cs typeface="+mn-cs"/>
      </a:defRPr>
    </a:lvl6pPr>
    <a:lvl7pPr marL="2743200" algn="l" rtl="0" latinLnBrk="0">
      <a:defRPr lang="es-ES" sz="1200" kern="1200">
        <a:solidFill>
          <a:schemeClr val="tx1"/>
        </a:solidFill>
        <a:latin typeface="+mn-lt"/>
        <a:ea typeface="+mn-ea"/>
        <a:cs typeface="+mn-cs"/>
      </a:defRPr>
    </a:lvl7pPr>
    <a:lvl8pPr marL="3200400" algn="l" rtl="0" latinLnBrk="0">
      <a:defRPr lang="es-ES" sz="1200" kern="1200">
        <a:solidFill>
          <a:schemeClr val="tx1"/>
        </a:solidFill>
        <a:latin typeface="+mn-lt"/>
        <a:ea typeface="+mn-ea"/>
        <a:cs typeface="+mn-cs"/>
      </a:defRPr>
    </a:lvl8pPr>
    <a:lvl9pPr marL="3657600" algn="l" rtl="0" latinLnBrk="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a:t>
            </a:fld>
            <a:endParaRPr lang="es-ES" dirty="0"/>
          </a:p>
        </p:txBody>
      </p:sp>
    </p:spTree>
    <p:extLst>
      <p:ext uri="{BB962C8B-B14F-4D97-AF65-F5344CB8AC3E}">
        <p14:creationId xmlns:p14="http://schemas.microsoft.com/office/powerpoint/2010/main" val="291256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10</a:t>
            </a:fld>
            <a:endParaRPr lang="es-ES" dirty="0"/>
          </a:p>
        </p:txBody>
      </p:sp>
    </p:spTree>
    <p:extLst>
      <p:ext uri="{BB962C8B-B14F-4D97-AF65-F5344CB8AC3E}">
        <p14:creationId xmlns:p14="http://schemas.microsoft.com/office/powerpoint/2010/main" val="78777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11</a:t>
            </a:fld>
            <a:endParaRPr lang="es-ES" dirty="0"/>
          </a:p>
        </p:txBody>
      </p:sp>
    </p:spTree>
    <p:extLst>
      <p:ext uri="{BB962C8B-B14F-4D97-AF65-F5344CB8AC3E}">
        <p14:creationId xmlns:p14="http://schemas.microsoft.com/office/powerpoint/2010/main" val="250746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12</a:t>
            </a:fld>
            <a:endParaRPr lang="es-ES" dirty="0"/>
          </a:p>
        </p:txBody>
      </p:sp>
    </p:spTree>
    <p:extLst>
      <p:ext uri="{BB962C8B-B14F-4D97-AF65-F5344CB8AC3E}">
        <p14:creationId xmlns:p14="http://schemas.microsoft.com/office/powerpoint/2010/main" val="1829984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13</a:t>
            </a:fld>
            <a:endParaRPr lang="es-ES" dirty="0"/>
          </a:p>
        </p:txBody>
      </p:sp>
    </p:spTree>
    <p:extLst>
      <p:ext uri="{BB962C8B-B14F-4D97-AF65-F5344CB8AC3E}">
        <p14:creationId xmlns:p14="http://schemas.microsoft.com/office/powerpoint/2010/main" val="2427844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14</a:t>
            </a:fld>
            <a:endParaRPr lang="es-ES" dirty="0"/>
          </a:p>
        </p:txBody>
      </p:sp>
    </p:spTree>
    <p:extLst>
      <p:ext uri="{BB962C8B-B14F-4D97-AF65-F5344CB8AC3E}">
        <p14:creationId xmlns:p14="http://schemas.microsoft.com/office/powerpoint/2010/main" val="2757830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15</a:t>
            </a:fld>
            <a:endParaRPr lang="es-ES" dirty="0"/>
          </a:p>
        </p:txBody>
      </p:sp>
    </p:spTree>
    <p:extLst>
      <p:ext uri="{BB962C8B-B14F-4D97-AF65-F5344CB8AC3E}">
        <p14:creationId xmlns:p14="http://schemas.microsoft.com/office/powerpoint/2010/main" val="426430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16</a:t>
            </a:fld>
            <a:endParaRPr lang="es-ES" dirty="0"/>
          </a:p>
        </p:txBody>
      </p:sp>
    </p:spTree>
    <p:extLst>
      <p:ext uri="{BB962C8B-B14F-4D97-AF65-F5344CB8AC3E}">
        <p14:creationId xmlns:p14="http://schemas.microsoft.com/office/powerpoint/2010/main" val="301519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17</a:t>
            </a:fld>
            <a:endParaRPr lang="es-ES" dirty="0"/>
          </a:p>
        </p:txBody>
      </p:sp>
    </p:spTree>
    <p:extLst>
      <p:ext uri="{BB962C8B-B14F-4D97-AF65-F5344CB8AC3E}">
        <p14:creationId xmlns:p14="http://schemas.microsoft.com/office/powerpoint/2010/main" val="3285937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18</a:t>
            </a:fld>
            <a:endParaRPr lang="es-ES" dirty="0"/>
          </a:p>
        </p:txBody>
      </p:sp>
    </p:spTree>
    <p:extLst>
      <p:ext uri="{BB962C8B-B14F-4D97-AF65-F5344CB8AC3E}">
        <p14:creationId xmlns:p14="http://schemas.microsoft.com/office/powerpoint/2010/main" val="3687176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19</a:t>
            </a:fld>
            <a:endParaRPr lang="es-ES" dirty="0"/>
          </a:p>
        </p:txBody>
      </p:sp>
    </p:spTree>
    <p:extLst>
      <p:ext uri="{BB962C8B-B14F-4D97-AF65-F5344CB8AC3E}">
        <p14:creationId xmlns:p14="http://schemas.microsoft.com/office/powerpoint/2010/main" val="136125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a:t>
            </a:fld>
            <a:endParaRPr lang="es-ES" dirty="0"/>
          </a:p>
        </p:txBody>
      </p:sp>
    </p:spTree>
    <p:extLst>
      <p:ext uri="{BB962C8B-B14F-4D97-AF65-F5344CB8AC3E}">
        <p14:creationId xmlns:p14="http://schemas.microsoft.com/office/powerpoint/2010/main" val="2695739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20</a:t>
            </a:fld>
            <a:endParaRPr lang="es-ES" dirty="0"/>
          </a:p>
        </p:txBody>
      </p:sp>
    </p:spTree>
    <p:extLst>
      <p:ext uri="{BB962C8B-B14F-4D97-AF65-F5344CB8AC3E}">
        <p14:creationId xmlns:p14="http://schemas.microsoft.com/office/powerpoint/2010/main" val="417992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21</a:t>
            </a:fld>
            <a:endParaRPr lang="es-ES" dirty="0"/>
          </a:p>
        </p:txBody>
      </p:sp>
    </p:spTree>
    <p:extLst>
      <p:ext uri="{BB962C8B-B14F-4D97-AF65-F5344CB8AC3E}">
        <p14:creationId xmlns:p14="http://schemas.microsoft.com/office/powerpoint/2010/main" val="1043176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22</a:t>
            </a:fld>
            <a:endParaRPr lang="es-ES" dirty="0"/>
          </a:p>
        </p:txBody>
      </p:sp>
    </p:spTree>
    <p:extLst>
      <p:ext uri="{BB962C8B-B14F-4D97-AF65-F5344CB8AC3E}">
        <p14:creationId xmlns:p14="http://schemas.microsoft.com/office/powerpoint/2010/main" val="2915245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23</a:t>
            </a:fld>
            <a:endParaRPr lang="es-ES" dirty="0"/>
          </a:p>
        </p:txBody>
      </p:sp>
    </p:spTree>
    <p:extLst>
      <p:ext uri="{BB962C8B-B14F-4D97-AF65-F5344CB8AC3E}">
        <p14:creationId xmlns:p14="http://schemas.microsoft.com/office/powerpoint/2010/main" val="2660296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24</a:t>
            </a:fld>
            <a:endParaRPr lang="es-ES" dirty="0"/>
          </a:p>
        </p:txBody>
      </p:sp>
    </p:spTree>
    <p:extLst>
      <p:ext uri="{BB962C8B-B14F-4D97-AF65-F5344CB8AC3E}">
        <p14:creationId xmlns:p14="http://schemas.microsoft.com/office/powerpoint/2010/main" val="3416484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25</a:t>
            </a:fld>
            <a:endParaRPr lang="es-ES" dirty="0"/>
          </a:p>
        </p:txBody>
      </p:sp>
    </p:spTree>
    <p:extLst>
      <p:ext uri="{BB962C8B-B14F-4D97-AF65-F5344CB8AC3E}">
        <p14:creationId xmlns:p14="http://schemas.microsoft.com/office/powerpoint/2010/main" val="3306832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26</a:t>
            </a:fld>
            <a:endParaRPr lang="es-ES" dirty="0"/>
          </a:p>
        </p:txBody>
      </p:sp>
    </p:spTree>
    <p:extLst>
      <p:ext uri="{BB962C8B-B14F-4D97-AF65-F5344CB8AC3E}">
        <p14:creationId xmlns:p14="http://schemas.microsoft.com/office/powerpoint/2010/main" val="2467581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27</a:t>
            </a:fld>
            <a:endParaRPr lang="es-ES" dirty="0"/>
          </a:p>
        </p:txBody>
      </p:sp>
    </p:spTree>
    <p:extLst>
      <p:ext uri="{BB962C8B-B14F-4D97-AF65-F5344CB8AC3E}">
        <p14:creationId xmlns:p14="http://schemas.microsoft.com/office/powerpoint/2010/main" val="5995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3</a:t>
            </a:fld>
            <a:endParaRPr lang="es-ES" dirty="0"/>
          </a:p>
        </p:txBody>
      </p:sp>
    </p:spTree>
    <p:extLst>
      <p:ext uri="{BB962C8B-B14F-4D97-AF65-F5344CB8AC3E}">
        <p14:creationId xmlns:p14="http://schemas.microsoft.com/office/powerpoint/2010/main" val="226964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4</a:t>
            </a:fld>
            <a:endParaRPr lang="es-ES" dirty="0"/>
          </a:p>
        </p:txBody>
      </p:sp>
    </p:spTree>
    <p:extLst>
      <p:ext uri="{BB962C8B-B14F-4D97-AF65-F5344CB8AC3E}">
        <p14:creationId xmlns:p14="http://schemas.microsoft.com/office/powerpoint/2010/main" val="406096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5</a:t>
            </a:fld>
            <a:endParaRPr lang="es-ES" dirty="0"/>
          </a:p>
        </p:txBody>
      </p:sp>
    </p:spTree>
    <p:extLst>
      <p:ext uri="{BB962C8B-B14F-4D97-AF65-F5344CB8AC3E}">
        <p14:creationId xmlns:p14="http://schemas.microsoft.com/office/powerpoint/2010/main" val="115107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6</a:t>
            </a:fld>
            <a:endParaRPr lang="es-ES" dirty="0"/>
          </a:p>
        </p:txBody>
      </p:sp>
    </p:spTree>
    <p:extLst>
      <p:ext uri="{BB962C8B-B14F-4D97-AF65-F5344CB8AC3E}">
        <p14:creationId xmlns:p14="http://schemas.microsoft.com/office/powerpoint/2010/main" val="2717715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7</a:t>
            </a:fld>
            <a:endParaRPr lang="es-ES" dirty="0"/>
          </a:p>
        </p:txBody>
      </p:sp>
    </p:spTree>
    <p:extLst>
      <p:ext uri="{BB962C8B-B14F-4D97-AF65-F5344CB8AC3E}">
        <p14:creationId xmlns:p14="http://schemas.microsoft.com/office/powerpoint/2010/main" val="210431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8</a:t>
            </a:fld>
            <a:endParaRPr lang="es-ES" dirty="0"/>
          </a:p>
        </p:txBody>
      </p:sp>
    </p:spTree>
    <p:extLst>
      <p:ext uri="{BB962C8B-B14F-4D97-AF65-F5344CB8AC3E}">
        <p14:creationId xmlns:p14="http://schemas.microsoft.com/office/powerpoint/2010/main" val="278827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s-ES" dirty="0"/>
          </a:p>
        </p:txBody>
      </p:sp>
      <p:sp>
        <p:nvSpPr>
          <p:cNvPr id="4" name="Rectangle 3"/>
          <p:cNvSpPr>
            <a:spLocks noGrp="1"/>
          </p:cNvSpPr>
          <p:nvPr>
            <p:ph type="sldNum" sz="quarter" idx="10"/>
          </p:nvPr>
        </p:nvSpPr>
        <p:spPr/>
        <p:txBody>
          <a:bodyPr/>
          <a:lstStyle/>
          <a:p>
            <a:fld id="{CA5D3BF3-D352-46FC-8343-31F56E6730EA}" type="slidenum">
              <a:rPr lang="es-ES" smtClean="0"/>
              <a:pPr/>
              <a:t>9</a:t>
            </a:fld>
            <a:endParaRPr lang="es-ES" dirty="0"/>
          </a:p>
        </p:txBody>
      </p:sp>
    </p:spTree>
    <p:extLst>
      <p:ext uri="{BB962C8B-B14F-4D97-AF65-F5344CB8AC3E}">
        <p14:creationId xmlns:p14="http://schemas.microsoft.com/office/powerpoint/2010/main" val="248849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es-ES"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a:t>Haga clic para modificar el estilo de subtítulo del patrón</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10/07/2020</a:t>
            </a:fld>
            <a:endParaRPr kumimoji="0" lang="es-ES"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es-ES">
                <a:solidFill>
                  <a:schemeClr val="tx2"/>
                </a:solidFill>
              </a:defRPr>
            </a:lvl1pPr>
            <a:extLst/>
          </a:lstStyle>
          <a:p>
            <a:pPr algn="r"/>
            <a:endParaRPr kumimoji="0" lang="es-ES">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es-ES">
                <a:solidFill>
                  <a:schemeClr val="tx2"/>
                </a:solidFill>
              </a:defRPr>
            </a:lvl1pPr>
            <a:extLst/>
          </a:lstStyle>
          <a:p>
            <a:fld id="{8F82E0A0-C266-4798-8C8F-B9F91E9DA37E}" type="slidenum">
              <a:rPr kumimoji="0" lang="es-ES">
                <a:solidFill>
                  <a:schemeClr val="tx2"/>
                </a:solidFill>
              </a:rPr>
              <a:pPr/>
              <a:t>‹#›</a:t>
            </a:fld>
            <a:endParaRPr kumimoji="0" lang="es-ES">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es-ES" cap="all" baseline="0"/>
            </a:lvl1pPr>
            <a:extLst/>
          </a:lstStyle>
          <a:p>
            <a:pPr eaLnBrk="1" latinLnBrk="0" hangingPunct="1"/>
            <a:r>
              <a:rPr lang="es-ES"/>
              <a:t>Haga clic para modificar el estilo de título del patrón</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Rectangle 2"/>
          <p:cNvSpPr>
            <a:spLocks noGrp="1"/>
          </p:cNvSpPr>
          <p:nvPr>
            <p:ph type="dt" sz="half" idx="10"/>
          </p:nvPr>
        </p:nvSpPr>
        <p:spPr/>
        <p:txBody>
          <a:bodyPr/>
          <a:lstStyle/>
          <a:p>
            <a:fld id="{E4606EA6-EFEA-4C30-9264-4F9291A5780D}" type="datetime1">
              <a:rPr lang="es-AR"/>
              <a:pPr/>
              <a:t>10/7/2020</a:t>
            </a:fld>
            <a:endParaRPr kumimoji="0" lang="es-ES"/>
          </a:p>
        </p:txBody>
      </p:sp>
      <p:sp>
        <p:nvSpPr>
          <p:cNvPr id="4" name="Rectangle 3"/>
          <p:cNvSpPr>
            <a:spLocks noGrp="1"/>
          </p:cNvSpPr>
          <p:nvPr>
            <p:ph type="ftr" sz="quarter" idx="11"/>
          </p:nvPr>
        </p:nvSpPr>
        <p:spPr/>
        <p:txBody>
          <a:bodyPr/>
          <a:lstStyle/>
          <a:p>
            <a:endParaRPr kumimoji="0" lang="es-ES"/>
          </a:p>
        </p:txBody>
      </p:sp>
      <p:sp>
        <p:nvSpPr>
          <p:cNvPr id="5" name="Rectangle 4"/>
          <p:cNvSpPr>
            <a:spLocks noGrp="1"/>
          </p:cNvSpPr>
          <p:nvPr>
            <p:ph type="sldNum" sz="quarter" idx="12"/>
          </p:nvPr>
        </p:nvSpPr>
        <p:spPr/>
        <p:txBody>
          <a:bodyPr/>
          <a:lstStyle/>
          <a:p>
            <a:pPr algn="ctr"/>
            <a:fld id="{8F82E0A0-C266-4798-8C8F-B9F91E9DA37E}" type="slidenum">
              <a:rPr kumimoji="0" lang="es-ES" sz="1400" b="1">
                <a:solidFill>
                  <a:srgbClr val="FFFFFF"/>
                </a:solidFill>
              </a:rPr>
              <a:pPr algn="ctr"/>
              <a:t>‹#›</a:t>
            </a:fld>
            <a:endParaRPr kumimoji="0" lang="es-ES"/>
          </a:p>
        </p:txBody>
      </p:sp>
      <p:sp>
        <p:nvSpPr>
          <p:cNvPr id="7" name="Rectangle 6"/>
          <p:cNvSpPr>
            <a:spLocks noGrp="1"/>
          </p:cNvSpPr>
          <p:nvPr>
            <p:ph sz="quarter" idx="13"/>
          </p:nvPr>
        </p:nvSpPr>
        <p:spPr>
          <a:xfrm>
            <a:off x="609600" y="1352550"/>
            <a:ext cx="8153400" cy="3276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a:t>Haga clic para modificar el estilo de texto del patrón</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p>
            <a:fld id="{6FCF9F07-3BC7-4570-B054-79111B0A380C}" type="datetime1">
              <a:rPr lang="es-AR"/>
              <a:pPr/>
              <a:t>10/7/2020</a:t>
            </a:fld>
            <a:endParaRPr kumimoji="0" lang="es-E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a:t>
            </a:fld>
            <a:endParaRPr kumimoji="0" lang="es-ES" sz="2400">
              <a:solidFill>
                <a:srgbClr val="FFFFFF"/>
              </a:solidFill>
            </a:endParaRPr>
          </a:p>
        </p:txBody>
      </p:sp>
      <p:sp>
        <p:nvSpPr>
          <p:cNvPr id="14" name="Footer Placeholder 13"/>
          <p:cNvSpPr>
            <a:spLocks noGrp="1"/>
          </p:cNvSpPr>
          <p:nvPr>
            <p:ph type="ftr" sz="quarter" idx="12"/>
          </p:nvPr>
        </p:nvSpPr>
        <p:spPr/>
        <p:txBody>
          <a:bodyPr/>
          <a:lstStyle/>
          <a:p>
            <a:endParaRPr kumimoji="0"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8" name="Date Placeholder 7"/>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2" name="Footer Placeholder 11"/>
          <p:cNvSpPr>
            <a:spLocks noGrp="1"/>
          </p:cNvSpPr>
          <p:nvPr>
            <p:ph type="ftr" sz="quarter" idx="17"/>
          </p:nvPr>
        </p:nvSpPr>
        <p:spPr/>
        <p:txBody>
          <a:bodyPr rtlCol="0"/>
          <a:lstStyle/>
          <a:p>
            <a:endParaRPr kumimoji="0"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es-ES"/>
            </a:lvl1pPr>
            <a:extLst/>
          </a:lstStyle>
          <a:p>
            <a:pPr eaLnBrk="1" latinLnBrk="0" hangingPunct="1"/>
            <a:r>
              <a:rPr lang="es-ES"/>
              <a:t>Haga clic para modificar el estilo de título del patrón</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0" name="Date Placeholder 9"/>
          <p:cNvSpPr>
            <a:spLocks noGrp="1"/>
          </p:cNvSpPr>
          <p:nvPr>
            <p:ph type="dt" sz="half" idx="15"/>
          </p:nvPr>
        </p:nvSpPr>
        <p:spPr/>
        <p:txBody>
          <a:bodyPr rtlCol="0"/>
          <a:lstStyle/>
          <a:p>
            <a:fld id="{E4606EA6-EFEA-4C30-9264-4F9291A5780D}" type="datetime1">
              <a:rPr lang="es-AR"/>
              <a:pPr/>
              <a:t>10/7/2020</a:t>
            </a:fld>
            <a:endParaRPr kumimoji="0" lang="es-E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a:t>
            </a:fld>
            <a:endParaRPr kumimoji="0" lang="es-ES"/>
          </a:p>
        </p:txBody>
      </p:sp>
      <p:sp>
        <p:nvSpPr>
          <p:cNvPr id="14" name="Footer Placeholder 13"/>
          <p:cNvSpPr>
            <a:spLocks noGrp="1"/>
          </p:cNvSpPr>
          <p:nvPr>
            <p:ph type="ftr" sz="quarter" idx="17"/>
          </p:nvPr>
        </p:nvSpPr>
        <p:spPr/>
        <p:txBody>
          <a:bodyPr rtlCol="0"/>
          <a:lstStyle/>
          <a:p>
            <a:endParaRPr kumimoji="0" lang="es-E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a:t>Haga clic para modificar el estilo de título del patrón</a:t>
            </a:r>
            <a:endParaRPr/>
          </a:p>
        </p:txBody>
      </p:sp>
      <p:sp>
        <p:nvSpPr>
          <p:cNvPr id="3" name="Date Placeholder 2"/>
          <p:cNvSpPr>
            <a:spLocks noGrp="1"/>
          </p:cNvSpPr>
          <p:nvPr>
            <p:ph type="dt" sz="half" idx="10"/>
          </p:nvPr>
        </p:nvSpPr>
        <p:spPr/>
        <p:txBody>
          <a:bodyPr/>
          <a:lstStyle/>
          <a:p>
            <a:fld id="{6DFADB5D-B7A0-47E3-AD2D-B1A6F8614213}" type="datetime1">
              <a:rPr lang="es-AR"/>
              <a:pPr/>
              <a:t>10/7/2020</a:t>
            </a:fld>
            <a:endParaRPr kumimoji="0" lang="es-ES"/>
          </a:p>
        </p:txBody>
      </p:sp>
      <p:sp>
        <p:nvSpPr>
          <p:cNvPr id="4" name="Footer Placeholder 3"/>
          <p:cNvSpPr>
            <a:spLocks noGrp="1"/>
          </p:cNvSpPr>
          <p:nvPr>
            <p:ph type="ftr" sz="quarter" idx="11"/>
          </p:nvPr>
        </p:nvSpPr>
        <p:spPr/>
        <p:txBody>
          <a:body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s-AR"/>
              <a:pPr/>
              <a:t>10/7/2020</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a:t>
            </a:fld>
            <a:endParaRPr kumimoji="0" lang="es-E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es-ES" sz="4200" b="0"/>
            </a:lvl1pPr>
            <a:extLst/>
          </a:lstStyle>
          <a:p>
            <a:pPr eaLnBrk="1" latinLnBrk="0" hangingPunct="1"/>
            <a:r>
              <a:rPr lang="es-ES"/>
              <a:t>Haga clic para modificar el estilo de título del patrón</a:t>
            </a:r>
            <a:endParaRPr/>
          </a:p>
        </p:txBody>
      </p:sp>
      <p:sp>
        <p:nvSpPr>
          <p:cNvPr id="5" name="Date Placeholder 4"/>
          <p:cNvSpPr>
            <a:spLocks noGrp="1"/>
          </p:cNvSpPr>
          <p:nvPr>
            <p:ph type="dt" sz="half" idx="10"/>
          </p:nvPr>
        </p:nvSpPr>
        <p:spPr/>
        <p:txBody>
          <a:bodyPr/>
          <a:lstStyle/>
          <a:p>
            <a:fld id="{F49A8198-4617-485E-9585-4840B69DBBA6}" type="datetime1">
              <a:rPr lang="es-AR"/>
              <a:pPr/>
              <a:t>10/7/2020</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a:t>
            </a:fld>
            <a:endParaRPr kumimoji="0" lang="es-ES">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a:t>Haga clic para modificar el estilo de texto del patrón</a:t>
            </a:r>
          </a:p>
        </p:txBody>
      </p:sp>
      <p:sp>
        <p:nvSpPr>
          <p:cNvPr id="9" name="Content Placeholder 8"/>
          <p:cNvSpPr>
            <a:spLocks noGrp="1"/>
          </p:cNvSpPr>
          <p:nvPr>
            <p:ph sz="quarter" idx="13"/>
          </p:nvPr>
        </p:nvSpPr>
        <p:spPr>
          <a:xfrm>
            <a:off x="2362200" y="1428750"/>
            <a:ext cx="6400800" cy="3200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es-ES" sz="3200"/>
            </a:lvl1pPr>
            <a:extLst/>
          </a:lstStyle>
          <a:p>
            <a:r>
              <a:rPr kumimoji="0" lang="es-ES"/>
              <a:t>Haga clic en el icono para agregar una imagen</a:t>
            </a:r>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a:t>Haga clic para modificar el estilo de texto del patrón</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a:t>Haga clic para modificar el estilo de título del patrón</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s-AR"/>
              <a:pPr/>
              <a:t>10/7/2020</a:t>
            </a:fld>
            <a:endParaRPr kumimoji="0" lang="es-E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a:t>
            </a:fld>
            <a:endParaRPr kumimoji="0" lang="es-ES" sz="280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lang="es-AR"/>
              <a:pPr/>
              <a:t>10/7/2020</a:t>
            </a:fld>
            <a:endParaRPr kumimoji="0" lang="es-ES"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es-ES" sz="1400">
                <a:solidFill>
                  <a:schemeClr val="tx2"/>
                </a:solidFill>
              </a:defRPr>
            </a:lvl1pPr>
            <a:extLst/>
          </a:lstStyle>
          <a:p>
            <a:pPr algn="r"/>
            <a:endParaRPr kumimoji="0" lang="es-ES"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a:t>
            </a:fld>
            <a:endParaRPr kumimoji="0" lang="es-ES"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0" hangingPunct="1"/>
            <a:r>
              <a:rPr kumimoji="0" lang="es-ES"/>
              <a:t>Haga clic para modificar el estilo de título del patrón</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508842" y="3651870"/>
            <a:ext cx="6953241" cy="724410"/>
          </a:xfrm>
        </p:spPr>
        <p:txBody>
          <a:bodyPr/>
          <a:lstStyle/>
          <a:p>
            <a:r>
              <a:rPr lang="es-ES" sz="3800" dirty="0"/>
              <a:t>PROGRAMACIÓN ii - </a:t>
            </a:r>
            <a:r>
              <a:rPr lang="es-ES" sz="3800"/>
              <a:t>Unidad 4</a:t>
            </a:r>
            <a:endParaRPr lang="es-ES" dirty="0"/>
          </a:p>
        </p:txBody>
      </p:sp>
      <p:sp>
        <p:nvSpPr>
          <p:cNvPr id="5" name="Rectangle 4"/>
          <p:cNvSpPr>
            <a:spLocks noGrp="1"/>
          </p:cNvSpPr>
          <p:nvPr>
            <p:ph type="subTitle" idx="1"/>
          </p:nvPr>
        </p:nvSpPr>
        <p:spPr>
          <a:xfrm>
            <a:off x="2483768" y="4545738"/>
            <a:ext cx="6515100" cy="514350"/>
          </a:xfrm>
        </p:spPr>
        <p:txBody>
          <a:bodyPr>
            <a:normAutofit fontScale="25000" lnSpcReduction="20000"/>
          </a:bodyPr>
          <a:lstStyle/>
          <a:p>
            <a:endParaRPr lang="es-ES" dirty="0"/>
          </a:p>
          <a:p>
            <a:r>
              <a:rPr lang="es-ES" sz="8800" dirty="0"/>
              <a:t>Ing. Gastón Weingand (gaston.weingand@uai.edu.ar)</a:t>
            </a:r>
          </a:p>
        </p:txBody>
      </p:sp>
      <p:pic>
        <p:nvPicPr>
          <p:cNvPr id="6" name="Picture 443" descr="Resultado de imagen para universidad abierta interamericana">
            <a:extLst>
              <a:ext uri="{FF2B5EF4-FFF2-40B4-BE49-F238E27FC236}">
                <a16:creationId xmlns:a16="http://schemas.microsoft.com/office/drawing/2014/main" id="{692589F0-A864-49EC-87B9-1BCE6A92F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8913"/>
            <a:ext cx="2171901" cy="217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AE926C19-8069-4139-9BFD-B7C3B8F38C53}"/>
              </a:ext>
            </a:extLst>
          </p:cNvPr>
          <p:cNvSpPr/>
          <p:nvPr/>
        </p:nvSpPr>
        <p:spPr>
          <a:xfrm>
            <a:off x="1887115" y="1918117"/>
            <a:ext cx="5598368" cy="1754326"/>
          </a:xfrm>
          <a:prstGeom prst="rect">
            <a:avLst/>
          </a:prstGeom>
        </p:spPr>
        <p:txBody>
          <a:bodyPr wrap="square">
            <a:spAutoFit/>
          </a:bodyPr>
          <a:lstStyle/>
          <a:p>
            <a:r>
              <a:rPr lang="es-ES" dirty="0"/>
              <a:t>¿Y si quisiéramos comprobar si la cadena es “python0”, “python1”, “python2”, ... , “python9”? En lugar de tener que encerrar los 10 dígitos dentro de los corchetes podemos utilizar el </a:t>
            </a:r>
            <a:r>
              <a:rPr lang="es-ES" dirty="0" err="1"/>
              <a:t>guión</a:t>
            </a:r>
            <a:r>
              <a:rPr lang="es-ES" dirty="0"/>
              <a:t>, que sirve para indicar rangos. Por ejemplo, a-d indicaría todas las letras minúsculas de la ‘a’ a la ‘d’; 0-9 serían todos los números de 0 a 9 inclusive.</a:t>
            </a:r>
            <a:endParaRPr lang="en-GB" dirty="0"/>
          </a:p>
        </p:txBody>
      </p:sp>
      <p:pic>
        <p:nvPicPr>
          <p:cNvPr id="7" name="Picture 6">
            <a:extLst>
              <a:ext uri="{FF2B5EF4-FFF2-40B4-BE49-F238E27FC236}">
                <a16:creationId xmlns:a16="http://schemas.microsoft.com/office/drawing/2014/main" id="{C6879621-938D-4A10-9396-68A20DE6BFF7}"/>
              </a:ext>
            </a:extLst>
          </p:cNvPr>
          <p:cNvPicPr>
            <a:picLocks noChangeAspect="1"/>
          </p:cNvPicPr>
          <p:nvPr/>
        </p:nvPicPr>
        <p:blipFill>
          <a:blip r:embed="rId3"/>
          <a:stretch>
            <a:fillRect/>
          </a:stretch>
        </p:blipFill>
        <p:spPr>
          <a:xfrm>
            <a:off x="2741615" y="4107711"/>
            <a:ext cx="3660770" cy="717798"/>
          </a:xfrm>
          <a:prstGeom prst="rect">
            <a:avLst/>
          </a:prstGeom>
        </p:spPr>
      </p:pic>
    </p:spTree>
    <p:extLst>
      <p:ext uri="{BB962C8B-B14F-4D97-AF65-F5344CB8AC3E}">
        <p14:creationId xmlns:p14="http://schemas.microsoft.com/office/powerpoint/2010/main" val="227661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AE926C19-8069-4139-9BFD-B7C3B8F38C53}"/>
              </a:ext>
            </a:extLst>
          </p:cNvPr>
          <p:cNvSpPr/>
          <p:nvPr/>
        </p:nvSpPr>
        <p:spPr>
          <a:xfrm>
            <a:off x="1887115" y="1918117"/>
            <a:ext cx="5598368" cy="923330"/>
          </a:xfrm>
          <a:prstGeom prst="rect">
            <a:avLst/>
          </a:prstGeom>
        </p:spPr>
        <p:txBody>
          <a:bodyPr wrap="square">
            <a:spAutoFit/>
          </a:bodyPr>
          <a:lstStyle/>
          <a:p>
            <a:r>
              <a:rPr lang="es-ES" dirty="0"/>
              <a:t>Si quisiéramos, por ejemplo, que el último carácter fuera o un dígito o una letra simplemente se escribirían dentro de los corchetes todos los criterios, uno detrás de otro.</a:t>
            </a:r>
            <a:endParaRPr lang="en-GB" dirty="0"/>
          </a:p>
        </p:txBody>
      </p:sp>
      <p:pic>
        <p:nvPicPr>
          <p:cNvPr id="4" name="Picture 3">
            <a:extLst>
              <a:ext uri="{FF2B5EF4-FFF2-40B4-BE49-F238E27FC236}">
                <a16:creationId xmlns:a16="http://schemas.microsoft.com/office/drawing/2014/main" id="{3EC43F58-9E9E-4D54-849F-11D7DF7C281B}"/>
              </a:ext>
            </a:extLst>
          </p:cNvPr>
          <p:cNvPicPr>
            <a:picLocks noChangeAspect="1"/>
          </p:cNvPicPr>
          <p:nvPr/>
        </p:nvPicPr>
        <p:blipFill>
          <a:blip r:embed="rId3"/>
          <a:stretch>
            <a:fillRect/>
          </a:stretch>
        </p:blipFill>
        <p:spPr>
          <a:xfrm>
            <a:off x="2312307" y="3233567"/>
            <a:ext cx="4747984" cy="804094"/>
          </a:xfrm>
          <a:prstGeom prst="rect">
            <a:avLst/>
          </a:prstGeom>
        </p:spPr>
      </p:pic>
    </p:spTree>
    <p:extLst>
      <p:ext uri="{BB962C8B-B14F-4D97-AF65-F5344CB8AC3E}">
        <p14:creationId xmlns:p14="http://schemas.microsoft.com/office/powerpoint/2010/main" val="237954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4" name="Rectangle 3">
            <a:extLst>
              <a:ext uri="{FF2B5EF4-FFF2-40B4-BE49-F238E27FC236}">
                <a16:creationId xmlns:a16="http://schemas.microsoft.com/office/drawing/2014/main" id="{5F07E2AE-B494-4332-9868-6F3642C96E81}"/>
              </a:ext>
            </a:extLst>
          </p:cNvPr>
          <p:cNvSpPr/>
          <p:nvPr/>
        </p:nvSpPr>
        <p:spPr>
          <a:xfrm>
            <a:off x="982224" y="1848452"/>
            <a:ext cx="7262183" cy="923330"/>
          </a:xfrm>
          <a:prstGeom prst="rect">
            <a:avLst/>
          </a:prstGeom>
        </p:spPr>
        <p:txBody>
          <a:bodyPr wrap="square">
            <a:spAutoFit/>
          </a:bodyPr>
          <a:lstStyle/>
          <a:p>
            <a:r>
              <a:rPr lang="es-ES" dirty="0"/>
              <a:t>Es necesario advertir que dentro de las clases de caracteres los caracteres especiales no necesitan ser escapados. Para comprobar si la cadena es “python.” o “python,”, entonces, escribiríamos:</a:t>
            </a:r>
            <a:endParaRPr lang="en-GB" dirty="0"/>
          </a:p>
        </p:txBody>
      </p:sp>
      <p:sp>
        <p:nvSpPr>
          <p:cNvPr id="6" name="Rectangle 5">
            <a:extLst>
              <a:ext uri="{FF2B5EF4-FFF2-40B4-BE49-F238E27FC236}">
                <a16:creationId xmlns:a16="http://schemas.microsoft.com/office/drawing/2014/main" id="{D6613213-30BE-4F21-BD84-63EAF8CEC9FF}"/>
              </a:ext>
            </a:extLst>
          </p:cNvPr>
          <p:cNvSpPr/>
          <p:nvPr/>
        </p:nvSpPr>
        <p:spPr>
          <a:xfrm>
            <a:off x="2472509" y="3792662"/>
            <a:ext cx="580608" cy="369332"/>
          </a:xfrm>
          <a:prstGeom prst="rect">
            <a:avLst/>
          </a:prstGeom>
        </p:spPr>
        <p:txBody>
          <a:bodyPr wrap="none">
            <a:spAutoFit/>
          </a:bodyPr>
          <a:lstStyle/>
          <a:p>
            <a:r>
              <a:rPr lang="en-GB" dirty="0"/>
              <a:t>y no</a:t>
            </a:r>
          </a:p>
        </p:txBody>
      </p:sp>
      <p:sp>
        <p:nvSpPr>
          <p:cNvPr id="7" name="Rectangle 6">
            <a:extLst>
              <a:ext uri="{FF2B5EF4-FFF2-40B4-BE49-F238E27FC236}">
                <a16:creationId xmlns:a16="http://schemas.microsoft.com/office/drawing/2014/main" id="{04C8D40A-1B94-4692-8005-A8696C23EB62}"/>
              </a:ext>
            </a:extLst>
          </p:cNvPr>
          <p:cNvSpPr/>
          <p:nvPr/>
        </p:nvSpPr>
        <p:spPr>
          <a:xfrm>
            <a:off x="5148064" y="3939111"/>
            <a:ext cx="4572000" cy="923330"/>
          </a:xfrm>
          <a:prstGeom prst="rect">
            <a:avLst/>
          </a:prstGeom>
        </p:spPr>
        <p:txBody>
          <a:bodyPr>
            <a:spAutoFit/>
          </a:bodyPr>
          <a:lstStyle/>
          <a:p>
            <a:r>
              <a:rPr lang="es-ES" dirty="0"/>
              <a:t>ya que en este último caso estaríamos comprobando si la cadena es “python.”, “python,” o “python\”.</a:t>
            </a:r>
            <a:endParaRPr lang="en-GB" dirty="0"/>
          </a:p>
        </p:txBody>
      </p:sp>
      <p:pic>
        <p:nvPicPr>
          <p:cNvPr id="8" name="Picture 7">
            <a:extLst>
              <a:ext uri="{FF2B5EF4-FFF2-40B4-BE49-F238E27FC236}">
                <a16:creationId xmlns:a16="http://schemas.microsoft.com/office/drawing/2014/main" id="{61B36796-E1A2-41A4-AD1B-ECFC186AB154}"/>
              </a:ext>
            </a:extLst>
          </p:cNvPr>
          <p:cNvPicPr>
            <a:picLocks noChangeAspect="1"/>
          </p:cNvPicPr>
          <p:nvPr/>
        </p:nvPicPr>
        <p:blipFill>
          <a:blip r:embed="rId3"/>
          <a:stretch>
            <a:fillRect/>
          </a:stretch>
        </p:blipFill>
        <p:spPr>
          <a:xfrm>
            <a:off x="1187624" y="2910062"/>
            <a:ext cx="3770745" cy="744320"/>
          </a:xfrm>
          <a:prstGeom prst="rect">
            <a:avLst/>
          </a:prstGeom>
        </p:spPr>
      </p:pic>
      <p:pic>
        <p:nvPicPr>
          <p:cNvPr id="9" name="Picture 8">
            <a:extLst>
              <a:ext uri="{FF2B5EF4-FFF2-40B4-BE49-F238E27FC236}">
                <a16:creationId xmlns:a16="http://schemas.microsoft.com/office/drawing/2014/main" id="{536C6941-0BA5-4CA7-8FEE-0ADBAE421C4D}"/>
              </a:ext>
            </a:extLst>
          </p:cNvPr>
          <p:cNvPicPr>
            <a:picLocks noChangeAspect="1"/>
          </p:cNvPicPr>
          <p:nvPr/>
        </p:nvPicPr>
        <p:blipFill>
          <a:blip r:embed="rId4"/>
          <a:stretch>
            <a:fillRect/>
          </a:stretch>
        </p:blipFill>
        <p:spPr>
          <a:xfrm>
            <a:off x="1164313" y="4332267"/>
            <a:ext cx="3770745" cy="699135"/>
          </a:xfrm>
          <a:prstGeom prst="rect">
            <a:avLst/>
          </a:prstGeom>
        </p:spPr>
      </p:pic>
    </p:spTree>
    <p:extLst>
      <p:ext uri="{BB962C8B-B14F-4D97-AF65-F5344CB8AC3E}">
        <p14:creationId xmlns:p14="http://schemas.microsoft.com/office/powerpoint/2010/main" val="2203604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4" name="Rectangle 3">
            <a:extLst>
              <a:ext uri="{FF2B5EF4-FFF2-40B4-BE49-F238E27FC236}">
                <a16:creationId xmlns:a16="http://schemas.microsoft.com/office/drawing/2014/main" id="{2CEFE25E-3633-4F3A-B813-F169DA789118}"/>
              </a:ext>
            </a:extLst>
          </p:cNvPr>
          <p:cNvSpPr/>
          <p:nvPr/>
        </p:nvSpPr>
        <p:spPr>
          <a:xfrm>
            <a:off x="2286000" y="1949241"/>
            <a:ext cx="4572000" cy="1754326"/>
          </a:xfrm>
          <a:prstGeom prst="rect">
            <a:avLst/>
          </a:prstGeom>
        </p:spPr>
        <p:txBody>
          <a:bodyPr>
            <a:spAutoFit/>
          </a:bodyPr>
          <a:lstStyle/>
          <a:p>
            <a:r>
              <a:rPr lang="es-ES" dirty="0"/>
              <a:t>Los conjuntos de caracteres también se pueden negar utilizando el símbolo ‘^’. La expresión “python[^0-9a-z]”, por ejemplo, indicaría que nos interesan las cadenas que comiencen por “python” y tengan como último carácter algo que no sea ni una letra minúscula ni un número.</a:t>
            </a:r>
            <a:endParaRPr lang="en-GB" dirty="0"/>
          </a:p>
        </p:txBody>
      </p:sp>
      <p:pic>
        <p:nvPicPr>
          <p:cNvPr id="6" name="Picture 5">
            <a:extLst>
              <a:ext uri="{FF2B5EF4-FFF2-40B4-BE49-F238E27FC236}">
                <a16:creationId xmlns:a16="http://schemas.microsoft.com/office/drawing/2014/main" id="{40BDCE9B-4518-459B-971A-7110A01F88C4}"/>
              </a:ext>
            </a:extLst>
          </p:cNvPr>
          <p:cNvPicPr>
            <a:picLocks noChangeAspect="1"/>
          </p:cNvPicPr>
          <p:nvPr/>
        </p:nvPicPr>
        <p:blipFill>
          <a:blip r:embed="rId3"/>
          <a:stretch>
            <a:fillRect/>
          </a:stretch>
        </p:blipFill>
        <p:spPr>
          <a:xfrm>
            <a:off x="2492139" y="3950774"/>
            <a:ext cx="4159721" cy="645474"/>
          </a:xfrm>
          <a:prstGeom prst="rect">
            <a:avLst/>
          </a:prstGeom>
        </p:spPr>
      </p:pic>
    </p:spTree>
    <p:extLst>
      <p:ext uri="{BB962C8B-B14F-4D97-AF65-F5344CB8AC3E}">
        <p14:creationId xmlns:p14="http://schemas.microsoft.com/office/powerpoint/2010/main" val="91190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1CA10E4B-9408-4A3A-8E83-7C1B3F3B223F}"/>
              </a:ext>
            </a:extLst>
          </p:cNvPr>
          <p:cNvSpPr/>
          <p:nvPr/>
        </p:nvSpPr>
        <p:spPr>
          <a:xfrm>
            <a:off x="899592" y="1913948"/>
            <a:ext cx="7776864" cy="3139321"/>
          </a:xfrm>
          <a:prstGeom prst="rect">
            <a:avLst/>
          </a:prstGeom>
        </p:spPr>
        <p:txBody>
          <a:bodyPr wrap="square">
            <a:spAutoFit/>
          </a:bodyPr>
          <a:lstStyle/>
          <a:p>
            <a:r>
              <a:rPr lang="es-ES" dirty="0"/>
              <a:t>El uso de [0-9] para referirse a un dígito no es muy común, ya que, al ser la comprobación de que un carácter es un dígito algo muy utilizado, existe una secuencia especial equivalente: ‘\d’. Existen otras secuencias disponibles que listamos a continuación: </a:t>
            </a:r>
          </a:p>
          <a:p>
            <a:r>
              <a:rPr lang="es-ES" dirty="0"/>
              <a:t>• “\d”: un dígito. Equivale a [0-9] </a:t>
            </a:r>
          </a:p>
          <a:p>
            <a:r>
              <a:rPr lang="es-ES" dirty="0"/>
              <a:t>• “\D”: cualquier carácter que no sea un dígito. Equivale a [^0-9] </a:t>
            </a:r>
          </a:p>
          <a:p>
            <a:r>
              <a:rPr lang="es-ES" dirty="0"/>
              <a:t>• “\w”: cualquier </a:t>
            </a:r>
            <a:r>
              <a:rPr lang="es-ES" dirty="0" err="1"/>
              <a:t>caracter</a:t>
            </a:r>
            <a:r>
              <a:rPr lang="es-ES" dirty="0"/>
              <a:t> alfanumérico. Equivale a [a-zA-Z0-9_] </a:t>
            </a:r>
          </a:p>
          <a:p>
            <a:r>
              <a:rPr lang="es-ES" dirty="0"/>
              <a:t>• “\W”: cualquier carácter no alfanumérico. Equivale a [^a-zAZ0-9_] </a:t>
            </a:r>
          </a:p>
          <a:p>
            <a:r>
              <a:rPr lang="es-ES" dirty="0"/>
              <a:t>• “\s”: cualquier carácter en blanco. Equivale a [ \t\n\r\f\v] </a:t>
            </a:r>
          </a:p>
          <a:p>
            <a:r>
              <a:rPr lang="es-ES" dirty="0"/>
              <a:t>• “\S”: cualquier carácter que no sea un espacio en blanco. Equivale a </a:t>
            </a:r>
          </a:p>
          <a:p>
            <a:r>
              <a:rPr lang="es-ES" dirty="0"/>
              <a:t>[^ \t\n\r\f\v]</a:t>
            </a:r>
            <a:endParaRPr lang="en-GB" dirty="0"/>
          </a:p>
        </p:txBody>
      </p:sp>
    </p:spTree>
    <p:extLst>
      <p:ext uri="{BB962C8B-B14F-4D97-AF65-F5344CB8AC3E}">
        <p14:creationId xmlns:p14="http://schemas.microsoft.com/office/powerpoint/2010/main" val="364187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4" name="Rectangle 3">
            <a:extLst>
              <a:ext uri="{FF2B5EF4-FFF2-40B4-BE49-F238E27FC236}">
                <a16:creationId xmlns:a16="http://schemas.microsoft.com/office/drawing/2014/main" id="{D9550AFF-6EE1-4D4C-A629-5D5F3D5E5EEE}"/>
              </a:ext>
            </a:extLst>
          </p:cNvPr>
          <p:cNvSpPr/>
          <p:nvPr/>
        </p:nvSpPr>
        <p:spPr>
          <a:xfrm>
            <a:off x="1331640" y="1918117"/>
            <a:ext cx="6696744" cy="1477328"/>
          </a:xfrm>
          <a:prstGeom prst="rect">
            <a:avLst/>
          </a:prstGeom>
        </p:spPr>
        <p:txBody>
          <a:bodyPr wrap="square">
            <a:spAutoFit/>
          </a:bodyPr>
          <a:lstStyle/>
          <a:p>
            <a:r>
              <a:rPr lang="es-ES" dirty="0"/>
              <a:t>Veamos ahora cómo representar repeticiones de caracteres, dado que no sería de mucha utilidad tener que, por ejemplo, escribir una expresión regular con 30 caracteres ‘\d’ para buscar números de 30 dígitos. Para esta situación tenemos los caracteres especiales +, * y ?, además de las llaves {}.</a:t>
            </a:r>
            <a:endParaRPr lang="en-GB" dirty="0"/>
          </a:p>
        </p:txBody>
      </p:sp>
      <p:sp>
        <p:nvSpPr>
          <p:cNvPr id="6" name="Rectangle 5">
            <a:extLst>
              <a:ext uri="{FF2B5EF4-FFF2-40B4-BE49-F238E27FC236}">
                <a16:creationId xmlns:a16="http://schemas.microsoft.com/office/drawing/2014/main" id="{FF413D0C-FCAF-45B4-8CF4-9785E09CB71D}"/>
              </a:ext>
            </a:extLst>
          </p:cNvPr>
          <p:cNvSpPr/>
          <p:nvPr/>
        </p:nvSpPr>
        <p:spPr>
          <a:xfrm>
            <a:off x="1331640" y="3373551"/>
            <a:ext cx="6696744" cy="1477328"/>
          </a:xfrm>
          <a:prstGeom prst="rect">
            <a:avLst/>
          </a:prstGeom>
        </p:spPr>
        <p:txBody>
          <a:bodyPr wrap="square">
            <a:spAutoFit/>
          </a:bodyPr>
          <a:lstStyle/>
          <a:p>
            <a:r>
              <a:rPr lang="es-ES" dirty="0"/>
              <a:t>El carácter + indica que lo que tenemos a la izquierda, sea un carácter como ‘a’, una clase como ‘[</a:t>
            </a:r>
            <a:r>
              <a:rPr lang="es-ES" dirty="0" err="1"/>
              <a:t>abc</a:t>
            </a:r>
            <a:r>
              <a:rPr lang="es-ES" dirty="0"/>
              <a:t>]’ o un </a:t>
            </a:r>
            <a:r>
              <a:rPr lang="es-ES" dirty="0" err="1"/>
              <a:t>subpatrón</a:t>
            </a:r>
            <a:r>
              <a:rPr lang="es-ES" dirty="0"/>
              <a:t> como (</a:t>
            </a:r>
            <a:r>
              <a:rPr lang="es-ES" dirty="0" err="1"/>
              <a:t>abc</a:t>
            </a:r>
            <a:r>
              <a:rPr lang="es-ES" dirty="0"/>
              <a:t>), puede encontrarse una o mas veces. Por ejemplo, la expresión regular “python+” describiría las cadenas “python”, “</a:t>
            </a:r>
            <a:r>
              <a:rPr lang="es-ES" dirty="0" err="1"/>
              <a:t>pythonn</a:t>
            </a:r>
            <a:r>
              <a:rPr lang="es-ES" dirty="0"/>
              <a:t>” y “</a:t>
            </a:r>
            <a:r>
              <a:rPr lang="es-ES" dirty="0" err="1"/>
              <a:t>pythonnn</a:t>
            </a:r>
            <a:r>
              <a:rPr lang="es-ES" dirty="0"/>
              <a:t>”, pero no “</a:t>
            </a:r>
            <a:r>
              <a:rPr lang="es-ES" dirty="0" err="1"/>
              <a:t>pytho</a:t>
            </a:r>
            <a:r>
              <a:rPr lang="es-ES" dirty="0"/>
              <a:t>”, ya que debe haber al menos una n.</a:t>
            </a:r>
            <a:endParaRPr lang="en-GB" dirty="0"/>
          </a:p>
        </p:txBody>
      </p:sp>
    </p:spTree>
    <p:extLst>
      <p:ext uri="{BB962C8B-B14F-4D97-AF65-F5344CB8AC3E}">
        <p14:creationId xmlns:p14="http://schemas.microsoft.com/office/powerpoint/2010/main" val="115070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23E07315-D50E-4F2E-A58D-D032E96499C5}"/>
              </a:ext>
            </a:extLst>
          </p:cNvPr>
          <p:cNvSpPr/>
          <p:nvPr/>
        </p:nvSpPr>
        <p:spPr>
          <a:xfrm>
            <a:off x="1481943" y="2025055"/>
            <a:ext cx="6408712" cy="1200329"/>
          </a:xfrm>
          <a:prstGeom prst="rect">
            <a:avLst/>
          </a:prstGeom>
        </p:spPr>
        <p:txBody>
          <a:bodyPr wrap="square">
            <a:spAutoFit/>
          </a:bodyPr>
          <a:lstStyle/>
          <a:p>
            <a:r>
              <a:rPr lang="es-ES" dirty="0"/>
              <a:t>El carácter * es similar a +, pero en este caso lo que se sitúa a su izquierda puede encontrarse cero o mas veces. </a:t>
            </a:r>
          </a:p>
          <a:p>
            <a:r>
              <a:rPr lang="es-ES" dirty="0"/>
              <a:t>El carácter ? indica opcionalidad, es decir, lo que tenemos a la izquierda puede o no aparecer (Puede aparecer 0 o 1 veces).</a:t>
            </a:r>
            <a:endParaRPr lang="en-GB" dirty="0"/>
          </a:p>
        </p:txBody>
      </p:sp>
      <p:sp>
        <p:nvSpPr>
          <p:cNvPr id="7" name="Rectangle 6">
            <a:extLst>
              <a:ext uri="{FF2B5EF4-FFF2-40B4-BE49-F238E27FC236}">
                <a16:creationId xmlns:a16="http://schemas.microsoft.com/office/drawing/2014/main" id="{D20B78A0-C10A-4F9E-A468-A5D9CEE33A8F}"/>
              </a:ext>
            </a:extLst>
          </p:cNvPr>
          <p:cNvSpPr/>
          <p:nvPr/>
        </p:nvSpPr>
        <p:spPr>
          <a:xfrm>
            <a:off x="1481943" y="3204628"/>
            <a:ext cx="5958408" cy="1754326"/>
          </a:xfrm>
          <a:prstGeom prst="rect">
            <a:avLst/>
          </a:prstGeom>
        </p:spPr>
        <p:txBody>
          <a:bodyPr wrap="square">
            <a:spAutoFit/>
          </a:bodyPr>
          <a:lstStyle/>
          <a:p>
            <a:r>
              <a:rPr lang="es-ES" dirty="0"/>
              <a:t>Finalmente, las llaves sirven para indicar el número de veces exacto que puede aparecer el carácter de la izquierda, o bien un rango de veces que puede aparecer. Por ejemplo {3} indicaría que tiene que aparecer exactamente 3 veces, {3,8} indicaría que tiene que aparecer de 3 a 8 veces, {,8} de 0 a 8 veces y {3,} tres veces o mas (las que sean).</a:t>
            </a:r>
            <a:endParaRPr lang="en-GB" dirty="0"/>
          </a:p>
        </p:txBody>
      </p:sp>
    </p:spTree>
    <p:extLst>
      <p:ext uri="{BB962C8B-B14F-4D97-AF65-F5344CB8AC3E}">
        <p14:creationId xmlns:p14="http://schemas.microsoft.com/office/powerpoint/2010/main" val="253073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4" name="Rectangle 3">
            <a:extLst>
              <a:ext uri="{FF2B5EF4-FFF2-40B4-BE49-F238E27FC236}">
                <a16:creationId xmlns:a16="http://schemas.microsoft.com/office/drawing/2014/main" id="{43AB2738-C9CC-41F7-9C09-4EFED729578E}"/>
              </a:ext>
            </a:extLst>
          </p:cNvPr>
          <p:cNvSpPr/>
          <p:nvPr/>
        </p:nvSpPr>
        <p:spPr>
          <a:xfrm>
            <a:off x="1707095" y="2075311"/>
            <a:ext cx="5958408" cy="2585323"/>
          </a:xfrm>
          <a:prstGeom prst="rect">
            <a:avLst/>
          </a:prstGeom>
        </p:spPr>
        <p:txBody>
          <a:bodyPr wrap="square">
            <a:spAutoFit/>
          </a:bodyPr>
          <a:lstStyle/>
          <a:p>
            <a:r>
              <a:rPr lang="es-ES" dirty="0"/>
              <a:t>Otro elemento interesante en las expresiones regulares, para terminar, es la especificación de las posiciones en que se tiene que encontrar la cadena, esa es la utilidad de ^ y $, que indican, respectivamente, que el elemento sobre el que actúan debe ir al principio de la cadena o al final de esta. La cadena “http://mundogeek.net”, por ejemplo, se ajustaría a la expresión regular “^http”, mientras que la cadena “El protocolo es http” no lo haría, ya que el http no se encuentra al principio de la cadena.</a:t>
            </a:r>
            <a:endParaRPr lang="en-GB" dirty="0"/>
          </a:p>
        </p:txBody>
      </p:sp>
    </p:spTree>
    <p:extLst>
      <p:ext uri="{BB962C8B-B14F-4D97-AF65-F5344CB8AC3E}">
        <p14:creationId xmlns:p14="http://schemas.microsoft.com/office/powerpoint/2010/main" val="25070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3" name="Rectangle 2">
            <a:extLst>
              <a:ext uri="{FF2B5EF4-FFF2-40B4-BE49-F238E27FC236}">
                <a16:creationId xmlns:a16="http://schemas.microsoft.com/office/drawing/2014/main" id="{29B3670C-FDEB-4A3F-B49C-F0B29445AD54}"/>
              </a:ext>
            </a:extLst>
          </p:cNvPr>
          <p:cNvSpPr/>
          <p:nvPr/>
        </p:nvSpPr>
        <p:spPr>
          <a:xfrm>
            <a:off x="2286000" y="2032678"/>
            <a:ext cx="4572000" cy="2585323"/>
          </a:xfrm>
          <a:prstGeom prst="rect">
            <a:avLst/>
          </a:prstGeom>
        </p:spPr>
        <p:txBody>
          <a:bodyPr>
            <a:spAutoFit/>
          </a:bodyPr>
          <a:lstStyle/>
          <a:p>
            <a:r>
              <a:rPr lang="es-ES" dirty="0"/>
              <a:t>Ya hemos visto por encima cómo se utiliza la función match del módulo re para comprobar si una cadena se ajusta a un determinado patrón. El primer parámetro de la función es la expresión regular, el segundo, la cadena a comprobar y existe un tercer parámetro opcional que contiene distintos </a:t>
            </a:r>
            <a:r>
              <a:rPr lang="es-ES" dirty="0" err="1"/>
              <a:t>flags</a:t>
            </a:r>
            <a:r>
              <a:rPr lang="es-ES" dirty="0"/>
              <a:t> que se pueden utilizar para modificar el comportamiento de las expresiones regulares.</a:t>
            </a:r>
            <a:endParaRPr lang="en-GB" dirty="0"/>
          </a:p>
        </p:txBody>
      </p:sp>
    </p:spTree>
    <p:extLst>
      <p:ext uri="{BB962C8B-B14F-4D97-AF65-F5344CB8AC3E}">
        <p14:creationId xmlns:p14="http://schemas.microsoft.com/office/powerpoint/2010/main" val="111053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4" name="Rectangle 3">
            <a:extLst>
              <a:ext uri="{FF2B5EF4-FFF2-40B4-BE49-F238E27FC236}">
                <a16:creationId xmlns:a16="http://schemas.microsoft.com/office/drawing/2014/main" id="{572666CB-A642-426A-A010-5275AED1A664}"/>
              </a:ext>
            </a:extLst>
          </p:cNvPr>
          <p:cNvSpPr/>
          <p:nvPr/>
        </p:nvSpPr>
        <p:spPr>
          <a:xfrm>
            <a:off x="2286000" y="2344401"/>
            <a:ext cx="4572000" cy="1754326"/>
          </a:xfrm>
          <a:prstGeom prst="rect">
            <a:avLst/>
          </a:prstGeom>
        </p:spPr>
        <p:txBody>
          <a:bodyPr>
            <a:spAutoFit/>
          </a:bodyPr>
          <a:lstStyle/>
          <a:p>
            <a:r>
              <a:rPr lang="es-ES" dirty="0"/>
              <a:t>Algunos ejemplos de </a:t>
            </a:r>
            <a:r>
              <a:rPr lang="es-ES" dirty="0" err="1"/>
              <a:t>flags</a:t>
            </a:r>
            <a:r>
              <a:rPr lang="es-ES" dirty="0"/>
              <a:t> del módulo re son </a:t>
            </a:r>
            <a:r>
              <a:rPr lang="es-ES" dirty="0" err="1"/>
              <a:t>re.IGNORECASE</a:t>
            </a:r>
            <a:r>
              <a:rPr lang="es-ES" dirty="0"/>
              <a:t>, que hace que no se tenga en cuenta si las letras son mayúsculas o minúsculas o </a:t>
            </a:r>
            <a:r>
              <a:rPr lang="es-ES" dirty="0" err="1"/>
              <a:t>re.VERBOSE</a:t>
            </a:r>
            <a:r>
              <a:rPr lang="es-ES" dirty="0"/>
              <a:t>, que hace que se ignoren los espacios y los comentarios en la cadena que representa la expresión regular.</a:t>
            </a:r>
            <a:endParaRPr lang="en-GB" dirty="0"/>
          </a:p>
        </p:txBody>
      </p:sp>
    </p:spTree>
    <p:extLst>
      <p:ext uri="{BB962C8B-B14F-4D97-AF65-F5344CB8AC3E}">
        <p14:creationId xmlns:p14="http://schemas.microsoft.com/office/powerpoint/2010/main" val="3322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t>Entrada y salida estándar. </a:t>
            </a:r>
          </a:p>
          <a:p>
            <a:pPr marL="514350" indent="-514350">
              <a:buSzPct val="80000"/>
              <a:buFont typeface="+mj-lt"/>
              <a:buAutoNum type="arabicPeriod"/>
            </a:pPr>
            <a:r>
              <a:rPr lang="es-ES_tradnl" dirty="0"/>
              <a:t>Archivos: Lectura y escritura. </a:t>
            </a:r>
          </a:p>
          <a:p>
            <a:pPr marL="514350" indent="-514350">
              <a:buSzPct val="80000"/>
              <a:buFont typeface="+mj-lt"/>
              <a:buAutoNum type="arabicPeriod"/>
            </a:pPr>
            <a:r>
              <a:rPr lang="es-ES_tradnl" dirty="0"/>
              <a:t>Cierre y tratamiento de errores en la gestión de archivos. </a:t>
            </a:r>
          </a:p>
          <a:p>
            <a:pPr marL="514350" indent="-514350">
              <a:buSzPct val="80000"/>
              <a:buFont typeface="+mj-lt"/>
              <a:buAutoNum type="arabicPeriod"/>
            </a:pPr>
            <a:r>
              <a:rPr lang="es-ES_tradnl" dirty="0"/>
              <a:t>Expresiones regulares, patrones. Módulo re. </a:t>
            </a:r>
            <a:endParaRPr lang="en-GB" dirty="0"/>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200706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3" name="Rectangle 2">
            <a:extLst>
              <a:ext uri="{FF2B5EF4-FFF2-40B4-BE49-F238E27FC236}">
                <a16:creationId xmlns:a16="http://schemas.microsoft.com/office/drawing/2014/main" id="{F27F24E5-F249-4837-81D0-5AF5747FE4AC}"/>
              </a:ext>
            </a:extLst>
          </p:cNvPr>
          <p:cNvSpPr/>
          <p:nvPr/>
        </p:nvSpPr>
        <p:spPr>
          <a:xfrm>
            <a:off x="2286000" y="1951361"/>
            <a:ext cx="4572000" cy="2585323"/>
          </a:xfrm>
          <a:prstGeom prst="rect">
            <a:avLst/>
          </a:prstGeom>
        </p:spPr>
        <p:txBody>
          <a:bodyPr>
            <a:spAutoFit/>
          </a:bodyPr>
          <a:lstStyle/>
          <a:p>
            <a:r>
              <a:rPr lang="es-ES" dirty="0"/>
              <a:t>El valor de retorno de la función será </a:t>
            </a:r>
            <a:r>
              <a:rPr lang="es-ES" dirty="0" err="1"/>
              <a:t>None</a:t>
            </a:r>
            <a:r>
              <a:rPr lang="es-ES" dirty="0"/>
              <a:t> en caso de que la cadena no se ajuste al patrón o un objeto de tipo </a:t>
            </a:r>
            <a:r>
              <a:rPr lang="es-ES" dirty="0" err="1"/>
              <a:t>MatchObject</a:t>
            </a:r>
            <a:r>
              <a:rPr lang="es-ES" dirty="0"/>
              <a:t> en caso contrario. Este objeto </a:t>
            </a:r>
            <a:r>
              <a:rPr lang="es-ES" dirty="0" err="1"/>
              <a:t>MatchObject</a:t>
            </a:r>
            <a:r>
              <a:rPr lang="es-ES" dirty="0"/>
              <a:t> cuenta con métodos </a:t>
            </a:r>
            <a:r>
              <a:rPr lang="es-ES" dirty="0" err="1"/>
              <a:t>start</a:t>
            </a:r>
            <a:r>
              <a:rPr lang="es-ES" dirty="0"/>
              <a:t> y </a:t>
            </a:r>
            <a:r>
              <a:rPr lang="es-ES" dirty="0" err="1"/>
              <a:t>end</a:t>
            </a:r>
            <a:r>
              <a:rPr lang="es-ES" dirty="0"/>
              <a:t> que devuelven la posición en la que comienza y finaliza la </a:t>
            </a:r>
            <a:r>
              <a:rPr lang="es-ES" dirty="0" err="1"/>
              <a:t>subcadena</a:t>
            </a:r>
            <a:r>
              <a:rPr lang="es-ES" dirty="0"/>
              <a:t> reconocida y métodos </a:t>
            </a:r>
            <a:r>
              <a:rPr lang="es-ES" dirty="0" err="1"/>
              <a:t>group</a:t>
            </a:r>
            <a:r>
              <a:rPr lang="es-ES" dirty="0"/>
              <a:t> y </a:t>
            </a:r>
            <a:r>
              <a:rPr lang="es-ES" dirty="0" err="1"/>
              <a:t>groups</a:t>
            </a:r>
            <a:r>
              <a:rPr lang="es-ES" dirty="0"/>
              <a:t> que permiten acceder a los grupos que propiciaron el reconocimiento de la cadena.</a:t>
            </a:r>
            <a:endParaRPr lang="en-GB" dirty="0"/>
          </a:p>
        </p:txBody>
      </p:sp>
    </p:spTree>
    <p:extLst>
      <p:ext uri="{BB962C8B-B14F-4D97-AF65-F5344CB8AC3E}">
        <p14:creationId xmlns:p14="http://schemas.microsoft.com/office/powerpoint/2010/main" val="355053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4" name="Rectangle 3">
            <a:extLst>
              <a:ext uri="{FF2B5EF4-FFF2-40B4-BE49-F238E27FC236}">
                <a16:creationId xmlns:a16="http://schemas.microsoft.com/office/drawing/2014/main" id="{1B934EFF-80A6-4F5B-A39D-5879186B5DD3}"/>
              </a:ext>
            </a:extLst>
          </p:cNvPr>
          <p:cNvSpPr/>
          <p:nvPr/>
        </p:nvSpPr>
        <p:spPr>
          <a:xfrm>
            <a:off x="2286000" y="1921937"/>
            <a:ext cx="4572000" cy="1754326"/>
          </a:xfrm>
          <a:prstGeom prst="rect">
            <a:avLst/>
          </a:prstGeom>
        </p:spPr>
        <p:txBody>
          <a:bodyPr>
            <a:spAutoFit/>
          </a:bodyPr>
          <a:lstStyle/>
          <a:p>
            <a:r>
              <a:rPr lang="es-ES" dirty="0"/>
              <a:t>Al llamar al método </a:t>
            </a:r>
            <a:r>
              <a:rPr lang="es-ES" dirty="0" err="1"/>
              <a:t>group</a:t>
            </a:r>
            <a:r>
              <a:rPr lang="es-ES" dirty="0"/>
              <a:t> sin parámetros se nos devuelve el grupo 0 de la cadena reconocida. El grupo 0 es la </a:t>
            </a:r>
            <a:r>
              <a:rPr lang="es-ES" dirty="0" err="1"/>
              <a:t>subcadena</a:t>
            </a:r>
            <a:r>
              <a:rPr lang="es-ES" dirty="0"/>
              <a:t> reconocida por la expresión regular al completo, aunque no existan paréntesis que delimiten el grupo.</a:t>
            </a:r>
            <a:endParaRPr lang="en-GB" dirty="0"/>
          </a:p>
        </p:txBody>
      </p:sp>
      <p:pic>
        <p:nvPicPr>
          <p:cNvPr id="6" name="Picture 5">
            <a:extLst>
              <a:ext uri="{FF2B5EF4-FFF2-40B4-BE49-F238E27FC236}">
                <a16:creationId xmlns:a16="http://schemas.microsoft.com/office/drawing/2014/main" id="{7DBDA6D1-4B6D-4BC6-B8ED-4AB34F415FC3}"/>
              </a:ext>
            </a:extLst>
          </p:cNvPr>
          <p:cNvPicPr>
            <a:picLocks noChangeAspect="1"/>
          </p:cNvPicPr>
          <p:nvPr/>
        </p:nvPicPr>
        <p:blipFill>
          <a:blip r:embed="rId3"/>
          <a:stretch>
            <a:fillRect/>
          </a:stretch>
        </p:blipFill>
        <p:spPr>
          <a:xfrm>
            <a:off x="2001611" y="3853754"/>
            <a:ext cx="5140778" cy="732681"/>
          </a:xfrm>
          <a:prstGeom prst="rect">
            <a:avLst/>
          </a:prstGeom>
        </p:spPr>
      </p:pic>
    </p:spTree>
    <p:extLst>
      <p:ext uri="{BB962C8B-B14F-4D97-AF65-F5344CB8AC3E}">
        <p14:creationId xmlns:p14="http://schemas.microsoft.com/office/powerpoint/2010/main" val="24179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3" name="Rectangle 2">
            <a:extLst>
              <a:ext uri="{FF2B5EF4-FFF2-40B4-BE49-F238E27FC236}">
                <a16:creationId xmlns:a16="http://schemas.microsoft.com/office/drawing/2014/main" id="{B0D635B6-ED8E-45B1-B973-7653C1ECDCE7}"/>
              </a:ext>
            </a:extLst>
          </p:cNvPr>
          <p:cNvSpPr/>
          <p:nvPr/>
        </p:nvSpPr>
        <p:spPr>
          <a:xfrm>
            <a:off x="2286000" y="1971586"/>
            <a:ext cx="4572000" cy="1200329"/>
          </a:xfrm>
          <a:prstGeom prst="rect">
            <a:avLst/>
          </a:prstGeom>
        </p:spPr>
        <p:txBody>
          <a:bodyPr>
            <a:spAutoFit/>
          </a:bodyPr>
          <a:lstStyle/>
          <a:p>
            <a:r>
              <a:rPr lang="es-ES" dirty="0"/>
              <a:t>Podríamos crear grupos utilizando los paréntesis, como aprendimos en la sección anterior, obteniendo así la parte de la cadena que nos interese.</a:t>
            </a:r>
            <a:endParaRPr lang="en-GB" dirty="0"/>
          </a:p>
        </p:txBody>
      </p:sp>
      <p:pic>
        <p:nvPicPr>
          <p:cNvPr id="6" name="Picture 5">
            <a:extLst>
              <a:ext uri="{FF2B5EF4-FFF2-40B4-BE49-F238E27FC236}">
                <a16:creationId xmlns:a16="http://schemas.microsoft.com/office/drawing/2014/main" id="{CD108169-B88C-4CCC-B97C-BB8D823F23EE}"/>
              </a:ext>
            </a:extLst>
          </p:cNvPr>
          <p:cNvPicPr>
            <a:picLocks noChangeAspect="1"/>
          </p:cNvPicPr>
          <p:nvPr/>
        </p:nvPicPr>
        <p:blipFill>
          <a:blip r:embed="rId3"/>
          <a:stretch>
            <a:fillRect/>
          </a:stretch>
        </p:blipFill>
        <p:spPr>
          <a:xfrm>
            <a:off x="1644120" y="3545637"/>
            <a:ext cx="5855759" cy="947828"/>
          </a:xfrm>
          <a:prstGeom prst="rect">
            <a:avLst/>
          </a:prstGeom>
        </p:spPr>
      </p:pic>
    </p:spTree>
    <p:extLst>
      <p:ext uri="{BB962C8B-B14F-4D97-AF65-F5344CB8AC3E}">
        <p14:creationId xmlns:p14="http://schemas.microsoft.com/office/powerpoint/2010/main" val="288205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4" name="Rectangle 3">
            <a:extLst>
              <a:ext uri="{FF2B5EF4-FFF2-40B4-BE49-F238E27FC236}">
                <a16:creationId xmlns:a16="http://schemas.microsoft.com/office/drawing/2014/main" id="{A58F284E-F90C-409D-B3AA-E518108419A2}"/>
              </a:ext>
            </a:extLst>
          </p:cNvPr>
          <p:cNvSpPr/>
          <p:nvPr/>
        </p:nvSpPr>
        <p:spPr>
          <a:xfrm>
            <a:off x="2286000" y="2110085"/>
            <a:ext cx="4572000" cy="923330"/>
          </a:xfrm>
          <a:prstGeom prst="rect">
            <a:avLst/>
          </a:prstGeom>
        </p:spPr>
        <p:txBody>
          <a:bodyPr>
            <a:spAutoFit/>
          </a:bodyPr>
          <a:lstStyle/>
          <a:p>
            <a:r>
              <a:rPr lang="es-ES" dirty="0"/>
              <a:t>El método </a:t>
            </a:r>
            <a:r>
              <a:rPr lang="es-ES" dirty="0" err="1"/>
              <a:t>groups</a:t>
            </a:r>
            <a:r>
              <a:rPr lang="es-ES" dirty="0"/>
              <a:t>, por su parte, devuelve una lista con todos los grupos, exceptuando el grupo 0, que se omite.</a:t>
            </a:r>
            <a:endParaRPr lang="en-GB" dirty="0"/>
          </a:p>
        </p:txBody>
      </p:sp>
      <p:pic>
        <p:nvPicPr>
          <p:cNvPr id="6" name="Picture 5">
            <a:extLst>
              <a:ext uri="{FF2B5EF4-FFF2-40B4-BE49-F238E27FC236}">
                <a16:creationId xmlns:a16="http://schemas.microsoft.com/office/drawing/2014/main" id="{7C1069CA-B875-4A2D-9356-249522170DE2}"/>
              </a:ext>
            </a:extLst>
          </p:cNvPr>
          <p:cNvPicPr>
            <a:picLocks noChangeAspect="1"/>
          </p:cNvPicPr>
          <p:nvPr/>
        </p:nvPicPr>
        <p:blipFill>
          <a:blip r:embed="rId3"/>
          <a:stretch>
            <a:fillRect/>
          </a:stretch>
        </p:blipFill>
        <p:spPr>
          <a:xfrm>
            <a:off x="1718809" y="3465847"/>
            <a:ext cx="5934980" cy="804094"/>
          </a:xfrm>
          <a:prstGeom prst="rect">
            <a:avLst/>
          </a:prstGeom>
        </p:spPr>
      </p:pic>
    </p:spTree>
    <p:extLst>
      <p:ext uri="{BB962C8B-B14F-4D97-AF65-F5344CB8AC3E}">
        <p14:creationId xmlns:p14="http://schemas.microsoft.com/office/powerpoint/2010/main" val="2534226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3" name="Rectangle 2">
            <a:extLst>
              <a:ext uri="{FF2B5EF4-FFF2-40B4-BE49-F238E27FC236}">
                <a16:creationId xmlns:a16="http://schemas.microsoft.com/office/drawing/2014/main" id="{AFCF49B8-EC15-4AB5-B380-CA06B6E2AB39}"/>
              </a:ext>
            </a:extLst>
          </p:cNvPr>
          <p:cNvSpPr/>
          <p:nvPr/>
        </p:nvSpPr>
        <p:spPr>
          <a:xfrm>
            <a:off x="1143000" y="2059733"/>
            <a:ext cx="6858000" cy="3139321"/>
          </a:xfrm>
          <a:prstGeom prst="rect">
            <a:avLst/>
          </a:prstGeom>
        </p:spPr>
        <p:txBody>
          <a:bodyPr wrap="square">
            <a:spAutoFit/>
          </a:bodyPr>
          <a:lstStyle/>
          <a:p>
            <a:pPr marL="285750" indent="-285750">
              <a:buFont typeface="Arial" panose="020B0604020202020204" pitchFamily="34" charset="0"/>
              <a:buChar char="•"/>
            </a:pPr>
            <a:r>
              <a:rPr lang="es-ES" dirty="0"/>
              <a:t>La función </a:t>
            </a:r>
            <a:r>
              <a:rPr lang="es-ES" dirty="0" err="1"/>
              <a:t>search</a:t>
            </a:r>
            <a:r>
              <a:rPr lang="es-ES" dirty="0"/>
              <a:t> del módulo re funciona de forma similar a match; contamos con los mismos parámetros y el mismo valor de retorno. La única diferencia es que al utilizar match la cadena debe ajustarse al patrón desde el primer carácter de la cadena, mientras que con </a:t>
            </a:r>
            <a:r>
              <a:rPr lang="es-ES" dirty="0" err="1"/>
              <a:t>search</a:t>
            </a:r>
            <a:r>
              <a:rPr lang="es-ES" dirty="0"/>
              <a:t> buscamos cualquier parte de la cadena que se ajuste al patrón. Por esta razón el método </a:t>
            </a:r>
            <a:r>
              <a:rPr lang="es-ES" dirty="0" err="1"/>
              <a:t>start</a:t>
            </a:r>
            <a:r>
              <a:rPr lang="es-ES" dirty="0"/>
              <a:t> de un objeto </a:t>
            </a:r>
            <a:r>
              <a:rPr lang="es-ES" dirty="0" err="1"/>
              <a:t>MatchObject</a:t>
            </a:r>
            <a:r>
              <a:rPr lang="es-ES" dirty="0"/>
              <a:t> obtenido mediante la función match siempre devolverá 0, mientras que en el caso de </a:t>
            </a:r>
            <a:r>
              <a:rPr lang="es-ES" dirty="0" err="1"/>
              <a:t>search</a:t>
            </a:r>
            <a:r>
              <a:rPr lang="es-ES" dirty="0"/>
              <a:t> esto no tiene por qué ser así. </a:t>
            </a:r>
          </a:p>
          <a:p>
            <a:pPr marL="285750" indent="-285750">
              <a:buFont typeface="Arial" panose="020B0604020202020204" pitchFamily="34" charset="0"/>
              <a:buChar char="•"/>
            </a:pPr>
            <a:r>
              <a:rPr lang="es-ES" dirty="0"/>
              <a:t>Otra función de búsqueda del módulo re es </a:t>
            </a:r>
            <a:r>
              <a:rPr lang="es-ES" dirty="0" err="1"/>
              <a:t>findall</a:t>
            </a:r>
            <a:r>
              <a:rPr lang="es-ES" dirty="0"/>
              <a:t>. Este toma los mismos parámetros que las dos funciones anteriores, pero devuelve una lista con las </a:t>
            </a:r>
            <a:r>
              <a:rPr lang="es-ES" dirty="0" err="1"/>
              <a:t>subcadenas</a:t>
            </a:r>
            <a:r>
              <a:rPr lang="es-ES" dirty="0"/>
              <a:t> que cumplieron el patrón.</a:t>
            </a:r>
            <a:endParaRPr lang="en-GB" dirty="0"/>
          </a:p>
        </p:txBody>
      </p:sp>
    </p:spTree>
    <p:extLst>
      <p:ext uri="{BB962C8B-B14F-4D97-AF65-F5344CB8AC3E}">
        <p14:creationId xmlns:p14="http://schemas.microsoft.com/office/powerpoint/2010/main" val="3352471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4" name="Rectangle 3">
            <a:extLst>
              <a:ext uri="{FF2B5EF4-FFF2-40B4-BE49-F238E27FC236}">
                <a16:creationId xmlns:a16="http://schemas.microsoft.com/office/drawing/2014/main" id="{25A854AF-141E-4F83-97A1-585910A1EDDE}"/>
              </a:ext>
            </a:extLst>
          </p:cNvPr>
          <p:cNvSpPr/>
          <p:nvPr/>
        </p:nvSpPr>
        <p:spPr>
          <a:xfrm>
            <a:off x="2286000" y="2073593"/>
            <a:ext cx="4572000" cy="2585323"/>
          </a:xfrm>
          <a:prstGeom prst="rect">
            <a:avLst/>
          </a:prstGeom>
        </p:spPr>
        <p:txBody>
          <a:bodyPr>
            <a:spAutoFit/>
          </a:bodyPr>
          <a:lstStyle/>
          <a:p>
            <a:r>
              <a:rPr lang="es-ES" dirty="0"/>
              <a:t>Otra posibilidad, si no queremos todas las coincidencias, es utilizar </a:t>
            </a:r>
            <a:r>
              <a:rPr lang="es-ES" dirty="0" err="1"/>
              <a:t>finditer</a:t>
            </a:r>
            <a:r>
              <a:rPr lang="es-ES" dirty="0"/>
              <a:t>, que devuelve un iterador con el que consultar uno a uno los distintos </a:t>
            </a:r>
            <a:r>
              <a:rPr lang="es-ES" dirty="0" err="1"/>
              <a:t>MatchObject</a:t>
            </a:r>
            <a:r>
              <a:rPr lang="es-ES" dirty="0"/>
              <a:t>. Las expresiones regulares no solo permiten realizar búsquedas o comprobaciones, sino que, como comentamos anteriormente, también tenemos funciones disponibles para dividir la cadena o realizar reemplazos.</a:t>
            </a:r>
            <a:endParaRPr lang="en-GB" dirty="0"/>
          </a:p>
        </p:txBody>
      </p:sp>
    </p:spTree>
    <p:extLst>
      <p:ext uri="{BB962C8B-B14F-4D97-AF65-F5344CB8AC3E}">
        <p14:creationId xmlns:p14="http://schemas.microsoft.com/office/powerpoint/2010/main" val="4266174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3" name="Rectangle 2">
            <a:extLst>
              <a:ext uri="{FF2B5EF4-FFF2-40B4-BE49-F238E27FC236}">
                <a16:creationId xmlns:a16="http://schemas.microsoft.com/office/drawing/2014/main" id="{62D8A8B4-F794-4682-9FC3-627F760E45EA}"/>
              </a:ext>
            </a:extLst>
          </p:cNvPr>
          <p:cNvSpPr/>
          <p:nvPr/>
        </p:nvSpPr>
        <p:spPr>
          <a:xfrm>
            <a:off x="1671091" y="2099895"/>
            <a:ext cx="6030416" cy="2862322"/>
          </a:xfrm>
          <a:prstGeom prst="rect">
            <a:avLst/>
          </a:prstGeom>
        </p:spPr>
        <p:txBody>
          <a:bodyPr wrap="square">
            <a:spAutoFit/>
          </a:bodyPr>
          <a:lstStyle/>
          <a:p>
            <a:pPr marL="285750" indent="-285750">
              <a:buFont typeface="Arial" panose="020B0604020202020204" pitchFamily="34" charset="0"/>
              <a:buChar char="•"/>
            </a:pPr>
            <a:r>
              <a:rPr lang="es-ES" dirty="0"/>
              <a:t>La función </a:t>
            </a:r>
            <a:r>
              <a:rPr lang="es-ES" dirty="0" err="1"/>
              <a:t>split</a:t>
            </a:r>
            <a:r>
              <a:rPr lang="es-ES" dirty="0"/>
              <a:t> sin ir más lejos toma como parámetros un patrón, una cadena y un entero opcional indicando el número máximo de elementos en los que queremos dividir la cadena, y utiliza el patrón a modo de puntos de separación para la cadena, devolviendo una lista con las </a:t>
            </a:r>
            <a:r>
              <a:rPr lang="es-ES" dirty="0" err="1"/>
              <a:t>subcadenas</a:t>
            </a:r>
            <a:r>
              <a:rPr lang="es-ES" dirty="0"/>
              <a:t>. </a:t>
            </a:r>
          </a:p>
          <a:p>
            <a:pPr marL="285750" indent="-285750">
              <a:buFont typeface="Arial" panose="020B0604020202020204" pitchFamily="34" charset="0"/>
              <a:buChar char="•"/>
            </a:pPr>
            <a:r>
              <a:rPr lang="es-ES" dirty="0"/>
              <a:t>La función sub toma como parámetros un patrón a sustituir, una cadena que usar como reemplazo cada vez que encontremos el patrón, la cadena sobre la que realizar las sustituciones, y un entero opcional indicando el número máximo de sustituciones que queremos realizar. </a:t>
            </a:r>
            <a:endParaRPr lang="en-GB" dirty="0"/>
          </a:p>
        </p:txBody>
      </p:sp>
    </p:spTree>
    <p:extLst>
      <p:ext uri="{BB962C8B-B14F-4D97-AF65-F5344CB8AC3E}">
        <p14:creationId xmlns:p14="http://schemas.microsoft.com/office/powerpoint/2010/main" val="334389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650599" y="1275606"/>
            <a:ext cx="2071401" cy="646331"/>
          </a:xfrm>
          <a:prstGeom prst="rect">
            <a:avLst/>
          </a:prstGeom>
        </p:spPr>
        <p:txBody>
          <a:bodyPr wrap="none">
            <a:spAutoFit/>
          </a:bodyPr>
          <a:lstStyle/>
          <a:p>
            <a:r>
              <a:rPr lang="en-GB" sz="3600" dirty="0"/>
              <a:t>Modulo re</a:t>
            </a:r>
            <a:endParaRPr lang="en-GB" dirty="0"/>
          </a:p>
        </p:txBody>
      </p:sp>
      <p:sp>
        <p:nvSpPr>
          <p:cNvPr id="4" name="Rectangle 3">
            <a:extLst>
              <a:ext uri="{FF2B5EF4-FFF2-40B4-BE49-F238E27FC236}">
                <a16:creationId xmlns:a16="http://schemas.microsoft.com/office/drawing/2014/main" id="{F5C97EAE-3154-47ED-A791-790D35571865}"/>
              </a:ext>
            </a:extLst>
          </p:cNvPr>
          <p:cNvSpPr/>
          <p:nvPr/>
        </p:nvSpPr>
        <p:spPr>
          <a:xfrm>
            <a:off x="1628800" y="2122603"/>
            <a:ext cx="5886400" cy="1200329"/>
          </a:xfrm>
          <a:prstGeom prst="rect">
            <a:avLst/>
          </a:prstGeom>
        </p:spPr>
        <p:txBody>
          <a:bodyPr wrap="square">
            <a:spAutoFit/>
          </a:bodyPr>
          <a:lstStyle/>
          <a:p>
            <a:r>
              <a:rPr lang="es-ES" dirty="0"/>
              <a:t>Al llamar a estos métodos lo que ocurre en realidad es que se crea un nuevo objeto de tipo </a:t>
            </a:r>
            <a:r>
              <a:rPr lang="es-ES" dirty="0" err="1"/>
              <a:t>RegexObject</a:t>
            </a:r>
            <a:r>
              <a:rPr lang="es-ES" dirty="0"/>
              <a:t> que representa la expresión regular, y se llama a métodos de este objeto que tienen los mismos nombres que las funciones del módulo.</a:t>
            </a:r>
            <a:endParaRPr lang="en-GB" dirty="0"/>
          </a:p>
        </p:txBody>
      </p:sp>
      <p:sp>
        <p:nvSpPr>
          <p:cNvPr id="6" name="Rectangle 5">
            <a:extLst>
              <a:ext uri="{FF2B5EF4-FFF2-40B4-BE49-F238E27FC236}">
                <a16:creationId xmlns:a16="http://schemas.microsoft.com/office/drawing/2014/main" id="{9E801479-81A5-4C4A-BC00-E45EFA78422F}"/>
              </a:ext>
            </a:extLst>
          </p:cNvPr>
          <p:cNvSpPr/>
          <p:nvPr/>
        </p:nvSpPr>
        <p:spPr>
          <a:xfrm>
            <a:off x="1628800" y="3523598"/>
            <a:ext cx="5886400" cy="1477328"/>
          </a:xfrm>
          <a:prstGeom prst="rect">
            <a:avLst/>
          </a:prstGeom>
        </p:spPr>
        <p:txBody>
          <a:bodyPr wrap="square">
            <a:spAutoFit/>
          </a:bodyPr>
          <a:lstStyle/>
          <a:p>
            <a:r>
              <a:rPr lang="es-ES" dirty="0"/>
              <a:t>Para crear un objeto </a:t>
            </a:r>
            <a:r>
              <a:rPr lang="es-ES" dirty="0" err="1"/>
              <a:t>RegexObject</a:t>
            </a:r>
            <a:r>
              <a:rPr lang="es-ES" dirty="0"/>
              <a:t> se utiliza la función compile del módulo, al que se le pasa como parámetro la cadena que representa el patrón que queremos utilizar para nuestra expresión regular y, opcionalmente, una serie de </a:t>
            </a:r>
            <a:r>
              <a:rPr lang="es-ES" dirty="0" err="1"/>
              <a:t>flags</a:t>
            </a:r>
            <a:r>
              <a:rPr lang="es-ES" dirty="0"/>
              <a:t> de entre los que comentamos anteriormente. </a:t>
            </a:r>
            <a:endParaRPr lang="en-GB" dirty="0"/>
          </a:p>
        </p:txBody>
      </p:sp>
    </p:spTree>
    <p:extLst>
      <p:ext uri="{BB962C8B-B14F-4D97-AF65-F5344CB8AC3E}">
        <p14:creationId xmlns:p14="http://schemas.microsoft.com/office/powerpoint/2010/main" val="124421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Agenda</a:t>
            </a:r>
            <a:endParaRPr lang="es-ES" dirty="0"/>
          </a:p>
        </p:txBody>
      </p:sp>
      <p:sp>
        <p:nvSpPr>
          <p:cNvPr id="3" name="Rectangle 2"/>
          <p:cNvSpPr>
            <a:spLocks noGrp="1"/>
          </p:cNvSpPr>
          <p:nvPr>
            <p:ph sz="quarter" idx="13"/>
          </p:nvPr>
        </p:nvSpPr>
        <p:spPr>
          <a:xfrm>
            <a:off x="609600" y="1491630"/>
            <a:ext cx="7994848" cy="3307431"/>
          </a:xfrm>
        </p:spPr>
        <p:txBody>
          <a:bodyPr>
            <a:normAutofit/>
          </a:bodyPr>
          <a:lstStyle/>
          <a:p>
            <a:pPr marL="514350" indent="-514350">
              <a:buSzPct val="80000"/>
              <a:buFont typeface="+mj-lt"/>
              <a:buAutoNum type="arabicPeriod"/>
            </a:pPr>
            <a:r>
              <a:rPr lang="es-ES_tradnl" dirty="0"/>
              <a:t>Entrada y salida estándar. </a:t>
            </a:r>
          </a:p>
          <a:p>
            <a:pPr marL="514350" indent="-514350">
              <a:buSzPct val="80000"/>
              <a:buFont typeface="+mj-lt"/>
              <a:buAutoNum type="arabicPeriod"/>
            </a:pPr>
            <a:r>
              <a:rPr lang="es-ES_tradnl" dirty="0"/>
              <a:t>Archivos: Lectura y escritura. </a:t>
            </a:r>
          </a:p>
          <a:p>
            <a:pPr marL="514350" indent="-514350">
              <a:buSzPct val="80000"/>
              <a:buFont typeface="+mj-lt"/>
              <a:buAutoNum type="arabicPeriod"/>
            </a:pPr>
            <a:r>
              <a:rPr lang="es-ES_tradnl" dirty="0"/>
              <a:t>Cierre y tratamiento de errores en la gestión de archivos. </a:t>
            </a:r>
          </a:p>
          <a:p>
            <a:pPr marL="514350" indent="-514350">
              <a:buSzPct val="80000"/>
              <a:buFont typeface="+mj-lt"/>
              <a:buAutoNum type="arabicPeriod"/>
            </a:pPr>
            <a:r>
              <a:rPr lang="es-ES_tradnl" dirty="0">
                <a:solidFill>
                  <a:srgbClr val="FF0000"/>
                </a:solidFill>
              </a:rPr>
              <a:t>Expresiones regulares, patrones. Módulo re. </a:t>
            </a:r>
            <a:endParaRPr lang="en-GB" dirty="0">
              <a:solidFill>
                <a:srgbClr val="FF0000"/>
              </a:solidFill>
            </a:endParaRPr>
          </a:p>
          <a:p>
            <a:pPr marL="514350" indent="-514350">
              <a:buSzPct val="80000"/>
              <a:buFont typeface="+mj-lt"/>
              <a:buAutoNum type="arabicPeriod"/>
            </a:pPr>
            <a:endParaRPr lang="es-ES" dirty="0"/>
          </a:p>
        </p:txBody>
      </p:sp>
    </p:spTree>
    <p:extLst>
      <p:ext uri="{BB962C8B-B14F-4D97-AF65-F5344CB8AC3E}">
        <p14:creationId xmlns:p14="http://schemas.microsoft.com/office/powerpoint/2010/main" val="327445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6" name="Rectangle 5">
            <a:extLst>
              <a:ext uri="{FF2B5EF4-FFF2-40B4-BE49-F238E27FC236}">
                <a16:creationId xmlns:a16="http://schemas.microsoft.com/office/drawing/2014/main" id="{C3311808-6CD0-44F1-8777-FE5987D8F88F}"/>
              </a:ext>
            </a:extLst>
          </p:cNvPr>
          <p:cNvSpPr/>
          <p:nvPr/>
        </p:nvSpPr>
        <p:spPr>
          <a:xfrm>
            <a:off x="2286000" y="1833086"/>
            <a:ext cx="4572000" cy="1477328"/>
          </a:xfrm>
          <a:prstGeom prst="rect">
            <a:avLst/>
          </a:prstGeom>
        </p:spPr>
        <p:txBody>
          <a:bodyPr>
            <a:spAutoFit/>
          </a:bodyPr>
          <a:lstStyle/>
          <a:p>
            <a:r>
              <a:rPr lang="es-ES" dirty="0"/>
              <a:t>Las expresiones regulares, también llamadas </a:t>
            </a:r>
            <a:r>
              <a:rPr lang="es-ES" dirty="0" err="1"/>
              <a:t>regex</a:t>
            </a:r>
            <a:r>
              <a:rPr lang="es-ES" dirty="0"/>
              <a:t> o </a:t>
            </a:r>
            <a:r>
              <a:rPr lang="es-ES" dirty="0" err="1"/>
              <a:t>regexp</a:t>
            </a:r>
            <a:r>
              <a:rPr lang="es-ES" dirty="0"/>
              <a:t>, consisten en patrones que describen conjuntos de cadenas de caracteres. Algo parecido sería escribir en la línea de comandos de Windows </a:t>
            </a:r>
            <a:r>
              <a:rPr lang="es-ES" dirty="0" err="1"/>
              <a:t>dir</a:t>
            </a:r>
            <a:r>
              <a:rPr lang="es-ES" dirty="0"/>
              <a:t> *.exe</a:t>
            </a:r>
            <a:endParaRPr lang="en-GB" dirty="0"/>
          </a:p>
        </p:txBody>
      </p:sp>
      <p:sp>
        <p:nvSpPr>
          <p:cNvPr id="7" name="Rectangle 6">
            <a:extLst>
              <a:ext uri="{FF2B5EF4-FFF2-40B4-BE49-F238E27FC236}">
                <a16:creationId xmlns:a16="http://schemas.microsoft.com/office/drawing/2014/main" id="{E7DB1CB0-455F-404F-8069-823D112CDCA5}"/>
              </a:ext>
            </a:extLst>
          </p:cNvPr>
          <p:cNvSpPr/>
          <p:nvPr/>
        </p:nvSpPr>
        <p:spPr>
          <a:xfrm>
            <a:off x="2286000" y="3651870"/>
            <a:ext cx="4572000" cy="1200329"/>
          </a:xfrm>
          <a:prstGeom prst="rect">
            <a:avLst/>
          </a:prstGeom>
        </p:spPr>
        <p:txBody>
          <a:bodyPr>
            <a:spAutoFit/>
          </a:bodyPr>
          <a:lstStyle/>
          <a:p>
            <a:r>
              <a:rPr lang="es-ES" dirty="0"/>
              <a:t>‘*.exe’ sería una “expresión regular” que describiría todas las cadenas de caracteres que empiezan con cualquier cosa seguida de ‘.exe’, es decir, todos los archivos exe. </a:t>
            </a:r>
            <a:endParaRPr lang="en-GB" dirty="0"/>
          </a:p>
        </p:txBody>
      </p:sp>
    </p:spTree>
    <p:extLst>
      <p:ext uri="{BB962C8B-B14F-4D97-AF65-F5344CB8AC3E}">
        <p14:creationId xmlns:p14="http://schemas.microsoft.com/office/powerpoint/2010/main" val="241967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3" name="Rectangle 2">
            <a:extLst>
              <a:ext uri="{FF2B5EF4-FFF2-40B4-BE49-F238E27FC236}">
                <a16:creationId xmlns:a16="http://schemas.microsoft.com/office/drawing/2014/main" id="{86267EA7-AC54-462F-B446-4CCBE9AABF43}"/>
              </a:ext>
            </a:extLst>
          </p:cNvPr>
          <p:cNvSpPr/>
          <p:nvPr/>
        </p:nvSpPr>
        <p:spPr>
          <a:xfrm>
            <a:off x="1923120" y="2067694"/>
            <a:ext cx="5526360" cy="2585323"/>
          </a:xfrm>
          <a:prstGeom prst="rect">
            <a:avLst/>
          </a:prstGeom>
        </p:spPr>
        <p:txBody>
          <a:bodyPr wrap="square">
            <a:spAutoFit/>
          </a:bodyPr>
          <a:lstStyle/>
          <a:p>
            <a:r>
              <a:rPr lang="es-ES" dirty="0"/>
              <a:t>El módulo re contiene funciones para buscar patrones dentro de una cadena (</a:t>
            </a:r>
            <a:r>
              <a:rPr lang="es-ES" dirty="0" err="1"/>
              <a:t>search</a:t>
            </a:r>
            <a:r>
              <a:rPr lang="es-ES" dirty="0"/>
              <a:t>), comprobar si una cadena se ajusta a un determinado criterio descrito mediante un patrón (match), dividir la cadena usando las ocurrencias del patrón como puntos de ruptura (</a:t>
            </a:r>
            <a:r>
              <a:rPr lang="es-ES" dirty="0" err="1"/>
              <a:t>split</a:t>
            </a:r>
            <a:r>
              <a:rPr lang="es-ES" dirty="0"/>
              <a:t>) o para sustituir todas las ocurrencias del patrón por otra cadena (sub). Veremos estas funciones y alguna más en la próxima sección, pero por ahora, aprendamos algo más sobre la sintaxis de las expresiones regulares.</a:t>
            </a:r>
            <a:endParaRPr lang="en-GB" dirty="0"/>
          </a:p>
        </p:txBody>
      </p:sp>
      <p:sp>
        <p:nvSpPr>
          <p:cNvPr id="4" name="TextBox 3">
            <a:extLst>
              <a:ext uri="{FF2B5EF4-FFF2-40B4-BE49-F238E27FC236}">
                <a16:creationId xmlns:a16="http://schemas.microsoft.com/office/drawing/2014/main" id="{72A96E19-CC08-4EA3-B54B-FBA20103E17D}"/>
              </a:ext>
            </a:extLst>
          </p:cNvPr>
          <p:cNvSpPr txBox="1"/>
          <p:nvPr/>
        </p:nvSpPr>
        <p:spPr>
          <a:xfrm>
            <a:off x="3635896" y="1334212"/>
            <a:ext cx="1654620" cy="523220"/>
          </a:xfrm>
          <a:prstGeom prst="rect">
            <a:avLst/>
          </a:prstGeom>
          <a:noFill/>
        </p:spPr>
        <p:txBody>
          <a:bodyPr wrap="none" rtlCol="0">
            <a:spAutoFit/>
          </a:bodyPr>
          <a:lstStyle/>
          <a:p>
            <a:r>
              <a:rPr lang="es-AR" sz="2800" dirty="0"/>
              <a:t>Módulo re</a:t>
            </a:r>
            <a:endParaRPr lang="en-GB" sz="2800" dirty="0"/>
          </a:p>
        </p:txBody>
      </p:sp>
    </p:spTree>
    <p:extLst>
      <p:ext uri="{BB962C8B-B14F-4D97-AF65-F5344CB8AC3E}">
        <p14:creationId xmlns:p14="http://schemas.microsoft.com/office/powerpoint/2010/main" val="146485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419622"/>
            <a:ext cx="1729897" cy="646331"/>
          </a:xfrm>
          <a:prstGeom prst="rect">
            <a:avLst/>
          </a:prstGeom>
        </p:spPr>
        <p:txBody>
          <a:bodyPr wrap="none">
            <a:spAutoFit/>
          </a:bodyPr>
          <a:lstStyle/>
          <a:p>
            <a:r>
              <a:rPr lang="en-GB" sz="3600" dirty="0" err="1"/>
              <a:t>Patrones</a:t>
            </a:r>
            <a:endParaRPr lang="en-GB" dirty="0"/>
          </a:p>
        </p:txBody>
      </p:sp>
      <p:sp>
        <p:nvSpPr>
          <p:cNvPr id="6" name="Rectangle 5">
            <a:extLst>
              <a:ext uri="{FF2B5EF4-FFF2-40B4-BE49-F238E27FC236}">
                <a16:creationId xmlns:a16="http://schemas.microsoft.com/office/drawing/2014/main" id="{9CC36D6A-CE9C-4548-9DA5-09DCFE4FECA4}"/>
              </a:ext>
            </a:extLst>
          </p:cNvPr>
          <p:cNvSpPr/>
          <p:nvPr/>
        </p:nvSpPr>
        <p:spPr>
          <a:xfrm>
            <a:off x="2400299" y="2065953"/>
            <a:ext cx="4572000" cy="1754326"/>
          </a:xfrm>
          <a:prstGeom prst="rect">
            <a:avLst/>
          </a:prstGeom>
        </p:spPr>
        <p:txBody>
          <a:bodyPr>
            <a:spAutoFit/>
          </a:bodyPr>
          <a:lstStyle/>
          <a:p>
            <a:r>
              <a:rPr lang="es-ES" dirty="0"/>
              <a:t>La expresión regular más sencilla consiste en una cadena simple, que describe un conjunto compuesto tan solo por esa misma cadena. Por ejemplo, veamos cómo la cadena “python” coincide con la expresión regular “python” usando la función match:</a:t>
            </a:r>
            <a:endParaRPr lang="en-GB" dirty="0"/>
          </a:p>
        </p:txBody>
      </p:sp>
      <p:pic>
        <p:nvPicPr>
          <p:cNvPr id="7" name="Picture 6">
            <a:extLst>
              <a:ext uri="{FF2B5EF4-FFF2-40B4-BE49-F238E27FC236}">
                <a16:creationId xmlns:a16="http://schemas.microsoft.com/office/drawing/2014/main" id="{57B690E4-DC55-4E38-AB33-25C0DFBB90F2}"/>
              </a:ext>
            </a:extLst>
          </p:cNvPr>
          <p:cNvPicPr>
            <a:picLocks noChangeAspect="1"/>
          </p:cNvPicPr>
          <p:nvPr/>
        </p:nvPicPr>
        <p:blipFill>
          <a:blip r:embed="rId3"/>
          <a:stretch>
            <a:fillRect/>
          </a:stretch>
        </p:blipFill>
        <p:spPr>
          <a:xfrm>
            <a:off x="2699792" y="3923961"/>
            <a:ext cx="3950055" cy="838321"/>
          </a:xfrm>
          <a:prstGeom prst="rect">
            <a:avLst/>
          </a:prstGeom>
        </p:spPr>
      </p:pic>
    </p:spTree>
    <p:extLst>
      <p:ext uri="{BB962C8B-B14F-4D97-AF65-F5344CB8AC3E}">
        <p14:creationId xmlns:p14="http://schemas.microsoft.com/office/powerpoint/2010/main" val="18375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419622"/>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7C06AE50-6474-4CDA-B4D0-62690A1C8842}"/>
              </a:ext>
            </a:extLst>
          </p:cNvPr>
          <p:cNvSpPr/>
          <p:nvPr/>
        </p:nvSpPr>
        <p:spPr>
          <a:xfrm>
            <a:off x="2286000" y="2065953"/>
            <a:ext cx="4572000" cy="1200329"/>
          </a:xfrm>
          <a:prstGeom prst="rect">
            <a:avLst/>
          </a:prstGeom>
        </p:spPr>
        <p:txBody>
          <a:bodyPr>
            <a:spAutoFit/>
          </a:bodyPr>
          <a:lstStyle/>
          <a:p>
            <a:r>
              <a:rPr lang="es-ES" dirty="0"/>
              <a:t>Si quisiéramos comprobar si la cadena es “python”, “</a:t>
            </a:r>
            <a:r>
              <a:rPr lang="es-ES" dirty="0" err="1"/>
              <a:t>jython</a:t>
            </a:r>
            <a:r>
              <a:rPr lang="es-ES" dirty="0"/>
              <a:t>”, “</a:t>
            </a:r>
            <a:r>
              <a:rPr lang="es-ES" dirty="0" err="1"/>
              <a:t>cython</a:t>
            </a:r>
            <a:r>
              <a:rPr lang="es-ES" dirty="0"/>
              <a:t>” o cualquier otra cosa que termine en “</a:t>
            </a:r>
            <a:r>
              <a:rPr lang="es-ES" dirty="0" err="1"/>
              <a:t>ython</a:t>
            </a:r>
            <a:r>
              <a:rPr lang="es-ES" dirty="0"/>
              <a:t>”, podríamos utilizar el carácter comodín, el punto ‘.’: </a:t>
            </a:r>
            <a:endParaRPr lang="en-GB" dirty="0"/>
          </a:p>
        </p:txBody>
      </p:sp>
      <p:pic>
        <p:nvPicPr>
          <p:cNvPr id="4" name="Picture 3">
            <a:extLst>
              <a:ext uri="{FF2B5EF4-FFF2-40B4-BE49-F238E27FC236}">
                <a16:creationId xmlns:a16="http://schemas.microsoft.com/office/drawing/2014/main" id="{19C2F67A-CA90-4AA7-8B08-003E11834032}"/>
              </a:ext>
            </a:extLst>
          </p:cNvPr>
          <p:cNvPicPr>
            <a:picLocks noChangeAspect="1"/>
          </p:cNvPicPr>
          <p:nvPr/>
        </p:nvPicPr>
        <p:blipFill>
          <a:blip r:embed="rId3"/>
          <a:stretch>
            <a:fillRect/>
          </a:stretch>
        </p:blipFill>
        <p:spPr>
          <a:xfrm>
            <a:off x="3057826" y="3435846"/>
            <a:ext cx="3028348" cy="1156495"/>
          </a:xfrm>
          <a:prstGeom prst="rect">
            <a:avLst/>
          </a:prstGeom>
        </p:spPr>
      </p:pic>
    </p:spTree>
    <p:extLst>
      <p:ext uri="{BB962C8B-B14F-4D97-AF65-F5344CB8AC3E}">
        <p14:creationId xmlns:p14="http://schemas.microsoft.com/office/powerpoint/2010/main" val="156504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3" name="Rectangle 2">
            <a:extLst>
              <a:ext uri="{FF2B5EF4-FFF2-40B4-BE49-F238E27FC236}">
                <a16:creationId xmlns:a16="http://schemas.microsoft.com/office/drawing/2014/main" id="{7C06AE50-6474-4CDA-B4D0-62690A1C8842}"/>
              </a:ext>
            </a:extLst>
          </p:cNvPr>
          <p:cNvSpPr/>
          <p:nvPr/>
        </p:nvSpPr>
        <p:spPr>
          <a:xfrm>
            <a:off x="1907704" y="1918117"/>
            <a:ext cx="6030416" cy="1200329"/>
          </a:xfrm>
          <a:prstGeom prst="rect">
            <a:avLst/>
          </a:prstGeom>
        </p:spPr>
        <p:txBody>
          <a:bodyPr wrap="square">
            <a:spAutoFit/>
          </a:bodyPr>
          <a:lstStyle/>
          <a:p>
            <a:r>
              <a:rPr lang="es-ES" dirty="0"/>
              <a:t>Si necesitáramos una expresión que sólo resultara cierta para las cadenas “python”, “</a:t>
            </a:r>
            <a:r>
              <a:rPr lang="es-ES" dirty="0" err="1"/>
              <a:t>jython</a:t>
            </a:r>
            <a:r>
              <a:rPr lang="es-ES" dirty="0"/>
              <a:t>” y “</a:t>
            </a:r>
            <a:r>
              <a:rPr lang="es-ES" dirty="0" err="1"/>
              <a:t>cython</a:t>
            </a:r>
            <a:r>
              <a:rPr lang="es-ES" dirty="0"/>
              <a:t>” y ninguna otra, podríamos utilizar el carácter ‘|’ para expresar alternativa escribiendo los tres </a:t>
            </a:r>
            <a:r>
              <a:rPr lang="es-ES" dirty="0" err="1"/>
              <a:t>subpatrones</a:t>
            </a:r>
            <a:r>
              <a:rPr lang="es-ES" dirty="0"/>
              <a:t> completos:</a:t>
            </a:r>
            <a:endParaRPr lang="en-GB" dirty="0"/>
          </a:p>
        </p:txBody>
      </p:sp>
      <p:pic>
        <p:nvPicPr>
          <p:cNvPr id="7" name="Picture 6">
            <a:extLst>
              <a:ext uri="{FF2B5EF4-FFF2-40B4-BE49-F238E27FC236}">
                <a16:creationId xmlns:a16="http://schemas.microsoft.com/office/drawing/2014/main" id="{3B27744B-BE03-4BE0-932C-727ECF2BF4A0}"/>
              </a:ext>
            </a:extLst>
          </p:cNvPr>
          <p:cNvPicPr>
            <a:picLocks noChangeAspect="1"/>
          </p:cNvPicPr>
          <p:nvPr/>
        </p:nvPicPr>
        <p:blipFill>
          <a:blip r:embed="rId3"/>
          <a:stretch>
            <a:fillRect/>
          </a:stretch>
        </p:blipFill>
        <p:spPr>
          <a:xfrm>
            <a:off x="1475656" y="3579862"/>
            <a:ext cx="6312387" cy="882377"/>
          </a:xfrm>
          <a:prstGeom prst="rect">
            <a:avLst/>
          </a:prstGeom>
        </p:spPr>
      </p:pic>
    </p:spTree>
    <p:extLst>
      <p:ext uri="{BB962C8B-B14F-4D97-AF65-F5344CB8AC3E}">
        <p14:creationId xmlns:p14="http://schemas.microsoft.com/office/powerpoint/2010/main" val="211189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s-ES" sz="3800" dirty="0"/>
              <a:t>4- Expresiones regulares</a:t>
            </a:r>
            <a:endParaRPr lang="es-ES" dirty="0"/>
          </a:p>
        </p:txBody>
      </p:sp>
      <p:sp>
        <p:nvSpPr>
          <p:cNvPr id="5" name="Rectangle 4">
            <a:extLst>
              <a:ext uri="{FF2B5EF4-FFF2-40B4-BE49-F238E27FC236}">
                <a16:creationId xmlns:a16="http://schemas.microsoft.com/office/drawing/2014/main" id="{E31CADB3-1E84-4497-AA7E-D87811BF0A89}"/>
              </a:ext>
            </a:extLst>
          </p:cNvPr>
          <p:cNvSpPr/>
          <p:nvPr/>
        </p:nvSpPr>
        <p:spPr>
          <a:xfrm>
            <a:off x="3821351" y="1271786"/>
            <a:ext cx="1729897" cy="646331"/>
          </a:xfrm>
          <a:prstGeom prst="rect">
            <a:avLst/>
          </a:prstGeom>
        </p:spPr>
        <p:txBody>
          <a:bodyPr wrap="none">
            <a:spAutoFit/>
          </a:bodyPr>
          <a:lstStyle/>
          <a:p>
            <a:r>
              <a:rPr lang="en-GB" sz="3600" dirty="0" err="1"/>
              <a:t>Patrones</a:t>
            </a:r>
            <a:endParaRPr lang="en-GB" dirty="0"/>
          </a:p>
        </p:txBody>
      </p:sp>
      <p:sp>
        <p:nvSpPr>
          <p:cNvPr id="4" name="Rectangle 3">
            <a:extLst>
              <a:ext uri="{FF2B5EF4-FFF2-40B4-BE49-F238E27FC236}">
                <a16:creationId xmlns:a16="http://schemas.microsoft.com/office/drawing/2014/main" id="{70D36E0D-8194-4A94-9372-3F591946E695}"/>
              </a:ext>
            </a:extLst>
          </p:cNvPr>
          <p:cNvSpPr/>
          <p:nvPr/>
        </p:nvSpPr>
        <p:spPr>
          <a:xfrm>
            <a:off x="2286000" y="1918117"/>
            <a:ext cx="4572000" cy="1754326"/>
          </a:xfrm>
          <a:prstGeom prst="rect">
            <a:avLst/>
          </a:prstGeom>
        </p:spPr>
        <p:txBody>
          <a:bodyPr>
            <a:spAutoFit/>
          </a:bodyPr>
          <a:lstStyle/>
          <a:p>
            <a:r>
              <a:rPr lang="es-ES" dirty="0"/>
              <a:t>o bien tan solo la parte que pueda cambiar, encerrada entre paréntesis, formando lo que se conoce como un grupo. Los grupos tienen una gran importancia a la hora de trabajar con expresiones regulares y este no es su único uso, como veremos en la siguiente sección.</a:t>
            </a:r>
            <a:endParaRPr lang="en-GB" dirty="0"/>
          </a:p>
        </p:txBody>
      </p:sp>
      <p:pic>
        <p:nvPicPr>
          <p:cNvPr id="6" name="Picture 5">
            <a:extLst>
              <a:ext uri="{FF2B5EF4-FFF2-40B4-BE49-F238E27FC236}">
                <a16:creationId xmlns:a16="http://schemas.microsoft.com/office/drawing/2014/main" id="{82000D9A-19B8-4322-A62E-F112F36BD775}"/>
              </a:ext>
            </a:extLst>
          </p:cNvPr>
          <p:cNvPicPr>
            <a:picLocks noChangeAspect="1"/>
          </p:cNvPicPr>
          <p:nvPr/>
        </p:nvPicPr>
        <p:blipFill>
          <a:blip r:embed="rId3"/>
          <a:stretch>
            <a:fillRect/>
          </a:stretch>
        </p:blipFill>
        <p:spPr>
          <a:xfrm>
            <a:off x="2670176" y="3871714"/>
            <a:ext cx="3803648" cy="682113"/>
          </a:xfrm>
          <a:prstGeom prst="rect">
            <a:avLst/>
          </a:prstGeom>
        </p:spPr>
      </p:pic>
    </p:spTree>
    <p:extLst>
      <p:ext uri="{BB962C8B-B14F-4D97-AF65-F5344CB8AC3E}">
        <p14:creationId xmlns:p14="http://schemas.microsoft.com/office/powerpoint/2010/main" val="943391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la pantalla panorámica">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1953</Words>
  <Application>Microsoft Office PowerPoint</Application>
  <PresentationFormat>On-screen Show (16:9)</PresentationFormat>
  <Paragraphs>127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Tw Cen MT</vt:lpstr>
      <vt:lpstr>Wingdings</vt:lpstr>
      <vt:lpstr>Wingdings 2</vt:lpstr>
      <vt:lpstr>Presentación de la pantalla panorámica</vt:lpstr>
      <vt:lpstr>PROGRAMACIÓN ii - Unidad 4</vt:lpstr>
      <vt:lpstr>Agenda</vt:lpstr>
      <vt:lpstr>Agenda</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lpstr>4- Expresiones regulares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2018-03-11T22:14:27Z</dcterms:created>
  <dcterms:modified xsi:type="dcterms:W3CDTF">2020-07-11T01:34:50Z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3082</vt:i4>
  </property>
  <property fmtid="{D5CDD505-2E9C-101B-9397-08002B2CF9AE}" pid="3" name="_Version">
    <vt:lpwstr>12.0.4518</vt:lpwstr>
  </property>
</Properties>
</file>