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7"/>
  </p:notesMasterIdLst>
  <p:sldIdLst>
    <p:sldId id="256" r:id="rId2"/>
    <p:sldId id="370" r:id="rId3"/>
    <p:sldId id="369" r:id="rId4"/>
    <p:sldId id="387" r:id="rId5"/>
    <p:sldId id="388" r:id="rId6"/>
    <p:sldId id="389" r:id="rId7"/>
    <p:sldId id="390" r:id="rId8"/>
    <p:sldId id="391" r:id="rId9"/>
    <p:sldId id="392" r:id="rId10"/>
    <p:sldId id="413" r:id="rId11"/>
    <p:sldId id="426" r:id="rId12"/>
    <p:sldId id="371" r:id="rId13"/>
    <p:sldId id="393" r:id="rId14"/>
    <p:sldId id="394" r:id="rId15"/>
    <p:sldId id="396" r:id="rId16"/>
    <p:sldId id="397" r:id="rId17"/>
    <p:sldId id="398" r:id="rId18"/>
    <p:sldId id="399" r:id="rId19"/>
    <p:sldId id="400" r:id="rId20"/>
    <p:sldId id="401" r:id="rId21"/>
    <p:sldId id="402" r:id="rId22"/>
    <p:sldId id="403" r:id="rId23"/>
    <p:sldId id="404" r:id="rId24"/>
    <p:sldId id="405" r:id="rId25"/>
    <p:sldId id="406" r:id="rId26"/>
    <p:sldId id="407" r:id="rId27"/>
    <p:sldId id="372" r:id="rId28"/>
    <p:sldId id="373" r:id="rId29"/>
    <p:sldId id="374" r:id="rId30"/>
    <p:sldId id="375" r:id="rId31"/>
    <p:sldId id="376" r:id="rId32"/>
    <p:sldId id="377" r:id="rId33"/>
    <p:sldId id="378" r:id="rId34"/>
    <p:sldId id="379" r:id="rId35"/>
    <p:sldId id="380" r:id="rId36"/>
    <p:sldId id="381" r:id="rId37"/>
    <p:sldId id="382" r:id="rId38"/>
    <p:sldId id="383" r:id="rId39"/>
    <p:sldId id="384" r:id="rId40"/>
    <p:sldId id="425" r:id="rId41"/>
    <p:sldId id="408" r:id="rId42"/>
    <p:sldId id="409" r:id="rId43"/>
    <p:sldId id="410" r:id="rId44"/>
    <p:sldId id="411" r:id="rId45"/>
    <p:sldId id="412" r:id="rId46"/>
    <p:sldId id="415" r:id="rId47"/>
    <p:sldId id="416" r:id="rId48"/>
    <p:sldId id="419" r:id="rId49"/>
    <p:sldId id="420" r:id="rId50"/>
    <p:sldId id="417" r:id="rId51"/>
    <p:sldId id="421" r:id="rId52"/>
    <p:sldId id="422" r:id="rId53"/>
    <p:sldId id="418" r:id="rId54"/>
    <p:sldId id="423" r:id="rId55"/>
    <p:sldId id="424" r:id="rId56"/>
  </p:sldIdLst>
  <p:sldSz cx="9144000" cy="5143500" type="screen16x9"/>
  <p:notesSz cx="6858000" cy="9144000"/>
  <p:defaultTextStyle>
    <a:lvl1pPr marL="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82" autoAdjust="0"/>
    <p:restoredTop sz="87621" autoAdjust="0"/>
  </p:normalViewPr>
  <p:slideViewPr>
    <p:cSldViewPr>
      <p:cViewPr varScale="1">
        <p:scale>
          <a:sx n="83" d="100"/>
          <a:sy n="83" d="100"/>
        </p:scale>
        <p:origin x="708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es-ES" sz="1200"/>
            </a:lvl1pPr>
            <a:extLst/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es-ES" sz="1200"/>
            </a:lvl1pPr>
            <a:extLst/>
          </a:lstStyle>
          <a:p>
            <a:fld id="{A8ADFD5B-A66C-449C-B6E8-FB716D07777D}" type="datetimeFigureOut">
              <a:rPr lang="es-AR"/>
              <a:pPr/>
              <a:t>10/7/2020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es-ES" sz="1200"/>
            </a:lvl1pPr>
            <a:extLst/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es-ES" sz="1200"/>
            </a:lvl1pPr>
            <a:extLst/>
          </a:lstStyle>
          <a:p>
            <a:fld id="{CA5D3BF3-D352-46FC-8343-31F56E6730EA}" type="slidenum">
              <a:rPr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1202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2568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62594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8595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39024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92002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599621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52759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62609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6873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34455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7572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10326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35883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50422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313683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70225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55365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25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83844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26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84224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27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08877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</a:t>
            </a:r>
            <a:r>
              <a:rPr lang="es-A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puede ejecutar código python directo: Por ejemplo </a:t>
            </a:r>
            <a:r>
              <a:rPr lang="es-A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</a:t>
            </a:r>
            <a:r>
              <a:rPr lang="es-A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</a:t>
            </a:r>
            <a:r>
              <a:rPr lang="es-A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s-A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(89)”) puede ejecutar directamente la sentencia de impresión por pantalla de 89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28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57541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29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9227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659692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30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40139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31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564106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32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50721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33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791350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34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68766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35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37098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36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72600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37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57839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38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640408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39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5962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31337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40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69827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41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539482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42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125280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43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45273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44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106595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Como vemos la variable x no conserva los cambios una vez salimos de la función porque los enteros son inmutables en Python. </a:t>
            </a:r>
            <a:r>
              <a:rPr lang="es-ES"/>
              <a:t>Sin embargo, </a:t>
            </a:r>
            <a:r>
              <a:rPr lang="es-ES" dirty="0"/>
              <a:t>la variable y si los conserva, porque las listas son mutables. En resumen: los valores mutables se comportan como paso por referencia, y los inmutables como paso por valor.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45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859381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46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378891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47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649631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48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970612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49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96114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375848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50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660272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51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857290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52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89353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53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879954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54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7594730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55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4640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0202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9320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3468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6904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s-E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s-E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s-E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es-ES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lang="es-ES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es-ES">
                <a:solidFill>
                  <a:srgbClr val="FFFFFF"/>
                </a:solidFill>
              </a:rPr>
              <a:pPr algn="ctr"/>
              <a:t>10/07/2020</a:t>
            </a:fld>
            <a:endParaRPr kumimoji="0" lang="es-ES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 lang="es-ES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s-ES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 lang="es-ES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es-ES">
                <a:solidFill>
                  <a:schemeClr val="tx2"/>
                </a:solidFill>
              </a:rPr>
              <a:pPr/>
              <a:t>‹#›</a:t>
            </a:fld>
            <a:endParaRPr kumimoji="0" lang="es-ES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lang="es-ES" cap="all" baseline="0"/>
            </a:lvl1pPr>
            <a:extLst/>
          </a:lstStyle>
          <a:p>
            <a:pPr eaLnBrk="1" latinLnBrk="0" hangingPunct="1"/>
            <a:r>
              <a:rPr lang="es-ES"/>
              <a:t>Haga clic para modificar el estilo de título del patrón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s-AR"/>
              <a:pPr/>
              <a:t>10/7/2020</a:t>
            </a:fld>
            <a:endParaRPr kumimoji="0" lang="es-E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es-ES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es-E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lang="es-ES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es-ES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es-ES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s-E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s-E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s-E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lang="es-ES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s-AR"/>
              <a:pPr/>
              <a:t>10/7/2020</a:t>
            </a:fld>
            <a:endParaRPr kumimoji="0" lang="es-E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lang="es-ES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s-ES" sz="2400" b="1">
                <a:solidFill>
                  <a:srgbClr val="FFFFFF"/>
                </a:solidFill>
              </a:rPr>
              <a:pPr algn="ctr"/>
              <a:t>‹#›</a:t>
            </a:fld>
            <a:endParaRPr kumimoji="0" lang="es-ES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s-AR"/>
              <a:pPr/>
              <a:t>10/7/2020</a:t>
            </a:fld>
            <a:endParaRPr kumimoji="0"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kumimoji="0" lang="es-ES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es-E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 lang="es-ES"/>
            </a:lvl1pPr>
            <a:extLst/>
          </a:lstStyle>
          <a:p>
            <a:pPr eaLnBrk="1" latinLnBrk="0" hangingPunct="1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s-AR"/>
              <a:pPr/>
              <a:t>10/7/2020</a:t>
            </a:fld>
            <a:endParaRPr kumimoji="0" lang="es-E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kumimoji="0" lang="es-ES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es-E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s-E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es-ES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es-ES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s-AR"/>
              <a:pPr/>
              <a:t>10/7/2020</a:t>
            </a:fld>
            <a:endParaRPr kumimoji="0"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s-ES">
                <a:solidFill>
                  <a:srgbClr val="FFFFFF"/>
                </a:solidFill>
              </a:rPr>
              <a:pPr/>
              <a:t>‹#›</a:t>
            </a:fld>
            <a:endParaRPr kumimoji="0" lang="es-E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s-AR"/>
              <a:pPr/>
              <a:t>10/7/2020</a:t>
            </a:fld>
            <a:endParaRPr kumimoji="0"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 lang="es-ES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es-ES">
                <a:solidFill>
                  <a:schemeClr val="tx2"/>
                </a:solidFill>
              </a:rPr>
              <a:pPr/>
              <a:t>‹#›</a:t>
            </a:fld>
            <a:endParaRPr kumimoji="0" lang="es-ES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lang="es-ES" sz="4200" b="0"/>
            </a:lvl1pPr>
            <a:extLst/>
          </a:lstStyle>
          <a:p>
            <a:pPr eaLnBrk="1" latinLnBrk="0" hangingPunct="1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s-AR"/>
              <a:pPr/>
              <a:t>10/7/2020</a:t>
            </a:fld>
            <a:endParaRPr kumimoji="0"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s-ES">
                <a:solidFill>
                  <a:srgbClr val="FFFFFF"/>
                </a:solidFill>
              </a:rPr>
              <a:pPr/>
              <a:t>‹#›</a:t>
            </a:fld>
            <a:endParaRPr kumimoji="0" lang="es-ES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es-ES" sz="1800"/>
            </a:lvl1pPr>
            <a:lvl2pPr eaLnBrk="1" latinLnBrk="0" hangingPunct="1">
              <a:buNone/>
              <a:defRPr kumimoji="0" lang="es-ES" sz="1200"/>
            </a:lvl2pPr>
            <a:lvl3pPr eaLnBrk="1" latinLnBrk="0" hangingPunct="1">
              <a:buNone/>
              <a:defRPr kumimoji="0" lang="es-ES" sz="1000"/>
            </a:lvl3pPr>
            <a:lvl4pPr eaLnBrk="1" latinLnBrk="0" hangingPunct="1">
              <a:buNone/>
              <a:defRPr kumimoji="0" lang="es-ES" sz="900"/>
            </a:lvl4pPr>
            <a:lvl5pPr eaLnBrk="1" latinLnBrk="0" hangingPunct="1">
              <a:buNone/>
              <a:defRPr kumimoji="0" lang="es-ES" sz="9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es-ES" sz="3200"/>
            </a:lvl1pPr>
            <a:extLst/>
          </a:lstStyle>
          <a:p>
            <a:r>
              <a:rPr kumimoji="0" lang="es-ES"/>
              <a:t>Haga clic en el icono para agregar una imagen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es-ES" sz="1700"/>
            </a:lvl1pPr>
            <a:lvl2pPr eaLnBrk="1" latinLnBrk="0" hangingPunct="1">
              <a:buFontTx/>
              <a:buNone/>
              <a:defRPr kumimoji="0" lang="es-ES" sz="1200"/>
            </a:lvl2pPr>
            <a:lvl3pPr eaLnBrk="1" latinLnBrk="0" hangingPunct="1">
              <a:buFontTx/>
              <a:buNone/>
              <a:defRPr kumimoji="0" lang="es-ES" sz="1000"/>
            </a:lvl3pPr>
            <a:lvl4pPr eaLnBrk="1" latinLnBrk="0" hangingPunct="1">
              <a:buFontTx/>
              <a:buNone/>
              <a:defRPr kumimoji="0" lang="es-ES" sz="900"/>
            </a:lvl4pPr>
            <a:lvl5pPr eaLnBrk="1" latinLnBrk="0" hangingPunct="1">
              <a:buFontTx/>
              <a:buNone/>
              <a:defRPr kumimoji="0" lang="es-ES" sz="9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s-E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s-E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lang="es-ES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s-E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E4606EA6-EFEA-4C30-9264-4F9291A5780D}" type="datetime1">
              <a:rPr lang="es-AR"/>
              <a:pPr/>
              <a:t>10/7/2020</a:t>
            </a:fld>
            <a:endParaRPr kumimoji="0" lang="es-E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lang="es-ES" sz="2800"/>
            </a:lvl1pPr>
            <a:extLst/>
          </a:lstStyle>
          <a:p>
            <a:pPr algn="ctr"/>
            <a:fld id="{8F82E0A0-C266-4798-8C8F-B9F91E9DA37E}" type="slidenum">
              <a:rPr kumimoji="0" lang="es-ES" sz="2800" b="1">
                <a:solidFill>
                  <a:srgbClr val="FFFFFF"/>
                </a:solidFill>
              </a:rPr>
              <a:pPr algn="ctr"/>
              <a:t>‹#›</a:t>
            </a:fld>
            <a:endParaRPr kumimoji="0" lang="es-ES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kumimoji="0"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lang="es-ES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s-AR"/>
              <a:pPr/>
              <a:t>10/7/2020</a:t>
            </a:fld>
            <a:endParaRPr kumimoji="0" lang="es-ES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lang="es-ES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s-ES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s-E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s-E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s-E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es-ES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s-ES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es-ES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eaLnBrk="1" latinLnBrk="0" hangingPunct="1"/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es-ES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es-ES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es-ES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2195736" y="2343150"/>
            <a:ext cx="6643464" cy="2038350"/>
          </a:xfrm>
        </p:spPr>
        <p:txBody>
          <a:bodyPr/>
          <a:lstStyle/>
          <a:p>
            <a:r>
              <a:rPr lang="es-ES" sz="3800" dirty="0"/>
              <a:t>PROGRAMACIÓN ii – </a:t>
            </a:r>
            <a:r>
              <a:rPr lang="es-ES" sz="3800"/>
              <a:t>UNIDAD 1</a:t>
            </a:r>
            <a:endParaRPr lang="es-E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483768" y="4595418"/>
            <a:ext cx="6515100" cy="514350"/>
          </a:xfrm>
        </p:spPr>
        <p:txBody>
          <a:bodyPr>
            <a:normAutofit fontScale="77500" lnSpcReduction="20000"/>
          </a:bodyPr>
          <a:lstStyle/>
          <a:p>
            <a:r>
              <a:rPr lang="es-ES" dirty="0"/>
              <a:t>Ing. Gastón Weingand (gaston.weingand@uai.edu.ar)</a:t>
            </a:r>
          </a:p>
        </p:txBody>
      </p:sp>
      <p:pic>
        <p:nvPicPr>
          <p:cNvPr id="1467" name="Picture 443" descr="Resultado de imagen para universidad abierta interamericana">
            <a:extLst>
              <a:ext uri="{FF2B5EF4-FFF2-40B4-BE49-F238E27FC236}">
                <a16:creationId xmlns:a16="http://schemas.microsoft.com/office/drawing/2014/main" id="{AD9F0716-5316-49B0-AE74-360CD5D53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-8913"/>
            <a:ext cx="2171901" cy="21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800" dirty="0"/>
              <a:t>5-Lenguaje python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99E940-97A8-490F-9B5D-11A0E1D4C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650" y="1851670"/>
            <a:ext cx="6670700" cy="29117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BA3532-20D7-4808-AB83-5ACE551F418A}"/>
              </a:ext>
            </a:extLst>
          </p:cNvPr>
          <p:cNvSpPr txBox="1"/>
          <p:nvPr/>
        </p:nvSpPr>
        <p:spPr>
          <a:xfrm>
            <a:off x="755576" y="1314439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/>
              <a:t>Conversión de tipos primitivos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27561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800" dirty="0"/>
              <a:t>5-Lenguaje python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BA3532-20D7-4808-AB83-5ACE551F418A}"/>
              </a:ext>
            </a:extLst>
          </p:cNvPr>
          <p:cNvSpPr txBox="1"/>
          <p:nvPr/>
        </p:nvSpPr>
        <p:spPr>
          <a:xfrm>
            <a:off x="755576" y="1314439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/>
              <a:t>Formateo de salida</a:t>
            </a:r>
            <a:endParaRPr lang="en-GB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883321-C18C-4E7B-956F-58DC9D97D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995686"/>
            <a:ext cx="67056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208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800" dirty="0"/>
              <a:t>5-Lenguaje python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C67D81-40FA-4CC1-9151-1A19DB806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775" y="1352550"/>
            <a:ext cx="66484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101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800" dirty="0"/>
              <a:t>5-Lenguaje python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D0E301-CE05-41E7-84BA-D450711F7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362" y="1305694"/>
            <a:ext cx="3343275" cy="762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2F8ED6-B315-48B2-9122-AD596F35D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9324" y="1948815"/>
            <a:ext cx="470535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976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800" dirty="0"/>
              <a:t>5-Lenguaje python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6AA78B-4F8C-470E-83CC-D12868E0F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237" y="1779662"/>
            <a:ext cx="53435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41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800" dirty="0"/>
              <a:t>5-Lenguaje python - Listas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6808C3-5DE8-4127-AF3F-28AA6F173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692" y="1419622"/>
            <a:ext cx="5544616" cy="33062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BCB8A8-1B16-417D-9337-16A15DCD1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720" y="4724400"/>
            <a:ext cx="29146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861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800" dirty="0"/>
              <a:t>5-Lenguaje python - Listas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8018EB-DEF6-412A-B6EA-2C8FA012F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782" y="1563638"/>
            <a:ext cx="5852436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855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800" dirty="0"/>
              <a:t>5-Lenguaje python - Listas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0FBB5A-ABCF-452B-8B2D-A806E7594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964" y="1563638"/>
            <a:ext cx="6234072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949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800" dirty="0"/>
              <a:t>5-Lenguaje python - Listas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D3C1B9-F948-4D79-BA2F-13ADE558E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051" y="1923678"/>
            <a:ext cx="5785898" cy="206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12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800" dirty="0"/>
              <a:t>5-Lenguaje python - Listas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1A8CB9-BF17-4A87-867B-212F06D04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401" y="1714204"/>
            <a:ext cx="5725198" cy="243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266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800" dirty="0"/>
              <a:t>5-Lenguaje python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3F3A62-1008-43E3-8206-1FCB3ACF3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037" y="1563638"/>
            <a:ext cx="64865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058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800" dirty="0"/>
              <a:t>5-Lenguaje python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31ED7C-19C1-4C2C-92C6-93855474B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861" y="1491630"/>
            <a:ext cx="5430277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586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800" dirty="0"/>
              <a:t>5-Lenguaje python - Tuplas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DD7F2A-1C18-45F5-922B-262ED5DE1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892" y="1779662"/>
            <a:ext cx="5356215" cy="220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919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800" dirty="0"/>
              <a:t>5-Lenguaje python - Tuplas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7A77EA-CF81-4498-B1B0-224141434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430" y="1779662"/>
            <a:ext cx="5971140" cy="126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673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800" dirty="0"/>
              <a:t>5-Lenguaje python - Tuplas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3316BB-7227-40FB-AA53-FFE995F73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169" y="1817320"/>
            <a:ext cx="6183661" cy="15695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FA34AE-8FAD-40DA-BDD8-3586FEB1D1BC}"/>
              </a:ext>
            </a:extLst>
          </p:cNvPr>
          <p:cNvSpPr txBox="1"/>
          <p:nvPr/>
        </p:nvSpPr>
        <p:spPr>
          <a:xfrm>
            <a:off x="1763688" y="2629847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Una </a:t>
            </a:r>
            <a:r>
              <a:rPr lang="en-GB" dirty="0" err="1">
                <a:solidFill>
                  <a:srgbClr val="FF0000"/>
                </a:solidFill>
              </a:rPr>
              <a:t>cadena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también</a:t>
            </a:r>
            <a:r>
              <a:rPr lang="en-GB" dirty="0">
                <a:solidFill>
                  <a:srgbClr val="FF0000"/>
                </a:solidFill>
              </a:rPr>
              <a:t> es una </a:t>
            </a:r>
            <a:r>
              <a:rPr lang="en-GB" dirty="0" err="1">
                <a:solidFill>
                  <a:srgbClr val="FF0000"/>
                </a:solidFill>
              </a:rPr>
              <a:t>secuencia</a:t>
            </a:r>
            <a:r>
              <a:rPr lang="en-GB" dirty="0">
                <a:solidFill>
                  <a:srgbClr val="FF0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22044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800" dirty="0"/>
              <a:t>5-Lenguaje python - Tuplas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820228-A74A-4776-B3D2-61BAF4416C85}"/>
              </a:ext>
            </a:extLst>
          </p:cNvPr>
          <p:cNvSpPr txBox="1"/>
          <p:nvPr/>
        </p:nvSpPr>
        <p:spPr>
          <a:xfrm>
            <a:off x="1085900" y="1707654"/>
            <a:ext cx="75185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Las </a:t>
            </a:r>
            <a:r>
              <a:rPr lang="en-GB" sz="2400" dirty="0" err="1"/>
              <a:t>tuplas</a:t>
            </a:r>
            <a:r>
              <a:rPr lang="en-GB" sz="2400" dirty="0"/>
              <a:t> son </a:t>
            </a:r>
            <a:r>
              <a:rPr lang="en-GB" sz="2400" dirty="0" err="1"/>
              <a:t>inmutables</a:t>
            </a:r>
            <a:r>
              <a:rPr lang="en-GB" sz="2400" dirty="0"/>
              <a:t>: Una </a:t>
            </a:r>
            <a:r>
              <a:rPr lang="en-GB" sz="2400" dirty="0" err="1"/>
              <a:t>vez</a:t>
            </a:r>
            <a:r>
              <a:rPr lang="en-GB" sz="2400" dirty="0"/>
              <a:t> </a:t>
            </a:r>
            <a:r>
              <a:rPr lang="en-GB" sz="2400" dirty="0" err="1"/>
              <a:t>creadas</a:t>
            </a:r>
            <a:r>
              <a:rPr lang="en-GB" sz="2400" dirty="0"/>
              <a:t> no se </a:t>
            </a:r>
            <a:r>
              <a:rPr lang="en-GB" sz="2400" dirty="0" err="1"/>
              <a:t>puede</a:t>
            </a:r>
            <a:r>
              <a:rPr lang="en-GB" sz="2400" dirty="0"/>
              <a:t> </a:t>
            </a:r>
            <a:r>
              <a:rPr lang="en-GB" sz="2400" dirty="0" err="1"/>
              <a:t>hacer</a:t>
            </a:r>
            <a:r>
              <a:rPr lang="en-GB" sz="2400" dirty="0"/>
              <a:t> update </a:t>
            </a:r>
            <a:r>
              <a:rPr lang="en-GB" sz="2400" dirty="0" err="1"/>
              <a:t>sobre</a:t>
            </a:r>
            <a:r>
              <a:rPr lang="en-GB" sz="2400" dirty="0"/>
              <a:t> los </a:t>
            </a:r>
            <a:r>
              <a:rPr lang="en-GB" sz="2400" dirty="0" err="1"/>
              <a:t>datos</a:t>
            </a:r>
            <a:r>
              <a:rPr lang="en-GB" sz="2400" dirty="0"/>
              <a:t> </a:t>
            </a:r>
            <a:r>
              <a:rPr lang="en-GB" sz="2400" dirty="0" err="1"/>
              <a:t>asignados</a:t>
            </a:r>
            <a:r>
              <a:rPr lang="en-GB" sz="2400" dirty="0"/>
              <a:t> </a:t>
            </a:r>
            <a:r>
              <a:rPr lang="en-GB" sz="2400" dirty="0" err="1"/>
              <a:t>inicialmente</a:t>
            </a: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Tienen un </a:t>
            </a:r>
            <a:r>
              <a:rPr lang="en-GB" sz="2400" dirty="0" err="1"/>
              <a:t>tamaño</a:t>
            </a:r>
            <a:r>
              <a:rPr lang="en-GB" sz="2400" dirty="0"/>
              <a:t> </a:t>
            </a:r>
            <a:r>
              <a:rPr lang="en-GB" sz="2400" dirty="0" err="1"/>
              <a:t>fijo</a:t>
            </a: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Las </a:t>
            </a:r>
            <a:r>
              <a:rPr lang="en-GB" sz="2400" dirty="0" err="1"/>
              <a:t>tuplas</a:t>
            </a:r>
            <a:r>
              <a:rPr lang="en-GB" sz="2400" dirty="0"/>
              <a:t> son </a:t>
            </a:r>
            <a:r>
              <a:rPr lang="en-GB" sz="2400" dirty="0" err="1"/>
              <a:t>más</a:t>
            </a:r>
            <a:r>
              <a:rPr lang="en-GB" sz="2400" dirty="0"/>
              <a:t> “</a:t>
            </a:r>
            <a:r>
              <a:rPr lang="en-GB" sz="2400" dirty="0" err="1"/>
              <a:t>livianas</a:t>
            </a:r>
            <a:r>
              <a:rPr lang="en-GB" sz="2400" dirty="0"/>
              <a:t>” que las </a:t>
            </a:r>
            <a:r>
              <a:rPr lang="en-GB" sz="2400" dirty="0" err="1"/>
              <a:t>listas</a:t>
            </a: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Se </a:t>
            </a:r>
            <a:r>
              <a:rPr lang="en-GB" sz="2400" dirty="0" err="1"/>
              <a:t>aconsejan</a:t>
            </a:r>
            <a:r>
              <a:rPr lang="en-GB" sz="2400" dirty="0"/>
              <a:t> solo para </a:t>
            </a:r>
            <a:r>
              <a:rPr lang="en-GB" sz="2400" dirty="0" err="1"/>
              <a:t>ahorrar</a:t>
            </a:r>
            <a:r>
              <a:rPr lang="en-GB" sz="2400" dirty="0"/>
              <a:t> </a:t>
            </a:r>
            <a:r>
              <a:rPr lang="en-GB" sz="2400" dirty="0" err="1"/>
              <a:t>memoria</a:t>
            </a: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421740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800" dirty="0"/>
              <a:t>5-Lenguaje python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7B2D07-8579-47CD-A1A5-D4EE907B0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563638"/>
            <a:ext cx="5934090" cy="238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2215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800" dirty="0"/>
              <a:t>5-Lenguaje python - Diccionarios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51F7B7-7E15-439B-86BD-892B935C7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262" y="1563638"/>
            <a:ext cx="5651476" cy="253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5637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800" dirty="0"/>
              <a:t>5-Lenguaje python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EB3433-51ED-436E-8D2E-12EF4D257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112" y="1707654"/>
            <a:ext cx="6810375" cy="2819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3F86B7-16EA-4582-8419-D7C4C17D4971}"/>
              </a:ext>
            </a:extLst>
          </p:cNvPr>
          <p:cNvSpPr txBox="1"/>
          <p:nvPr/>
        </p:nvSpPr>
        <p:spPr>
          <a:xfrm>
            <a:off x="229336" y="4379059"/>
            <a:ext cx="8685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</a:rPr>
              <a:t>Aclaración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importante</a:t>
            </a:r>
            <a:r>
              <a:rPr lang="en-GB" dirty="0">
                <a:solidFill>
                  <a:srgbClr val="FF0000"/>
                </a:solidFill>
              </a:rPr>
              <a:t>: Las </a:t>
            </a:r>
            <a:r>
              <a:rPr lang="en-GB" dirty="0" err="1">
                <a:solidFill>
                  <a:srgbClr val="FF0000"/>
                </a:solidFill>
              </a:rPr>
              <a:t>instrucciones</a:t>
            </a:r>
            <a:r>
              <a:rPr lang="en-GB" dirty="0">
                <a:solidFill>
                  <a:srgbClr val="FF0000"/>
                </a:solidFill>
              </a:rPr>
              <a:t> que </a:t>
            </a:r>
            <a:r>
              <a:rPr lang="en-GB" dirty="0" err="1">
                <a:solidFill>
                  <a:srgbClr val="FF0000"/>
                </a:solidFill>
              </a:rPr>
              <a:t>pertenecen</a:t>
            </a:r>
            <a:r>
              <a:rPr lang="en-GB" dirty="0">
                <a:solidFill>
                  <a:srgbClr val="FF0000"/>
                </a:solidFill>
              </a:rPr>
              <a:t> a un </a:t>
            </a:r>
            <a:r>
              <a:rPr lang="en-GB" dirty="0" err="1">
                <a:solidFill>
                  <a:srgbClr val="FF0000"/>
                </a:solidFill>
              </a:rPr>
              <a:t>segmento</a:t>
            </a:r>
            <a:r>
              <a:rPr lang="en-GB" dirty="0">
                <a:solidFill>
                  <a:srgbClr val="FF0000"/>
                </a:solidFill>
              </a:rPr>
              <a:t> del </a:t>
            </a:r>
            <a:r>
              <a:rPr lang="en-GB" dirty="0" err="1">
                <a:solidFill>
                  <a:srgbClr val="FF0000"/>
                </a:solidFill>
              </a:rPr>
              <a:t>código</a:t>
            </a:r>
            <a:r>
              <a:rPr lang="en-GB" dirty="0">
                <a:solidFill>
                  <a:srgbClr val="FF0000"/>
                </a:solidFill>
              </a:rPr>
              <a:t> 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 err="1">
                <a:solidFill>
                  <a:srgbClr val="FF0000"/>
                </a:solidFill>
              </a:rPr>
              <a:t>Condicionales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>
                <a:solidFill>
                  <a:srgbClr val="FF0000"/>
                </a:solidFill>
              </a:rPr>
              <a:t>funciones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>
                <a:solidFill>
                  <a:srgbClr val="FF0000"/>
                </a:solidFill>
              </a:rPr>
              <a:t>bucles</a:t>
            </a:r>
            <a:r>
              <a:rPr lang="en-GB" dirty="0">
                <a:solidFill>
                  <a:srgbClr val="FF0000"/>
                </a:solidFill>
              </a:rPr>
              <a:t>, etc.) se </a:t>
            </a:r>
            <a:r>
              <a:rPr lang="en-GB" dirty="0" err="1">
                <a:solidFill>
                  <a:srgbClr val="FF0000"/>
                </a:solidFill>
              </a:rPr>
              <a:t>tabulan</a:t>
            </a:r>
            <a:r>
              <a:rPr lang="en-GB" dirty="0">
                <a:solidFill>
                  <a:srgbClr val="FF0000"/>
                </a:solidFill>
              </a:rPr>
              <a:t> con 4 </a:t>
            </a:r>
            <a:r>
              <a:rPr lang="en-GB" dirty="0" err="1">
                <a:solidFill>
                  <a:srgbClr val="FF0000"/>
                </a:solidFill>
              </a:rPr>
              <a:t>espacios</a:t>
            </a:r>
            <a:r>
              <a:rPr lang="en-GB" dirty="0">
                <a:solidFill>
                  <a:srgbClr val="FF0000"/>
                </a:solidFill>
              </a:rPr>
              <a:t>, no se </a:t>
            </a:r>
            <a:r>
              <a:rPr lang="en-GB" dirty="0" err="1">
                <a:solidFill>
                  <a:srgbClr val="FF0000"/>
                </a:solidFill>
              </a:rPr>
              <a:t>aconseja</a:t>
            </a:r>
            <a:r>
              <a:rPr lang="en-GB" dirty="0">
                <a:solidFill>
                  <a:srgbClr val="FF0000"/>
                </a:solidFill>
              </a:rPr>
              <a:t> la </a:t>
            </a:r>
            <a:r>
              <a:rPr lang="en-GB" dirty="0" err="1">
                <a:solidFill>
                  <a:srgbClr val="FF0000"/>
                </a:solidFill>
              </a:rPr>
              <a:t>tecla</a:t>
            </a:r>
            <a:r>
              <a:rPr lang="en-GB" dirty="0">
                <a:solidFill>
                  <a:srgbClr val="FF0000"/>
                </a:solidFill>
              </a:rPr>
              <a:t> tab.</a:t>
            </a:r>
          </a:p>
        </p:txBody>
      </p:sp>
      <p:sp>
        <p:nvSpPr>
          <p:cNvPr id="5" name="Arrow: Bent-Up 4">
            <a:extLst>
              <a:ext uri="{FF2B5EF4-FFF2-40B4-BE49-F238E27FC236}">
                <a16:creationId xmlns:a16="http://schemas.microsoft.com/office/drawing/2014/main" id="{F1DAF56A-E158-47C6-88AF-2C9A4C38CBFA}"/>
              </a:ext>
            </a:extLst>
          </p:cNvPr>
          <p:cNvSpPr/>
          <p:nvPr/>
        </p:nvSpPr>
        <p:spPr>
          <a:xfrm rot="5400000" flipH="1">
            <a:off x="1117466" y="3267675"/>
            <a:ext cx="646332" cy="122609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826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800" dirty="0"/>
              <a:t>5-Lenguaje python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EB91FE-852B-4D56-8DA3-CC161CA2D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5" y="1381611"/>
            <a:ext cx="6572250" cy="3695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BD37BF-0D3A-441C-8847-A41E7372CFDB}"/>
              </a:ext>
            </a:extLst>
          </p:cNvPr>
          <p:cNvSpPr txBox="1"/>
          <p:nvPr/>
        </p:nvSpPr>
        <p:spPr>
          <a:xfrm>
            <a:off x="4427984" y="2715766"/>
            <a:ext cx="46085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>
              <a:solidFill>
                <a:schemeClr val="accent2"/>
              </a:solidFill>
            </a:endParaRPr>
          </a:p>
          <a:p>
            <a:r>
              <a:rPr lang="es-AR" dirty="0">
                <a:solidFill>
                  <a:schemeClr val="accent2"/>
                </a:solidFill>
              </a:rPr>
              <a:t>Se aconseja el uso de </a:t>
            </a:r>
            <a:r>
              <a:rPr lang="es-AR" dirty="0" err="1">
                <a:solidFill>
                  <a:schemeClr val="accent2"/>
                </a:solidFill>
              </a:rPr>
              <a:t>cast</a:t>
            </a:r>
            <a:r>
              <a:rPr lang="es-AR" dirty="0">
                <a:solidFill>
                  <a:schemeClr val="accent2"/>
                </a:solidFill>
              </a:rPr>
              <a:t> directo a int en el caso de números enteros -&gt; int(input(…</a:t>
            </a:r>
          </a:p>
          <a:p>
            <a:endParaRPr lang="es-AR" dirty="0">
              <a:solidFill>
                <a:schemeClr val="accent2"/>
              </a:solidFill>
            </a:endParaRPr>
          </a:p>
          <a:p>
            <a:endParaRPr lang="es-AR" dirty="0">
              <a:solidFill>
                <a:schemeClr val="accent2"/>
              </a:solidFill>
            </a:endParaRPr>
          </a:p>
          <a:p>
            <a:r>
              <a:rPr lang="es-AR" dirty="0" err="1">
                <a:solidFill>
                  <a:schemeClr val="accent2"/>
                </a:solidFill>
              </a:rPr>
              <a:t>eval</a:t>
            </a:r>
            <a:r>
              <a:rPr lang="es-AR" dirty="0">
                <a:solidFill>
                  <a:schemeClr val="accent2"/>
                </a:solidFill>
              </a:rPr>
              <a:t> podría ejecutar código malicioso. Cuidado!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8073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800" dirty="0"/>
              <a:t>5-Lenguaje python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2DE943-5EE8-4093-8072-99DAA6A82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062" y="1851670"/>
            <a:ext cx="66198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633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800" dirty="0"/>
              <a:t>5-Lenguaje python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88876" y="1491630"/>
            <a:ext cx="7994848" cy="365187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endParaRPr lang="es-ES" sz="2400" dirty="0"/>
          </a:p>
          <a:p>
            <a:pPr marL="0" indent="0">
              <a:buNone/>
            </a:pPr>
            <a:r>
              <a:rPr lang="es-ES" sz="2400" dirty="0"/>
              <a:t>			</a:t>
            </a:r>
          </a:p>
          <a:p>
            <a:pPr marL="0" indent="0">
              <a:buNone/>
            </a:pPr>
            <a:r>
              <a:rPr lang="es-ES" sz="3200" dirty="0"/>
              <a:t>	</a:t>
            </a:r>
            <a:r>
              <a:rPr lang="es-ES" sz="3200" dirty="0" err="1"/>
              <a:t>print</a:t>
            </a:r>
            <a:r>
              <a:rPr lang="es-ES" sz="3200" dirty="0"/>
              <a:t>(“Hola mundo”) </a:t>
            </a:r>
            <a:r>
              <a:rPr lang="es-ES" sz="3200" dirty="0">
                <a:solidFill>
                  <a:srgbClr val="FF0000"/>
                </a:solidFill>
              </a:rPr>
              <a:t>#</a:t>
            </a:r>
            <a:r>
              <a:rPr lang="es-ES" sz="3200" dirty="0"/>
              <a:t>Comentario de línea</a:t>
            </a:r>
          </a:p>
          <a:p>
            <a:pPr marL="0" indent="0">
              <a:buNone/>
            </a:pPr>
            <a:endParaRPr lang="es-ES" sz="3200" dirty="0"/>
          </a:p>
          <a:p>
            <a:pPr marL="0" indent="0">
              <a:buNone/>
            </a:pPr>
            <a:r>
              <a:rPr lang="es-ES" sz="3200" dirty="0"/>
              <a:t>	</a:t>
            </a:r>
            <a:r>
              <a:rPr lang="es-ES" sz="3200" dirty="0">
                <a:solidFill>
                  <a:srgbClr val="FF0000"/>
                </a:solidFill>
              </a:rPr>
              <a:t>“““</a:t>
            </a:r>
            <a:r>
              <a:rPr lang="es-ES" sz="3200" dirty="0"/>
              <a:t>Comentario multi- </a:t>
            </a:r>
          </a:p>
          <a:p>
            <a:pPr marL="0" indent="0">
              <a:buNone/>
            </a:pPr>
            <a:r>
              <a:rPr lang="es-ES" sz="3200" dirty="0"/>
              <a:t>		línea</a:t>
            </a:r>
            <a:r>
              <a:rPr lang="es-ES" sz="3200" dirty="0">
                <a:solidFill>
                  <a:srgbClr val="FF0000"/>
                </a:solidFill>
              </a:rPr>
              <a:t>”””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D0CEDA-F8AC-4E4E-B440-3BC409205BF5}"/>
              </a:ext>
            </a:extLst>
          </p:cNvPr>
          <p:cNvSpPr/>
          <p:nvPr/>
        </p:nvSpPr>
        <p:spPr>
          <a:xfrm>
            <a:off x="1547664" y="1419622"/>
            <a:ext cx="61206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2400" dirty="0"/>
          </a:p>
          <a:p>
            <a:endParaRPr lang="en-GB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953761-F6B6-47B4-B45B-899C62EDF13D}"/>
              </a:ext>
            </a:extLst>
          </p:cNvPr>
          <p:cNvSpPr/>
          <p:nvPr/>
        </p:nvSpPr>
        <p:spPr>
          <a:xfrm>
            <a:off x="688876" y="1494217"/>
            <a:ext cx="76275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b="1" dirty="0"/>
              <a:t>HOLA MUNDO Y COMENTARIOS</a:t>
            </a:r>
          </a:p>
          <a:p>
            <a:r>
              <a:rPr lang="es-ES" sz="1600" b="1" dirty="0"/>
              <a:t>En un archivo llamado </a:t>
            </a:r>
            <a:r>
              <a:rPr lang="es-ES" sz="1600" b="1" dirty="0">
                <a:solidFill>
                  <a:srgbClr val="FF0000"/>
                </a:solidFill>
              </a:rPr>
              <a:t>holamundo.py </a:t>
            </a:r>
            <a:r>
              <a:rPr lang="es-ES" sz="1600" b="1" dirty="0"/>
              <a:t>escribimos…</a:t>
            </a:r>
            <a:endParaRPr lang="en-GB" sz="600" dirty="0"/>
          </a:p>
        </p:txBody>
      </p:sp>
    </p:spTree>
    <p:extLst>
      <p:ext uri="{BB962C8B-B14F-4D97-AF65-F5344CB8AC3E}">
        <p14:creationId xmlns:p14="http://schemas.microsoft.com/office/powerpoint/2010/main" val="37066297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800" dirty="0"/>
              <a:t>5-Lenguaje python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CB6BDD-AA40-43F7-AD49-90EF8D6A2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0" y="1851670"/>
            <a:ext cx="67437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0469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800" dirty="0"/>
              <a:t>5-Lenguaje python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48A657-F310-4C6D-8B3C-1F00B638B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825" y="1851670"/>
            <a:ext cx="50863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6868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800" dirty="0"/>
              <a:t>5-Lenguaje python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E00C23-7F1E-4817-8585-86D6CAAE4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675" y="1465440"/>
            <a:ext cx="672465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4503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800" dirty="0"/>
              <a:t>5-Lenguaje python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0562FB-D2BC-471A-9263-106C1D660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337" y="1635646"/>
            <a:ext cx="60293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4608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800" dirty="0"/>
              <a:t>5-Lenguaje python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4413BC-16EF-439A-8821-203219DDE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25" y="1635646"/>
            <a:ext cx="66865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77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800" dirty="0"/>
              <a:t>5-Lenguaje python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736225-4829-4A1F-BBBD-368FB0289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912" y="1563638"/>
            <a:ext cx="67341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140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800" dirty="0"/>
              <a:t>5-Lenguaje python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2E20CE-F309-4522-A297-687F96900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50" y="1514475"/>
            <a:ext cx="6819900" cy="36290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A324663-22A7-460B-B1E1-BFCC185A265E}"/>
              </a:ext>
            </a:extLst>
          </p:cNvPr>
          <p:cNvSpPr/>
          <p:nvPr/>
        </p:nvSpPr>
        <p:spPr>
          <a:xfrm>
            <a:off x="0" y="2959655"/>
            <a:ext cx="6937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</a:rPr>
              <a:t>Sentencia</a:t>
            </a:r>
            <a:r>
              <a:rPr lang="en-GB" dirty="0">
                <a:solidFill>
                  <a:srgbClr val="FF0000"/>
                </a:solidFill>
              </a:rPr>
              <a:t> for range (start (</a:t>
            </a:r>
            <a:r>
              <a:rPr lang="en-GB" dirty="0" err="1">
                <a:solidFill>
                  <a:srgbClr val="FF0000"/>
                </a:solidFill>
              </a:rPr>
              <a:t>opcional</a:t>
            </a:r>
            <a:r>
              <a:rPr lang="en-GB" dirty="0">
                <a:solidFill>
                  <a:srgbClr val="FF0000"/>
                </a:solidFill>
              </a:rPr>
              <a:t>) = 0, stop, step (</a:t>
            </a:r>
            <a:r>
              <a:rPr lang="en-GB" dirty="0" err="1">
                <a:solidFill>
                  <a:srgbClr val="FF0000"/>
                </a:solidFill>
              </a:rPr>
              <a:t>opcional</a:t>
            </a:r>
            <a:r>
              <a:rPr lang="en-GB" dirty="0">
                <a:solidFill>
                  <a:srgbClr val="FF0000"/>
                </a:solidFill>
              </a:rPr>
              <a:t>) = 1)</a:t>
            </a:r>
          </a:p>
        </p:txBody>
      </p:sp>
    </p:spTree>
    <p:extLst>
      <p:ext uri="{BB962C8B-B14F-4D97-AF65-F5344CB8AC3E}">
        <p14:creationId xmlns:p14="http://schemas.microsoft.com/office/powerpoint/2010/main" val="11102877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800" dirty="0"/>
              <a:t>5-Lenguaje python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39BFD4-D6ED-4FE9-9A0B-57B2D20CD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487347"/>
            <a:ext cx="66865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5007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800" dirty="0"/>
              <a:t>5-Lenguaje python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8C193F-6792-45AF-8297-013AC2646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062" y="1494091"/>
            <a:ext cx="66198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657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800" dirty="0"/>
              <a:t>5-Lenguaje python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F54B65-21F1-4028-BD7A-BC8F1686A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537" y="1635646"/>
            <a:ext cx="663892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473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800" dirty="0"/>
              <a:t>5-Lenguaje python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7BE1F3-C932-4C8B-9FBE-1CC55E5B8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619" y="1347614"/>
            <a:ext cx="5536761" cy="367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9639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800" dirty="0"/>
              <a:t>5-Lenguaje python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E5126C-A6B0-4F45-BADD-BBC4C167A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983" y="1635646"/>
            <a:ext cx="4390033" cy="292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8525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800" dirty="0"/>
              <a:t>5-Lenguaje python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83925-080D-4DAD-84D1-CA13721D3409}"/>
              </a:ext>
            </a:extLst>
          </p:cNvPr>
          <p:cNvSpPr txBox="1"/>
          <p:nvPr/>
        </p:nvSpPr>
        <p:spPr>
          <a:xfrm>
            <a:off x="251520" y="1779662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err="1"/>
              <a:t>Documentación</a:t>
            </a:r>
            <a:r>
              <a:rPr lang="en-GB" sz="2000" b="1" dirty="0"/>
              <a:t> (Docstring) y </a:t>
            </a:r>
            <a:r>
              <a:rPr lang="en-GB" sz="2000" b="1" dirty="0" err="1"/>
              <a:t>tipado</a:t>
            </a:r>
            <a:r>
              <a:rPr lang="en-GB" sz="2000" b="1" dirty="0"/>
              <a:t> </a:t>
            </a:r>
            <a:r>
              <a:rPr lang="en-GB" sz="2000" b="1" dirty="0" err="1"/>
              <a:t>estático</a:t>
            </a:r>
            <a:r>
              <a:rPr lang="en-GB" sz="2000" b="1" dirty="0"/>
              <a:t> de </a:t>
            </a:r>
            <a:r>
              <a:rPr lang="en-GB" sz="2000" b="1" dirty="0" err="1"/>
              <a:t>parámetros</a:t>
            </a:r>
            <a:endParaRPr lang="en-GB" sz="20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C549C7-AA65-4E6C-8D0E-2C216DCCF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0" y="2563570"/>
            <a:ext cx="9144000" cy="186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037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800" dirty="0"/>
              <a:t>5-Lenguaje python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83925-080D-4DAD-84D1-CA13721D3409}"/>
              </a:ext>
            </a:extLst>
          </p:cNvPr>
          <p:cNvSpPr txBox="1"/>
          <p:nvPr/>
        </p:nvSpPr>
        <p:spPr>
          <a:xfrm>
            <a:off x="179512" y="1262186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err="1"/>
              <a:t>Algunos</a:t>
            </a:r>
            <a:r>
              <a:rPr lang="en-GB" sz="2000" b="1" dirty="0"/>
              <a:t> </a:t>
            </a:r>
            <a:r>
              <a:rPr lang="en-GB" sz="2000" b="1" dirty="0" err="1"/>
              <a:t>detalles</a:t>
            </a:r>
            <a:r>
              <a:rPr lang="en-GB" sz="2000" b="1" dirty="0"/>
              <a:t> </a:t>
            </a:r>
            <a:r>
              <a:rPr lang="en-GB" sz="2000" b="1" dirty="0" err="1"/>
              <a:t>más</a:t>
            </a:r>
            <a:r>
              <a:rPr lang="en-GB" sz="2000" b="1" dirty="0"/>
              <a:t> para las </a:t>
            </a:r>
            <a:r>
              <a:rPr lang="en-GB" sz="2000" b="1" dirty="0" err="1"/>
              <a:t>funciones</a:t>
            </a:r>
            <a:r>
              <a:rPr lang="en-GB" sz="2000" b="1" dirty="0"/>
              <a:t>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3F1270-2945-46E0-8B4A-FB93823BC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789" y="1783839"/>
            <a:ext cx="4786422" cy="324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9525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800" dirty="0"/>
              <a:t>5-Lenguaje python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83925-080D-4DAD-84D1-CA13721D3409}"/>
              </a:ext>
            </a:extLst>
          </p:cNvPr>
          <p:cNvSpPr txBox="1"/>
          <p:nvPr/>
        </p:nvSpPr>
        <p:spPr>
          <a:xfrm>
            <a:off x="179512" y="1262186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err="1"/>
              <a:t>Algunos</a:t>
            </a:r>
            <a:r>
              <a:rPr lang="en-GB" sz="2000" b="1" dirty="0"/>
              <a:t> </a:t>
            </a:r>
            <a:r>
              <a:rPr lang="en-GB" sz="2000" b="1" dirty="0" err="1"/>
              <a:t>detalles</a:t>
            </a:r>
            <a:r>
              <a:rPr lang="en-GB" sz="2000" b="1" dirty="0"/>
              <a:t> </a:t>
            </a:r>
            <a:r>
              <a:rPr lang="en-GB" sz="2000" b="1" dirty="0" err="1"/>
              <a:t>más</a:t>
            </a:r>
            <a:r>
              <a:rPr lang="en-GB" sz="2000" b="1" dirty="0"/>
              <a:t> para las </a:t>
            </a:r>
            <a:r>
              <a:rPr lang="en-GB" sz="2000" b="1" dirty="0" err="1"/>
              <a:t>funciones</a:t>
            </a:r>
            <a:r>
              <a:rPr lang="en-GB" sz="2000" b="1" dirty="0"/>
              <a:t>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D0DF4D-B508-4505-BF25-A649B2261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744" y="1923678"/>
            <a:ext cx="5776512" cy="240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7006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800" dirty="0"/>
              <a:t>5-Lenguaje python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83925-080D-4DAD-84D1-CA13721D3409}"/>
              </a:ext>
            </a:extLst>
          </p:cNvPr>
          <p:cNvSpPr txBox="1"/>
          <p:nvPr/>
        </p:nvSpPr>
        <p:spPr>
          <a:xfrm>
            <a:off x="179512" y="1262186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err="1"/>
              <a:t>Algunos</a:t>
            </a:r>
            <a:r>
              <a:rPr lang="en-GB" sz="2000" b="1" dirty="0"/>
              <a:t> </a:t>
            </a:r>
            <a:r>
              <a:rPr lang="en-GB" sz="2000" b="1" dirty="0" err="1"/>
              <a:t>detalles</a:t>
            </a:r>
            <a:r>
              <a:rPr lang="en-GB" sz="2000" b="1" dirty="0"/>
              <a:t> </a:t>
            </a:r>
            <a:r>
              <a:rPr lang="en-GB" sz="2000" b="1" dirty="0" err="1"/>
              <a:t>más</a:t>
            </a:r>
            <a:r>
              <a:rPr lang="en-GB" sz="2000" b="1" dirty="0"/>
              <a:t> para las </a:t>
            </a:r>
            <a:r>
              <a:rPr lang="en-GB" sz="2000" b="1" dirty="0" err="1"/>
              <a:t>funciones</a:t>
            </a:r>
            <a:r>
              <a:rPr lang="en-GB" sz="2000" b="1" dirty="0"/>
              <a:t>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10BF0E-6482-4ED7-85B1-D07743533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421" y="1923678"/>
            <a:ext cx="6117158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911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800" dirty="0"/>
              <a:t>5-Lenguaje python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83925-080D-4DAD-84D1-CA13721D3409}"/>
              </a:ext>
            </a:extLst>
          </p:cNvPr>
          <p:cNvSpPr txBox="1"/>
          <p:nvPr/>
        </p:nvSpPr>
        <p:spPr>
          <a:xfrm>
            <a:off x="179512" y="1262186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err="1"/>
              <a:t>Algunos</a:t>
            </a:r>
            <a:r>
              <a:rPr lang="en-GB" sz="2000" b="1" dirty="0"/>
              <a:t> </a:t>
            </a:r>
            <a:r>
              <a:rPr lang="en-GB" sz="2000" b="1" dirty="0" err="1"/>
              <a:t>detalles</a:t>
            </a:r>
            <a:r>
              <a:rPr lang="en-GB" sz="2000" b="1" dirty="0"/>
              <a:t> </a:t>
            </a:r>
            <a:r>
              <a:rPr lang="en-GB" sz="2000" b="1" dirty="0" err="1"/>
              <a:t>más</a:t>
            </a:r>
            <a:r>
              <a:rPr lang="en-GB" sz="2000" b="1" dirty="0"/>
              <a:t> para las </a:t>
            </a:r>
            <a:r>
              <a:rPr lang="en-GB" sz="2000" b="1" dirty="0" err="1"/>
              <a:t>funciones</a:t>
            </a:r>
            <a:r>
              <a:rPr lang="en-GB" sz="2000" b="1" dirty="0"/>
              <a:t>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E82376-577D-4A1F-A0EC-58A742780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325" y="1807822"/>
            <a:ext cx="3943350" cy="2514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CEB67C-40F8-43E2-B110-E2273061AAAD}"/>
              </a:ext>
            </a:extLst>
          </p:cNvPr>
          <p:cNvSpPr txBox="1"/>
          <p:nvPr/>
        </p:nvSpPr>
        <p:spPr>
          <a:xfrm>
            <a:off x="2339752" y="4467948"/>
            <a:ext cx="405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¿</a:t>
            </a:r>
            <a:r>
              <a:rPr lang="en-GB" dirty="0" err="1"/>
              <a:t>Qué</a:t>
            </a:r>
            <a:r>
              <a:rPr lang="en-GB" dirty="0"/>
              <a:t> </a:t>
            </a:r>
            <a:r>
              <a:rPr lang="en-GB" dirty="0" err="1"/>
              <a:t>explicación</a:t>
            </a:r>
            <a:r>
              <a:rPr lang="en-GB" dirty="0"/>
              <a:t> le </a:t>
            </a:r>
            <a:r>
              <a:rPr lang="en-GB" dirty="0" err="1"/>
              <a:t>damos</a:t>
            </a:r>
            <a:r>
              <a:rPr lang="en-GB" dirty="0"/>
              <a:t> a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código</a:t>
            </a: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379246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800" dirty="0"/>
              <a:t>5-Lenguaje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402784-9B33-4E5C-BFA2-6D8533A0BC9C}"/>
              </a:ext>
            </a:extLst>
          </p:cNvPr>
          <p:cNvSpPr txBox="1"/>
          <p:nvPr/>
        </p:nvSpPr>
        <p:spPr>
          <a:xfrm>
            <a:off x="1158314" y="2557115"/>
            <a:ext cx="7055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/>
              <a:t>Funciones útiles de Listas, diccionarios y cadenas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982886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800" dirty="0"/>
              <a:t>5-Lenguaje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402784-9B33-4E5C-BFA2-6D8533A0BC9C}"/>
              </a:ext>
            </a:extLst>
          </p:cNvPr>
          <p:cNvSpPr txBox="1"/>
          <p:nvPr/>
        </p:nvSpPr>
        <p:spPr>
          <a:xfrm>
            <a:off x="3752390" y="1419622"/>
            <a:ext cx="18678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/>
              <a:t>Diccionarios</a:t>
            </a:r>
            <a:endParaRPr lang="en-GB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74B10F-52F0-4E39-8D3A-C95B45F9594C}"/>
              </a:ext>
            </a:extLst>
          </p:cNvPr>
          <p:cNvSpPr/>
          <p:nvPr/>
        </p:nvSpPr>
        <p:spPr>
          <a:xfrm>
            <a:off x="2286000" y="223851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D.get</a:t>
            </a:r>
            <a:r>
              <a:rPr lang="es-ES" dirty="0"/>
              <a:t>(k[, d]) Busca el valor de la clave k en el diccionario. Es equivalente a utilizar D[k] pero al utilizar este método podemos indicar un valor a devolver por defecto si no se encuentra la clave, mientras que con la sintaxis D[k], de no existir la clave se lanzaría una excepción.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4796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800" dirty="0"/>
              <a:t>5-Lenguaje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402784-9B33-4E5C-BFA2-6D8533A0BC9C}"/>
              </a:ext>
            </a:extLst>
          </p:cNvPr>
          <p:cNvSpPr txBox="1"/>
          <p:nvPr/>
        </p:nvSpPr>
        <p:spPr>
          <a:xfrm>
            <a:off x="3752390" y="1419622"/>
            <a:ext cx="18678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/>
              <a:t>Diccionarios</a:t>
            </a:r>
            <a:endParaRPr lang="en-GB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44088-E421-4768-BED5-57F27AF375EA}"/>
              </a:ext>
            </a:extLst>
          </p:cNvPr>
          <p:cNvSpPr/>
          <p:nvPr/>
        </p:nvSpPr>
        <p:spPr>
          <a:xfrm>
            <a:off x="1733971" y="2238514"/>
            <a:ext cx="59046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D.has_key</a:t>
            </a:r>
            <a:r>
              <a:rPr lang="es-ES" dirty="0"/>
              <a:t>(k) Comprueba si el diccionario tiene la clave k. Es equivalente a la sintaxis k in 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D.items</a:t>
            </a:r>
            <a:r>
              <a:rPr lang="es-ES" dirty="0"/>
              <a:t>() Devuelve una lista de tuplas con pares clave-valor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D.keys</a:t>
            </a:r>
            <a:r>
              <a:rPr lang="es-ES" dirty="0"/>
              <a:t>() Devuelve una lista de las claves del diccionario.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97741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800" dirty="0"/>
              <a:t>5-Lenguaje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402784-9B33-4E5C-BFA2-6D8533A0BC9C}"/>
              </a:ext>
            </a:extLst>
          </p:cNvPr>
          <p:cNvSpPr txBox="1"/>
          <p:nvPr/>
        </p:nvSpPr>
        <p:spPr>
          <a:xfrm>
            <a:off x="3752390" y="1419622"/>
            <a:ext cx="18678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/>
              <a:t>Diccionarios</a:t>
            </a:r>
            <a:endParaRPr lang="en-GB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A82CF8-FB97-4A1D-B763-12E7CC51C39F}"/>
              </a:ext>
            </a:extLst>
          </p:cNvPr>
          <p:cNvSpPr/>
          <p:nvPr/>
        </p:nvSpPr>
        <p:spPr>
          <a:xfrm>
            <a:off x="1691680" y="2323496"/>
            <a:ext cx="57606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D.pop</a:t>
            </a:r>
            <a:r>
              <a:rPr lang="es-ES" dirty="0"/>
              <a:t>(k[, d]) Borra la clave k del diccionario y devuelve su valor. Si no se encuentra dicha clave se devuelve d si se especificó el parámetro o bien se lanza una excepción.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D.values</a:t>
            </a:r>
            <a:r>
              <a:rPr lang="es-ES" dirty="0"/>
              <a:t>() Devuelve una lista de los valores del diccionario.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1268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800" dirty="0"/>
              <a:t>5-Lenguaje python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02816B-F045-410A-B036-C7E5225EC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896" y="1491630"/>
            <a:ext cx="4942208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4114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800" dirty="0"/>
              <a:t>5-Lenguaje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402784-9B33-4E5C-BFA2-6D8533A0BC9C}"/>
              </a:ext>
            </a:extLst>
          </p:cNvPr>
          <p:cNvSpPr txBox="1"/>
          <p:nvPr/>
        </p:nvSpPr>
        <p:spPr>
          <a:xfrm>
            <a:off x="3752390" y="1419622"/>
            <a:ext cx="1454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/>
              <a:t>Cadenas</a:t>
            </a:r>
            <a:endParaRPr lang="en-GB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35E5D-8D8E-4A61-A664-B71285B13D7B}"/>
              </a:ext>
            </a:extLst>
          </p:cNvPr>
          <p:cNvSpPr/>
          <p:nvPr/>
        </p:nvSpPr>
        <p:spPr>
          <a:xfrm>
            <a:off x="1763688" y="2238514"/>
            <a:ext cx="54726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S.count</a:t>
            </a:r>
            <a:r>
              <a:rPr lang="es-ES" dirty="0"/>
              <a:t>(sub[, </a:t>
            </a:r>
            <a:r>
              <a:rPr lang="es-ES" dirty="0" err="1"/>
              <a:t>start</a:t>
            </a:r>
            <a:r>
              <a:rPr lang="es-ES" dirty="0"/>
              <a:t>[, </a:t>
            </a:r>
            <a:r>
              <a:rPr lang="es-ES" dirty="0" err="1"/>
              <a:t>end</a:t>
            </a:r>
            <a:r>
              <a:rPr lang="es-ES" dirty="0"/>
              <a:t>]]) Devuelve el número de veces que se encuentra sub en la cadena. Los parámetros opcionales </a:t>
            </a:r>
            <a:r>
              <a:rPr lang="es-ES" dirty="0" err="1"/>
              <a:t>start</a:t>
            </a:r>
            <a:r>
              <a:rPr lang="es-ES" dirty="0"/>
              <a:t> y </a:t>
            </a:r>
            <a:r>
              <a:rPr lang="es-ES" dirty="0" err="1"/>
              <a:t>end</a:t>
            </a:r>
            <a:r>
              <a:rPr lang="es-ES" dirty="0"/>
              <a:t> definen una </a:t>
            </a:r>
            <a:r>
              <a:rPr lang="es-ES" dirty="0" err="1"/>
              <a:t>subcadena</a:t>
            </a:r>
            <a:r>
              <a:rPr lang="es-ES" dirty="0"/>
              <a:t> en la que buscar.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S.find</a:t>
            </a:r>
            <a:r>
              <a:rPr lang="es-ES" dirty="0"/>
              <a:t>(sub[, </a:t>
            </a:r>
            <a:r>
              <a:rPr lang="es-ES" dirty="0" err="1"/>
              <a:t>start</a:t>
            </a:r>
            <a:r>
              <a:rPr lang="es-ES" dirty="0"/>
              <a:t>[, </a:t>
            </a:r>
            <a:r>
              <a:rPr lang="es-ES" dirty="0" err="1"/>
              <a:t>end</a:t>
            </a:r>
            <a:r>
              <a:rPr lang="es-ES" dirty="0"/>
              <a:t>]]) Devuelve la posición en la que se encontró por primera vez sub en la cadena o -1 si no se encontró.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5686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800" dirty="0"/>
              <a:t>5-Lenguaje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402784-9B33-4E5C-BFA2-6D8533A0BC9C}"/>
              </a:ext>
            </a:extLst>
          </p:cNvPr>
          <p:cNvSpPr txBox="1"/>
          <p:nvPr/>
        </p:nvSpPr>
        <p:spPr>
          <a:xfrm>
            <a:off x="3752390" y="1419622"/>
            <a:ext cx="1454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/>
              <a:t>Cadenas</a:t>
            </a:r>
            <a:endParaRPr lang="en-GB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35E5D-8D8E-4A61-A664-B71285B13D7B}"/>
              </a:ext>
            </a:extLst>
          </p:cNvPr>
          <p:cNvSpPr/>
          <p:nvPr/>
        </p:nvSpPr>
        <p:spPr>
          <a:xfrm>
            <a:off x="1835696" y="2163068"/>
            <a:ext cx="547260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S.join</a:t>
            </a:r>
            <a:r>
              <a:rPr lang="es-ES" dirty="0"/>
              <a:t>(</a:t>
            </a:r>
            <a:r>
              <a:rPr lang="es-ES" dirty="0" err="1"/>
              <a:t>sequence</a:t>
            </a:r>
            <a:r>
              <a:rPr lang="es-ES" dirty="0"/>
              <a:t>) Devuelve una cadena resultante de concatenar las cadenas de la secuencia </a:t>
            </a:r>
            <a:r>
              <a:rPr lang="es-ES" dirty="0" err="1"/>
              <a:t>seq</a:t>
            </a:r>
            <a:r>
              <a:rPr lang="es-ES" dirty="0"/>
              <a:t> separadas por la cadena sobre la que se llama el método.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S.partition</a:t>
            </a:r>
            <a:r>
              <a:rPr lang="es-ES" dirty="0"/>
              <a:t>(</a:t>
            </a:r>
            <a:r>
              <a:rPr lang="es-ES" dirty="0" err="1"/>
              <a:t>sep</a:t>
            </a:r>
            <a:r>
              <a:rPr lang="es-ES" dirty="0"/>
              <a:t>) Busca el separador </a:t>
            </a:r>
            <a:r>
              <a:rPr lang="es-ES" dirty="0" err="1"/>
              <a:t>sep</a:t>
            </a:r>
            <a:r>
              <a:rPr lang="es-ES" dirty="0"/>
              <a:t> en la cadena y devuelve una tupla con la </a:t>
            </a:r>
            <a:r>
              <a:rPr lang="es-ES" dirty="0" err="1"/>
              <a:t>subcadena</a:t>
            </a:r>
            <a:r>
              <a:rPr lang="es-ES" dirty="0"/>
              <a:t> hasta dicho separador, el separador en si, y la </a:t>
            </a:r>
            <a:r>
              <a:rPr lang="es-ES" dirty="0" err="1"/>
              <a:t>subcadena</a:t>
            </a:r>
            <a:r>
              <a:rPr lang="es-ES" dirty="0"/>
              <a:t> del separador hasta el final de la cadena. Si no se encuentra el separador, la tupla contendrá la cadena en si y dos cadenas vacías.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39540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800" dirty="0"/>
              <a:t>5-Lenguaje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402784-9B33-4E5C-BFA2-6D8533A0BC9C}"/>
              </a:ext>
            </a:extLst>
          </p:cNvPr>
          <p:cNvSpPr txBox="1"/>
          <p:nvPr/>
        </p:nvSpPr>
        <p:spPr>
          <a:xfrm>
            <a:off x="3752390" y="1419622"/>
            <a:ext cx="1454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/>
              <a:t>Cadenas</a:t>
            </a:r>
            <a:endParaRPr lang="en-GB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35E5D-8D8E-4A61-A664-B71285B13D7B}"/>
              </a:ext>
            </a:extLst>
          </p:cNvPr>
          <p:cNvSpPr/>
          <p:nvPr/>
        </p:nvSpPr>
        <p:spPr>
          <a:xfrm>
            <a:off x="1403648" y="2163068"/>
            <a:ext cx="66967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S.replace</a:t>
            </a:r>
            <a:r>
              <a:rPr lang="es-ES" dirty="0"/>
              <a:t>(</a:t>
            </a:r>
            <a:r>
              <a:rPr lang="es-ES" dirty="0" err="1"/>
              <a:t>old</a:t>
            </a:r>
            <a:r>
              <a:rPr lang="es-ES" dirty="0"/>
              <a:t>, new[, </a:t>
            </a:r>
            <a:r>
              <a:rPr lang="es-ES" dirty="0" err="1"/>
              <a:t>count</a:t>
            </a:r>
            <a:r>
              <a:rPr lang="es-ES" dirty="0"/>
              <a:t>]) Devuelve una cadena en la que se han reemplazado todas las ocurrencias de la cadena </a:t>
            </a:r>
            <a:r>
              <a:rPr lang="es-ES" dirty="0" err="1"/>
              <a:t>old</a:t>
            </a:r>
            <a:r>
              <a:rPr lang="es-ES" dirty="0"/>
              <a:t> por la cadena new. Si se especifica el parámetro </a:t>
            </a:r>
            <a:r>
              <a:rPr lang="es-ES" dirty="0" err="1"/>
              <a:t>count</a:t>
            </a:r>
            <a:r>
              <a:rPr lang="es-ES" dirty="0"/>
              <a:t>, este indica el número máximo de ocurrencias a reemplazar.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S.split</a:t>
            </a:r>
            <a:r>
              <a:rPr lang="es-ES" dirty="0"/>
              <a:t>([</a:t>
            </a:r>
            <a:r>
              <a:rPr lang="es-ES" dirty="0" err="1"/>
              <a:t>sep</a:t>
            </a:r>
            <a:r>
              <a:rPr lang="es-ES" dirty="0"/>
              <a:t> [,</a:t>
            </a:r>
            <a:r>
              <a:rPr lang="es-ES" dirty="0" err="1"/>
              <a:t>maxsplit</a:t>
            </a:r>
            <a:r>
              <a:rPr lang="es-ES" dirty="0"/>
              <a:t>]]) Devuelve una lista conteniendo las </a:t>
            </a:r>
            <a:r>
              <a:rPr lang="es-ES" dirty="0" err="1"/>
              <a:t>subcadenas</a:t>
            </a:r>
            <a:r>
              <a:rPr lang="es-ES" dirty="0"/>
              <a:t> en las que se divide nuestra cadena al dividirlas por el delimitador sep. En el caso de que Revisitando objetos 55 no se especifique </a:t>
            </a:r>
            <a:r>
              <a:rPr lang="es-ES" dirty="0" err="1"/>
              <a:t>sep</a:t>
            </a:r>
            <a:r>
              <a:rPr lang="es-ES" dirty="0"/>
              <a:t>, se usan espacios. Si se especifica </a:t>
            </a:r>
            <a:r>
              <a:rPr lang="es-ES" dirty="0" err="1"/>
              <a:t>maxsplit</a:t>
            </a:r>
            <a:r>
              <a:rPr lang="es-ES" dirty="0"/>
              <a:t>, este indica el número máximo de particiones a realizar.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11838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800" dirty="0"/>
              <a:t>5-Lenguaje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402784-9B33-4E5C-BFA2-6D8533A0BC9C}"/>
              </a:ext>
            </a:extLst>
          </p:cNvPr>
          <p:cNvSpPr txBox="1"/>
          <p:nvPr/>
        </p:nvSpPr>
        <p:spPr>
          <a:xfrm>
            <a:off x="3752390" y="1419622"/>
            <a:ext cx="938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/>
              <a:t>Listas</a:t>
            </a:r>
            <a:endParaRPr lang="en-GB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9DCB52-FF39-4F10-A148-4FE4CAC8B1C8}"/>
              </a:ext>
            </a:extLst>
          </p:cNvPr>
          <p:cNvSpPr/>
          <p:nvPr/>
        </p:nvSpPr>
        <p:spPr>
          <a:xfrm>
            <a:off x="1475656" y="1991118"/>
            <a:ext cx="61926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L.append</a:t>
            </a:r>
            <a:r>
              <a:rPr lang="es-ES" dirty="0"/>
              <a:t>(</a:t>
            </a:r>
            <a:r>
              <a:rPr lang="es-ES" dirty="0" err="1"/>
              <a:t>object</a:t>
            </a:r>
            <a:r>
              <a:rPr lang="es-ES" dirty="0"/>
              <a:t>) Añade un objeto al final de la lista. </a:t>
            </a:r>
            <a:r>
              <a:rPr lang="es-ES" dirty="0" err="1"/>
              <a:t>L.count</a:t>
            </a:r>
            <a:r>
              <a:rPr lang="es-ES" dirty="0"/>
              <a:t>(</a:t>
            </a:r>
            <a:r>
              <a:rPr lang="es-ES" dirty="0" err="1"/>
              <a:t>value</a:t>
            </a:r>
            <a:r>
              <a:rPr lang="es-ES" dirty="0"/>
              <a:t>) Devuelve el número de veces que se encontró </a:t>
            </a:r>
            <a:r>
              <a:rPr lang="es-ES" dirty="0" err="1"/>
              <a:t>value</a:t>
            </a:r>
            <a:r>
              <a:rPr lang="es-ES" dirty="0"/>
              <a:t> en la lista.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L.extend</a:t>
            </a:r>
            <a:r>
              <a:rPr lang="es-ES" dirty="0"/>
              <a:t>(iterable) Añade los elementos del iterable a la lista.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L.index</a:t>
            </a:r>
            <a:r>
              <a:rPr lang="es-ES" dirty="0"/>
              <a:t>(</a:t>
            </a:r>
            <a:r>
              <a:rPr lang="es-ES" dirty="0" err="1"/>
              <a:t>value</a:t>
            </a:r>
            <a:r>
              <a:rPr lang="es-ES" dirty="0"/>
              <a:t>[, </a:t>
            </a:r>
            <a:r>
              <a:rPr lang="es-ES" dirty="0" err="1"/>
              <a:t>start</a:t>
            </a:r>
            <a:r>
              <a:rPr lang="es-ES" dirty="0"/>
              <a:t>[, stop]]) Devuelve la posición en la que se encontró la primera ocurrencia de </a:t>
            </a:r>
            <a:r>
              <a:rPr lang="es-ES" dirty="0" err="1"/>
              <a:t>value</a:t>
            </a:r>
            <a:r>
              <a:rPr lang="es-ES" dirty="0"/>
              <a:t>. Si se especifican, </a:t>
            </a:r>
            <a:r>
              <a:rPr lang="es-ES" dirty="0" err="1"/>
              <a:t>start</a:t>
            </a:r>
            <a:r>
              <a:rPr lang="es-ES" dirty="0"/>
              <a:t> y stop definen las posiciones de inicio y fin de una </a:t>
            </a:r>
            <a:r>
              <a:rPr lang="es-ES" dirty="0" err="1"/>
              <a:t>sublista</a:t>
            </a:r>
            <a:r>
              <a:rPr lang="es-ES" dirty="0"/>
              <a:t> en la que buscar.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56140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800" dirty="0"/>
              <a:t>5-Lenguaje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402784-9B33-4E5C-BFA2-6D8533A0BC9C}"/>
              </a:ext>
            </a:extLst>
          </p:cNvPr>
          <p:cNvSpPr txBox="1"/>
          <p:nvPr/>
        </p:nvSpPr>
        <p:spPr>
          <a:xfrm>
            <a:off x="3752390" y="1419622"/>
            <a:ext cx="938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/>
              <a:t>Listas</a:t>
            </a:r>
            <a:endParaRPr lang="en-GB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9DCB52-FF39-4F10-A148-4FE4CAC8B1C8}"/>
              </a:ext>
            </a:extLst>
          </p:cNvPr>
          <p:cNvSpPr/>
          <p:nvPr/>
        </p:nvSpPr>
        <p:spPr>
          <a:xfrm>
            <a:off x="1475656" y="1991118"/>
            <a:ext cx="619268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L.insert</a:t>
            </a:r>
            <a:r>
              <a:rPr lang="es-ES" dirty="0"/>
              <a:t>(</a:t>
            </a:r>
            <a:r>
              <a:rPr lang="es-ES" dirty="0" err="1"/>
              <a:t>index</a:t>
            </a:r>
            <a:r>
              <a:rPr lang="es-ES" dirty="0"/>
              <a:t>, </a:t>
            </a:r>
            <a:r>
              <a:rPr lang="es-ES" dirty="0" err="1"/>
              <a:t>object</a:t>
            </a:r>
            <a:r>
              <a:rPr lang="es-ES" dirty="0"/>
              <a:t>) Inserta el objeto </a:t>
            </a:r>
            <a:r>
              <a:rPr lang="es-ES" dirty="0" err="1"/>
              <a:t>object</a:t>
            </a:r>
            <a:r>
              <a:rPr lang="es-ES" dirty="0"/>
              <a:t> en la posición </a:t>
            </a:r>
            <a:r>
              <a:rPr lang="es-ES" dirty="0" err="1"/>
              <a:t>index</a:t>
            </a:r>
            <a:r>
              <a:rPr lang="es-E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L.pop</a:t>
            </a:r>
            <a:r>
              <a:rPr lang="es-ES" dirty="0"/>
              <a:t>([</a:t>
            </a:r>
            <a:r>
              <a:rPr lang="es-ES" dirty="0" err="1"/>
              <a:t>index</a:t>
            </a:r>
            <a:r>
              <a:rPr lang="es-ES" dirty="0"/>
              <a:t>]) Devuelve el valor en la posición </a:t>
            </a:r>
            <a:r>
              <a:rPr lang="es-ES" dirty="0" err="1"/>
              <a:t>index</a:t>
            </a:r>
            <a:r>
              <a:rPr lang="es-ES" dirty="0"/>
              <a:t> y lo elimina de la lista. Si no se especifica la posición, se utiliza el último elemento de la lista.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L.remove</a:t>
            </a:r>
            <a:r>
              <a:rPr lang="es-ES" dirty="0"/>
              <a:t>(</a:t>
            </a:r>
            <a:r>
              <a:rPr lang="es-ES" dirty="0" err="1"/>
              <a:t>value</a:t>
            </a:r>
            <a:r>
              <a:rPr lang="es-ES" dirty="0"/>
              <a:t>) Eliminar la primera ocurrencia de </a:t>
            </a:r>
            <a:r>
              <a:rPr lang="es-ES" dirty="0" err="1"/>
              <a:t>value</a:t>
            </a:r>
            <a:r>
              <a:rPr lang="es-ES" dirty="0"/>
              <a:t> en la lista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93240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800" dirty="0"/>
              <a:t>5-Lenguaje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402784-9B33-4E5C-BFA2-6D8533A0BC9C}"/>
              </a:ext>
            </a:extLst>
          </p:cNvPr>
          <p:cNvSpPr txBox="1"/>
          <p:nvPr/>
        </p:nvSpPr>
        <p:spPr>
          <a:xfrm>
            <a:off x="3752390" y="1419622"/>
            <a:ext cx="938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/>
              <a:t>Listas</a:t>
            </a:r>
            <a:endParaRPr lang="en-GB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9DCB52-FF39-4F10-A148-4FE4CAC8B1C8}"/>
              </a:ext>
            </a:extLst>
          </p:cNvPr>
          <p:cNvSpPr/>
          <p:nvPr/>
        </p:nvSpPr>
        <p:spPr>
          <a:xfrm>
            <a:off x="1115616" y="1942842"/>
            <a:ext cx="69127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L.reverse</a:t>
            </a:r>
            <a:r>
              <a:rPr lang="es-ES" dirty="0"/>
              <a:t>() Invierte la lista. Esta función trabaja sobre la propia lista desde la que se invoca el método, no sobre una copia.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L.sort</a:t>
            </a:r>
            <a:r>
              <a:rPr lang="es-ES" dirty="0"/>
              <a:t>(</a:t>
            </a:r>
            <a:r>
              <a:rPr lang="es-ES" dirty="0" err="1"/>
              <a:t>cmp</a:t>
            </a:r>
            <a:r>
              <a:rPr lang="es-ES" dirty="0"/>
              <a:t>=</a:t>
            </a:r>
            <a:r>
              <a:rPr lang="es-ES" dirty="0" err="1"/>
              <a:t>None</a:t>
            </a:r>
            <a:r>
              <a:rPr lang="es-ES" dirty="0"/>
              <a:t>, </a:t>
            </a:r>
            <a:r>
              <a:rPr lang="es-ES" dirty="0" err="1"/>
              <a:t>key</a:t>
            </a:r>
            <a:r>
              <a:rPr lang="es-ES" dirty="0"/>
              <a:t>=</a:t>
            </a:r>
            <a:r>
              <a:rPr lang="es-ES" dirty="0" err="1"/>
              <a:t>None</a:t>
            </a:r>
            <a:r>
              <a:rPr lang="es-ES" dirty="0"/>
              <a:t>, reverse=False) Ordena la lista. Si se especifica </a:t>
            </a:r>
            <a:r>
              <a:rPr lang="es-ES" dirty="0" err="1"/>
              <a:t>cmp</a:t>
            </a:r>
            <a:r>
              <a:rPr lang="es-ES" dirty="0"/>
              <a:t>, este debe ser una función que tome como parámetro dos valores x e y de la lista y devuelva -1 si x es menor que y, 0 si son iguales y 1 si x es mayor que y. El parámetro reverse es un booleano que indica si se debe ordenar la lista de forma inversa, lo que sería equivalente a llamar primero a </a:t>
            </a:r>
            <a:r>
              <a:rPr lang="es-ES" dirty="0" err="1"/>
              <a:t>L.sort</a:t>
            </a:r>
            <a:r>
              <a:rPr lang="es-ES" dirty="0"/>
              <a:t>() y después a </a:t>
            </a:r>
            <a:r>
              <a:rPr lang="es-ES" dirty="0" err="1"/>
              <a:t>L.reverse</a:t>
            </a:r>
            <a:r>
              <a:rPr lang="es-ES" dirty="0"/>
              <a:t>().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8817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800" dirty="0"/>
              <a:t>5-Lenguaje python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ADBB5E-9103-4B67-9480-8A165ADB4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350" y="1779662"/>
            <a:ext cx="43053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050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800" dirty="0"/>
              <a:t>5-Lenguaje python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FC22B4-5052-4A47-A8BC-A8203E24F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266" y="1993414"/>
            <a:ext cx="4184936" cy="16939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4FFB5B-CE9F-462C-87C8-F0D277FC3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1621939"/>
            <a:ext cx="16002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323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800" dirty="0"/>
              <a:t>5-Lenguaje python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1506BE-DF78-4B32-8E20-F01526A1A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708" y="2139702"/>
            <a:ext cx="5256584" cy="26393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EADF8F-A25A-4773-8DB4-405C1C8BE0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268" y="1491630"/>
            <a:ext cx="2001678" cy="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80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800" dirty="0"/>
              <a:t>5-Lenguaje python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8ACA8A-69C3-49C1-953F-44A1336A8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725" y="2178357"/>
            <a:ext cx="5290550" cy="28470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091128-43B9-43F8-9B66-9BD6BC787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268" y="1491630"/>
            <a:ext cx="2001678" cy="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2623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ción de la pantalla panorámica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1253</Words>
  <Application>Microsoft Office PowerPoint</Application>
  <PresentationFormat>On-screen Show (16:9)</PresentationFormat>
  <Paragraphs>182</Paragraphs>
  <Slides>55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Calibri</vt:lpstr>
      <vt:lpstr>Tw Cen MT</vt:lpstr>
      <vt:lpstr>Wingdings</vt:lpstr>
      <vt:lpstr>Wingdings 2</vt:lpstr>
      <vt:lpstr>Presentación de la pantalla panorámica</vt:lpstr>
      <vt:lpstr>PROGRAMACIÓN ii – UNIDAD 1</vt:lpstr>
      <vt:lpstr>5-Lenguaje python</vt:lpstr>
      <vt:lpstr>5-Lenguaje python</vt:lpstr>
      <vt:lpstr>5-Lenguaje python</vt:lpstr>
      <vt:lpstr>5-Lenguaje python</vt:lpstr>
      <vt:lpstr>5-Lenguaje python</vt:lpstr>
      <vt:lpstr>5-Lenguaje python</vt:lpstr>
      <vt:lpstr>5-Lenguaje python</vt:lpstr>
      <vt:lpstr>5-Lenguaje python</vt:lpstr>
      <vt:lpstr>5-Lenguaje python</vt:lpstr>
      <vt:lpstr>5-Lenguaje python</vt:lpstr>
      <vt:lpstr>5-Lenguaje python</vt:lpstr>
      <vt:lpstr>5-Lenguaje python</vt:lpstr>
      <vt:lpstr>5-Lenguaje python</vt:lpstr>
      <vt:lpstr>5-Lenguaje python - Listas</vt:lpstr>
      <vt:lpstr>5-Lenguaje python - Listas</vt:lpstr>
      <vt:lpstr>5-Lenguaje python - Listas</vt:lpstr>
      <vt:lpstr>5-Lenguaje python - Listas</vt:lpstr>
      <vt:lpstr>5-Lenguaje python - Listas</vt:lpstr>
      <vt:lpstr>5-Lenguaje python</vt:lpstr>
      <vt:lpstr>5-Lenguaje python - Tuplas</vt:lpstr>
      <vt:lpstr>5-Lenguaje python - Tuplas</vt:lpstr>
      <vt:lpstr>5-Lenguaje python - Tuplas</vt:lpstr>
      <vt:lpstr>5-Lenguaje python - Tuplas</vt:lpstr>
      <vt:lpstr>5-Lenguaje python </vt:lpstr>
      <vt:lpstr>5-Lenguaje python - Diccionarios </vt:lpstr>
      <vt:lpstr>5-Lenguaje python</vt:lpstr>
      <vt:lpstr>5-Lenguaje python</vt:lpstr>
      <vt:lpstr>5-Lenguaje python</vt:lpstr>
      <vt:lpstr>5-Lenguaje python</vt:lpstr>
      <vt:lpstr>5-Lenguaje python</vt:lpstr>
      <vt:lpstr>5-Lenguaje python</vt:lpstr>
      <vt:lpstr>5-Lenguaje python</vt:lpstr>
      <vt:lpstr>5-Lenguaje python</vt:lpstr>
      <vt:lpstr>5-Lenguaje python</vt:lpstr>
      <vt:lpstr>5-Lenguaje python</vt:lpstr>
      <vt:lpstr>5-Lenguaje python</vt:lpstr>
      <vt:lpstr>5-Lenguaje python</vt:lpstr>
      <vt:lpstr>5-Lenguaje python</vt:lpstr>
      <vt:lpstr>5-Lenguaje python</vt:lpstr>
      <vt:lpstr>5-Lenguaje python</vt:lpstr>
      <vt:lpstr>5-Lenguaje python</vt:lpstr>
      <vt:lpstr>5-Lenguaje python</vt:lpstr>
      <vt:lpstr>5-Lenguaje python</vt:lpstr>
      <vt:lpstr>5-Lenguaje python</vt:lpstr>
      <vt:lpstr>5-Lenguaje python</vt:lpstr>
      <vt:lpstr>5-Lenguaje python</vt:lpstr>
      <vt:lpstr>5-Lenguaje python</vt:lpstr>
      <vt:lpstr>5-Lenguaje python</vt:lpstr>
      <vt:lpstr>5-Lenguaje python</vt:lpstr>
      <vt:lpstr>5-Lenguaje python</vt:lpstr>
      <vt:lpstr>5-Lenguaje python</vt:lpstr>
      <vt:lpstr>5-Lenguaje python</vt:lpstr>
      <vt:lpstr>5-Lenguaje python</vt:lpstr>
      <vt:lpstr>5-Lenguaje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2018-03-11T22:14:27Z</dcterms:created>
  <dcterms:modified xsi:type="dcterms:W3CDTF">2020-07-11T01:16:30Z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3082</vt:i4>
  </property>
  <property fmtid="{D5CDD505-2E9C-101B-9397-08002B2CF9AE}" pid="3" name="_Version">
    <vt:lpwstr>12.0.4518</vt:lpwstr>
  </property>
</Properties>
</file>