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330" r:id="rId3"/>
    <p:sldId id="382" r:id="rId4"/>
    <p:sldId id="390" r:id="rId5"/>
    <p:sldId id="391" r:id="rId6"/>
    <p:sldId id="394" r:id="rId7"/>
    <p:sldId id="398" r:id="rId8"/>
    <p:sldId id="399" r:id="rId9"/>
    <p:sldId id="401" r:id="rId10"/>
    <p:sldId id="383" r:id="rId11"/>
    <p:sldId id="397" r:id="rId12"/>
    <p:sldId id="396" r:id="rId13"/>
    <p:sldId id="400" r:id="rId14"/>
    <p:sldId id="402" r:id="rId15"/>
    <p:sldId id="405" r:id="rId16"/>
    <p:sldId id="403" r:id="rId17"/>
    <p:sldId id="404" r:id="rId18"/>
    <p:sldId id="436" r:id="rId19"/>
    <p:sldId id="437" r:id="rId20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86456" autoAdjust="0"/>
  </p:normalViewPr>
  <p:slideViewPr>
    <p:cSldViewPr>
      <p:cViewPr varScale="1">
        <p:scale>
          <a:sx n="82" d="100"/>
          <a:sy n="82" d="100"/>
        </p:scale>
        <p:origin x="87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AR"/>
              <a:pPr/>
              <a:t>12/7/2020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01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86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03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7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30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7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41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127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11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0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7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35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955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86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99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2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17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12/07/2020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s-AR"/>
              <a:pPr/>
              <a:t>12/7/2020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08842" y="3651870"/>
            <a:ext cx="6953241" cy="724410"/>
          </a:xfrm>
        </p:spPr>
        <p:txBody>
          <a:bodyPr/>
          <a:lstStyle/>
          <a:p>
            <a:r>
              <a:rPr lang="es-ES" sz="3800" dirty="0"/>
              <a:t>PROGRAMACIÓN ii - Unidad 2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83768" y="4545738"/>
            <a:ext cx="6515100" cy="514350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8800" dirty="0"/>
              <a:t>Ing. Gastón Weingand (gaston.weingand@uai.edu.ar)</a:t>
            </a:r>
          </a:p>
        </p:txBody>
      </p:sp>
      <p:pic>
        <p:nvPicPr>
          <p:cNvPr id="6" name="Picture 443" descr="Resultado de imagen para universidad abierta interamericana">
            <a:extLst>
              <a:ext uri="{FF2B5EF4-FFF2-40B4-BE49-F238E27FC236}">
                <a16:creationId xmlns:a16="http://schemas.microsoft.com/office/drawing/2014/main" id="{692589F0-A864-49EC-87B9-1BCE6A92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8913"/>
            <a:ext cx="2171901" cy="21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 dirty="0"/>
              <a:t>2-</a:t>
            </a:r>
            <a:r>
              <a:rPr lang="es-ES" sz="4000" dirty="0"/>
              <a:t> </a:t>
            </a:r>
            <a:r>
              <a:rPr lang="es-ES" sz="3800" dirty="0"/>
              <a:t>Constructor y destructor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1E368-FCE0-4400-8DA5-5019EC10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02" y="1787574"/>
            <a:ext cx="4681595" cy="172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C1EDE-D2FF-4A68-850C-C167D9C3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636" y="4017278"/>
            <a:ext cx="2194126" cy="100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AFD6D-5772-4F92-AB8B-68AD2F511406}"/>
              </a:ext>
            </a:extLst>
          </p:cNvPr>
          <p:cNvSpPr txBox="1"/>
          <p:nvPr/>
        </p:nvSpPr>
        <p:spPr>
          <a:xfrm>
            <a:off x="4034032" y="13341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Definición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E293D-5702-4DE7-9EF9-E059D89044AB}"/>
              </a:ext>
            </a:extLst>
          </p:cNvPr>
          <p:cNvSpPr txBox="1"/>
          <p:nvPr/>
        </p:nvSpPr>
        <p:spPr>
          <a:xfrm>
            <a:off x="4313756" y="35818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54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Encapsulamiento.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3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3- Encapsulamiento -&gt; Propiedades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43EB9-986E-4BDC-B8D3-DD9BD246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36929"/>
            <a:ext cx="7056784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3- </a:t>
            </a:r>
            <a:r>
              <a:rPr lang="es-ES" sz="3800" dirty="0" err="1"/>
              <a:t>Name</a:t>
            </a:r>
            <a:r>
              <a:rPr lang="es-ES" sz="3800" dirty="0"/>
              <a:t> </a:t>
            </a:r>
            <a:r>
              <a:rPr lang="es-ES" sz="3800" dirty="0" err="1"/>
              <a:t>mangling</a:t>
            </a:r>
            <a:endParaRPr lang="es-ES" sz="3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389DC9-A283-4906-9155-347A5DF1ED34}"/>
              </a:ext>
            </a:extLst>
          </p:cNvPr>
          <p:cNvSpPr/>
          <p:nvPr/>
        </p:nvSpPr>
        <p:spPr>
          <a:xfrm>
            <a:off x="1137027" y="1707654"/>
            <a:ext cx="720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Name mangling</a:t>
            </a:r>
            <a:r>
              <a:rPr lang="en-GB" dirty="0"/>
              <a:t>: Los </a:t>
            </a:r>
            <a:r>
              <a:rPr lang="en-GB" dirty="0" err="1"/>
              <a:t>miembros</a:t>
            </a:r>
            <a:r>
              <a:rPr lang="en-GB" dirty="0"/>
              <a:t> privados no son </a:t>
            </a:r>
            <a:r>
              <a:rPr lang="en-GB" dirty="0" err="1"/>
              <a:t>verdaderamente</a:t>
            </a:r>
            <a:r>
              <a:rPr lang="en-GB" dirty="0"/>
              <a:t> privados…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73E51-6B53-4127-B750-38A5EA39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17" y="2299383"/>
            <a:ext cx="3140765" cy="27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Ejemplo 1 - DEFINICIÓN DE CLASE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EDC54-609D-4D41-AADC-5E056A3D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635646"/>
            <a:ext cx="4176464" cy="32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Ejemplo 1 - DEFINICIÓN DE CLASE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465F6-B6C9-47C2-9A6C-50398302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19134"/>
            <a:ext cx="4752528" cy="38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Ejemplo 1 - DEFINICIÓN DE CLASE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A1A18-B97F-4A14-8187-D8717A9E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6" y="1965781"/>
            <a:ext cx="8053955" cy="17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Ejemplo 1 - USO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79CD0-1369-4CBB-95C2-B733498A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7" y="1779662"/>
            <a:ext cx="836216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5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4D5AF-6190-4F26-90B4-F10F1EFF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377315"/>
            <a:ext cx="5857875" cy="3648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ES" sz="3800" dirty="0"/>
              <a:t>Ejemplo 2 - Composición</a:t>
            </a:r>
          </a:p>
        </p:txBody>
      </p:sp>
    </p:spTree>
    <p:extLst>
      <p:ext uri="{BB962C8B-B14F-4D97-AF65-F5344CB8AC3E}">
        <p14:creationId xmlns:p14="http://schemas.microsoft.com/office/powerpoint/2010/main" val="166493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ES" sz="3800" dirty="0"/>
              <a:t>Ejemplo 3 - Agregación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ABB02-D576-416D-B82A-103E94F8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392345"/>
            <a:ext cx="6200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06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Desarrollo y utilización de clases y objetos. Variables de clases e instancias.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8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1- Clases y objetos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92500"/>
          </a:bodyPr>
          <a:lstStyle/>
          <a:p>
            <a:pPr marL="0" indent="0">
              <a:buSzPct val="80000"/>
              <a:buNone/>
            </a:pPr>
            <a:r>
              <a:rPr lang="es-ES" dirty="0"/>
              <a:t>En Python las clases se definen mediante la palabra clave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/>
              <a:t> seguida del nombre de la clase, dos puntos </a:t>
            </a:r>
            <a:r>
              <a:rPr lang="es-ES" dirty="0">
                <a:solidFill>
                  <a:srgbClr val="FF0000"/>
                </a:solidFill>
              </a:rPr>
              <a:t>(:)</a:t>
            </a:r>
            <a:r>
              <a:rPr lang="es-ES" dirty="0"/>
              <a:t> y a continuación, </a:t>
            </a:r>
            <a:r>
              <a:rPr lang="es-ES" dirty="0" err="1"/>
              <a:t>indentado</a:t>
            </a:r>
            <a:r>
              <a:rPr lang="es-ES" dirty="0"/>
              <a:t>, el cuerpo de la clase. </a:t>
            </a:r>
          </a:p>
          <a:p>
            <a:pPr marL="0" indent="0">
              <a:buSzPct val="80000"/>
              <a:buNone/>
            </a:pPr>
            <a:r>
              <a:rPr lang="es-ES" dirty="0"/>
              <a:t>Como en el caso de las funciones, si la primera línea del cuerpo se trata de una cadena de texto, esta será la cadena de documentación de la clase o </a:t>
            </a:r>
            <a:r>
              <a:rPr lang="es-ES" dirty="0" err="1">
                <a:solidFill>
                  <a:srgbClr val="FF0000"/>
                </a:solidFill>
              </a:rPr>
              <a:t>docstring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64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1- Clases y objetos - Declaración e instanciación</a:t>
            </a:r>
            <a:endParaRPr lang="es-E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3BE1A-53E3-4865-9003-62472C8D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68" y="2057488"/>
            <a:ext cx="5769864" cy="1527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80CB0B-8CC6-4568-961E-61B47E6C685A}"/>
              </a:ext>
            </a:extLst>
          </p:cNvPr>
          <p:cNvSpPr/>
          <p:nvPr/>
        </p:nvSpPr>
        <p:spPr>
          <a:xfrm>
            <a:off x="2819443" y="4371950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mi_auto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</a:rPr>
              <a:t> = Coche(5)</a:t>
            </a:r>
            <a:endParaRPr lang="en-GB" sz="28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AE0B0-31F4-4230-8E2B-E749C5F7F20F}"/>
              </a:ext>
            </a:extLst>
          </p:cNvPr>
          <p:cNvSpPr txBox="1"/>
          <p:nvPr/>
        </p:nvSpPr>
        <p:spPr>
          <a:xfrm>
            <a:off x="3464966" y="3756309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rgbClr val="00B050"/>
                </a:solidFill>
              </a:rPr>
              <a:t>Instanciación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D22CB-EBD9-4A94-A81B-E0810AB1D894}"/>
              </a:ext>
            </a:extLst>
          </p:cNvPr>
          <p:cNvSpPr txBox="1"/>
          <p:nvPr/>
        </p:nvSpPr>
        <p:spPr>
          <a:xfrm>
            <a:off x="3519885" y="1301687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rgbClr val="00B050"/>
                </a:solidFill>
              </a:rPr>
              <a:t>Declaración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1- Clases y objetos – Miembros de clase</a:t>
            </a:r>
            <a:endParaRPr lang="es-E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6AD4A-B460-4990-978B-43C241C3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07654"/>
            <a:ext cx="5128027" cy="1201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C4537-1E7B-4ACE-814A-CD0BC9AFDAC7}"/>
              </a:ext>
            </a:extLst>
          </p:cNvPr>
          <p:cNvSpPr txBox="1"/>
          <p:nvPr/>
        </p:nvSpPr>
        <p:spPr>
          <a:xfrm>
            <a:off x="755576" y="3780003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clase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99178-12CB-41FA-BBDD-3346092A909E}"/>
              </a:ext>
            </a:extLst>
          </p:cNvPr>
          <p:cNvSpPr txBox="1"/>
          <p:nvPr/>
        </p:nvSpPr>
        <p:spPr>
          <a:xfrm>
            <a:off x="169016" y="219161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Atributos</a:t>
            </a:r>
            <a:r>
              <a:rPr lang="en-GB" dirty="0"/>
              <a:t> de </a:t>
            </a:r>
            <a:r>
              <a:rPr lang="en-GB" dirty="0" err="1"/>
              <a:t>clase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CA3D2-F43E-431D-A1EA-1F161BE3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412" y="3644801"/>
            <a:ext cx="4459831" cy="10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1- Clases y objetos – Miembros de instancia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9C71E-46CC-407E-9098-860610CA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81" y="1720978"/>
            <a:ext cx="7257836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1FF40-6824-410C-9E11-789E1531C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11" y="3729246"/>
            <a:ext cx="266917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67437-6D10-4744-B8B0-3F14885C1F68}"/>
              </a:ext>
            </a:extLst>
          </p:cNvPr>
          <p:cNvSpPr txBox="1"/>
          <p:nvPr/>
        </p:nvSpPr>
        <p:spPr>
          <a:xfrm>
            <a:off x="3419872" y="130696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Atributos</a:t>
            </a:r>
            <a:r>
              <a:rPr lang="en-GB" dirty="0"/>
              <a:t> de </a:t>
            </a:r>
            <a:r>
              <a:rPr lang="en-GB" dirty="0" err="1"/>
              <a:t>instancia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B4BFC-7B6A-49B0-9EE1-C3FCA226A894}"/>
              </a:ext>
            </a:extLst>
          </p:cNvPr>
          <p:cNvSpPr txBox="1"/>
          <p:nvPr/>
        </p:nvSpPr>
        <p:spPr>
          <a:xfrm>
            <a:off x="3545116" y="332016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instancia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8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1- Clases y objetos – Miembros estático</a:t>
            </a:r>
            <a:endParaRPr lang="es-E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27D4F-D2AF-4C4C-973F-22A8882C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71" y="3203655"/>
            <a:ext cx="7470458" cy="1005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92974-9B70-4253-AAAD-FCE983DCFE6D}"/>
              </a:ext>
            </a:extLst>
          </p:cNvPr>
          <p:cNvSpPr txBox="1"/>
          <p:nvPr/>
        </p:nvSpPr>
        <p:spPr>
          <a:xfrm>
            <a:off x="1331641" y="156363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métodos estáticos requieren del decorador </a:t>
            </a:r>
            <a:r>
              <a:rPr lang="es-ES" b="1" dirty="0"/>
              <a:t>@</a:t>
            </a:r>
            <a:r>
              <a:rPr lang="es-ES" b="1" dirty="0" err="1"/>
              <a:t>staticmethod</a:t>
            </a:r>
            <a:r>
              <a:rPr lang="es-ES" b="1" dirty="0"/>
              <a:t> </a:t>
            </a:r>
            <a:r>
              <a:rPr lang="es-ES" dirty="0"/>
              <a:t>para indicarle a python que se trata del mismo. Este tipo de método nos permite llamar una función elegantemente dentro de una clase sin que esté ligada a la clase misma ni a la instancia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46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123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(16:9)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Tw Cen MT</vt:lpstr>
      <vt:lpstr>Wingdings</vt:lpstr>
      <vt:lpstr>Wingdings 2</vt:lpstr>
      <vt:lpstr>Presentación de la pantalla panorámica</vt:lpstr>
      <vt:lpstr>PROGRAMACIÓN ii - Unidad 2</vt:lpstr>
      <vt:lpstr>Agenda</vt:lpstr>
      <vt:lpstr>Agenda</vt:lpstr>
      <vt:lpstr>1- Clases y objetos</vt:lpstr>
      <vt:lpstr>1- Clases y objetos - Declaración e instanciación</vt:lpstr>
      <vt:lpstr>1- Clases y objetos – Miembros de clase</vt:lpstr>
      <vt:lpstr>1- Clases y objetos – Miembros de instancia</vt:lpstr>
      <vt:lpstr>1- Clases y objetos – Miembros estático</vt:lpstr>
      <vt:lpstr>Agenda</vt:lpstr>
      <vt:lpstr>2- Constructor y destructor</vt:lpstr>
      <vt:lpstr>Agenda</vt:lpstr>
      <vt:lpstr>3- Encapsulamiento -&gt; Propiedades</vt:lpstr>
      <vt:lpstr>3- Name mangling</vt:lpstr>
      <vt:lpstr>Ejemplo 1 - DEFINICIÓN DE CLASE</vt:lpstr>
      <vt:lpstr>Ejemplo 1 - DEFINICIÓN DE CLASE</vt:lpstr>
      <vt:lpstr>Ejemplo 1 - DEFINICIÓN DE CLASE</vt:lpstr>
      <vt:lpstr>Ejemplo 1 - USO</vt:lpstr>
      <vt:lpstr>Ejemplo 2 - Composición</vt:lpstr>
      <vt:lpstr>Ejemplo 3 - Agregación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2020-02-25T00:28:20Z</dcterms:created>
  <dcterms:modified xsi:type="dcterms:W3CDTF">2020-07-12T22:19:58Z</dcterms:modified>
</cp:coreProperties>
</file>