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6" r:id="rId2"/>
    <p:sldId id="330" r:id="rId3"/>
    <p:sldId id="406" r:id="rId4"/>
    <p:sldId id="411" r:id="rId5"/>
    <p:sldId id="412" r:id="rId6"/>
    <p:sldId id="413" r:id="rId7"/>
    <p:sldId id="414" r:id="rId8"/>
    <p:sldId id="415" r:id="rId9"/>
    <p:sldId id="417" r:id="rId10"/>
    <p:sldId id="416" r:id="rId11"/>
    <p:sldId id="418" r:id="rId12"/>
    <p:sldId id="407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08" r:id="rId23"/>
    <p:sldId id="428" r:id="rId24"/>
  </p:sldIdLst>
  <p:sldSz cx="9144000" cy="5143500" type="screen16x9"/>
  <p:notesSz cx="6858000" cy="9144000"/>
  <p:defaultTextStyle>
    <a:lvl1pPr marL="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0" autoAdjust="0"/>
    <p:restoredTop sz="86456" autoAdjust="0"/>
  </p:normalViewPr>
  <p:slideViewPr>
    <p:cSldViewPr>
      <p:cViewPr varScale="1">
        <p:scale>
          <a:sx n="82" d="100"/>
          <a:sy n="82" d="100"/>
        </p:scale>
        <p:origin x="87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A8ADFD5B-A66C-449C-B6E8-FB716D07777D}" type="datetimeFigureOut">
              <a:rPr lang="es-AR"/>
              <a:pPr/>
              <a:t>12/7/2020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120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2568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4912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4353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5617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5951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2393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626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5288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8069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1704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6643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5739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72956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5882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5809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0085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333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1476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4962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1978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7406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724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511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es-ES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es-ES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s-ES">
                <a:solidFill>
                  <a:srgbClr val="FFFFFF"/>
                </a:solidFill>
              </a:rPr>
              <a:pPr algn="ctr"/>
              <a:t>12/07/2020</a:t>
            </a:fld>
            <a:endParaRPr kumimoji="0" lang="es-ES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s-ES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s-ES">
                <a:solidFill>
                  <a:schemeClr val="tx2"/>
                </a:solidFill>
              </a:rPr>
              <a:pPr/>
              <a:t>‹#›</a:t>
            </a:fld>
            <a:endParaRPr kumimoji="0" lang="es-ES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es-ES" cap="all" baseline="0"/>
            </a:lvl1pPr>
            <a:extLst/>
          </a:lstStyle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s-AR"/>
              <a:pPr/>
              <a:t>12/7/2020</a:t>
            </a:fld>
            <a:endParaRPr kumimoji="0" lang="es-E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es-E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es-ES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es-ES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es-ES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es-ES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s-AR"/>
              <a:pPr/>
              <a:t>12/7/2020</a:t>
            </a:fld>
            <a:endParaRPr kumimoji="0"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es-ES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s-ES" sz="2400" b="1">
                <a:solidFill>
                  <a:srgbClr val="FFFFFF"/>
                </a:solidFill>
              </a:rPr>
              <a:pPr algn="ctr"/>
              <a:t>‹#›</a:t>
            </a:fld>
            <a:endParaRPr kumimoji="0" lang="es-ES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s-AR"/>
              <a:pPr/>
              <a:t>12/7/2020</a:t>
            </a:fld>
            <a:endParaRPr kumimoji="0"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es-ES"/>
            </a:lvl1pPr>
            <a:extLst/>
          </a:lstStyle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s-AR"/>
              <a:pPr/>
              <a:t>12/7/2020</a:t>
            </a:fld>
            <a:endParaRPr kumimoji="0"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es-ES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es-ES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s-AR"/>
              <a:pPr/>
              <a:t>12/7/2020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rgbClr val="FFFFFF"/>
                </a:solidFill>
              </a:rPr>
              <a:pPr/>
              <a:t>‹#›</a:t>
            </a:fld>
            <a:endParaRPr kumimoji="0"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s-AR"/>
              <a:pPr/>
              <a:t>12/7/2020</a:t>
            </a:fld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chemeClr val="tx2"/>
                </a:solidFill>
              </a:rPr>
              <a:pPr/>
              <a:t>‹#›</a:t>
            </a:fld>
            <a:endParaRPr kumimoji="0" lang="es-ES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es-ES" sz="4200" b="0"/>
            </a:lvl1pPr>
            <a:extLst/>
          </a:lstStyle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s-AR"/>
              <a:pPr/>
              <a:t>12/7/2020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rgbClr val="FFFFFF"/>
                </a:solidFill>
              </a:rPr>
              <a:pPr/>
              <a:t>‹#›</a:t>
            </a:fld>
            <a:endParaRPr kumimoji="0" lang="es-E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es-ES" sz="1800"/>
            </a:lvl1pPr>
            <a:lvl2pPr eaLnBrk="1" latinLnBrk="0" hangingPunct="1">
              <a:buNone/>
              <a:defRPr kumimoji="0" lang="es-ES" sz="1200"/>
            </a:lvl2pPr>
            <a:lvl3pPr eaLnBrk="1" latinLnBrk="0" hangingPunct="1">
              <a:buNone/>
              <a:defRPr kumimoji="0" lang="es-ES" sz="1000"/>
            </a:lvl3pPr>
            <a:lvl4pPr eaLnBrk="1" latinLnBrk="0" hangingPunct="1">
              <a:buNone/>
              <a:defRPr kumimoji="0" lang="es-ES" sz="900"/>
            </a:lvl4pPr>
            <a:lvl5pPr eaLnBrk="1" latinLnBrk="0" hangingPunct="1">
              <a:buNone/>
              <a:defRPr kumimoji="0" lang="es-ES" sz="9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es-ES" sz="3200"/>
            </a:lvl1pPr>
            <a:extLst/>
          </a:lstStyle>
          <a:p>
            <a:r>
              <a:rPr kumimoji="0" lang="es-ES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es-ES" sz="1700"/>
            </a:lvl1pPr>
            <a:lvl2pPr eaLnBrk="1" latinLnBrk="0" hangingPunct="1">
              <a:buFontTx/>
              <a:buNone/>
              <a:defRPr kumimoji="0" lang="es-ES" sz="1200"/>
            </a:lvl2pPr>
            <a:lvl3pPr eaLnBrk="1" latinLnBrk="0" hangingPunct="1">
              <a:buFontTx/>
              <a:buNone/>
              <a:defRPr kumimoji="0" lang="es-ES" sz="1000"/>
            </a:lvl3pPr>
            <a:lvl4pPr eaLnBrk="1" latinLnBrk="0" hangingPunct="1">
              <a:buFontTx/>
              <a:buNone/>
              <a:defRPr kumimoji="0" lang="es-ES" sz="900"/>
            </a:lvl4pPr>
            <a:lvl5pPr eaLnBrk="1" latinLnBrk="0" hangingPunct="1">
              <a:buFontTx/>
              <a:buNone/>
              <a:defRPr kumimoji="0" lang="es-ES" sz="9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es-ES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s-AR"/>
              <a:pPr/>
              <a:t>12/7/2020</a:t>
            </a:fld>
            <a:endParaRPr kumimoji="0"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es-ES" sz="2800"/>
            </a:lvl1pPr>
            <a:extLst/>
          </a:lstStyle>
          <a:p>
            <a:pPr algn="ctr"/>
            <a:fld id="{8F82E0A0-C266-4798-8C8F-B9F91E9DA37E}" type="slidenum">
              <a:rPr kumimoji="0" lang="es-ES" sz="2800" b="1">
                <a:solidFill>
                  <a:srgbClr val="FFFFFF"/>
                </a:solidFill>
              </a:rPr>
              <a:pPr algn="ctr"/>
              <a:t>‹#›</a:t>
            </a:fld>
            <a:endParaRPr kumimoji="0" lang="es-ES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kumimoji="0"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es-ES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s-AR"/>
              <a:pPr/>
              <a:t>12/7/2020</a:t>
            </a:fld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es-ES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es-ES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es-ES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es-ES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508842" y="3651870"/>
            <a:ext cx="6953241" cy="724410"/>
          </a:xfrm>
        </p:spPr>
        <p:txBody>
          <a:bodyPr/>
          <a:lstStyle/>
          <a:p>
            <a:r>
              <a:rPr lang="es-ES" sz="3800" dirty="0"/>
              <a:t>PROGRAMACIÓN ii - Unidad 2</a:t>
            </a:r>
            <a:endParaRPr lang="es-E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483768" y="4545738"/>
            <a:ext cx="6515100" cy="514350"/>
          </a:xfrm>
        </p:spPr>
        <p:txBody>
          <a:bodyPr>
            <a:normAutofit fontScale="25000" lnSpcReduction="20000"/>
          </a:bodyPr>
          <a:lstStyle/>
          <a:p>
            <a:endParaRPr lang="es-ES" dirty="0"/>
          </a:p>
          <a:p>
            <a:r>
              <a:rPr lang="es-ES" sz="8800" dirty="0"/>
              <a:t>Ing. Gastón Weingand (gaston.weingand@uai.edu.ar)</a:t>
            </a:r>
          </a:p>
        </p:txBody>
      </p:sp>
      <p:pic>
        <p:nvPicPr>
          <p:cNvPr id="6" name="Picture 443" descr="Resultado de imagen para universidad abierta interamericana">
            <a:extLst>
              <a:ext uri="{FF2B5EF4-FFF2-40B4-BE49-F238E27FC236}">
                <a16:creationId xmlns:a16="http://schemas.microsoft.com/office/drawing/2014/main" id="{692589F0-A864-49EC-87B9-1BCE6A92F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-8913"/>
            <a:ext cx="2171901" cy="21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4-Herencia Múltiple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CD2FB7-E479-4219-96B5-472BA6DA2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1375488"/>
            <a:ext cx="3744416" cy="3140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A527DB-501D-417A-BC27-6B7F0376441B}"/>
              </a:ext>
            </a:extLst>
          </p:cNvPr>
          <p:cNvSpPr txBox="1"/>
          <p:nvPr/>
        </p:nvSpPr>
        <p:spPr>
          <a:xfrm>
            <a:off x="827584" y="4490077"/>
            <a:ext cx="7488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dirty="0"/>
              <a:t>¿A qué se debe esta salida de programa?</a:t>
            </a:r>
          </a:p>
          <a:p>
            <a:pPr algn="ctr"/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454691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4-Herencia Múltiple</a:t>
            </a:r>
            <a:endParaRPr lang="es-E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15AEBA-4CF9-4D1E-941B-396DE1915CC1}"/>
              </a:ext>
            </a:extLst>
          </p:cNvPr>
          <p:cNvSpPr/>
          <p:nvPr/>
        </p:nvSpPr>
        <p:spPr>
          <a:xfrm>
            <a:off x="502568" y="1491630"/>
            <a:ext cx="8367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4D4D4D"/>
                </a:solidFill>
                <a:latin typeface="Roboto"/>
              </a:rPr>
              <a:t>La función </a:t>
            </a:r>
            <a:r>
              <a:rPr lang="es-ES" i="1" dirty="0" err="1">
                <a:solidFill>
                  <a:schemeClr val="accent2"/>
                </a:solidFill>
                <a:latin typeface="Roboto"/>
              </a:rPr>
              <a:t>issubclass</a:t>
            </a:r>
            <a:r>
              <a:rPr lang="es-ES" i="1" dirty="0">
                <a:solidFill>
                  <a:schemeClr val="accent2"/>
                </a:solidFill>
                <a:latin typeface="Roboto"/>
              </a:rPr>
              <a:t>()</a:t>
            </a:r>
            <a:endParaRPr lang="es-ES" dirty="0">
              <a:solidFill>
                <a:schemeClr val="accent2"/>
              </a:solidFill>
              <a:latin typeface="Roboto"/>
            </a:endParaRPr>
          </a:p>
          <a:p>
            <a:r>
              <a:rPr lang="es-ES" dirty="0">
                <a:solidFill>
                  <a:srgbClr val="4D4D4D"/>
                </a:solidFill>
                <a:latin typeface="Roboto"/>
              </a:rPr>
              <a:t>Para saber si una clase es subclase de otra, se utiliza la función </a:t>
            </a:r>
            <a:r>
              <a:rPr lang="es-ES" i="1" dirty="0" err="1">
                <a:solidFill>
                  <a:srgbClr val="4D4D4D"/>
                </a:solidFill>
                <a:latin typeface="Roboto"/>
              </a:rPr>
              <a:t>subclass</a:t>
            </a:r>
            <a:r>
              <a:rPr lang="es-ES" i="1" dirty="0">
                <a:solidFill>
                  <a:srgbClr val="4D4D4D"/>
                </a:solidFill>
                <a:latin typeface="Roboto"/>
              </a:rPr>
              <a:t>()</a:t>
            </a:r>
            <a:endParaRPr lang="es-ES" b="0" i="0" dirty="0">
              <a:solidFill>
                <a:srgbClr val="4D4D4D"/>
              </a:solidFill>
              <a:effectLst/>
              <a:latin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53DEE-538E-413F-8349-3B6B79DCE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85" y="2596227"/>
            <a:ext cx="6817630" cy="88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97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Agenda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94848" cy="3307431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Desarrollo y utilización de clases y objetos. Variables de clases e instancias.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Constructores y destructores.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Encapsulamiento. 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Herencia simple y herencia múltiple.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>
                <a:solidFill>
                  <a:schemeClr val="accent2"/>
                </a:solidFill>
              </a:rPr>
              <a:t>Polimorfismo.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Clases de “nuevo-estilo”.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Métodos especiales.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Tipos en Python.</a:t>
            </a:r>
            <a:endParaRPr lang="en-GB" dirty="0"/>
          </a:p>
          <a:p>
            <a:pPr marL="514350" indent="-514350">
              <a:buSzPct val="80000"/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2015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5-Polimorfismo</a:t>
            </a:r>
            <a:endParaRPr lang="es-E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23E14-5947-485D-A9BE-753099C91AAB}"/>
              </a:ext>
            </a:extLst>
          </p:cNvPr>
          <p:cNvSpPr/>
          <p:nvPr/>
        </p:nvSpPr>
        <p:spPr>
          <a:xfrm>
            <a:off x="755576" y="1556086"/>
            <a:ext cx="78488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dirty="0">
                <a:solidFill>
                  <a:srgbClr val="212529"/>
                </a:solidFill>
                <a:latin typeface="-apple-system"/>
              </a:rPr>
              <a:t>En Python al no ser necesario especificar explícitamente el tipo de los parámetros que recibe una función, las funciones son naturalmente polimórficas.</a:t>
            </a:r>
          </a:p>
          <a:p>
            <a:pPr algn="ctr"/>
            <a:endParaRPr lang="es-ES" sz="2000" dirty="0">
              <a:solidFill>
                <a:srgbClr val="212529"/>
              </a:solidFill>
              <a:latin typeface="-apple-system"/>
            </a:endParaRPr>
          </a:p>
          <a:p>
            <a:pPr algn="ctr"/>
            <a:r>
              <a:rPr lang="es-ES" sz="2000" dirty="0">
                <a:solidFill>
                  <a:srgbClr val="212529"/>
                </a:solidFill>
                <a:latin typeface="-apple-system"/>
              </a:rPr>
              <a:t>En otros lenguajes, puede darse que sólo algunas funciones específicas sean polimórficas (como en C++, por ejemplo)</a:t>
            </a:r>
            <a:endParaRPr lang="es-ES" sz="200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7800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5-Polimorfismo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AF17E9-3FD6-4551-B84C-E606C22C0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684" y="1421525"/>
            <a:ext cx="5688632" cy="360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64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5-Polimorfismo</a:t>
            </a: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3A1F4-0E9A-44A0-BAFC-2BE50A991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117" y="1419622"/>
            <a:ext cx="5823765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7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5-Polimorfismo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65D812-EC44-48AF-AACC-0647A24AF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995686"/>
            <a:ext cx="5040560" cy="28732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95F158-44F8-46E2-968C-A3A211799F0D}"/>
              </a:ext>
            </a:extLst>
          </p:cNvPr>
          <p:cNvSpPr txBox="1"/>
          <p:nvPr/>
        </p:nvSpPr>
        <p:spPr>
          <a:xfrm>
            <a:off x="2771800" y="141962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Agrego un método polimórfico…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0065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5-Polimorfismo - Sobrecarga Métodos</a:t>
            </a:r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4EB59B-955D-4CB5-A41E-D28B2FF03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388810"/>
            <a:ext cx="4176464" cy="363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1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5-Polimorfismo - Sobrecarga Métodos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F8064E-A02B-4916-9E30-A70F417C1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05" y="2283718"/>
            <a:ext cx="8602190" cy="172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67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800" dirty="0"/>
              <a:t>5-Polimorfismo - Sobrecarga Operadores</a:t>
            </a: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79F371-2CD4-492B-919D-E464D4E81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147" y="1491630"/>
            <a:ext cx="558370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5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Agenda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94848" cy="3307431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Desarrollo y utilización de clases y objetos. Variables de clases e instancias.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Constructores y destructores.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Encapsulamiento. 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Herencia simple y herencia múltiple.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Polimorfismo.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Clases de “nuevo-estilo”.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Métodos especiales.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Tipos en Python.</a:t>
            </a:r>
            <a:endParaRPr lang="en-GB" dirty="0"/>
          </a:p>
          <a:p>
            <a:pPr marL="514350" indent="-514350">
              <a:buSzPct val="80000"/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7067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800" dirty="0"/>
              <a:t>5-Polimorfismo - Sobrecarga Operadores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40E019-ECD1-4302-AA7D-6F1B72CDA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1" y="2335853"/>
            <a:ext cx="4464495" cy="26895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91BCC-0FA4-4A9A-9A0D-CA2156865CF9}"/>
              </a:ext>
            </a:extLst>
          </p:cNvPr>
          <p:cNvSpPr txBox="1"/>
          <p:nvPr/>
        </p:nvSpPr>
        <p:spPr>
          <a:xfrm>
            <a:off x="1169320" y="185167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Operadores binarios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DC60F0-C0E7-413B-93CF-08F034FAC345}"/>
              </a:ext>
            </a:extLst>
          </p:cNvPr>
          <p:cNvSpPr txBox="1"/>
          <p:nvPr/>
        </p:nvSpPr>
        <p:spPr>
          <a:xfrm>
            <a:off x="5426854" y="185167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Operadores de comparación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8DE51F-80CB-4C4E-AF3C-816181FFF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695" y="2518556"/>
            <a:ext cx="4501103" cy="232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82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800" dirty="0"/>
              <a:t>5-Polimorfismo - Sobrecarga Operadores</a:t>
            </a: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91BCC-0FA4-4A9A-9A0D-CA2156865CF9}"/>
              </a:ext>
            </a:extLst>
          </p:cNvPr>
          <p:cNvSpPr txBox="1"/>
          <p:nvPr/>
        </p:nvSpPr>
        <p:spPr>
          <a:xfrm>
            <a:off x="1330677" y="170765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Operadores de asignación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7DEBD5-916E-46DD-B07A-8D1B8001C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2" y="2250936"/>
            <a:ext cx="4822611" cy="2774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29C984-980C-46CE-AA78-23F03D1E1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740" y="2971325"/>
            <a:ext cx="4074440" cy="1333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E0D133-B5D0-46D5-994D-F82E770AD69A}"/>
              </a:ext>
            </a:extLst>
          </p:cNvPr>
          <p:cNvSpPr txBox="1"/>
          <p:nvPr/>
        </p:nvSpPr>
        <p:spPr>
          <a:xfrm>
            <a:off x="6098704" y="170765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Operadores unarios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5003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Agenda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94848" cy="3307431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Desarrollo y utilización de clases y objetos. Variables de clases e instancias.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Constructores y destructores.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Encapsulamiento. 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Herencia simple y herencia múltiple.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Polimorfismo.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>
                <a:solidFill>
                  <a:schemeClr val="accent2"/>
                </a:solidFill>
              </a:rPr>
              <a:t>Clases de “nuevo-estilo”.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Métodos especiales.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Tipos en Python.</a:t>
            </a:r>
            <a:endParaRPr lang="en-GB" dirty="0"/>
          </a:p>
          <a:p>
            <a:pPr marL="514350" indent="-514350">
              <a:buSzPct val="80000"/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1844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6-Clases de nuevo estilo</a:t>
            </a:r>
            <a:endParaRPr lang="es-E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DC2E6A-A107-4516-8BFE-368765EE9066}"/>
              </a:ext>
            </a:extLst>
          </p:cNvPr>
          <p:cNvSpPr/>
          <p:nvPr/>
        </p:nvSpPr>
        <p:spPr>
          <a:xfrm>
            <a:off x="905880" y="1419622"/>
            <a:ext cx="7560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La diferencia principal entre las clases antiguas y las de nuevo estilo consiste en que a la hora de crear una nueva clase anteriormente (Python 2) no se definía realmente un nuevo tipo.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6EA69A-4479-472C-9E33-D0E6E3E6E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549293"/>
            <a:ext cx="2880320" cy="225167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110195-BB40-4935-A437-B92BCFBEF512}"/>
              </a:ext>
            </a:extLst>
          </p:cNvPr>
          <p:cNvCxnSpPr/>
          <p:nvPr/>
        </p:nvCxnSpPr>
        <p:spPr>
          <a:xfrm flipH="1" flipV="1">
            <a:off x="3059832" y="2715766"/>
            <a:ext cx="3024336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95D1D8-9FEF-4399-9BA6-37D270FAE4D8}"/>
              </a:ext>
            </a:extLst>
          </p:cNvPr>
          <p:cNvSpPr txBox="1"/>
          <p:nvPr/>
        </p:nvSpPr>
        <p:spPr>
          <a:xfrm>
            <a:off x="6156176" y="2562650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Se utilizaba </a:t>
            </a:r>
            <a:r>
              <a:rPr lang="es-AR" dirty="0" err="1"/>
              <a:t>object</a:t>
            </a:r>
            <a:r>
              <a:rPr lang="es-AR" dirty="0"/>
              <a:t> para poder asignar </a:t>
            </a:r>
            <a:r>
              <a:rPr lang="es-AR" dirty="0" err="1"/>
              <a:t>properties</a:t>
            </a:r>
            <a:r>
              <a:rPr lang="es-AR" dirty="0"/>
              <a:t> en </a:t>
            </a:r>
            <a:r>
              <a:rPr lang="es-AR" dirty="0" err="1"/>
              <a:t>pyhton</a:t>
            </a:r>
            <a:r>
              <a:rPr lang="es-AR" dirty="0"/>
              <a:t> 2. Esto ya no es necesario.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F3A7F2-CF0C-4445-8F8F-C30578D8D658}"/>
              </a:ext>
            </a:extLst>
          </p:cNvPr>
          <p:cNvCxnSpPr/>
          <p:nvPr/>
        </p:nvCxnSpPr>
        <p:spPr>
          <a:xfrm flipH="1">
            <a:off x="3275856" y="2931790"/>
            <a:ext cx="2880320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79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Agenda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94848" cy="3307431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Desarrollo y utilización de clases y objetos. Variables de clases e instancias.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Constructores y destructores.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Encapsulamiento. 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>
                <a:solidFill>
                  <a:srgbClr val="FF0000"/>
                </a:solidFill>
              </a:rPr>
              <a:t>Herencia simple y herencia múltiple.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Polimorfismo.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Clases de “nuevo-estilo”.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Métodos especiales.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Tipos en Python.</a:t>
            </a:r>
            <a:endParaRPr lang="en-GB" dirty="0"/>
          </a:p>
          <a:p>
            <a:pPr marL="514350" indent="-514350">
              <a:buSzPct val="80000"/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3574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4-Herencia Simple</a:t>
            </a:r>
            <a:endParaRPr lang="es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498DB0-4A09-4CD4-BCEA-721E00119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351" y="2265894"/>
            <a:ext cx="2918817" cy="13076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4422A2-3F69-4FDA-BB4E-983476B8DE52}"/>
              </a:ext>
            </a:extLst>
          </p:cNvPr>
          <p:cNvSpPr txBox="1"/>
          <p:nvPr/>
        </p:nvSpPr>
        <p:spPr>
          <a:xfrm>
            <a:off x="5334182" y="1775726"/>
            <a:ext cx="348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pass</a:t>
            </a:r>
            <a:r>
              <a:rPr lang="es-AR" dirty="0"/>
              <a:t>: Definición sin implementación</a:t>
            </a:r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E90CD3D-FD84-4921-9A2E-92AF346BF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603069"/>
            <a:ext cx="4468937" cy="292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4-Herencia Simple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010093-EAE8-4B03-B547-6A85A7789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689" y="1826116"/>
            <a:ext cx="5008621" cy="16561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4D5E22-CD58-40CF-8007-FA452CFE10C7}"/>
              </a:ext>
            </a:extLst>
          </p:cNvPr>
          <p:cNvSpPr txBox="1"/>
          <p:nvPr/>
        </p:nvSpPr>
        <p:spPr>
          <a:xfrm>
            <a:off x="2555776" y="1339974"/>
            <a:ext cx="3944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rgbClr val="FF0000"/>
                </a:solidFill>
              </a:rPr>
              <a:t>Sobreescritura de constructor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F291A-1D06-440F-B401-7012ADCA737D}"/>
              </a:ext>
            </a:extLst>
          </p:cNvPr>
          <p:cNvSpPr txBox="1"/>
          <p:nvPr/>
        </p:nvSpPr>
        <p:spPr>
          <a:xfrm>
            <a:off x="623205" y="3448879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rgbClr val="FF0000"/>
                </a:solidFill>
              </a:rPr>
              <a:t>super()</a:t>
            </a:r>
            <a:r>
              <a:rPr lang="es-AR" dirty="0"/>
              <a:t> o el nombre de la clase padre para invocar el constructor con el parámetro </a:t>
            </a:r>
          </a:p>
          <a:p>
            <a:pPr algn="ctr"/>
            <a:endParaRPr lang="es-AR" dirty="0"/>
          </a:p>
          <a:p>
            <a:pPr algn="ctr"/>
            <a:r>
              <a:rPr lang="es-AR" sz="2000" dirty="0"/>
              <a:t>(En este caso hay que agregar el parámetro </a:t>
            </a:r>
            <a:r>
              <a:rPr lang="es-AR" sz="2000" dirty="0" err="1"/>
              <a:t>self</a:t>
            </a:r>
            <a:r>
              <a:rPr lang="es-AR" sz="2000" dirty="0"/>
              <a:t> también)</a:t>
            </a:r>
            <a:endParaRPr lang="en-GB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A3C12C-7C5A-444B-A21C-990EBD79F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255" y="4387367"/>
            <a:ext cx="3861718" cy="63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8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4-Herencia Simple</a:t>
            </a: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D5E22-CD58-40CF-8007-FA452CFE10C7}"/>
              </a:ext>
            </a:extLst>
          </p:cNvPr>
          <p:cNvSpPr txBox="1"/>
          <p:nvPr/>
        </p:nvSpPr>
        <p:spPr>
          <a:xfrm>
            <a:off x="3059832" y="1419622"/>
            <a:ext cx="3944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Instanciando…</a:t>
            </a:r>
            <a:endParaRPr lang="en-GB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B51E6C-600A-4A21-9BAC-2455865FA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305" y="2217188"/>
            <a:ext cx="4579389" cy="229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6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4-Herencia Simple</a:t>
            </a: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D5E22-CD58-40CF-8007-FA452CFE10C7}"/>
              </a:ext>
            </a:extLst>
          </p:cNvPr>
          <p:cNvSpPr txBox="1"/>
          <p:nvPr/>
        </p:nvSpPr>
        <p:spPr>
          <a:xfrm>
            <a:off x="1331640" y="1419622"/>
            <a:ext cx="64807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dirty="0"/>
              <a:t>Conversión de tipos</a:t>
            </a:r>
          </a:p>
          <a:p>
            <a:pPr algn="ctr"/>
            <a:endParaRPr lang="es-AR" sz="3200" dirty="0"/>
          </a:p>
          <a:p>
            <a:pPr algn="ctr"/>
            <a:r>
              <a:rPr lang="es-AR" sz="2400" dirty="0"/>
              <a:t>Primero agreguemos un método a la clase </a:t>
            </a:r>
            <a:r>
              <a:rPr lang="es-AR" sz="2400" dirty="0" err="1"/>
              <a:t>Bateria</a:t>
            </a:r>
            <a:endParaRPr lang="en-GB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2477B8-A7E0-47A7-A849-F9513FB93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835741"/>
            <a:ext cx="36576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0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4-Herencia Simple</a:t>
            </a: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D5E22-CD58-40CF-8007-FA452CFE10C7}"/>
              </a:ext>
            </a:extLst>
          </p:cNvPr>
          <p:cNvSpPr txBox="1"/>
          <p:nvPr/>
        </p:nvSpPr>
        <p:spPr>
          <a:xfrm>
            <a:off x="1331640" y="1419622"/>
            <a:ext cx="6480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dirty="0"/>
              <a:t>Conversión de tipos</a:t>
            </a:r>
          </a:p>
          <a:p>
            <a:pPr algn="ctr"/>
            <a:endParaRPr lang="es-AR" sz="2400" dirty="0"/>
          </a:p>
          <a:p>
            <a:pPr algn="ctr"/>
            <a:r>
              <a:rPr lang="es-AR" sz="2400" dirty="0"/>
              <a:t>Luego instanciamos y convertimos…</a:t>
            </a:r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F3EDA-86C1-41A8-AD3C-BB5832258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" y="2812626"/>
            <a:ext cx="9143714" cy="186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77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4-Herencia Simple</a:t>
            </a: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D5E22-CD58-40CF-8007-FA452CFE10C7}"/>
              </a:ext>
            </a:extLst>
          </p:cNvPr>
          <p:cNvSpPr txBox="1"/>
          <p:nvPr/>
        </p:nvSpPr>
        <p:spPr>
          <a:xfrm>
            <a:off x="1331640" y="1419622"/>
            <a:ext cx="6480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dirty="0"/>
              <a:t>Otro ejemplo…</a:t>
            </a:r>
          </a:p>
          <a:p>
            <a:pPr algn="ctr"/>
            <a:endParaRPr lang="es-AR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E34B84-CA46-4DAE-A2F3-FECD44847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75" y="2141974"/>
            <a:ext cx="863005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05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ción de la pantalla panorámica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Office PowerPoint</Application>
  <PresentationFormat>On-screen Show (16:9)</PresentationFormat>
  <Paragraphs>106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-apple-system</vt:lpstr>
      <vt:lpstr>Calibri</vt:lpstr>
      <vt:lpstr>Roboto</vt:lpstr>
      <vt:lpstr>Tw Cen MT</vt:lpstr>
      <vt:lpstr>Wingdings</vt:lpstr>
      <vt:lpstr>Wingdings 2</vt:lpstr>
      <vt:lpstr>Presentación de la pantalla panorámica</vt:lpstr>
      <vt:lpstr>PROGRAMACIÓN ii - Unidad 2</vt:lpstr>
      <vt:lpstr>Agenda</vt:lpstr>
      <vt:lpstr>Agenda</vt:lpstr>
      <vt:lpstr>4-Herencia Simple</vt:lpstr>
      <vt:lpstr>4-Herencia Simple</vt:lpstr>
      <vt:lpstr>4-Herencia Simple</vt:lpstr>
      <vt:lpstr>4-Herencia Simple</vt:lpstr>
      <vt:lpstr>4-Herencia Simple</vt:lpstr>
      <vt:lpstr>4-Herencia Simple</vt:lpstr>
      <vt:lpstr>4-Herencia Múltiple</vt:lpstr>
      <vt:lpstr>4-Herencia Múltiple</vt:lpstr>
      <vt:lpstr>Agenda</vt:lpstr>
      <vt:lpstr>5-Polimorfismo</vt:lpstr>
      <vt:lpstr>5-Polimorfismo</vt:lpstr>
      <vt:lpstr>5-Polimorfismo</vt:lpstr>
      <vt:lpstr>5-Polimorfismo</vt:lpstr>
      <vt:lpstr>5-Polimorfismo - Sobrecarga Métodos</vt:lpstr>
      <vt:lpstr>5-Polimorfismo - Sobrecarga Métodos</vt:lpstr>
      <vt:lpstr>5-Polimorfismo - Sobrecarga Operadores</vt:lpstr>
      <vt:lpstr>5-Polimorfismo - Sobrecarga Operadores</vt:lpstr>
      <vt:lpstr>5-Polimorfismo - Sobrecarga Operadores</vt:lpstr>
      <vt:lpstr>Agenda</vt:lpstr>
      <vt:lpstr>6-Clases de nuevo estilo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2020-02-25T00:28:20Z</dcterms:created>
  <dcterms:modified xsi:type="dcterms:W3CDTF">2020-07-12T22:40:33Z</dcterms:modified>
</cp:coreProperties>
</file>