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4"/>
  </p:notesMasterIdLst>
  <p:sldIdLst>
    <p:sldId id="256" r:id="rId2"/>
    <p:sldId id="409" r:id="rId3"/>
    <p:sldId id="429" r:id="rId4"/>
    <p:sldId id="430" r:id="rId5"/>
    <p:sldId id="431" r:id="rId6"/>
    <p:sldId id="432" r:id="rId7"/>
    <p:sldId id="434" r:id="rId8"/>
    <p:sldId id="433" r:id="rId9"/>
    <p:sldId id="410" r:id="rId10"/>
    <p:sldId id="438" r:id="rId11"/>
    <p:sldId id="435" r:id="rId12"/>
    <p:sldId id="439" r:id="rId13"/>
    <p:sldId id="440" r:id="rId14"/>
    <p:sldId id="441" r:id="rId15"/>
    <p:sldId id="442" r:id="rId16"/>
    <p:sldId id="443" r:id="rId17"/>
    <p:sldId id="444" r:id="rId18"/>
    <p:sldId id="445" r:id="rId19"/>
    <p:sldId id="446" r:id="rId20"/>
    <p:sldId id="447" r:id="rId21"/>
    <p:sldId id="448" r:id="rId22"/>
    <p:sldId id="450" r:id="rId23"/>
  </p:sldIdLst>
  <p:sldSz cx="9144000" cy="5143500" type="screen16x9"/>
  <p:notesSz cx="6858000" cy="9144000"/>
  <p:defaultTextStyle>
    <a:lvl1pPr marL="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50" autoAdjust="0"/>
    <p:restoredTop sz="86456" autoAdjust="0"/>
  </p:normalViewPr>
  <p:slideViewPr>
    <p:cSldViewPr>
      <p:cViewPr varScale="1">
        <p:scale>
          <a:sx n="82" d="100"/>
          <a:sy n="82" d="100"/>
        </p:scale>
        <p:origin x="876" y="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es-ES" sz="1200"/>
            </a:lvl1pPr>
            <a:extLst/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es-ES" sz="1200"/>
            </a:lvl1pPr>
            <a:extLst/>
          </a:lstStyle>
          <a:p>
            <a:fld id="{A8ADFD5B-A66C-449C-B6E8-FB716D07777D}" type="datetimeFigureOut">
              <a:rPr lang="es-AR"/>
              <a:pPr/>
              <a:t>12/7/2020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es-ES" sz="1200"/>
            </a:lvl1pPr>
            <a:extLst/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es-ES" sz="1200"/>
            </a:lvl1pPr>
            <a:extLst/>
          </a:lstStyle>
          <a:p>
            <a:fld id="{CA5D3BF3-D352-46FC-8343-31F56E6730EA}" type="slidenum">
              <a:rPr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1202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s-ES" smtClean="0"/>
              <a:pPr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125688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s-ES" smtClean="0"/>
              <a:pPr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597484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s-ES" smtClean="0"/>
              <a:pPr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171716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s-ES" smtClean="0"/>
              <a:pPr/>
              <a:t>12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793790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s-ES" smtClean="0"/>
              <a:pPr/>
              <a:t>13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024565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s-ES" smtClean="0"/>
              <a:pPr/>
              <a:t>14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920438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s-ES" smtClean="0"/>
              <a:pPr/>
              <a:t>15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629548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s-ES" smtClean="0"/>
              <a:pPr/>
              <a:t>16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766265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s-ES" smtClean="0"/>
              <a:pPr/>
              <a:t>17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138465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s-ES" smtClean="0"/>
              <a:pPr/>
              <a:t>18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714695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s-ES" smtClean="0"/>
              <a:pPr/>
              <a:t>19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71539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s-ES" smtClean="0"/>
              <a:pPr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786479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s-ES" smtClean="0"/>
              <a:pPr/>
              <a:t>20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541321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#Es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necesario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importar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las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depencendias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necesarias</a:t>
            </a:r>
            <a:r>
              <a:rPr lang="en-GB" dirty="0"/>
              <a:t> para </a:t>
            </a:r>
            <a:r>
              <a:rPr lang="en-GB" dirty="0" err="1"/>
              <a:t>trabajar</a:t>
            </a:r>
            <a:r>
              <a:rPr lang="en-GB" dirty="0"/>
              <a:t> con </a:t>
            </a:r>
            <a:r>
              <a:rPr lang="en-GB" dirty="0" err="1"/>
              <a:t>fechas</a:t>
            </a:r>
            <a:endParaRPr lang="en-GB" dirty="0"/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  <a:r>
              <a:rPr lang="en-GB" dirty="0"/>
              <a:t> datetime 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en-GB" dirty="0"/>
              <a:t> date </a:t>
            </a: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  <a:r>
              <a:rPr lang="en-GB" dirty="0"/>
              <a:t> datetime 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en-GB" dirty="0"/>
              <a:t> datetime </a:t>
            </a:r>
          </a:p>
          <a:p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#Día actual</a:t>
            </a:r>
            <a:r>
              <a:rPr lang="en-GB" dirty="0"/>
              <a:t> </a:t>
            </a:r>
          </a:p>
          <a:p>
            <a:r>
              <a:rPr lang="en-GB" dirty="0"/>
              <a:t>today 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GB" dirty="0"/>
              <a:t> </a:t>
            </a:r>
            <a:r>
              <a:rPr lang="en-GB" dirty="0" err="1"/>
              <a:t>date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GB" dirty="0" err="1"/>
              <a:t>today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en-GB" dirty="0"/>
              <a:t> </a:t>
            </a: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Fecha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actual</a:t>
            </a:r>
            <a:r>
              <a:rPr lang="en-GB" dirty="0"/>
              <a:t> </a:t>
            </a:r>
          </a:p>
          <a:p>
            <a:r>
              <a:rPr lang="en-GB" dirty="0"/>
              <a:t>now 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GB" dirty="0"/>
              <a:t> </a:t>
            </a:r>
            <a:r>
              <a:rPr lang="en-GB" dirty="0" err="1"/>
              <a:t>datetime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GB" dirty="0" err="1"/>
              <a:t>now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en-GB" dirty="0"/>
              <a:t> </a:t>
            </a:r>
          </a:p>
          <a:p>
            <a:endParaRPr lang="en-GB" dirty="0"/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print(</a:t>
            </a:r>
            <a:r>
              <a:rPr lang="en-GB" dirty="0"/>
              <a:t>today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en-GB" dirty="0"/>
              <a:t> </a:t>
            </a: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print(</a:t>
            </a:r>
            <a:r>
              <a:rPr lang="en-GB" dirty="0"/>
              <a:t>now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s-ES" dirty="0"/>
          </a:p>
          <a:p>
            <a:endParaRPr lang="es-E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s-ES" smtClean="0"/>
              <a:pPr/>
              <a:t>21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691831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s-ES" smtClean="0"/>
              <a:pPr/>
              <a:t>22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834071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s-ES" smtClean="0"/>
              <a:pPr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873345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s-ES" smtClean="0"/>
              <a:pPr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411819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s-ES" smtClean="0"/>
              <a:pPr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64283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s-ES" smtClean="0"/>
              <a:pPr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743327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s-ES" smtClean="0"/>
              <a:pPr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327102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s-ES" smtClean="0"/>
              <a:pPr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937630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s-ES" smtClean="0"/>
              <a:pPr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82999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s-E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s-E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s-E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 eaLnBrk="1" latinLnBrk="0" hangingPunct="1">
              <a:buNone/>
              <a:defRPr kumimoji="0" lang="es-ES" sz="2800">
                <a:solidFill>
                  <a:srgbClr val="FFFFFF"/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  <a:extLst/>
          </a:lstStyle>
          <a:p>
            <a:pPr eaLnBrk="1" latinLnBrk="0" hangingPunct="1"/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 eaLnBrk="1" latinLnBrk="0" hangingPunct="1">
              <a:defRPr kumimoji="0" lang="es-ES"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kumimoji="0" lang="es-ES">
                <a:solidFill>
                  <a:srgbClr val="FFFFFF"/>
                </a:solidFill>
              </a:rPr>
              <a:pPr algn="ctr"/>
              <a:t>12/07/2020</a:t>
            </a:fld>
            <a:endParaRPr kumimoji="0" lang="es-ES" sz="200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 eaLnBrk="1" latinLnBrk="0" hangingPunct="1">
              <a:defRPr kumimoji="0" lang="es-ES">
                <a:solidFill>
                  <a:schemeClr val="tx2"/>
                </a:solidFill>
              </a:defRPr>
            </a:lvl1pPr>
            <a:extLst/>
          </a:lstStyle>
          <a:p>
            <a:pPr algn="r"/>
            <a:endParaRPr kumimoji="0" lang="es-ES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 eaLnBrk="1" latinLnBrk="0" hangingPunct="1">
              <a:defRPr kumimoji="0" lang="es-ES"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kumimoji="0" lang="es-ES">
                <a:solidFill>
                  <a:schemeClr val="tx2"/>
                </a:solidFill>
              </a:rPr>
              <a:pPr/>
              <a:t>‹#›</a:t>
            </a:fld>
            <a:endParaRPr kumimoji="0" lang="es-ES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 eaLnBrk="1" latinLnBrk="0" hangingPunct="1">
              <a:defRPr kumimoji="0" lang="es-ES" cap="all" baseline="0"/>
            </a:lvl1pPr>
            <a:extLst/>
          </a:lstStyle>
          <a:p>
            <a:pPr eaLnBrk="1" latinLnBrk="0" hangingPunct="1"/>
            <a:r>
              <a:rPr lang="es-ES"/>
              <a:t>Haga clic para modificar el estilo de título del patrón</a:t>
            </a: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s-AR"/>
              <a:pPr/>
              <a:t>12/7/2020</a:t>
            </a:fld>
            <a:endParaRPr kumimoji="0" lang="es-E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kumimoji="0" lang="es-ES" sz="1400" b="1">
                <a:solidFill>
                  <a:srgbClr val="FFFFFF"/>
                </a:solidFill>
              </a:rPr>
              <a:pPr algn="ctr"/>
              <a:t>‹#›</a:t>
            </a:fld>
            <a:endParaRPr kumimoji="0" lang="es-E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 eaLnBrk="1" latinLnBrk="0" hangingPunct="1">
              <a:buNone/>
              <a:defRPr kumimoji="0" lang="es-ES" sz="2800">
                <a:solidFill>
                  <a:schemeClr val="tx2"/>
                </a:solidFill>
              </a:defRPr>
            </a:lvl1pPr>
            <a:lvl2pPr eaLnBrk="1" latinLnBrk="0" hangingPunct="1">
              <a:buNone/>
              <a:defRPr kumimoji="0" lang="es-ES" sz="1800">
                <a:solidFill>
                  <a:schemeClr val="tx1">
                    <a:tint val="75000"/>
                  </a:schemeClr>
                </a:solidFill>
              </a:defRPr>
            </a:lvl2pPr>
            <a:lvl3pPr eaLnBrk="1" latinLnBrk="0" hangingPunct="1">
              <a:buNone/>
              <a:defRPr kumimoji="0" lang="es-ES" sz="1600">
                <a:solidFill>
                  <a:schemeClr val="tx1">
                    <a:tint val="75000"/>
                  </a:schemeClr>
                </a:solidFill>
              </a:defRPr>
            </a:lvl3pPr>
            <a:lvl4pPr eaLnBrk="1" latinLnBrk="0" hangingPunct="1">
              <a:buNone/>
              <a:defRPr kumimoji="0" lang="es-ES" sz="1400">
                <a:solidFill>
                  <a:schemeClr val="tx1">
                    <a:tint val="75000"/>
                  </a:schemeClr>
                </a:solidFill>
              </a:defRPr>
            </a:lvl4pPr>
            <a:lvl5pPr eaLnBrk="1" latinLnBrk="0" hangingPunct="1">
              <a:buNone/>
              <a:defRPr kumimoji="0" lang="es-ES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s-E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s-E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s-E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 eaLnBrk="1" latinLnBrk="0" hangingPunct="1">
              <a:buNone/>
              <a:defRPr kumimoji="0" lang="es-ES"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F9F07-3BC7-4570-B054-79111B0A380C}" type="datetime1">
              <a:rPr lang="es-AR"/>
              <a:pPr/>
              <a:t>12/7/2020</a:t>
            </a:fld>
            <a:endParaRPr kumimoji="0" lang="es-E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 eaLnBrk="1" latinLnBrk="0" hangingPunct="1">
              <a:defRPr kumimoji="0" lang="es-ES"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kumimoji="0" lang="es-ES" sz="2400" b="1">
                <a:solidFill>
                  <a:srgbClr val="FFFFFF"/>
                </a:solidFill>
              </a:rPr>
              <a:pPr algn="ctr"/>
              <a:t>‹#›</a:t>
            </a:fld>
            <a:endParaRPr kumimoji="0" lang="es-ES" sz="240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4606EA6-EFEA-4C30-9264-4F9291A5780D}" type="datetime1">
              <a:rPr lang="es-AR"/>
              <a:pPr/>
              <a:t>12/7/2020</a:t>
            </a:fld>
            <a:endParaRPr kumimoji="0" lang="es-E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8F82E0A0-C266-4798-8C8F-B9F91E9DA37E}" type="slidenum">
              <a:rPr kumimoji="0" lang="es-ES" sz="1400" b="1">
                <a:solidFill>
                  <a:srgbClr val="FFFFFF"/>
                </a:solidFill>
              </a:rPr>
              <a:pPr algn="ctr"/>
              <a:t>‹#›</a:t>
            </a:fld>
            <a:endParaRPr kumimoji="0" lang="es-E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 eaLnBrk="1" latinLnBrk="0" hangingPunct="1">
              <a:defRPr kumimoji="0" lang="es-ES"/>
            </a:lvl1pPr>
            <a:extLst/>
          </a:lstStyle>
          <a:p>
            <a:pPr eaLnBrk="1" latinLnBrk="0" hangingPunct="1"/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4606EA6-EFEA-4C30-9264-4F9291A5780D}" type="datetime1">
              <a:rPr lang="es-AR"/>
              <a:pPr/>
              <a:t>12/7/2020</a:t>
            </a:fld>
            <a:endParaRPr kumimoji="0" lang="es-E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8F82E0A0-C266-4798-8C8F-B9F91E9DA37E}" type="slidenum">
              <a:rPr kumimoji="0" lang="es-ES" sz="1400" b="1">
                <a:solidFill>
                  <a:srgbClr val="FFFFFF"/>
                </a:solidFill>
              </a:rPr>
              <a:pPr algn="ctr"/>
              <a:t>‹#›</a:t>
            </a:fld>
            <a:endParaRPr kumimoji="0" lang="es-E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s-E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lang="es-ES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lang="es-ES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ADB5D-B7A0-47E3-AD2D-B1A6F8614213}" type="datetime1">
              <a:rPr lang="es-AR"/>
              <a:pPr/>
              <a:t>12/7/2020</a:t>
            </a:fld>
            <a:endParaRPr kumimoji="0"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0" lang="es-ES">
                <a:solidFill>
                  <a:srgbClr val="FFFFFF"/>
                </a:solidFill>
              </a:rPr>
              <a:pPr/>
              <a:t>‹#›</a:t>
            </a:fld>
            <a:endParaRPr kumimoji="0" lang="es-E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68126-03FC-49C0-B9B8-2B561CCC3D90}" type="datetime1">
              <a:rPr lang="es-AR"/>
              <a:pPr/>
              <a:t>12/7/2020</a:t>
            </a:fld>
            <a:endParaRPr kumimoji="0"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 eaLnBrk="1" latinLnBrk="0" hangingPunct="1">
              <a:defRPr kumimoji="0" lang="es-ES"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kumimoji="0" lang="es-ES">
                <a:solidFill>
                  <a:schemeClr val="tx2"/>
                </a:solidFill>
              </a:rPr>
              <a:pPr/>
              <a:t>‹#›</a:t>
            </a:fld>
            <a:endParaRPr kumimoji="0" lang="es-ES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 eaLnBrk="1" latinLnBrk="0" hangingPunct="1">
              <a:buNone/>
              <a:defRPr kumimoji="0" lang="es-ES" sz="4200" b="0"/>
            </a:lvl1pPr>
            <a:extLst/>
          </a:lstStyle>
          <a:p>
            <a:pPr eaLnBrk="1" latinLnBrk="0" hangingPunct="1"/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8198-4617-485E-9585-4840B69DBBA6}" type="datetime1">
              <a:rPr lang="es-AR"/>
              <a:pPr/>
              <a:t>12/7/2020</a:t>
            </a:fld>
            <a:endParaRPr kumimoji="0"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0" lang="es-ES">
                <a:solidFill>
                  <a:srgbClr val="FFFFFF"/>
                </a:solidFill>
              </a:rPr>
              <a:pPr/>
              <a:t>‹#›</a:t>
            </a:fld>
            <a:endParaRPr kumimoji="0" lang="es-ES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 eaLnBrk="1" latinLnBrk="0" hangingPunct="1">
              <a:spcAft>
                <a:spcPts val="1000"/>
              </a:spcAft>
              <a:buNone/>
              <a:defRPr kumimoji="0" lang="es-ES" sz="1800"/>
            </a:lvl1pPr>
            <a:lvl2pPr eaLnBrk="1" latinLnBrk="0" hangingPunct="1">
              <a:buNone/>
              <a:defRPr kumimoji="0" lang="es-ES" sz="1200"/>
            </a:lvl2pPr>
            <a:lvl3pPr eaLnBrk="1" latinLnBrk="0" hangingPunct="1">
              <a:buNone/>
              <a:defRPr kumimoji="0" lang="es-ES" sz="1000"/>
            </a:lvl3pPr>
            <a:lvl4pPr eaLnBrk="1" latinLnBrk="0" hangingPunct="1">
              <a:buNone/>
              <a:defRPr kumimoji="0" lang="es-ES" sz="900"/>
            </a:lvl4pPr>
            <a:lvl5pPr eaLnBrk="1" latinLnBrk="0" hangingPunct="1">
              <a:buNone/>
              <a:defRPr kumimoji="0" lang="es-ES" sz="9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 eaLnBrk="1" latinLnBrk="0" hangingPunct="1">
              <a:buNone/>
              <a:defRPr kumimoji="0" lang="es-ES" sz="3200"/>
            </a:lvl1pPr>
            <a:extLst/>
          </a:lstStyle>
          <a:p>
            <a:r>
              <a:rPr kumimoji="0" lang="es-ES"/>
              <a:t>Haga clic en el icono para agregar una imagen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 eaLnBrk="1" latinLnBrk="0" hangingPunct="1">
              <a:buFontTx/>
              <a:buNone/>
              <a:defRPr kumimoji="0" lang="es-ES" sz="1700"/>
            </a:lvl1pPr>
            <a:lvl2pPr eaLnBrk="1" latinLnBrk="0" hangingPunct="1">
              <a:buFontTx/>
              <a:buNone/>
              <a:defRPr kumimoji="0" lang="es-ES" sz="1200"/>
            </a:lvl2pPr>
            <a:lvl3pPr eaLnBrk="1" latinLnBrk="0" hangingPunct="1">
              <a:buFontTx/>
              <a:buNone/>
              <a:defRPr kumimoji="0" lang="es-ES" sz="1000"/>
            </a:lvl3pPr>
            <a:lvl4pPr eaLnBrk="1" latinLnBrk="0" hangingPunct="1">
              <a:buFontTx/>
              <a:buNone/>
              <a:defRPr kumimoji="0" lang="es-ES" sz="900"/>
            </a:lvl4pPr>
            <a:lvl5pPr eaLnBrk="1" latinLnBrk="0" hangingPunct="1">
              <a:buFontTx/>
              <a:buNone/>
              <a:defRPr kumimoji="0" lang="es-ES" sz="9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s-E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s-E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s-E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 eaLnBrk="1" latinLnBrk="0" hangingPunct="1">
              <a:buNone/>
              <a:defRPr kumimoji="0" lang="es-ES" sz="2800" b="0">
                <a:solidFill>
                  <a:srgbClr val="FFFFFF"/>
                </a:solidFill>
              </a:defRPr>
            </a:lvl1pPr>
            <a:extLst/>
          </a:lstStyle>
          <a:p>
            <a:pPr eaLnBrk="1" latinLnBrk="0" hangingPunct="1"/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s-E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/>
          <a:p>
            <a:fld id="{E4606EA6-EFEA-4C30-9264-4F9291A5780D}" type="datetime1">
              <a:rPr lang="es-AR"/>
              <a:pPr/>
              <a:t>12/7/2020</a:t>
            </a:fld>
            <a:endParaRPr kumimoji="0" lang="es-E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 eaLnBrk="1" latinLnBrk="0" hangingPunct="1">
              <a:defRPr kumimoji="0" lang="es-ES" sz="2800"/>
            </a:lvl1pPr>
            <a:extLst/>
          </a:lstStyle>
          <a:p>
            <a:pPr algn="ctr"/>
            <a:fld id="{8F82E0A0-C266-4798-8C8F-B9F91E9DA37E}" type="slidenum">
              <a:rPr kumimoji="0" lang="es-ES" sz="2800" b="1">
                <a:solidFill>
                  <a:srgbClr val="FFFFFF"/>
                </a:solidFill>
              </a:rPr>
              <a:pPr algn="ctr"/>
              <a:t>‹#›</a:t>
            </a:fld>
            <a:endParaRPr kumimoji="0" lang="es-ES" sz="280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/>
          <a:p>
            <a:endParaRPr kumimoji="0"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lang="es-ES" sz="1400">
                <a:solidFill>
                  <a:schemeClr val="tx2"/>
                </a:solidFill>
              </a:defRPr>
            </a:lvl1pPr>
            <a:extLst/>
          </a:lstStyle>
          <a:p>
            <a:fld id="{E4606EA6-EFEA-4C30-9264-4F9291A5780D}" type="datetime1">
              <a:rPr lang="es-AR"/>
              <a:pPr/>
              <a:t>12/7/2020</a:t>
            </a:fld>
            <a:endParaRPr kumimoji="0" lang="es-ES" sz="140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lang="es-ES"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kumimoji="0" lang="es-ES" sz="140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s-ES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s-ES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s-E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lang="es-ES"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kumimoji="0" lang="es-ES" sz="1400" b="1">
                <a:solidFill>
                  <a:srgbClr val="FFFFFF"/>
                </a:solidFill>
              </a:rPr>
              <a:pPr algn="ctr"/>
              <a:t>‹#›</a:t>
            </a:fld>
            <a:endParaRPr kumimoji="0" lang="es-ES" sz="1400" b="1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eaLnBrk="1" latinLnBrk="0" hangingPunct="1"/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kumimoji="0" lang="es-ES"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lang="es-ES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lang="es-ES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lang="es-ES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lang="es-ES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lang="es-ES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kumimoji="0"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lang="es-ES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es-ES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es-ES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es-ES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es-ES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es-ES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es-ES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es-ES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es-ES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es-ES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2508842" y="3651870"/>
            <a:ext cx="6953241" cy="724410"/>
          </a:xfrm>
        </p:spPr>
        <p:txBody>
          <a:bodyPr/>
          <a:lstStyle/>
          <a:p>
            <a:r>
              <a:rPr lang="es-ES" sz="3800" dirty="0"/>
              <a:t>PROGRAMACIÓN ii - Unidad 2</a:t>
            </a:r>
            <a:endParaRPr lang="es-ES" dirty="0"/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>
          <a:xfrm>
            <a:off x="2483768" y="4545738"/>
            <a:ext cx="6515100" cy="514350"/>
          </a:xfrm>
        </p:spPr>
        <p:txBody>
          <a:bodyPr>
            <a:normAutofit fontScale="25000" lnSpcReduction="20000"/>
          </a:bodyPr>
          <a:lstStyle/>
          <a:p>
            <a:endParaRPr lang="es-ES" dirty="0"/>
          </a:p>
          <a:p>
            <a:r>
              <a:rPr lang="es-ES" sz="8800" dirty="0"/>
              <a:t>Ing. Gastón Weingand (gaston.weingand@uai.edu.ar)</a:t>
            </a:r>
          </a:p>
        </p:txBody>
      </p:sp>
      <p:pic>
        <p:nvPicPr>
          <p:cNvPr id="6" name="Picture 443" descr="Resultado de imagen para universidad abierta interamericana">
            <a:extLst>
              <a:ext uri="{FF2B5EF4-FFF2-40B4-BE49-F238E27FC236}">
                <a16:creationId xmlns:a16="http://schemas.microsoft.com/office/drawing/2014/main" id="{692589F0-A864-49EC-87B9-1BCE6A92F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-8913"/>
            <a:ext cx="2171901" cy="2171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800" dirty="0"/>
              <a:t>8-Tipos en python</a:t>
            </a:r>
            <a:endParaRPr lang="es-E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65A0BD-DA79-4913-BD00-11366174D895}"/>
              </a:ext>
            </a:extLst>
          </p:cNvPr>
          <p:cNvSpPr/>
          <p:nvPr/>
        </p:nvSpPr>
        <p:spPr>
          <a:xfrm>
            <a:off x="2286000" y="169458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dirty="0">
                <a:solidFill>
                  <a:srgbClr val="212529"/>
                </a:solidFill>
                <a:latin typeface="-apple-system"/>
              </a:rPr>
              <a:t>En Python, todos los tipos son objetos. Pero no en todos los lenguajes de programación es así. 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F3DBA8-95D5-4E11-9109-8F3EE1FE0BED}"/>
              </a:ext>
            </a:extLst>
          </p:cNvPr>
          <p:cNvSpPr/>
          <p:nvPr/>
        </p:nvSpPr>
        <p:spPr>
          <a:xfrm>
            <a:off x="1367644" y="2802583"/>
            <a:ext cx="640871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212529"/>
                </a:solidFill>
                <a:latin typeface="-apple-system"/>
              </a:rPr>
              <a:t>En python tenemos dos casos particulares de tipos:</a:t>
            </a:r>
          </a:p>
          <a:p>
            <a:endParaRPr lang="es-ES" dirty="0">
              <a:solidFill>
                <a:srgbClr val="212529"/>
              </a:solidFill>
              <a:latin typeface="-apple-system"/>
            </a:endParaRPr>
          </a:p>
          <a:p>
            <a:r>
              <a:rPr lang="es-ES" dirty="0">
                <a:solidFill>
                  <a:srgbClr val="212529"/>
                </a:solidFill>
                <a:latin typeface="-apple-system"/>
              </a:rPr>
              <a:t>1) La definición de un tipo, indica cuáles son los atributos y métodos que van a tener todas las variables que sean de ese tipo. Esta definición se llama específicamente, la </a:t>
            </a:r>
            <a:r>
              <a:rPr lang="es-ES" b="1" dirty="0">
                <a:solidFill>
                  <a:srgbClr val="212529"/>
                </a:solidFill>
                <a:latin typeface="-apple-system"/>
              </a:rPr>
              <a:t>clase</a:t>
            </a:r>
            <a:r>
              <a:rPr lang="es-ES" dirty="0">
                <a:solidFill>
                  <a:srgbClr val="212529"/>
                </a:solidFill>
                <a:latin typeface="-apple-system"/>
              </a:rPr>
              <a:t> del objeto.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9904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800" dirty="0"/>
              <a:t>8-Tipos en python</a:t>
            </a:r>
            <a:endParaRPr lang="es-E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F3DBA8-95D5-4E11-9109-8F3EE1FE0BED}"/>
              </a:ext>
            </a:extLst>
          </p:cNvPr>
          <p:cNvSpPr/>
          <p:nvPr/>
        </p:nvSpPr>
        <p:spPr>
          <a:xfrm>
            <a:off x="1367644" y="1632704"/>
            <a:ext cx="64087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212529"/>
                </a:solidFill>
                <a:latin typeface="-apple-system"/>
              </a:rPr>
              <a:t>2) </a:t>
            </a:r>
            <a:r>
              <a:rPr lang="es-ES" dirty="0"/>
              <a:t>A partir de una clase es posible crear distintas variables que son de ese tipo. A las variables que son de una clase en particular, se las llama </a:t>
            </a:r>
            <a:r>
              <a:rPr lang="es-ES" b="1" dirty="0"/>
              <a:t>instancia</a:t>
            </a:r>
            <a:r>
              <a:rPr lang="es-ES" dirty="0"/>
              <a:t> de esa clase.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3886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800" dirty="0"/>
              <a:t>8-Tipos en python</a:t>
            </a:r>
            <a:endParaRPr lang="es-E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388557-7B07-4D1E-87C3-C949D5165F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6654" y="1779662"/>
            <a:ext cx="5070692" cy="2248644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48D625E-D8E8-4701-8198-ABEEAB5655D8}"/>
              </a:ext>
            </a:extLst>
          </p:cNvPr>
          <p:cNvCxnSpPr/>
          <p:nvPr/>
        </p:nvCxnSpPr>
        <p:spPr>
          <a:xfrm>
            <a:off x="3995936" y="2139702"/>
            <a:ext cx="864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38FC850-0EDD-49F6-8C70-5E203015A130}"/>
              </a:ext>
            </a:extLst>
          </p:cNvPr>
          <p:cNvCxnSpPr/>
          <p:nvPr/>
        </p:nvCxnSpPr>
        <p:spPr>
          <a:xfrm>
            <a:off x="3995936" y="2355726"/>
            <a:ext cx="864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B557026-3E27-4880-9E72-ED7854C3E96D}"/>
              </a:ext>
            </a:extLst>
          </p:cNvPr>
          <p:cNvCxnSpPr/>
          <p:nvPr/>
        </p:nvCxnSpPr>
        <p:spPr>
          <a:xfrm>
            <a:off x="3707904" y="3651870"/>
            <a:ext cx="11521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0B07DFF-96D7-44D4-864A-4F4413E51057}"/>
              </a:ext>
            </a:extLst>
          </p:cNvPr>
          <p:cNvCxnSpPr/>
          <p:nvPr/>
        </p:nvCxnSpPr>
        <p:spPr>
          <a:xfrm>
            <a:off x="4067944" y="3867894"/>
            <a:ext cx="7920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71285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800" dirty="0"/>
              <a:t>Para aprender más…	</a:t>
            </a:r>
            <a:endParaRPr lang="es-E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D85D94-497E-4687-BF79-0DD21CF64A64}"/>
              </a:ext>
            </a:extLst>
          </p:cNvPr>
          <p:cNvSpPr txBox="1"/>
          <p:nvPr/>
        </p:nvSpPr>
        <p:spPr>
          <a:xfrm>
            <a:off x="1763688" y="1563638"/>
            <a:ext cx="56166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s-AR" dirty="0"/>
              <a:t>Uso de </a:t>
            </a:r>
            <a:r>
              <a:rPr lang="es-AR" dirty="0" err="1"/>
              <a:t>init</a:t>
            </a:r>
            <a:r>
              <a:rPr lang="es-AR" dirty="0"/>
              <a:t> vs new. Ejemplos.</a:t>
            </a:r>
          </a:p>
          <a:p>
            <a:pPr marL="342900" indent="-342900">
              <a:buAutoNum type="arabicParenR"/>
            </a:pPr>
            <a:r>
              <a:rPr lang="es-AR" dirty="0"/>
              <a:t>Uso de clases abstractas. módulo </a:t>
            </a:r>
            <a:r>
              <a:rPr lang="es-AR" dirty="0" err="1"/>
              <a:t>abc</a:t>
            </a:r>
            <a:r>
              <a:rPr lang="es-AR" dirty="0"/>
              <a:t>. Ejemplos.</a:t>
            </a:r>
          </a:p>
          <a:p>
            <a:pPr marL="342900" indent="-342900">
              <a:buFontTx/>
              <a:buAutoNum type="arabicParenR"/>
            </a:pPr>
            <a:r>
              <a:rPr lang="en-GB" dirty="0" err="1"/>
              <a:t>Uso</a:t>
            </a:r>
            <a:r>
              <a:rPr lang="en-GB" dirty="0"/>
              <a:t> de interfaces. Duck Typing.</a:t>
            </a:r>
          </a:p>
          <a:p>
            <a:pPr marL="342900" indent="-342900">
              <a:buFontTx/>
              <a:buAutoNum type="arabicParenR"/>
            </a:pPr>
            <a:r>
              <a:rPr lang="en-GB" dirty="0" err="1"/>
              <a:t>Ordenar</a:t>
            </a:r>
            <a:r>
              <a:rPr lang="en-GB" dirty="0"/>
              <a:t> una </a:t>
            </a:r>
            <a:r>
              <a:rPr lang="en-GB" dirty="0" err="1"/>
              <a:t>lista</a:t>
            </a:r>
            <a:r>
              <a:rPr lang="en-GB" dirty="0"/>
              <a:t> de </a:t>
            </a:r>
            <a:r>
              <a:rPr lang="en-GB" dirty="0" err="1"/>
              <a:t>objetos</a:t>
            </a:r>
            <a:r>
              <a:rPr lang="en-GB" dirty="0"/>
              <a:t> con sort y lambda</a:t>
            </a:r>
          </a:p>
          <a:p>
            <a:pPr marL="342900" indent="-342900">
              <a:buAutoNum type="arabicParenR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45616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800" dirty="0"/>
              <a:t>Para aprender más…	</a:t>
            </a:r>
            <a:endParaRPr lang="es-E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D85D94-497E-4687-BF79-0DD21CF64A64}"/>
              </a:ext>
            </a:extLst>
          </p:cNvPr>
          <p:cNvSpPr txBox="1"/>
          <p:nvPr/>
        </p:nvSpPr>
        <p:spPr>
          <a:xfrm>
            <a:off x="1763688" y="1563638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s-AR" dirty="0"/>
              <a:t>Uso de </a:t>
            </a:r>
            <a:r>
              <a:rPr lang="es-AR" dirty="0" err="1"/>
              <a:t>init</a:t>
            </a:r>
            <a:r>
              <a:rPr lang="es-AR" dirty="0"/>
              <a:t> vs new. Ejemplos.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DF35DD-19AF-4E54-BBAB-9FB0BEF879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836" y="2883124"/>
            <a:ext cx="5949561" cy="214226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9D9DBDC-A8BE-4327-8175-162A374A9FC3}"/>
              </a:ext>
            </a:extLst>
          </p:cNvPr>
          <p:cNvSpPr/>
          <p:nvPr/>
        </p:nvSpPr>
        <p:spPr>
          <a:xfrm>
            <a:off x="323528" y="1901149"/>
            <a:ext cx="83674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latin typeface="medium-content-serif-font"/>
              </a:rPr>
              <a:t>El método __</a:t>
            </a:r>
            <a:r>
              <a:rPr lang="es-ES" dirty="0" err="1">
                <a:latin typeface="medium-content-serif-font"/>
              </a:rPr>
              <a:t>init</a:t>
            </a:r>
            <a:r>
              <a:rPr lang="es-ES" dirty="0">
                <a:latin typeface="medium-content-serif-font"/>
              </a:rPr>
              <a:t>__ crea el objeto y luego lo inicializa, no es el constructor como tal, en cambio el método __new__ sólo construye el objeto. No obstante, en la mayoría de los casos se utiliza __</a:t>
            </a:r>
            <a:r>
              <a:rPr lang="es-ES" dirty="0" err="1">
                <a:latin typeface="medium-content-serif-font"/>
              </a:rPr>
              <a:t>init</a:t>
            </a:r>
            <a:r>
              <a:rPr lang="es-ES" dirty="0">
                <a:latin typeface="medium-content-serif-font"/>
              </a:rPr>
              <a:t>__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860A4A-6D39-443C-A7FC-4D846A82F4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1099" y="3723878"/>
            <a:ext cx="2157389" cy="48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8838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800" dirty="0"/>
              <a:t>Para aprender más…	</a:t>
            </a:r>
            <a:endParaRPr lang="es-E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D85D94-497E-4687-BF79-0DD21CF64A64}"/>
              </a:ext>
            </a:extLst>
          </p:cNvPr>
          <p:cNvSpPr txBox="1"/>
          <p:nvPr/>
        </p:nvSpPr>
        <p:spPr>
          <a:xfrm>
            <a:off x="1763688" y="1563638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s-AR" dirty="0"/>
              <a:t>Uso de </a:t>
            </a:r>
            <a:r>
              <a:rPr lang="es-AR" dirty="0" err="1"/>
              <a:t>init</a:t>
            </a:r>
            <a:r>
              <a:rPr lang="es-AR" dirty="0"/>
              <a:t> vs new. Ejemplos.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D9DBDC-A8BE-4327-8175-162A374A9FC3}"/>
              </a:ext>
            </a:extLst>
          </p:cNvPr>
          <p:cNvSpPr/>
          <p:nvPr/>
        </p:nvSpPr>
        <p:spPr>
          <a:xfrm>
            <a:off x="502568" y="2081541"/>
            <a:ext cx="83674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latin typeface="medium-content-serif-font"/>
              </a:rPr>
              <a:t>Si comento la línea de retorno de __new__ la clase no se inicializaría correctamente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41DC08-A5ED-4DF6-9607-E92FB6994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873" y="3075227"/>
            <a:ext cx="5438775" cy="1981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4924538-0CE7-4A77-9AC8-1A63D1BF72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3720" y="4065827"/>
            <a:ext cx="2042201" cy="224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2555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800" dirty="0"/>
              <a:t>Para aprender más…	</a:t>
            </a:r>
            <a:endParaRPr lang="es-E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D85D94-497E-4687-BF79-0DD21CF64A64}"/>
              </a:ext>
            </a:extLst>
          </p:cNvPr>
          <p:cNvSpPr txBox="1"/>
          <p:nvPr/>
        </p:nvSpPr>
        <p:spPr>
          <a:xfrm>
            <a:off x="1763688" y="1563638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s-AR" dirty="0"/>
              <a:t>Uso de </a:t>
            </a:r>
            <a:r>
              <a:rPr lang="es-AR" dirty="0" err="1"/>
              <a:t>init</a:t>
            </a:r>
            <a:r>
              <a:rPr lang="es-AR" dirty="0"/>
              <a:t> vs new. Ejemplos.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D9DBDC-A8BE-4327-8175-162A374A9FC3}"/>
              </a:ext>
            </a:extLst>
          </p:cNvPr>
          <p:cNvSpPr/>
          <p:nvPr/>
        </p:nvSpPr>
        <p:spPr>
          <a:xfrm>
            <a:off x="1499456" y="2074034"/>
            <a:ext cx="63736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latin typeface="medium-content-serif-font"/>
              </a:rPr>
              <a:t>Esto daría una excepción de devolución de tipos…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372BC4-C8A7-4856-A0A4-D3E524039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4525" y="2884800"/>
            <a:ext cx="5314950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8173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800" dirty="0"/>
              <a:t>Para aprender más…	</a:t>
            </a:r>
            <a:endParaRPr lang="es-E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D85D94-497E-4687-BF79-0DD21CF64A64}"/>
              </a:ext>
            </a:extLst>
          </p:cNvPr>
          <p:cNvSpPr txBox="1"/>
          <p:nvPr/>
        </p:nvSpPr>
        <p:spPr>
          <a:xfrm>
            <a:off x="467544" y="1779662"/>
            <a:ext cx="56166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s-AR" dirty="0"/>
              <a:t>Uso de </a:t>
            </a:r>
            <a:r>
              <a:rPr lang="es-AR" dirty="0" err="1"/>
              <a:t>init</a:t>
            </a:r>
            <a:r>
              <a:rPr lang="es-AR" dirty="0"/>
              <a:t> vs new. Ejemplos.</a:t>
            </a:r>
          </a:p>
          <a:p>
            <a:pPr marL="342900" indent="-342900">
              <a:buAutoNum type="arabicParenR"/>
            </a:pPr>
            <a:endParaRPr lang="es-AR" dirty="0"/>
          </a:p>
          <a:p>
            <a:r>
              <a:rPr lang="es-AR" dirty="0"/>
              <a:t>Un uso posible para new podría ser </a:t>
            </a:r>
          </a:p>
          <a:p>
            <a:r>
              <a:rPr lang="es-AR" dirty="0"/>
              <a:t>para el patrón singleton…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3DACF4-EC0C-4192-8FED-D91A3BC2C8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5036" y="938534"/>
            <a:ext cx="4206180" cy="4086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5083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800" dirty="0"/>
              <a:t>Para aprender más…	</a:t>
            </a:r>
            <a:endParaRPr lang="es-E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D85D94-497E-4687-BF79-0DD21CF64A64}"/>
              </a:ext>
            </a:extLst>
          </p:cNvPr>
          <p:cNvSpPr txBox="1"/>
          <p:nvPr/>
        </p:nvSpPr>
        <p:spPr>
          <a:xfrm>
            <a:off x="1445940" y="1563638"/>
            <a:ext cx="648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2) Uso de clases abstractas. módulo </a:t>
            </a:r>
            <a:r>
              <a:rPr lang="es-AR" dirty="0" err="1"/>
              <a:t>abc</a:t>
            </a:r>
            <a:r>
              <a:rPr lang="es-AR" dirty="0"/>
              <a:t>. Ejemplos.</a:t>
            </a:r>
          </a:p>
          <a:p>
            <a:r>
              <a:rPr lang="en-GB" dirty="0"/>
              <a:t>	Ver </a:t>
            </a:r>
            <a:r>
              <a:rPr lang="en-GB" dirty="0" err="1"/>
              <a:t>ejemplo</a:t>
            </a:r>
            <a:r>
              <a:rPr lang="en-GB" dirty="0"/>
              <a:t> en la </a:t>
            </a:r>
            <a:r>
              <a:rPr lang="en-GB" dirty="0" err="1"/>
              <a:t>próxima</a:t>
            </a:r>
            <a:r>
              <a:rPr lang="en-GB" dirty="0"/>
              <a:t> </a:t>
            </a:r>
            <a:r>
              <a:rPr lang="en-GB" dirty="0" err="1"/>
              <a:t>unidad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47764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800" dirty="0"/>
              <a:t>Para aprender más…	</a:t>
            </a:r>
            <a:endParaRPr lang="es-E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D85D94-497E-4687-BF79-0DD21CF64A64}"/>
              </a:ext>
            </a:extLst>
          </p:cNvPr>
          <p:cNvSpPr txBox="1"/>
          <p:nvPr/>
        </p:nvSpPr>
        <p:spPr>
          <a:xfrm>
            <a:off x="1763688" y="1563638"/>
            <a:ext cx="5616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3) </a:t>
            </a:r>
            <a:r>
              <a:rPr lang="en-GB" dirty="0" err="1"/>
              <a:t>Uso</a:t>
            </a:r>
            <a:r>
              <a:rPr lang="en-GB" dirty="0"/>
              <a:t> de interfaces. Duck Typing.</a:t>
            </a:r>
          </a:p>
          <a:p>
            <a:endParaRPr lang="en-GB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12C82C7-A490-4A5E-9FE5-95D24D613F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9896" y="2649657"/>
            <a:ext cx="7272808" cy="8053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n-US" dirty="0"/>
              <a:t>La tipificación de pato significa que una operación no especifica formalmente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n-US" dirty="0"/>
              <a:t> los requisitos que deben cumplir sus operandos, sino que simplemente lo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n-US" dirty="0"/>
              <a:t>prueba con lo que se le da. </a:t>
            </a:r>
          </a:p>
        </p:txBody>
      </p:sp>
    </p:spTree>
    <p:extLst>
      <p:ext uri="{BB962C8B-B14F-4D97-AF65-F5344CB8AC3E}">
        <p14:creationId xmlns:p14="http://schemas.microsoft.com/office/powerpoint/2010/main" val="1732751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800" dirty="0"/>
              <a:t>Agenda</a:t>
            </a:r>
            <a:endParaRPr lang="es-E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09600" y="1491630"/>
            <a:ext cx="7994848" cy="3307431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SzPct val="80000"/>
              <a:buFont typeface="+mj-lt"/>
              <a:buAutoNum type="arabicPeriod"/>
            </a:pPr>
            <a:r>
              <a:rPr lang="es-ES_tradnl" dirty="0"/>
              <a:t>Desarrollo y utilización de clases y objetos. Variables de clases e instancias.</a:t>
            </a:r>
          </a:p>
          <a:p>
            <a:pPr marL="514350" indent="-514350">
              <a:buSzPct val="80000"/>
              <a:buFont typeface="+mj-lt"/>
              <a:buAutoNum type="arabicPeriod"/>
            </a:pPr>
            <a:r>
              <a:rPr lang="es-ES_tradnl" dirty="0"/>
              <a:t>Constructores y destructores. </a:t>
            </a:r>
          </a:p>
          <a:p>
            <a:pPr marL="514350" indent="-514350">
              <a:buSzPct val="80000"/>
              <a:buFont typeface="+mj-lt"/>
              <a:buAutoNum type="arabicPeriod"/>
            </a:pPr>
            <a:r>
              <a:rPr lang="es-ES_tradnl" dirty="0"/>
              <a:t>Encapsulamiento.  </a:t>
            </a:r>
          </a:p>
          <a:p>
            <a:pPr marL="514350" indent="-514350">
              <a:buSzPct val="80000"/>
              <a:buFont typeface="+mj-lt"/>
              <a:buAutoNum type="arabicPeriod"/>
            </a:pPr>
            <a:r>
              <a:rPr lang="es-ES_tradnl" dirty="0"/>
              <a:t>Herencia simple y herencia múltiple. </a:t>
            </a:r>
          </a:p>
          <a:p>
            <a:pPr marL="514350" indent="-514350">
              <a:buSzPct val="80000"/>
              <a:buFont typeface="+mj-lt"/>
              <a:buAutoNum type="arabicPeriod"/>
            </a:pPr>
            <a:r>
              <a:rPr lang="es-ES_tradnl" dirty="0"/>
              <a:t>Polimorfismo. </a:t>
            </a:r>
          </a:p>
          <a:p>
            <a:pPr marL="514350" indent="-514350">
              <a:buSzPct val="80000"/>
              <a:buFont typeface="+mj-lt"/>
              <a:buAutoNum type="arabicPeriod"/>
            </a:pPr>
            <a:r>
              <a:rPr lang="es-ES_tradnl" dirty="0"/>
              <a:t>Clases de “nuevo-estilo”. </a:t>
            </a:r>
          </a:p>
          <a:p>
            <a:pPr marL="514350" indent="-514350">
              <a:buSzPct val="80000"/>
              <a:buFont typeface="+mj-lt"/>
              <a:buAutoNum type="arabicPeriod"/>
            </a:pPr>
            <a:r>
              <a:rPr lang="es-ES_tradnl" dirty="0">
                <a:solidFill>
                  <a:schemeClr val="accent2"/>
                </a:solidFill>
              </a:rPr>
              <a:t>Métodos especiales. </a:t>
            </a:r>
          </a:p>
          <a:p>
            <a:pPr marL="514350" indent="-514350">
              <a:buSzPct val="80000"/>
              <a:buFont typeface="+mj-lt"/>
              <a:buAutoNum type="arabicPeriod"/>
            </a:pPr>
            <a:r>
              <a:rPr lang="es-ES_tradnl" dirty="0"/>
              <a:t>Tipos en Python.</a:t>
            </a:r>
            <a:endParaRPr lang="en-GB" dirty="0"/>
          </a:p>
          <a:p>
            <a:pPr marL="514350" indent="-514350">
              <a:buSzPct val="80000"/>
              <a:buFont typeface="+mj-lt"/>
              <a:buAutoNum type="arabicPeriod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532033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800" dirty="0"/>
              <a:t>Para aprender más…	</a:t>
            </a:r>
            <a:endParaRPr lang="es-E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D85D94-497E-4687-BF79-0DD21CF64A64}"/>
              </a:ext>
            </a:extLst>
          </p:cNvPr>
          <p:cNvSpPr txBox="1"/>
          <p:nvPr/>
        </p:nvSpPr>
        <p:spPr>
          <a:xfrm>
            <a:off x="1763688" y="1563638"/>
            <a:ext cx="5616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3) </a:t>
            </a:r>
            <a:r>
              <a:rPr lang="en-GB" dirty="0" err="1"/>
              <a:t>Uso</a:t>
            </a:r>
            <a:r>
              <a:rPr lang="en-GB" dirty="0"/>
              <a:t> de interfaces. Duck Typing.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9C71C3-34C1-42B6-BDBD-62CBE196D3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1995686"/>
            <a:ext cx="3371850" cy="29527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CC9B433-4F1D-4CE4-9735-291D3EA271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0112" y="3219648"/>
            <a:ext cx="2790825" cy="504825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0A64297-47E9-4B94-827E-16178D319955}"/>
              </a:ext>
            </a:extLst>
          </p:cNvPr>
          <p:cNvCxnSpPr>
            <a:endCxn id="6" idx="1"/>
          </p:cNvCxnSpPr>
          <p:nvPr/>
        </p:nvCxnSpPr>
        <p:spPr>
          <a:xfrm flipV="1">
            <a:off x="4572000" y="3472061"/>
            <a:ext cx="1008112" cy="1331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56743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800" dirty="0"/>
              <a:t>Para aprender más…	</a:t>
            </a:r>
            <a:endParaRPr lang="es-E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D85D94-497E-4687-BF79-0DD21CF64A64}"/>
              </a:ext>
            </a:extLst>
          </p:cNvPr>
          <p:cNvSpPr txBox="1"/>
          <p:nvPr/>
        </p:nvSpPr>
        <p:spPr>
          <a:xfrm>
            <a:off x="251520" y="1923678"/>
            <a:ext cx="38884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4) </a:t>
            </a:r>
            <a:r>
              <a:rPr lang="en-GB" dirty="0" err="1"/>
              <a:t>Ordenar</a:t>
            </a:r>
            <a:r>
              <a:rPr lang="en-GB" dirty="0"/>
              <a:t> una </a:t>
            </a:r>
            <a:r>
              <a:rPr lang="en-GB" dirty="0" err="1"/>
              <a:t>lista</a:t>
            </a:r>
            <a:r>
              <a:rPr lang="en-GB" dirty="0"/>
              <a:t> de </a:t>
            </a:r>
            <a:r>
              <a:rPr lang="en-GB" dirty="0" err="1"/>
              <a:t>objetos</a:t>
            </a:r>
            <a:r>
              <a:rPr lang="en-GB" dirty="0"/>
              <a:t> con sort </a:t>
            </a:r>
          </a:p>
          <a:p>
            <a:r>
              <a:rPr lang="en-GB" dirty="0"/>
              <a:t>y lambda</a:t>
            </a:r>
          </a:p>
          <a:p>
            <a:endParaRPr lang="en-GB" dirty="0"/>
          </a:p>
          <a:p>
            <a:r>
              <a:rPr lang="en-GB" dirty="0" err="1"/>
              <a:t>Definimos</a:t>
            </a:r>
            <a:r>
              <a:rPr lang="en-GB" dirty="0"/>
              <a:t> la </a:t>
            </a:r>
            <a:r>
              <a:rPr lang="en-GB" dirty="0" err="1"/>
              <a:t>clase</a:t>
            </a:r>
            <a:r>
              <a:rPr lang="en-GB" dirty="0"/>
              <a:t>…</a:t>
            </a:r>
          </a:p>
          <a:p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E8A566-11BC-41AE-B6D4-EF34F31962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0691" y="1068433"/>
            <a:ext cx="4610100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8955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800" dirty="0"/>
              <a:t>Para aprender más…	</a:t>
            </a:r>
            <a:endParaRPr lang="es-E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D85D94-497E-4687-BF79-0DD21CF64A64}"/>
              </a:ext>
            </a:extLst>
          </p:cNvPr>
          <p:cNvSpPr txBox="1"/>
          <p:nvPr/>
        </p:nvSpPr>
        <p:spPr>
          <a:xfrm>
            <a:off x="9737" y="1319233"/>
            <a:ext cx="8892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4) </a:t>
            </a:r>
            <a:r>
              <a:rPr lang="en-GB" dirty="0" err="1"/>
              <a:t>Ordenar</a:t>
            </a:r>
            <a:r>
              <a:rPr lang="en-GB" dirty="0"/>
              <a:t> una </a:t>
            </a:r>
            <a:r>
              <a:rPr lang="en-GB" dirty="0" err="1"/>
              <a:t>lista</a:t>
            </a:r>
            <a:r>
              <a:rPr lang="en-GB" dirty="0"/>
              <a:t> de </a:t>
            </a:r>
            <a:r>
              <a:rPr lang="en-GB" dirty="0" err="1"/>
              <a:t>objetos</a:t>
            </a:r>
            <a:r>
              <a:rPr lang="en-GB" dirty="0"/>
              <a:t> con sort y lambda. </a:t>
            </a:r>
          </a:p>
          <a:p>
            <a:r>
              <a:rPr lang="en-GB" dirty="0" err="1"/>
              <a:t>Ordenamos</a:t>
            </a:r>
            <a:r>
              <a:rPr lang="en-GB" dirty="0"/>
              <a:t>…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E140ED-035C-4F36-8EE0-FEEC3E0314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1708022"/>
            <a:ext cx="6523810" cy="3343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922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800" dirty="0"/>
              <a:t>7-Métodos especiales</a:t>
            </a:r>
            <a:endParaRPr lang="es-E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5085FFE-2B11-49E2-BAA6-58778B6D576E}"/>
              </a:ext>
            </a:extLst>
          </p:cNvPr>
          <p:cNvSpPr/>
          <p:nvPr/>
        </p:nvSpPr>
        <p:spPr>
          <a:xfrm>
            <a:off x="631522" y="1563638"/>
            <a:ext cx="8153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b="1" dirty="0">
                <a:solidFill>
                  <a:srgbClr val="FF0000"/>
                </a:solidFill>
              </a:rPr>
              <a:t>__</a:t>
            </a:r>
            <a:r>
              <a:rPr lang="es-ES" sz="2400" b="1" dirty="0" err="1">
                <a:solidFill>
                  <a:srgbClr val="FF0000"/>
                </a:solidFill>
              </a:rPr>
              <a:t>init</a:t>
            </a:r>
            <a:r>
              <a:rPr lang="es-ES" sz="2400" b="1" dirty="0">
                <a:solidFill>
                  <a:srgbClr val="FF0000"/>
                </a:solidFill>
              </a:rPr>
              <a:t>__(</a:t>
            </a:r>
            <a:r>
              <a:rPr lang="es-ES" sz="2400" b="1" dirty="0" err="1">
                <a:solidFill>
                  <a:srgbClr val="FF0000"/>
                </a:solidFill>
              </a:rPr>
              <a:t>self</a:t>
            </a:r>
            <a:r>
              <a:rPr lang="es-ES" sz="2400" b="1" dirty="0">
                <a:solidFill>
                  <a:srgbClr val="FF0000"/>
                </a:solidFill>
              </a:rPr>
              <a:t>, </a:t>
            </a:r>
            <a:r>
              <a:rPr lang="es-ES" sz="2400" b="1" dirty="0" err="1">
                <a:solidFill>
                  <a:srgbClr val="FF0000"/>
                </a:solidFill>
              </a:rPr>
              <a:t>args</a:t>
            </a:r>
            <a:r>
              <a:rPr lang="es-ES" sz="2400" b="1" dirty="0">
                <a:solidFill>
                  <a:srgbClr val="FF0000"/>
                </a:solidFill>
              </a:rPr>
              <a:t>) </a:t>
            </a:r>
          </a:p>
          <a:p>
            <a:r>
              <a:rPr lang="es-ES" sz="2400" dirty="0"/>
              <a:t>Método llamado después de crear el objeto para realizar tareas de inicialización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834818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800" dirty="0"/>
              <a:t>7-Métodos especiales</a:t>
            </a:r>
            <a:endParaRPr lang="es-E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5085FFE-2B11-49E2-BAA6-58778B6D576E}"/>
              </a:ext>
            </a:extLst>
          </p:cNvPr>
          <p:cNvSpPr/>
          <p:nvPr/>
        </p:nvSpPr>
        <p:spPr>
          <a:xfrm>
            <a:off x="755576" y="1635646"/>
            <a:ext cx="81534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b="1" dirty="0">
                <a:solidFill>
                  <a:srgbClr val="FF0000"/>
                </a:solidFill>
              </a:rPr>
              <a:t>__new__(</a:t>
            </a:r>
            <a:r>
              <a:rPr lang="es-ES" sz="2400" b="1" dirty="0" err="1">
                <a:solidFill>
                  <a:srgbClr val="FF0000"/>
                </a:solidFill>
              </a:rPr>
              <a:t>cls</a:t>
            </a:r>
            <a:r>
              <a:rPr lang="es-ES" sz="2400" b="1" dirty="0">
                <a:solidFill>
                  <a:srgbClr val="FF0000"/>
                </a:solidFill>
              </a:rPr>
              <a:t>, </a:t>
            </a:r>
            <a:r>
              <a:rPr lang="es-ES" sz="2400" b="1" dirty="0" err="1">
                <a:solidFill>
                  <a:srgbClr val="FF0000"/>
                </a:solidFill>
              </a:rPr>
              <a:t>args</a:t>
            </a:r>
            <a:r>
              <a:rPr lang="es-ES" sz="2400" b="1" dirty="0">
                <a:solidFill>
                  <a:srgbClr val="FF0000"/>
                </a:solidFill>
              </a:rPr>
              <a:t>)</a:t>
            </a:r>
          </a:p>
          <a:p>
            <a:r>
              <a:rPr lang="es-ES" sz="2400" dirty="0"/>
              <a:t>Método exclusivo de las clases de nuevo estilo que se ejecuta antes que __</a:t>
            </a:r>
            <a:r>
              <a:rPr lang="es-ES" sz="2400" dirty="0" err="1"/>
              <a:t>init</a:t>
            </a:r>
            <a:r>
              <a:rPr lang="es-ES" sz="2400" dirty="0"/>
              <a:t>__ y que se encarga de construir y devolver el objeto en sí. Es equivalente a los constructores de C++ o Java. Se trata de un método estático, es decir, que existe con independencia de las instancias de la clase: es un método de clase, no de objeto, y por lo tanto el primer parámetro no es </a:t>
            </a:r>
            <a:r>
              <a:rPr lang="es-ES" sz="2400" dirty="0" err="1"/>
              <a:t>self</a:t>
            </a:r>
            <a:r>
              <a:rPr lang="es-ES" sz="2400" dirty="0"/>
              <a:t>, sino la propia clase: </a:t>
            </a:r>
            <a:r>
              <a:rPr lang="es-ES" sz="2400" dirty="0" err="1"/>
              <a:t>cls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937949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800" dirty="0"/>
              <a:t>7-Métodos especiales</a:t>
            </a:r>
            <a:endParaRPr lang="es-E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5085FFE-2B11-49E2-BAA6-58778B6D576E}"/>
              </a:ext>
            </a:extLst>
          </p:cNvPr>
          <p:cNvSpPr/>
          <p:nvPr/>
        </p:nvSpPr>
        <p:spPr>
          <a:xfrm>
            <a:off x="755576" y="1635646"/>
            <a:ext cx="8153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b="1" dirty="0">
                <a:solidFill>
                  <a:srgbClr val="FF0000"/>
                </a:solidFill>
              </a:rPr>
              <a:t>__del__(</a:t>
            </a:r>
            <a:r>
              <a:rPr lang="es-ES" sz="2400" b="1" dirty="0" err="1">
                <a:solidFill>
                  <a:srgbClr val="FF0000"/>
                </a:solidFill>
              </a:rPr>
              <a:t>self</a:t>
            </a:r>
            <a:r>
              <a:rPr lang="es-ES" sz="2400" b="1" dirty="0">
                <a:solidFill>
                  <a:srgbClr val="FF0000"/>
                </a:solidFill>
              </a:rPr>
              <a:t>)</a:t>
            </a:r>
          </a:p>
          <a:p>
            <a:r>
              <a:rPr lang="es-ES" sz="2400" dirty="0"/>
              <a:t>Método llamado cuando el objeto va a ser borrado. También llamado destructor, se utiliza para realizar tareas de limpieza.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610128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800" dirty="0"/>
              <a:t>7-Métodos especiales</a:t>
            </a:r>
            <a:endParaRPr lang="es-E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5085FFE-2B11-49E2-BAA6-58778B6D576E}"/>
              </a:ext>
            </a:extLst>
          </p:cNvPr>
          <p:cNvSpPr/>
          <p:nvPr/>
        </p:nvSpPr>
        <p:spPr>
          <a:xfrm>
            <a:off x="755576" y="1635646"/>
            <a:ext cx="8153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b="1" dirty="0">
                <a:solidFill>
                  <a:srgbClr val="FF0000"/>
                </a:solidFill>
              </a:rPr>
              <a:t>__</a:t>
            </a:r>
            <a:r>
              <a:rPr lang="es-ES" sz="2400" b="1" dirty="0" err="1">
                <a:solidFill>
                  <a:srgbClr val="FF0000"/>
                </a:solidFill>
              </a:rPr>
              <a:t>str</a:t>
            </a:r>
            <a:r>
              <a:rPr lang="es-ES" sz="2400" b="1" dirty="0">
                <a:solidFill>
                  <a:srgbClr val="FF0000"/>
                </a:solidFill>
              </a:rPr>
              <a:t>__(</a:t>
            </a:r>
            <a:r>
              <a:rPr lang="es-ES" sz="2400" b="1" dirty="0" err="1">
                <a:solidFill>
                  <a:srgbClr val="FF0000"/>
                </a:solidFill>
              </a:rPr>
              <a:t>self</a:t>
            </a:r>
            <a:r>
              <a:rPr lang="es-ES" sz="2400" b="1" dirty="0">
                <a:solidFill>
                  <a:srgbClr val="FF0000"/>
                </a:solidFill>
              </a:rPr>
              <a:t>)</a:t>
            </a:r>
          </a:p>
          <a:p>
            <a:r>
              <a:rPr lang="es-ES" sz="2400" dirty="0"/>
              <a:t>Método llamado para crear una cadena de texto que represente a nuestro objeto. Se utiliza cuando usamos </a:t>
            </a:r>
            <a:r>
              <a:rPr lang="es-ES" sz="2400" dirty="0" err="1"/>
              <a:t>print</a:t>
            </a:r>
            <a:r>
              <a:rPr lang="es-ES" sz="2400" dirty="0"/>
              <a:t> para mostrar nuestro objeto o cuando usamos la función </a:t>
            </a:r>
            <a:r>
              <a:rPr lang="es-ES" sz="2400" dirty="0" err="1"/>
              <a:t>str</a:t>
            </a:r>
            <a:r>
              <a:rPr lang="es-ES" sz="2400" dirty="0"/>
              <a:t>(</a:t>
            </a:r>
            <a:r>
              <a:rPr lang="es-ES" sz="2400" dirty="0" err="1"/>
              <a:t>obj</a:t>
            </a:r>
            <a:r>
              <a:rPr lang="es-ES" sz="2400" dirty="0"/>
              <a:t>) para crear una cadena a partir de nuestro objeto.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834606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800" dirty="0"/>
              <a:t>7-Métodos especiales</a:t>
            </a:r>
            <a:endParaRPr lang="es-E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5085FFE-2B11-49E2-BAA6-58778B6D576E}"/>
              </a:ext>
            </a:extLst>
          </p:cNvPr>
          <p:cNvSpPr/>
          <p:nvPr/>
        </p:nvSpPr>
        <p:spPr>
          <a:xfrm>
            <a:off x="755576" y="1635646"/>
            <a:ext cx="8153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b="1" dirty="0">
                <a:solidFill>
                  <a:srgbClr val="FF0000"/>
                </a:solidFill>
              </a:rPr>
              <a:t>__</a:t>
            </a:r>
            <a:r>
              <a:rPr lang="es-ES" sz="2400" b="1" dirty="0" err="1">
                <a:solidFill>
                  <a:srgbClr val="FF0000"/>
                </a:solidFill>
              </a:rPr>
              <a:t>len</a:t>
            </a:r>
            <a:r>
              <a:rPr lang="es-ES" sz="2400" b="1" dirty="0">
                <a:solidFill>
                  <a:srgbClr val="FF0000"/>
                </a:solidFill>
              </a:rPr>
              <a:t>__(</a:t>
            </a:r>
            <a:r>
              <a:rPr lang="es-ES" sz="2400" b="1" dirty="0" err="1">
                <a:solidFill>
                  <a:srgbClr val="FF0000"/>
                </a:solidFill>
              </a:rPr>
              <a:t>self</a:t>
            </a:r>
            <a:r>
              <a:rPr lang="es-ES" sz="2400" b="1" dirty="0">
                <a:solidFill>
                  <a:srgbClr val="FF0000"/>
                </a:solidFill>
              </a:rPr>
              <a:t>)</a:t>
            </a:r>
          </a:p>
          <a:p>
            <a:r>
              <a:rPr lang="es-ES" sz="2400" dirty="0"/>
              <a:t>Método llamado para comprobar la longitud del objeto. Se utiliza, por ejemplo, cuando se llama a la función </a:t>
            </a:r>
            <a:r>
              <a:rPr lang="es-ES" sz="2400" dirty="0" err="1"/>
              <a:t>len</a:t>
            </a:r>
            <a:r>
              <a:rPr lang="es-ES" sz="2400" dirty="0"/>
              <a:t>(</a:t>
            </a:r>
            <a:r>
              <a:rPr lang="es-ES" sz="2400" dirty="0" err="1"/>
              <a:t>obj</a:t>
            </a:r>
            <a:r>
              <a:rPr lang="es-ES" sz="2400" dirty="0"/>
              <a:t>) sobre nuestro objeto. Como es de suponer, el método debe devolver la longitud del objeto.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0414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800" dirty="0"/>
              <a:t>7-Métodos especiales</a:t>
            </a:r>
            <a:endParaRPr lang="es-E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5085FFE-2B11-49E2-BAA6-58778B6D576E}"/>
              </a:ext>
            </a:extLst>
          </p:cNvPr>
          <p:cNvSpPr/>
          <p:nvPr/>
        </p:nvSpPr>
        <p:spPr>
          <a:xfrm>
            <a:off x="755576" y="1635646"/>
            <a:ext cx="8153400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b="1" dirty="0">
                <a:solidFill>
                  <a:srgbClr val="FF0000"/>
                </a:solidFill>
              </a:rPr>
              <a:t>__</a:t>
            </a:r>
            <a:r>
              <a:rPr lang="es-ES" sz="2400" b="1" dirty="0" err="1">
                <a:solidFill>
                  <a:srgbClr val="FF0000"/>
                </a:solidFill>
              </a:rPr>
              <a:t>cmp</a:t>
            </a:r>
            <a:r>
              <a:rPr lang="es-ES" sz="2400" b="1" dirty="0">
                <a:solidFill>
                  <a:srgbClr val="FF0000"/>
                </a:solidFill>
              </a:rPr>
              <a:t>__(</a:t>
            </a:r>
            <a:r>
              <a:rPr lang="es-ES" sz="2400" b="1" dirty="0" err="1">
                <a:solidFill>
                  <a:srgbClr val="FF0000"/>
                </a:solidFill>
              </a:rPr>
              <a:t>self</a:t>
            </a:r>
            <a:r>
              <a:rPr lang="es-ES" sz="2400" b="1" dirty="0">
                <a:solidFill>
                  <a:srgbClr val="FF0000"/>
                </a:solidFill>
              </a:rPr>
              <a:t>, otro)</a:t>
            </a:r>
          </a:p>
          <a:p>
            <a:r>
              <a:rPr lang="es-ES" sz="2000" dirty="0"/>
              <a:t>Método llamado cuando se utilizan los operadores de comparación para comprobar si nuestro objeto es menor, mayor o igual al objeto pasado como parámetro. Debe devolver un número negativo si nuestro objeto es menor, cero si son iguales, y un número positivo si nuestro objeto es mayor. Si este método no está definido y se intenta comparar el objeto mediante los operadores &lt;=, &gt; o &gt;= se lanzará una excepción. Si se utilizan los operadores == o != para comprobar si dos objetos son iguales, se comprueba si son el mismo objeto (si tienen el mismo id).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248098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800" dirty="0"/>
              <a:t>Agenda</a:t>
            </a:r>
            <a:endParaRPr lang="es-E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09600" y="1491630"/>
            <a:ext cx="7994848" cy="3307431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SzPct val="80000"/>
              <a:buFont typeface="+mj-lt"/>
              <a:buAutoNum type="arabicPeriod"/>
            </a:pPr>
            <a:r>
              <a:rPr lang="es-ES_tradnl" dirty="0"/>
              <a:t>Desarrollo y utilización de clases y objetos. Variables de clases e instancias.</a:t>
            </a:r>
          </a:p>
          <a:p>
            <a:pPr marL="514350" indent="-514350">
              <a:buSzPct val="80000"/>
              <a:buFont typeface="+mj-lt"/>
              <a:buAutoNum type="arabicPeriod"/>
            </a:pPr>
            <a:r>
              <a:rPr lang="es-ES_tradnl" dirty="0"/>
              <a:t>Constructores y destructores. </a:t>
            </a:r>
          </a:p>
          <a:p>
            <a:pPr marL="514350" indent="-514350">
              <a:buSzPct val="80000"/>
              <a:buFont typeface="+mj-lt"/>
              <a:buAutoNum type="arabicPeriod"/>
            </a:pPr>
            <a:r>
              <a:rPr lang="es-ES_tradnl" dirty="0"/>
              <a:t>Encapsulamiento.  </a:t>
            </a:r>
          </a:p>
          <a:p>
            <a:pPr marL="514350" indent="-514350">
              <a:buSzPct val="80000"/>
              <a:buFont typeface="+mj-lt"/>
              <a:buAutoNum type="arabicPeriod"/>
            </a:pPr>
            <a:r>
              <a:rPr lang="es-ES_tradnl" dirty="0"/>
              <a:t>Herencia simple y herencia múltiple. </a:t>
            </a:r>
          </a:p>
          <a:p>
            <a:pPr marL="514350" indent="-514350">
              <a:buSzPct val="80000"/>
              <a:buFont typeface="+mj-lt"/>
              <a:buAutoNum type="arabicPeriod"/>
            </a:pPr>
            <a:r>
              <a:rPr lang="es-ES_tradnl" dirty="0"/>
              <a:t>Polimorfismo. </a:t>
            </a:r>
          </a:p>
          <a:p>
            <a:pPr marL="514350" indent="-514350">
              <a:buSzPct val="80000"/>
              <a:buFont typeface="+mj-lt"/>
              <a:buAutoNum type="arabicPeriod"/>
            </a:pPr>
            <a:r>
              <a:rPr lang="es-ES_tradnl" dirty="0"/>
              <a:t>Clases de “nuevo-estilo”. </a:t>
            </a:r>
          </a:p>
          <a:p>
            <a:pPr marL="514350" indent="-514350">
              <a:buSzPct val="80000"/>
              <a:buFont typeface="+mj-lt"/>
              <a:buAutoNum type="arabicPeriod"/>
            </a:pPr>
            <a:r>
              <a:rPr lang="es-ES_tradnl" dirty="0"/>
              <a:t>Métodos especiales. </a:t>
            </a:r>
          </a:p>
          <a:p>
            <a:pPr marL="514350" indent="-514350">
              <a:buSzPct val="80000"/>
              <a:buFont typeface="+mj-lt"/>
              <a:buAutoNum type="arabicPeriod"/>
            </a:pPr>
            <a:r>
              <a:rPr lang="es-ES_tradnl" dirty="0">
                <a:solidFill>
                  <a:schemeClr val="accent2"/>
                </a:solidFill>
              </a:rPr>
              <a:t>Tipos en Python.</a:t>
            </a:r>
            <a:endParaRPr lang="en-GB" dirty="0">
              <a:solidFill>
                <a:schemeClr val="accent2"/>
              </a:solidFill>
            </a:endParaRPr>
          </a:p>
          <a:p>
            <a:pPr marL="514350" indent="-514350">
              <a:buSzPct val="80000"/>
              <a:buFont typeface="+mj-lt"/>
              <a:buAutoNum type="arabicPeriod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463778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ción de la pantalla panorámica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941</Words>
  <Application>Microsoft Office PowerPoint</Application>
  <PresentationFormat>On-screen Show (16:9)</PresentationFormat>
  <Paragraphs>117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-apple-system</vt:lpstr>
      <vt:lpstr>Calibri</vt:lpstr>
      <vt:lpstr>medium-content-serif-font</vt:lpstr>
      <vt:lpstr>Tw Cen MT</vt:lpstr>
      <vt:lpstr>Wingdings</vt:lpstr>
      <vt:lpstr>Wingdings 2</vt:lpstr>
      <vt:lpstr>Presentación de la pantalla panorámica</vt:lpstr>
      <vt:lpstr>PROGRAMACIÓN ii - Unidad 2</vt:lpstr>
      <vt:lpstr>Agenda</vt:lpstr>
      <vt:lpstr>7-Métodos especiales</vt:lpstr>
      <vt:lpstr>7-Métodos especiales</vt:lpstr>
      <vt:lpstr>7-Métodos especiales</vt:lpstr>
      <vt:lpstr>7-Métodos especiales</vt:lpstr>
      <vt:lpstr>7-Métodos especiales</vt:lpstr>
      <vt:lpstr>7-Métodos especiales</vt:lpstr>
      <vt:lpstr>Agenda</vt:lpstr>
      <vt:lpstr>8-Tipos en python</vt:lpstr>
      <vt:lpstr>8-Tipos en python</vt:lpstr>
      <vt:lpstr>8-Tipos en python</vt:lpstr>
      <vt:lpstr>Para aprender más… </vt:lpstr>
      <vt:lpstr>Para aprender más… </vt:lpstr>
      <vt:lpstr>Para aprender más… </vt:lpstr>
      <vt:lpstr>Para aprender más… </vt:lpstr>
      <vt:lpstr>Para aprender más… </vt:lpstr>
      <vt:lpstr>Para aprender más… </vt:lpstr>
      <vt:lpstr>Para aprender más… </vt:lpstr>
      <vt:lpstr>Para aprender más… </vt:lpstr>
      <vt:lpstr>Para aprender más… </vt:lpstr>
      <vt:lpstr>Para aprender más…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2020-02-25T00:28:20Z</dcterms:created>
  <dcterms:modified xsi:type="dcterms:W3CDTF">2020-07-12T22:41:22Z</dcterms:modified>
</cp:coreProperties>
</file>