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330" r:id="rId3"/>
    <p:sldId id="331" r:id="rId4"/>
    <p:sldId id="332" r:id="rId5"/>
    <p:sldId id="333" r:id="rId6"/>
    <p:sldId id="341" r:id="rId7"/>
    <p:sldId id="334" r:id="rId8"/>
    <p:sldId id="335" r:id="rId9"/>
    <p:sldId id="336" r:id="rId10"/>
    <p:sldId id="337" r:id="rId11"/>
    <p:sldId id="338" r:id="rId12"/>
    <p:sldId id="339" r:id="rId13"/>
    <p:sldId id="342" r:id="rId14"/>
    <p:sldId id="340" r:id="rId15"/>
    <p:sldId id="343" r:id="rId16"/>
    <p:sldId id="344" r:id="rId17"/>
    <p:sldId id="345" r:id="rId18"/>
    <p:sldId id="347" r:id="rId19"/>
    <p:sldId id="346" r:id="rId20"/>
    <p:sldId id="348" r:id="rId21"/>
    <p:sldId id="349" r:id="rId22"/>
    <p:sldId id="350" r:id="rId23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7621" autoAdjust="0"/>
  </p:normalViewPr>
  <p:slideViewPr>
    <p:cSldViewPr>
      <p:cViewPr varScale="1">
        <p:scale>
          <a:sx n="95" d="100"/>
          <a:sy n="95" d="100"/>
        </p:scale>
        <p:origin x="69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rPr lang="es-AR"/>
              <a:pPr/>
              <a:t>10/7/2020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20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56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4178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547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455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3221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91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803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2556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138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962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770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739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8693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92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8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15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192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653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7823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428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291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899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10/07/2020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‹#›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‹#›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‹#›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‹#›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s-AR"/>
              <a:pPr/>
              <a:t>10/7/2020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08842" y="3651870"/>
            <a:ext cx="6953241" cy="724410"/>
          </a:xfrm>
        </p:spPr>
        <p:txBody>
          <a:bodyPr/>
          <a:lstStyle/>
          <a:p>
            <a:r>
              <a:rPr lang="es-ES" sz="3800" dirty="0"/>
              <a:t>PROGRAMACIÓN ii - </a:t>
            </a:r>
            <a:r>
              <a:rPr lang="es-ES" sz="3800"/>
              <a:t>Unidad 3</a:t>
            </a:r>
            <a:endParaRPr lang="es-E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483768" y="4545738"/>
            <a:ext cx="6515100" cy="514350"/>
          </a:xfrm>
        </p:spPr>
        <p:txBody>
          <a:bodyPr>
            <a:normAutofit fontScale="25000" lnSpcReduction="20000"/>
          </a:bodyPr>
          <a:lstStyle/>
          <a:p>
            <a:endParaRPr lang="es-ES" dirty="0"/>
          </a:p>
          <a:p>
            <a:r>
              <a:rPr lang="es-ES" sz="8800" dirty="0"/>
              <a:t>Ing. Gastón Weingand (gaston.weingand@uai.edu.ar)</a:t>
            </a:r>
          </a:p>
        </p:txBody>
      </p:sp>
      <p:pic>
        <p:nvPicPr>
          <p:cNvPr id="6" name="Picture 443" descr="Resultado de imagen para universidad abierta interamericana">
            <a:extLst>
              <a:ext uri="{FF2B5EF4-FFF2-40B4-BE49-F238E27FC236}">
                <a16:creationId xmlns:a16="http://schemas.microsoft.com/office/drawing/2014/main" id="{692589F0-A864-49EC-87B9-1BCE6A92F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8913"/>
            <a:ext cx="2171901" cy="21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 dirty="0"/>
              <a:t>2-Iteraciones sobre listas – Función </a:t>
            </a:r>
            <a:r>
              <a:rPr lang="es-ES" sz="3800" dirty="0" err="1"/>
              <a:t>filter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936F9-3324-43A7-9116-7F506E1BE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148" y="1848555"/>
            <a:ext cx="3177704" cy="252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0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800" dirty="0"/>
              <a:t>2-Iteraciones sobre listas – Función reduce</a:t>
            </a:r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41B5F9-A3FD-443F-9AEE-D92E86C004A4}"/>
              </a:ext>
            </a:extLst>
          </p:cNvPr>
          <p:cNvSpPr/>
          <p:nvPr/>
        </p:nvSpPr>
        <p:spPr>
          <a:xfrm>
            <a:off x="2087724" y="1347614"/>
            <a:ext cx="49685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función reduce aplica una función a pares de elementos de una secuencia hasta dejarla en un solo valor.</a:t>
            </a:r>
            <a:endParaRPr lang="en-GB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EF0AF3-9A39-4731-888D-030FF1AA7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63277"/>
            <a:ext cx="4752528" cy="267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5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800" dirty="0"/>
              <a:t>2-Iteraciones sobre listas – Función reduce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35E61-95D9-4ADA-BBBD-665460290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80" y="1635646"/>
            <a:ext cx="3455640" cy="2795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E72C1D-F2DF-4057-BC5E-9ADF54AA35FE}"/>
              </a:ext>
            </a:extLst>
          </p:cNvPr>
          <p:cNvSpPr txBox="1"/>
          <p:nvPr/>
        </p:nvSpPr>
        <p:spPr>
          <a:xfrm>
            <a:off x="6516216" y="1371421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 partir de Python 3 la función fue movida al módulo estándar functools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94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Funciones de orden superior.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Iteraciones sobre listas.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>
                <a:solidFill>
                  <a:srgbClr val="FF0000"/>
                </a:solidFill>
              </a:rPr>
              <a:t>Funciones lambda.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Comprensión de listas.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Generadores y decoradores.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Módulos y paquetes. Excepciones.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Ejemplos de su utilización. Integración con clases y objetos.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171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 dirty="0"/>
              <a:t>3-Funciones lambda</a:t>
            </a:r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09174-56E0-4DC5-89F8-3534E7D1C6A5}"/>
              </a:ext>
            </a:extLst>
          </p:cNvPr>
          <p:cNvSpPr/>
          <p:nvPr/>
        </p:nvSpPr>
        <p:spPr>
          <a:xfrm>
            <a:off x="2286000" y="1563638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/>
              <a:t>El operador lambda sirve para crear funciones anónimas en línea. Al ser funciones anónimas, es decir, sin nombre, estas no podrán ser referenciadas más tarde. </a:t>
            </a:r>
          </a:p>
          <a:p>
            <a:r>
              <a:rPr lang="es-ES" sz="2000" dirty="0"/>
              <a:t>Las funciones lambda se construyen mediante el operador lambda, los parámetros de la función separados por comas (atención, SIN paréntesis), dos puntos (:) y el código de la función.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6132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 dirty="0"/>
              <a:t>3-Funciones lambda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3A94B-9B0D-401F-8BC8-C1666057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131" y="1995686"/>
            <a:ext cx="4267737" cy="19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9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3410" y="1059582"/>
            <a:ext cx="8397180" cy="1005840"/>
          </a:xfrm>
        </p:spPr>
        <p:txBody>
          <a:bodyPr>
            <a:normAutofit fontScale="90000"/>
          </a:bodyPr>
          <a:lstStyle/>
          <a:p>
            <a:r>
              <a:rPr lang="es-ES" sz="3800" dirty="0"/>
              <a:t>3-Funciones lambda -</a:t>
            </a:r>
            <a:br>
              <a:rPr lang="es-ES" sz="3800" dirty="0"/>
            </a:br>
            <a:r>
              <a:rPr lang="es-ES" sz="3800" dirty="0"/>
              <a:t> </a:t>
            </a:r>
            <a:br>
              <a:rPr lang="es-ES" sz="3800" dirty="0"/>
            </a:br>
            <a:r>
              <a:rPr lang="es-ES" sz="3800" dirty="0"/>
              <a:t>Ejemplo con clases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1D0A2-7E2B-4C2A-B758-43FCE9EE8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85687"/>
            <a:ext cx="4752528" cy="47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3410" y="411510"/>
            <a:ext cx="8397180" cy="645800"/>
          </a:xfrm>
        </p:spPr>
        <p:txBody>
          <a:bodyPr>
            <a:normAutofit fontScale="90000"/>
          </a:bodyPr>
          <a:lstStyle/>
          <a:p>
            <a:r>
              <a:rPr lang="es-ES" sz="3800" dirty="0"/>
              <a:t>3-Funciones lambda - Ejemplo con clases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F4826-9651-4827-8E71-188DCCD07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96" y="1635646"/>
            <a:ext cx="5779008" cy="25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6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Funciones de orden superior.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Iteraciones sobre listas.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Funciones lambda.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GB" sz="3200" dirty="0">
                <a:solidFill>
                  <a:srgbClr val="FF0000"/>
                </a:solidFill>
              </a:rPr>
              <a:t>Comprensión de listas.</a:t>
            </a:r>
            <a:r>
              <a:rPr lang="es-ES" sz="3100" dirty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Generadores y decoradores.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Módulos y paquetes. Excepciones.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Ejemplos de su utilización. Integración con clases y objetos.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50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3410" y="411510"/>
            <a:ext cx="8397180" cy="645800"/>
          </a:xfrm>
        </p:spPr>
        <p:txBody>
          <a:bodyPr>
            <a:normAutofit fontScale="90000"/>
          </a:bodyPr>
          <a:lstStyle/>
          <a:p>
            <a:r>
              <a:rPr lang="es-ES" sz="3800" dirty="0">
                <a:solidFill>
                  <a:schemeClr val="tx1"/>
                </a:solidFill>
              </a:rPr>
              <a:t>4-</a:t>
            </a:r>
            <a:r>
              <a:rPr lang="es-ES" sz="4000" dirty="0">
                <a:solidFill>
                  <a:schemeClr val="tx1"/>
                </a:solidFill>
              </a:rPr>
              <a:t>Comprensión de listas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4CF5C-CEFB-4CF4-8F9A-7B19EF42C44D}"/>
              </a:ext>
            </a:extLst>
          </p:cNvPr>
          <p:cNvSpPr/>
          <p:nvPr/>
        </p:nvSpPr>
        <p:spPr>
          <a:xfrm>
            <a:off x="1475656" y="1635646"/>
            <a:ext cx="64845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Python 3 </a:t>
            </a:r>
            <a:r>
              <a:rPr lang="es-ES" dirty="0" err="1"/>
              <a:t>map</a:t>
            </a:r>
            <a:r>
              <a:rPr lang="es-ES" dirty="0"/>
              <a:t>, </a:t>
            </a:r>
            <a:r>
              <a:rPr lang="es-ES" dirty="0" err="1"/>
              <a:t>filter</a:t>
            </a:r>
            <a:r>
              <a:rPr lang="es-ES" dirty="0"/>
              <a:t> y reduce pierden importancia. Y aunque estas funciones se </a:t>
            </a:r>
            <a:r>
              <a:rPr lang="es-ES" dirty="0" err="1"/>
              <a:t>mantenien</a:t>
            </a:r>
            <a:r>
              <a:rPr lang="es-ES" dirty="0"/>
              <a:t>, reduce pasa a formar parte del módulo </a:t>
            </a:r>
            <a:r>
              <a:rPr lang="es-ES" dirty="0" err="1"/>
              <a:t>functools</a:t>
            </a:r>
            <a:r>
              <a:rPr lang="es-ES" dirty="0"/>
              <a:t>, con lo que queda fuera de las funciones disponibles por defecto, y </a:t>
            </a:r>
            <a:r>
              <a:rPr lang="es-ES" dirty="0" err="1"/>
              <a:t>map</a:t>
            </a:r>
            <a:r>
              <a:rPr lang="es-ES" dirty="0"/>
              <a:t> y </a:t>
            </a:r>
            <a:r>
              <a:rPr lang="es-ES" dirty="0" err="1"/>
              <a:t>filter</a:t>
            </a:r>
            <a:r>
              <a:rPr lang="es-ES" dirty="0"/>
              <a:t> se desaconsejan en favor de las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comprehensions</a:t>
            </a:r>
            <a:r>
              <a:rPr lang="es-ES" dirty="0"/>
              <a:t> o comprensión de listas. </a:t>
            </a:r>
          </a:p>
          <a:p>
            <a:endParaRPr lang="es-ES" dirty="0"/>
          </a:p>
          <a:p>
            <a:r>
              <a:rPr lang="es-ES" dirty="0">
                <a:solidFill>
                  <a:srgbClr val="FF0000"/>
                </a:solidFill>
              </a:rPr>
              <a:t>La comprensión de listas es una característica tomada del lenguaje de programación funcional Haskell que está presente en Python desde la versión 2.0 y consiste en una construcción que permite crear listas a partir de otras listas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6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Funciones de orden superior.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Iteraciones sobre listas.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Funciones lambda.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Comprensión de listas.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Generadores y decoradores.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Módulos y paquetes. Excepciones.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Ejemplos de su utilización. Integración con clases y objetos.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7067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3410" y="411510"/>
            <a:ext cx="8397180" cy="645800"/>
          </a:xfrm>
        </p:spPr>
        <p:txBody>
          <a:bodyPr>
            <a:normAutofit fontScale="90000"/>
          </a:bodyPr>
          <a:lstStyle/>
          <a:p>
            <a:r>
              <a:rPr lang="es-ES" sz="3800" dirty="0">
                <a:solidFill>
                  <a:schemeClr val="tx1"/>
                </a:solidFill>
              </a:rPr>
              <a:t>4-</a:t>
            </a:r>
            <a:r>
              <a:rPr lang="es-ES" sz="4000" dirty="0">
                <a:solidFill>
                  <a:schemeClr val="tx1"/>
                </a:solidFill>
              </a:rPr>
              <a:t>Comprensión de listas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4CF5C-CEFB-4CF4-8F9A-7B19EF42C44D}"/>
              </a:ext>
            </a:extLst>
          </p:cNvPr>
          <p:cNvSpPr/>
          <p:nvPr/>
        </p:nvSpPr>
        <p:spPr>
          <a:xfrm>
            <a:off x="1149685" y="1563638"/>
            <a:ext cx="6844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Cada una de estas construcciones consta de una expresión que determina cómo modificar el elemento de la lista original, seguida de una o varias clausulas for y opcionalmente una o varias clausulas </a:t>
            </a:r>
            <a:r>
              <a:rPr lang="es-ES" dirty="0" err="1"/>
              <a:t>if</a:t>
            </a:r>
            <a:r>
              <a:rPr lang="es-ES" dirty="0"/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E95836-60CC-49CA-B483-9C5C0B0DEB06}"/>
              </a:ext>
            </a:extLst>
          </p:cNvPr>
          <p:cNvSpPr/>
          <p:nvPr/>
        </p:nvSpPr>
        <p:spPr>
          <a:xfrm>
            <a:off x="2949184" y="2571750"/>
            <a:ext cx="3245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l2 = [n ** 2 for n in l]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3ACE3-08F4-4800-BC68-CB0E2DF4F40B}"/>
              </a:ext>
            </a:extLst>
          </p:cNvPr>
          <p:cNvSpPr/>
          <p:nvPr/>
        </p:nvSpPr>
        <p:spPr>
          <a:xfrm>
            <a:off x="1475656" y="3209883"/>
            <a:ext cx="6518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Esta expresión se leería como “para cada n en l haz n ** 2”. Como vemos tenemos primero la expresión que modifica los valores de la lista original (n ** 2), después el for, el nombre que vamos a utilizar para referirnos al elemento actual de la lista original, el in, y la lista sobre la que se itera.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6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3410" y="411510"/>
            <a:ext cx="8397180" cy="645800"/>
          </a:xfrm>
        </p:spPr>
        <p:txBody>
          <a:bodyPr>
            <a:normAutofit fontScale="90000"/>
          </a:bodyPr>
          <a:lstStyle/>
          <a:p>
            <a:r>
              <a:rPr lang="es-ES" sz="3800" dirty="0">
                <a:solidFill>
                  <a:schemeClr val="tx1"/>
                </a:solidFill>
              </a:rPr>
              <a:t>4-</a:t>
            </a:r>
            <a:r>
              <a:rPr lang="es-ES" sz="4000" dirty="0">
                <a:solidFill>
                  <a:schemeClr val="tx1"/>
                </a:solidFill>
              </a:rPr>
              <a:t>Comprensión de listas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4CF5C-CEFB-4CF4-8F9A-7B19EF42C44D}"/>
              </a:ext>
            </a:extLst>
          </p:cNvPr>
          <p:cNvSpPr/>
          <p:nvPr/>
        </p:nvSpPr>
        <p:spPr>
          <a:xfrm>
            <a:off x="1149685" y="1563638"/>
            <a:ext cx="6844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ejemplo que utilizamos para la función </a:t>
            </a:r>
            <a:r>
              <a:rPr lang="es-ES" dirty="0" err="1"/>
              <a:t>filter</a:t>
            </a:r>
            <a:r>
              <a:rPr lang="es-ES" dirty="0"/>
              <a:t> (Conservar solo los números que son pares) se podría expresar con comprensión de listas así: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E95836-60CC-49CA-B483-9C5C0B0DEB06}"/>
              </a:ext>
            </a:extLst>
          </p:cNvPr>
          <p:cNvSpPr/>
          <p:nvPr/>
        </p:nvSpPr>
        <p:spPr>
          <a:xfrm>
            <a:off x="2097444" y="2571750"/>
            <a:ext cx="49491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l2 = [n for n in l if n % 2.0 == 0]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4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3410" y="411510"/>
            <a:ext cx="8397180" cy="645800"/>
          </a:xfrm>
        </p:spPr>
        <p:txBody>
          <a:bodyPr>
            <a:normAutofit fontScale="90000"/>
          </a:bodyPr>
          <a:lstStyle/>
          <a:p>
            <a:r>
              <a:rPr lang="es-ES" sz="3800" dirty="0">
                <a:solidFill>
                  <a:schemeClr val="tx1"/>
                </a:solidFill>
              </a:rPr>
              <a:t>4-</a:t>
            </a:r>
            <a:r>
              <a:rPr lang="es-ES" sz="4000" dirty="0">
                <a:solidFill>
                  <a:schemeClr val="tx1"/>
                </a:solidFill>
              </a:rPr>
              <a:t>Comprensión de listas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4CF5C-CEFB-4CF4-8F9A-7B19EF42C44D}"/>
              </a:ext>
            </a:extLst>
          </p:cNvPr>
          <p:cNvSpPr/>
          <p:nvPr/>
        </p:nvSpPr>
        <p:spPr>
          <a:xfrm>
            <a:off x="539552" y="1414915"/>
            <a:ext cx="2990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Veamos un ejemplo de compresión de listas con varias clausulas for: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7020-871B-451A-95EF-CE41B3CF447B}"/>
              </a:ext>
            </a:extLst>
          </p:cNvPr>
          <p:cNvSpPr/>
          <p:nvPr/>
        </p:nvSpPr>
        <p:spPr>
          <a:xfrm>
            <a:off x="1243819" y="246634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 = [0, 1, 2, 3]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 = [“a”, “b”]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 = [s * v for s in m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for v in l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if v &gt; 0]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698B9-0B8B-4C60-B781-3FF772154A4B}"/>
              </a:ext>
            </a:extLst>
          </p:cNvPr>
          <p:cNvSpPr/>
          <p:nvPr/>
        </p:nvSpPr>
        <p:spPr>
          <a:xfrm>
            <a:off x="4572000" y="1414915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Esta construcción sería equivalente a una serie de for-in anidados: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ECAB-7B70-4319-80CF-6321C81B1EA0}"/>
              </a:ext>
            </a:extLst>
          </p:cNvPr>
          <p:cNvSpPr/>
          <p:nvPr/>
        </p:nvSpPr>
        <p:spPr>
          <a:xfrm>
            <a:off x="5148064" y="2266287"/>
            <a:ext cx="3059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 = [0, 1, 2, 3] </a:t>
            </a:r>
          </a:p>
          <a:p>
            <a:r>
              <a:rPr lang="en-US" dirty="0">
                <a:solidFill>
                  <a:srgbClr val="FF0000"/>
                </a:solidFill>
              </a:rPr>
              <a:t>m = [“a”, “b”] </a:t>
            </a:r>
          </a:p>
          <a:p>
            <a:r>
              <a:rPr lang="en-US" dirty="0">
                <a:solidFill>
                  <a:srgbClr val="FF0000"/>
                </a:solidFill>
              </a:rPr>
              <a:t>n = [] </a:t>
            </a:r>
          </a:p>
          <a:p>
            <a:r>
              <a:rPr lang="en-US" dirty="0">
                <a:solidFill>
                  <a:srgbClr val="FF0000"/>
                </a:solidFill>
              </a:rPr>
              <a:t>for s in m: </a:t>
            </a:r>
          </a:p>
          <a:p>
            <a:r>
              <a:rPr lang="en-US" dirty="0">
                <a:solidFill>
                  <a:srgbClr val="FF0000"/>
                </a:solidFill>
              </a:rPr>
              <a:t>    for v in l: </a:t>
            </a:r>
          </a:p>
          <a:p>
            <a:r>
              <a:rPr lang="en-US" dirty="0">
                <a:solidFill>
                  <a:srgbClr val="FF0000"/>
                </a:solidFill>
              </a:rPr>
              <a:t>	    if v &gt; 0: </a:t>
            </a:r>
          </a:p>
          <a:p>
            <a:r>
              <a:rPr lang="en-US" dirty="0">
                <a:solidFill>
                  <a:srgbClr val="FF0000"/>
                </a:solidFill>
              </a:rPr>
              <a:t>	        </a:t>
            </a:r>
            <a:r>
              <a:rPr lang="en-US" dirty="0" err="1">
                <a:solidFill>
                  <a:srgbClr val="FF0000"/>
                </a:solidFill>
              </a:rPr>
              <a:t>n.append</a:t>
            </a:r>
            <a:r>
              <a:rPr lang="en-US" dirty="0">
                <a:solidFill>
                  <a:srgbClr val="FF0000"/>
                </a:solidFill>
              </a:rPr>
              <a:t>(s* v)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>
                <a:solidFill>
                  <a:srgbClr val="FF0000"/>
                </a:solidFill>
              </a:rPr>
              <a:t>Funciones de orden superior.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Iteraciones sobre listas.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Funciones lambda.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Comprensión de listas.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Generadores y decoradores.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Módulos y paquetes. Excepciones.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Ejemplos de su utilización. Integración con clases y objetos.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741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1-Funciones de orden superior</a:t>
            </a:r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D0475-BE4F-4800-9B9C-BD90BE2C9C38}"/>
              </a:ext>
            </a:extLst>
          </p:cNvPr>
          <p:cNvSpPr/>
          <p:nvPr/>
        </p:nvSpPr>
        <p:spPr>
          <a:xfrm>
            <a:off x="2286000" y="132712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/>
              <a:t>El concepto de funciones de orden superior se refiere al uso de funciones como si de un valor cualquiera se tratara, posibilitando el pasar funciones como parámetros de otras funciones o devolver funciones como valor de retorno.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B5518-E593-4995-838B-A11D5B685F2A}"/>
              </a:ext>
            </a:extLst>
          </p:cNvPr>
          <p:cNvSpPr/>
          <p:nvPr/>
        </p:nvSpPr>
        <p:spPr>
          <a:xfrm>
            <a:off x="1701112" y="4004782"/>
            <a:ext cx="5970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Esto es posible porque en Python todo son objetos. Y las funciones no son una excepción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2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1-Funciones de orden superior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8D873-D295-4CF7-9712-7177E6AE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94622"/>
            <a:ext cx="78486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2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Funciones de orden superior.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>
                <a:solidFill>
                  <a:srgbClr val="FF0000"/>
                </a:solidFill>
              </a:rPr>
              <a:t>Iteraciones sobre listas.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Funciones lambda.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Comprensión de listas.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Generadores y decoradores.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Módulos y paquetes. Excepciones.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" sz="3100" dirty="0"/>
              <a:t>Ejemplos de su utilización. Integración con clases y objetos.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130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2-Iteraciones sobre listas – Función </a:t>
            </a:r>
            <a:r>
              <a:rPr lang="es-ES" sz="3800" dirty="0" err="1"/>
              <a:t>map</a:t>
            </a:r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41B5F9-A3FD-443F-9AEE-D92E86C004A4}"/>
              </a:ext>
            </a:extLst>
          </p:cNvPr>
          <p:cNvSpPr/>
          <p:nvPr/>
        </p:nvSpPr>
        <p:spPr>
          <a:xfrm>
            <a:off x="323528" y="1347614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función </a:t>
            </a:r>
            <a:r>
              <a:rPr lang="es-ES" sz="2000" dirty="0" err="1"/>
              <a:t>map</a:t>
            </a:r>
            <a:r>
              <a:rPr lang="es-ES" sz="2000" dirty="0"/>
              <a:t> aplica una función a cada elemento de una secuencia y devuelve una lista con el resultado de aplicar la función a cada elemento. Si se pasan como parámetros n secuencias, la función tendrá que aceptar n argumentos. Si alguna de las secuencias es más pequeña que las demás, el valor que le llega a la función </a:t>
            </a:r>
            <a:r>
              <a:rPr lang="es-ES" sz="2000" dirty="0" err="1"/>
              <a:t>function</a:t>
            </a:r>
            <a:r>
              <a:rPr lang="es-ES" sz="2000" dirty="0"/>
              <a:t> para posiciones mayores que el tamaño de dicha secuencia será </a:t>
            </a:r>
            <a:r>
              <a:rPr lang="es-ES" sz="2000" dirty="0" err="1">
                <a:solidFill>
                  <a:srgbClr val="FF0000"/>
                </a:solidFill>
              </a:rPr>
              <a:t>None</a:t>
            </a:r>
            <a:endParaRPr lang="en-GB" sz="2000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229214-CF05-4B96-BD59-C9DC0AEE9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962525"/>
            <a:ext cx="3816424" cy="214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66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2-Iteraciones sobre listas – Función </a:t>
            </a:r>
            <a:r>
              <a:rPr lang="es-ES" sz="3800" dirty="0" err="1"/>
              <a:t>map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F2E87-13F6-4FE7-BF73-C515762C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2067694"/>
            <a:ext cx="2952328" cy="22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6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 dirty="0"/>
              <a:t>2-Iteraciones sobre listas – Función </a:t>
            </a:r>
            <a:r>
              <a:rPr lang="es-ES" sz="3800" dirty="0" err="1"/>
              <a:t>filter</a:t>
            </a:r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41B5F9-A3FD-443F-9AEE-D92E86C004A4}"/>
              </a:ext>
            </a:extLst>
          </p:cNvPr>
          <p:cNvSpPr/>
          <p:nvPr/>
        </p:nvSpPr>
        <p:spPr>
          <a:xfrm>
            <a:off x="609600" y="1275606"/>
            <a:ext cx="7994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</a:t>
            </a:r>
            <a:r>
              <a:rPr lang="es-ES" sz="2000" dirty="0" err="1"/>
              <a:t>funcion</a:t>
            </a:r>
            <a:r>
              <a:rPr lang="es-ES" sz="2000" dirty="0"/>
              <a:t> </a:t>
            </a:r>
            <a:r>
              <a:rPr lang="es-ES" sz="2000" dirty="0" err="1"/>
              <a:t>filter</a:t>
            </a:r>
            <a:r>
              <a:rPr lang="es-ES" sz="2000" dirty="0"/>
              <a:t> verifica que los elementos de una secuencia cumplan una determinada condición, devolviendo una secuencia con los elementos que cumplen esa condición. Es decir, para cada elemento de </a:t>
            </a:r>
            <a:r>
              <a:rPr lang="es-ES" sz="2000" dirty="0" err="1"/>
              <a:t>sequence</a:t>
            </a:r>
            <a:r>
              <a:rPr lang="es-ES" sz="2000" dirty="0"/>
              <a:t> se aplica la función </a:t>
            </a:r>
            <a:r>
              <a:rPr lang="es-ES" sz="2000" dirty="0" err="1"/>
              <a:t>function</a:t>
            </a:r>
            <a:r>
              <a:rPr lang="es-ES" sz="2000" dirty="0"/>
              <a:t>; si el resultado es True se añade a la lista y en caso contrario se descarta.</a:t>
            </a:r>
            <a:endParaRPr lang="en-GB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5E6F2B-AAA8-4D7C-8900-73AC1CA56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42" y="2906822"/>
            <a:ext cx="3976316" cy="223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01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952</Words>
  <Application>Microsoft Office PowerPoint</Application>
  <PresentationFormat>On-screen Show (16:9)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Tw Cen MT</vt:lpstr>
      <vt:lpstr>Wingdings</vt:lpstr>
      <vt:lpstr>Wingdings 2</vt:lpstr>
      <vt:lpstr>Presentación de la pantalla panorámica</vt:lpstr>
      <vt:lpstr>PROGRAMACIÓN ii - Unidad 3</vt:lpstr>
      <vt:lpstr>Agenda</vt:lpstr>
      <vt:lpstr>Agenda</vt:lpstr>
      <vt:lpstr>1-Funciones de orden superior</vt:lpstr>
      <vt:lpstr>1-Funciones de orden superior</vt:lpstr>
      <vt:lpstr>Agenda</vt:lpstr>
      <vt:lpstr>2-Iteraciones sobre listas – Función map</vt:lpstr>
      <vt:lpstr>2-Iteraciones sobre listas – Función map</vt:lpstr>
      <vt:lpstr>2-Iteraciones sobre listas – Función filter</vt:lpstr>
      <vt:lpstr>2-Iteraciones sobre listas – Función filter</vt:lpstr>
      <vt:lpstr>2-Iteraciones sobre listas – Función reduce</vt:lpstr>
      <vt:lpstr>2-Iteraciones sobre listas – Función reduce</vt:lpstr>
      <vt:lpstr>Agenda</vt:lpstr>
      <vt:lpstr>3-Funciones lambda</vt:lpstr>
      <vt:lpstr>3-Funciones lambda</vt:lpstr>
      <vt:lpstr>3-Funciones lambda -   Ejemplo con clases</vt:lpstr>
      <vt:lpstr>3-Funciones lambda - Ejemplo con clases</vt:lpstr>
      <vt:lpstr>Agenda</vt:lpstr>
      <vt:lpstr>4-Comprensión de listas </vt:lpstr>
      <vt:lpstr>4-Comprensión de listas </vt:lpstr>
      <vt:lpstr>4-Comprensión de listas </vt:lpstr>
      <vt:lpstr>4-Comprensión de listas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2018-03-11T22:14:27Z</dcterms:created>
  <dcterms:modified xsi:type="dcterms:W3CDTF">2020-07-11T01:31:57Z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