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sldIdLst>
    <p:sldId id="256" r:id="rId2"/>
    <p:sldId id="330" r:id="rId3"/>
    <p:sldId id="351" r:id="rId4"/>
    <p:sldId id="352" r:id="rId5"/>
    <p:sldId id="353" r:id="rId6"/>
    <p:sldId id="354" r:id="rId7"/>
    <p:sldId id="355" r:id="rId8"/>
    <p:sldId id="356" r:id="rId9"/>
    <p:sldId id="357" r:id="rId10"/>
    <p:sldId id="358" r:id="rId11"/>
    <p:sldId id="369" r:id="rId12"/>
    <p:sldId id="370" r:id="rId13"/>
    <p:sldId id="371" r:id="rId14"/>
    <p:sldId id="372" r:id="rId15"/>
    <p:sldId id="373" r:id="rId16"/>
    <p:sldId id="374" r:id="rId17"/>
    <p:sldId id="375" r:id="rId18"/>
    <p:sldId id="376" r:id="rId19"/>
    <p:sldId id="359" r:id="rId20"/>
    <p:sldId id="360" r:id="rId21"/>
    <p:sldId id="362" r:id="rId22"/>
    <p:sldId id="361" r:id="rId23"/>
    <p:sldId id="363" r:id="rId24"/>
    <p:sldId id="364" r:id="rId25"/>
    <p:sldId id="365" r:id="rId26"/>
    <p:sldId id="366" r:id="rId27"/>
    <p:sldId id="367" r:id="rId28"/>
    <p:sldId id="368" r:id="rId29"/>
    <p:sldId id="377" r:id="rId30"/>
  </p:sldIdLst>
  <p:sldSz cx="9144000" cy="5143500" type="screen16x9"/>
  <p:notesSz cx="6858000" cy="9144000"/>
  <p:defaultTextStyle>
    <a:lvl1pPr marL="0" algn="l" rtl="0" latinLnBrk="0">
      <a:defRPr lang="es-ES" sz="1800" kern="1200">
        <a:solidFill>
          <a:schemeClr val="tx1"/>
        </a:solidFill>
        <a:latin typeface="+mn-lt"/>
        <a:ea typeface="+mn-ea"/>
        <a:cs typeface="+mn-cs"/>
      </a:defRPr>
    </a:lvl1pPr>
    <a:lvl2pPr marL="457200" algn="l" rtl="0" latinLnBrk="0">
      <a:defRPr lang="es-ES" sz="1800" kern="1200">
        <a:solidFill>
          <a:schemeClr val="tx1"/>
        </a:solidFill>
        <a:latin typeface="+mn-lt"/>
        <a:ea typeface="+mn-ea"/>
        <a:cs typeface="+mn-cs"/>
      </a:defRPr>
    </a:lvl2pPr>
    <a:lvl3pPr marL="914400" algn="l" rtl="0" latinLnBrk="0">
      <a:defRPr lang="es-ES" sz="1800" kern="1200">
        <a:solidFill>
          <a:schemeClr val="tx1"/>
        </a:solidFill>
        <a:latin typeface="+mn-lt"/>
        <a:ea typeface="+mn-ea"/>
        <a:cs typeface="+mn-cs"/>
      </a:defRPr>
    </a:lvl3pPr>
    <a:lvl4pPr marL="1371600" algn="l" rtl="0" latinLnBrk="0">
      <a:defRPr lang="es-ES" sz="1800" kern="1200">
        <a:solidFill>
          <a:schemeClr val="tx1"/>
        </a:solidFill>
        <a:latin typeface="+mn-lt"/>
        <a:ea typeface="+mn-ea"/>
        <a:cs typeface="+mn-cs"/>
      </a:defRPr>
    </a:lvl4pPr>
    <a:lvl5pPr marL="1828800" algn="l" rtl="0" latinLnBrk="0">
      <a:defRPr lang="es-ES" sz="1800" kern="1200">
        <a:solidFill>
          <a:schemeClr val="tx1"/>
        </a:solidFill>
        <a:latin typeface="+mn-lt"/>
        <a:ea typeface="+mn-ea"/>
        <a:cs typeface="+mn-cs"/>
      </a:defRPr>
    </a:lvl5pPr>
    <a:lvl6pPr marL="2286000" algn="l" rtl="0" latinLnBrk="0">
      <a:defRPr lang="es-ES" sz="1800" kern="1200">
        <a:solidFill>
          <a:schemeClr val="tx1"/>
        </a:solidFill>
        <a:latin typeface="+mn-lt"/>
        <a:ea typeface="+mn-ea"/>
        <a:cs typeface="+mn-cs"/>
      </a:defRPr>
    </a:lvl6pPr>
    <a:lvl7pPr marL="2743200" algn="l" rtl="0" latinLnBrk="0">
      <a:defRPr lang="es-ES" sz="1800" kern="1200">
        <a:solidFill>
          <a:schemeClr val="tx1"/>
        </a:solidFill>
        <a:latin typeface="+mn-lt"/>
        <a:ea typeface="+mn-ea"/>
        <a:cs typeface="+mn-cs"/>
      </a:defRPr>
    </a:lvl7pPr>
    <a:lvl8pPr marL="3200400" algn="l" rtl="0" latinLnBrk="0">
      <a:defRPr lang="es-ES" sz="1800" kern="1200">
        <a:solidFill>
          <a:schemeClr val="tx1"/>
        </a:solidFill>
        <a:latin typeface="+mn-lt"/>
        <a:ea typeface="+mn-ea"/>
        <a:cs typeface="+mn-cs"/>
      </a:defRPr>
    </a:lvl8pPr>
    <a:lvl9pPr marL="3657600" algn="l" rtl="0" latinLnBrk="0">
      <a:defRPr lang="es-ES"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7621" autoAdjust="0"/>
  </p:normalViewPr>
  <p:slideViewPr>
    <p:cSldViewPr>
      <p:cViewPr varScale="1">
        <p:scale>
          <a:sx n="95" d="100"/>
          <a:sy n="95" d="100"/>
        </p:scale>
        <p:origin x="690"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es-ES" sz="1200"/>
            </a:lvl1pPr>
            <a:extLst/>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es-ES" sz="1200"/>
            </a:lvl1pPr>
            <a:extLst/>
          </a:lstStyle>
          <a:p>
            <a:fld id="{A8ADFD5B-A66C-449C-B6E8-FB716D07777D}" type="datetimeFigureOut">
              <a:rPr lang="es-AR"/>
              <a:pPr/>
              <a:t>10/7/2020</a:t>
            </a:fld>
            <a:endParaRPr lang="es-E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es-ES" sz="1200"/>
            </a:lvl1pPr>
            <a:extLst/>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es-ES" sz="1200"/>
            </a:lvl1pPr>
            <a:extLst/>
          </a:lstStyle>
          <a:p>
            <a:fld id="{CA5D3BF3-D352-46FC-8343-31F56E6730EA}" type="slidenum">
              <a:rPr/>
              <a:pPr/>
              <a:t>‹#›</a:t>
            </a:fld>
            <a:endParaRPr lang="es-ES"/>
          </a:p>
        </p:txBody>
      </p:sp>
    </p:spTree>
    <p:extLst>
      <p:ext uri="{BB962C8B-B14F-4D97-AF65-F5344CB8AC3E}">
        <p14:creationId xmlns:p14="http://schemas.microsoft.com/office/powerpoint/2010/main" val="3021202288"/>
      </p:ext>
    </p:extLst>
  </p:cSld>
  <p:clrMap bg1="lt1" tx1="dk1" bg2="lt2" tx2="dk2" accent1="accent1" accent2="accent2" accent3="accent3" accent4="accent4" accent5="accent5" accent6="accent6" hlink="hlink" folHlink="folHlink"/>
  <p:notesStyle>
    <a:lvl1pPr marL="0" algn="l" rtl="0" latinLnBrk="0">
      <a:defRPr lang="es-ES" sz="1200" kern="1200">
        <a:solidFill>
          <a:schemeClr val="tx1"/>
        </a:solidFill>
        <a:latin typeface="+mn-lt"/>
        <a:ea typeface="+mn-ea"/>
        <a:cs typeface="+mn-cs"/>
      </a:defRPr>
    </a:lvl1pPr>
    <a:lvl2pPr marL="457200" algn="l" rtl="0" latinLnBrk="0">
      <a:defRPr lang="es-ES" sz="1200" kern="1200">
        <a:solidFill>
          <a:schemeClr val="tx1"/>
        </a:solidFill>
        <a:latin typeface="+mn-lt"/>
        <a:ea typeface="+mn-ea"/>
        <a:cs typeface="+mn-cs"/>
      </a:defRPr>
    </a:lvl2pPr>
    <a:lvl3pPr marL="914400" algn="l" rtl="0" latinLnBrk="0">
      <a:defRPr lang="es-ES" sz="1200" kern="1200">
        <a:solidFill>
          <a:schemeClr val="tx1"/>
        </a:solidFill>
        <a:latin typeface="+mn-lt"/>
        <a:ea typeface="+mn-ea"/>
        <a:cs typeface="+mn-cs"/>
      </a:defRPr>
    </a:lvl3pPr>
    <a:lvl4pPr marL="1371600" algn="l" rtl="0" latinLnBrk="0">
      <a:defRPr lang="es-ES" sz="1200" kern="1200">
        <a:solidFill>
          <a:schemeClr val="tx1"/>
        </a:solidFill>
        <a:latin typeface="+mn-lt"/>
        <a:ea typeface="+mn-ea"/>
        <a:cs typeface="+mn-cs"/>
      </a:defRPr>
    </a:lvl4pPr>
    <a:lvl5pPr marL="1828800" algn="l" rtl="0" latinLnBrk="0">
      <a:defRPr lang="es-ES" sz="1200" kern="1200">
        <a:solidFill>
          <a:schemeClr val="tx1"/>
        </a:solidFill>
        <a:latin typeface="+mn-lt"/>
        <a:ea typeface="+mn-ea"/>
        <a:cs typeface="+mn-cs"/>
      </a:defRPr>
    </a:lvl5pPr>
    <a:lvl6pPr marL="2286000" algn="l" rtl="0" latinLnBrk="0">
      <a:defRPr lang="es-ES" sz="1200" kern="1200">
        <a:solidFill>
          <a:schemeClr val="tx1"/>
        </a:solidFill>
        <a:latin typeface="+mn-lt"/>
        <a:ea typeface="+mn-ea"/>
        <a:cs typeface="+mn-cs"/>
      </a:defRPr>
    </a:lvl6pPr>
    <a:lvl7pPr marL="2743200" algn="l" rtl="0" latinLnBrk="0">
      <a:defRPr lang="es-ES" sz="1200" kern="1200">
        <a:solidFill>
          <a:schemeClr val="tx1"/>
        </a:solidFill>
        <a:latin typeface="+mn-lt"/>
        <a:ea typeface="+mn-ea"/>
        <a:cs typeface="+mn-cs"/>
      </a:defRPr>
    </a:lvl7pPr>
    <a:lvl8pPr marL="3200400" algn="l" rtl="0" latinLnBrk="0">
      <a:defRPr lang="es-ES" sz="1200" kern="1200">
        <a:solidFill>
          <a:schemeClr val="tx1"/>
        </a:solidFill>
        <a:latin typeface="+mn-lt"/>
        <a:ea typeface="+mn-ea"/>
        <a:cs typeface="+mn-cs"/>
      </a:defRPr>
    </a:lvl8pPr>
    <a:lvl9pPr marL="3657600" algn="l" rtl="0" latinLnBrk="0">
      <a:defRPr lang="es-ES"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a:t>
            </a:fld>
            <a:endParaRPr lang="es-ES" dirty="0"/>
          </a:p>
        </p:txBody>
      </p:sp>
    </p:spTree>
    <p:extLst>
      <p:ext uri="{BB962C8B-B14F-4D97-AF65-F5344CB8AC3E}">
        <p14:creationId xmlns:p14="http://schemas.microsoft.com/office/powerpoint/2010/main" val="2912568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10</a:t>
            </a:fld>
            <a:endParaRPr lang="es-ES" dirty="0"/>
          </a:p>
        </p:txBody>
      </p:sp>
    </p:spTree>
    <p:extLst>
      <p:ext uri="{BB962C8B-B14F-4D97-AF65-F5344CB8AC3E}">
        <p14:creationId xmlns:p14="http://schemas.microsoft.com/office/powerpoint/2010/main" val="297776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11</a:t>
            </a:fld>
            <a:endParaRPr lang="es-ES" dirty="0"/>
          </a:p>
        </p:txBody>
      </p:sp>
    </p:spTree>
    <p:extLst>
      <p:ext uri="{BB962C8B-B14F-4D97-AF65-F5344CB8AC3E}">
        <p14:creationId xmlns:p14="http://schemas.microsoft.com/office/powerpoint/2010/main" val="1083865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12</a:t>
            </a:fld>
            <a:endParaRPr lang="es-ES" dirty="0"/>
          </a:p>
        </p:txBody>
      </p:sp>
    </p:spTree>
    <p:extLst>
      <p:ext uri="{BB962C8B-B14F-4D97-AF65-F5344CB8AC3E}">
        <p14:creationId xmlns:p14="http://schemas.microsoft.com/office/powerpoint/2010/main" val="4225704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13</a:t>
            </a:fld>
            <a:endParaRPr lang="es-ES" dirty="0"/>
          </a:p>
        </p:txBody>
      </p:sp>
    </p:spTree>
    <p:extLst>
      <p:ext uri="{BB962C8B-B14F-4D97-AF65-F5344CB8AC3E}">
        <p14:creationId xmlns:p14="http://schemas.microsoft.com/office/powerpoint/2010/main" val="3696318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14</a:t>
            </a:fld>
            <a:endParaRPr lang="es-ES" dirty="0"/>
          </a:p>
        </p:txBody>
      </p:sp>
    </p:spTree>
    <p:extLst>
      <p:ext uri="{BB962C8B-B14F-4D97-AF65-F5344CB8AC3E}">
        <p14:creationId xmlns:p14="http://schemas.microsoft.com/office/powerpoint/2010/main" val="1913767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15</a:t>
            </a:fld>
            <a:endParaRPr lang="es-ES" dirty="0"/>
          </a:p>
        </p:txBody>
      </p:sp>
    </p:spTree>
    <p:extLst>
      <p:ext uri="{BB962C8B-B14F-4D97-AF65-F5344CB8AC3E}">
        <p14:creationId xmlns:p14="http://schemas.microsoft.com/office/powerpoint/2010/main" val="2948372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16</a:t>
            </a:fld>
            <a:endParaRPr lang="es-ES" dirty="0"/>
          </a:p>
        </p:txBody>
      </p:sp>
    </p:spTree>
    <p:extLst>
      <p:ext uri="{BB962C8B-B14F-4D97-AF65-F5344CB8AC3E}">
        <p14:creationId xmlns:p14="http://schemas.microsoft.com/office/powerpoint/2010/main" val="3179555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17</a:t>
            </a:fld>
            <a:endParaRPr lang="es-ES" dirty="0"/>
          </a:p>
        </p:txBody>
      </p:sp>
    </p:spTree>
    <p:extLst>
      <p:ext uri="{BB962C8B-B14F-4D97-AF65-F5344CB8AC3E}">
        <p14:creationId xmlns:p14="http://schemas.microsoft.com/office/powerpoint/2010/main" val="2836006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18</a:t>
            </a:fld>
            <a:endParaRPr lang="es-ES" dirty="0"/>
          </a:p>
        </p:txBody>
      </p:sp>
    </p:spTree>
    <p:extLst>
      <p:ext uri="{BB962C8B-B14F-4D97-AF65-F5344CB8AC3E}">
        <p14:creationId xmlns:p14="http://schemas.microsoft.com/office/powerpoint/2010/main" val="3087649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19</a:t>
            </a:fld>
            <a:endParaRPr lang="es-ES" dirty="0"/>
          </a:p>
        </p:txBody>
      </p:sp>
    </p:spTree>
    <p:extLst>
      <p:ext uri="{BB962C8B-B14F-4D97-AF65-F5344CB8AC3E}">
        <p14:creationId xmlns:p14="http://schemas.microsoft.com/office/powerpoint/2010/main" val="349545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a:t>
            </a:fld>
            <a:endParaRPr lang="es-ES" dirty="0"/>
          </a:p>
        </p:txBody>
      </p:sp>
    </p:spTree>
    <p:extLst>
      <p:ext uri="{BB962C8B-B14F-4D97-AF65-F5344CB8AC3E}">
        <p14:creationId xmlns:p14="http://schemas.microsoft.com/office/powerpoint/2010/main" val="2695739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20</a:t>
            </a:fld>
            <a:endParaRPr lang="es-ES" dirty="0"/>
          </a:p>
        </p:txBody>
      </p:sp>
    </p:spTree>
    <p:extLst>
      <p:ext uri="{BB962C8B-B14F-4D97-AF65-F5344CB8AC3E}">
        <p14:creationId xmlns:p14="http://schemas.microsoft.com/office/powerpoint/2010/main" val="834521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21</a:t>
            </a:fld>
            <a:endParaRPr lang="es-ES" dirty="0"/>
          </a:p>
        </p:txBody>
      </p:sp>
    </p:spTree>
    <p:extLst>
      <p:ext uri="{BB962C8B-B14F-4D97-AF65-F5344CB8AC3E}">
        <p14:creationId xmlns:p14="http://schemas.microsoft.com/office/powerpoint/2010/main" val="2067655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22</a:t>
            </a:fld>
            <a:endParaRPr lang="es-ES" dirty="0"/>
          </a:p>
        </p:txBody>
      </p:sp>
    </p:spTree>
    <p:extLst>
      <p:ext uri="{BB962C8B-B14F-4D97-AF65-F5344CB8AC3E}">
        <p14:creationId xmlns:p14="http://schemas.microsoft.com/office/powerpoint/2010/main" val="3124745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23</a:t>
            </a:fld>
            <a:endParaRPr lang="es-ES" dirty="0"/>
          </a:p>
        </p:txBody>
      </p:sp>
    </p:spTree>
    <p:extLst>
      <p:ext uri="{BB962C8B-B14F-4D97-AF65-F5344CB8AC3E}">
        <p14:creationId xmlns:p14="http://schemas.microsoft.com/office/powerpoint/2010/main" val="653387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24</a:t>
            </a:fld>
            <a:endParaRPr lang="es-ES" dirty="0"/>
          </a:p>
        </p:txBody>
      </p:sp>
    </p:spTree>
    <p:extLst>
      <p:ext uri="{BB962C8B-B14F-4D97-AF65-F5344CB8AC3E}">
        <p14:creationId xmlns:p14="http://schemas.microsoft.com/office/powerpoint/2010/main" val="2763404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25</a:t>
            </a:fld>
            <a:endParaRPr lang="es-ES" dirty="0"/>
          </a:p>
        </p:txBody>
      </p:sp>
    </p:spTree>
    <p:extLst>
      <p:ext uri="{BB962C8B-B14F-4D97-AF65-F5344CB8AC3E}">
        <p14:creationId xmlns:p14="http://schemas.microsoft.com/office/powerpoint/2010/main" val="2663491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26</a:t>
            </a:fld>
            <a:endParaRPr lang="es-ES" dirty="0"/>
          </a:p>
        </p:txBody>
      </p:sp>
    </p:spTree>
    <p:extLst>
      <p:ext uri="{BB962C8B-B14F-4D97-AF65-F5344CB8AC3E}">
        <p14:creationId xmlns:p14="http://schemas.microsoft.com/office/powerpoint/2010/main" val="3909410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27</a:t>
            </a:fld>
            <a:endParaRPr lang="es-ES" dirty="0"/>
          </a:p>
        </p:txBody>
      </p:sp>
    </p:spTree>
    <p:extLst>
      <p:ext uri="{BB962C8B-B14F-4D97-AF65-F5344CB8AC3E}">
        <p14:creationId xmlns:p14="http://schemas.microsoft.com/office/powerpoint/2010/main" val="2993116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28</a:t>
            </a:fld>
            <a:endParaRPr lang="es-ES" dirty="0"/>
          </a:p>
        </p:txBody>
      </p:sp>
    </p:spTree>
    <p:extLst>
      <p:ext uri="{BB962C8B-B14F-4D97-AF65-F5344CB8AC3E}">
        <p14:creationId xmlns:p14="http://schemas.microsoft.com/office/powerpoint/2010/main" val="34910513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29</a:t>
            </a:fld>
            <a:endParaRPr lang="es-ES" dirty="0"/>
          </a:p>
        </p:txBody>
      </p:sp>
    </p:spTree>
    <p:extLst>
      <p:ext uri="{BB962C8B-B14F-4D97-AF65-F5344CB8AC3E}">
        <p14:creationId xmlns:p14="http://schemas.microsoft.com/office/powerpoint/2010/main" val="584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3</a:t>
            </a:fld>
            <a:endParaRPr lang="es-ES" dirty="0"/>
          </a:p>
        </p:txBody>
      </p:sp>
    </p:spTree>
    <p:extLst>
      <p:ext uri="{BB962C8B-B14F-4D97-AF65-F5344CB8AC3E}">
        <p14:creationId xmlns:p14="http://schemas.microsoft.com/office/powerpoint/2010/main" val="3640240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4</a:t>
            </a:fld>
            <a:endParaRPr lang="es-ES" dirty="0"/>
          </a:p>
        </p:txBody>
      </p:sp>
    </p:spTree>
    <p:extLst>
      <p:ext uri="{BB962C8B-B14F-4D97-AF65-F5344CB8AC3E}">
        <p14:creationId xmlns:p14="http://schemas.microsoft.com/office/powerpoint/2010/main" val="2312985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5</a:t>
            </a:fld>
            <a:endParaRPr lang="es-ES" dirty="0"/>
          </a:p>
        </p:txBody>
      </p:sp>
    </p:spTree>
    <p:extLst>
      <p:ext uri="{BB962C8B-B14F-4D97-AF65-F5344CB8AC3E}">
        <p14:creationId xmlns:p14="http://schemas.microsoft.com/office/powerpoint/2010/main" val="3016034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6</a:t>
            </a:fld>
            <a:endParaRPr lang="es-ES" dirty="0"/>
          </a:p>
        </p:txBody>
      </p:sp>
    </p:spTree>
    <p:extLst>
      <p:ext uri="{BB962C8B-B14F-4D97-AF65-F5344CB8AC3E}">
        <p14:creationId xmlns:p14="http://schemas.microsoft.com/office/powerpoint/2010/main" val="146560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7</a:t>
            </a:fld>
            <a:endParaRPr lang="es-ES" dirty="0"/>
          </a:p>
        </p:txBody>
      </p:sp>
    </p:spTree>
    <p:extLst>
      <p:ext uri="{BB962C8B-B14F-4D97-AF65-F5344CB8AC3E}">
        <p14:creationId xmlns:p14="http://schemas.microsoft.com/office/powerpoint/2010/main" val="381317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8</a:t>
            </a:fld>
            <a:endParaRPr lang="es-ES" dirty="0"/>
          </a:p>
        </p:txBody>
      </p:sp>
    </p:spTree>
    <p:extLst>
      <p:ext uri="{BB962C8B-B14F-4D97-AF65-F5344CB8AC3E}">
        <p14:creationId xmlns:p14="http://schemas.microsoft.com/office/powerpoint/2010/main" val="2877510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9</a:t>
            </a:fld>
            <a:endParaRPr lang="es-ES" dirty="0"/>
          </a:p>
        </p:txBody>
      </p:sp>
    </p:spTree>
    <p:extLst>
      <p:ext uri="{BB962C8B-B14F-4D97-AF65-F5344CB8AC3E}">
        <p14:creationId xmlns:p14="http://schemas.microsoft.com/office/powerpoint/2010/main" val="306012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a de título">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lang="es-ES"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es-ES"/>
              <a:t>Haga clic para modificar el estilo de subtítulo del patrón</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lang="es-ES" sz="2000">
                <a:solidFill>
                  <a:srgbClr val="FFFFFF"/>
                </a:solidFill>
              </a:defRPr>
            </a:lvl1pPr>
            <a:extLst/>
          </a:lstStyle>
          <a:p>
            <a:pPr algn="ctr"/>
            <a:fld id="{047E157E-8DCB-4F70-A0AF-5EB586A91DD4}" type="datetime1">
              <a:rPr kumimoji="0" lang="es-ES">
                <a:solidFill>
                  <a:srgbClr val="FFFFFF"/>
                </a:solidFill>
              </a:rPr>
              <a:pPr algn="ctr"/>
              <a:t>10/07/2020</a:t>
            </a:fld>
            <a:endParaRPr kumimoji="0" lang="es-ES" sz="200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lang="es-ES">
                <a:solidFill>
                  <a:schemeClr val="tx2"/>
                </a:solidFill>
              </a:defRPr>
            </a:lvl1pPr>
            <a:extLst/>
          </a:lstStyle>
          <a:p>
            <a:pPr algn="r"/>
            <a:endParaRPr kumimoji="0" lang="es-ES">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lang="es-ES">
                <a:solidFill>
                  <a:schemeClr val="tx2"/>
                </a:solidFill>
              </a:defRPr>
            </a:lvl1pPr>
            <a:extLst/>
          </a:lstStyle>
          <a:p>
            <a:fld id="{8F82E0A0-C266-4798-8C8F-B9F91E9DA37E}" type="slidenum">
              <a:rPr kumimoji="0" lang="es-ES">
                <a:solidFill>
                  <a:schemeClr val="tx2"/>
                </a:solidFill>
              </a:rPr>
              <a:pPr/>
              <a:t>‹#›</a:t>
            </a:fld>
            <a:endParaRPr kumimoji="0" lang="es-ES">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lang="es-ES" cap="all" baseline="0"/>
            </a:lvl1pPr>
            <a:extLst/>
          </a:lstStyle>
          <a:p>
            <a:pPr eaLnBrk="1" latinLnBrk="0" hangingPunct="1"/>
            <a:r>
              <a:rPr lang="es-ES"/>
              <a:t>Haga clic para modificar el estilo de título del patrón</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0" hangingPunct="1"/>
            <a:r>
              <a:rPr lang="es-ES"/>
              <a:t>Haga clic para modificar el estilo de título del patrón</a:t>
            </a:r>
            <a:endParaRPr/>
          </a:p>
        </p:txBody>
      </p:sp>
      <p:sp>
        <p:nvSpPr>
          <p:cNvPr id="3" name="Rectangle 2"/>
          <p:cNvSpPr>
            <a:spLocks noGrp="1"/>
          </p:cNvSpPr>
          <p:nvPr>
            <p:ph type="dt" sz="half" idx="10"/>
          </p:nvPr>
        </p:nvSpPr>
        <p:spPr/>
        <p:txBody>
          <a:bodyPr/>
          <a:lstStyle/>
          <a:p>
            <a:fld id="{E4606EA6-EFEA-4C30-9264-4F9291A5780D}" type="datetime1">
              <a:rPr lang="es-AR"/>
              <a:pPr/>
              <a:t>10/7/2020</a:t>
            </a:fld>
            <a:endParaRPr kumimoji="0" lang="es-ES"/>
          </a:p>
        </p:txBody>
      </p:sp>
      <p:sp>
        <p:nvSpPr>
          <p:cNvPr id="4" name="Rectangle 3"/>
          <p:cNvSpPr>
            <a:spLocks noGrp="1"/>
          </p:cNvSpPr>
          <p:nvPr>
            <p:ph type="ftr" sz="quarter" idx="11"/>
          </p:nvPr>
        </p:nvSpPr>
        <p:spPr/>
        <p:txBody>
          <a:bodyPr/>
          <a:lstStyle/>
          <a:p>
            <a:endParaRPr kumimoji="0" lang="es-ES"/>
          </a:p>
        </p:txBody>
      </p:sp>
      <p:sp>
        <p:nvSpPr>
          <p:cNvPr id="5" name="Rectangle 4"/>
          <p:cNvSpPr>
            <a:spLocks noGrp="1"/>
          </p:cNvSpPr>
          <p:nvPr>
            <p:ph type="sldNum" sz="quarter" idx="12"/>
          </p:nvPr>
        </p:nvSpPr>
        <p:spPr/>
        <p:txBody>
          <a:bodyPr/>
          <a:lstStyle/>
          <a:p>
            <a:pPr algn="ctr"/>
            <a:fld id="{8F82E0A0-C266-4798-8C8F-B9F91E9DA37E}" type="slidenum">
              <a:rPr kumimoji="0" lang="es-ES" sz="1400" b="1">
                <a:solidFill>
                  <a:srgbClr val="FFFFFF"/>
                </a:solidFill>
              </a:rPr>
              <a:pPr algn="ctr"/>
              <a:t>‹#›</a:t>
            </a:fld>
            <a:endParaRPr kumimoji="0" lang="es-ES"/>
          </a:p>
        </p:txBody>
      </p:sp>
      <p:sp>
        <p:nvSpPr>
          <p:cNvPr id="7" name="Rectangle 6"/>
          <p:cNvSpPr>
            <a:spLocks noGrp="1"/>
          </p:cNvSpPr>
          <p:nvPr>
            <p:ph sz="quarter" idx="13"/>
          </p:nvPr>
        </p:nvSpPr>
        <p:spPr>
          <a:xfrm>
            <a:off x="609600" y="1352550"/>
            <a:ext cx="8153400" cy="3276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lang="es-ES" sz="2800">
                <a:solidFill>
                  <a:schemeClr val="tx2"/>
                </a:solidFill>
              </a:defRPr>
            </a:lvl1pPr>
            <a:lvl2pPr eaLnBrk="1" latinLnBrk="0" hangingPunct="1">
              <a:buNone/>
              <a:defRPr kumimoji="0" lang="es-ES" sz="1800">
                <a:solidFill>
                  <a:schemeClr val="tx1">
                    <a:tint val="75000"/>
                  </a:schemeClr>
                </a:solidFill>
              </a:defRPr>
            </a:lvl2pPr>
            <a:lvl3pPr eaLnBrk="1" latinLnBrk="0" hangingPunct="1">
              <a:buNone/>
              <a:defRPr kumimoji="0" lang="es-ES" sz="1600">
                <a:solidFill>
                  <a:schemeClr val="tx1">
                    <a:tint val="75000"/>
                  </a:schemeClr>
                </a:solidFill>
              </a:defRPr>
            </a:lvl3pPr>
            <a:lvl4pPr eaLnBrk="1" latinLnBrk="0" hangingPunct="1">
              <a:buNone/>
              <a:defRPr kumimoji="0" lang="es-ES" sz="1400">
                <a:solidFill>
                  <a:schemeClr val="tx1">
                    <a:tint val="75000"/>
                  </a:schemeClr>
                </a:solidFill>
              </a:defRPr>
            </a:lvl4pPr>
            <a:lvl5pPr eaLnBrk="1" latinLnBrk="0" hangingPunct="1">
              <a:buNone/>
              <a:defRPr kumimoji="0" lang="es-ES" sz="1400">
                <a:solidFill>
                  <a:schemeClr val="tx1">
                    <a:tint val="75000"/>
                  </a:schemeClr>
                </a:solidFill>
              </a:defRPr>
            </a:lvl5pPr>
            <a:extLst/>
          </a:lstStyle>
          <a:p>
            <a:pPr lvl="0" eaLnBrk="1" latinLnBrk="0" hangingPunct="1"/>
            <a:r>
              <a:rPr lang="es-ES"/>
              <a:t>Haga clic para modificar el estilo de texto del patrón</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lang="es-ES" sz="4400" b="0" cap="none">
                <a:solidFill>
                  <a:srgbClr val="FFFFFF"/>
                </a:solidFill>
              </a:defRPr>
            </a:lvl1pPr>
            <a:extLst/>
          </a:lstStyle>
          <a:p>
            <a:r>
              <a:rPr kumimoji="0" lang="es-ES"/>
              <a:t>Haga clic para modificar el estilo de título del patrón</a:t>
            </a:r>
          </a:p>
        </p:txBody>
      </p:sp>
      <p:sp>
        <p:nvSpPr>
          <p:cNvPr id="12" name="Date Placeholder 11"/>
          <p:cNvSpPr>
            <a:spLocks noGrp="1"/>
          </p:cNvSpPr>
          <p:nvPr>
            <p:ph type="dt" sz="half" idx="10"/>
          </p:nvPr>
        </p:nvSpPr>
        <p:spPr/>
        <p:txBody>
          <a:bodyPr/>
          <a:lstStyle/>
          <a:p>
            <a:fld id="{6FCF9F07-3BC7-4570-B054-79111B0A380C}" type="datetime1">
              <a:rPr lang="es-AR"/>
              <a:pPr/>
              <a:t>10/7/2020</a:t>
            </a:fld>
            <a:endParaRPr kumimoji="0" lang="es-E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lang="es-ES" sz="2400">
                <a:solidFill>
                  <a:srgbClr val="FFFFFF"/>
                </a:solidFill>
              </a:defRPr>
            </a:lvl1pPr>
            <a:extLst/>
          </a:lstStyle>
          <a:p>
            <a:pPr algn="ctr"/>
            <a:fld id="{8F82E0A0-C266-4798-8C8F-B9F91E9DA37E}" type="slidenum">
              <a:rPr kumimoji="0" lang="es-ES" sz="2400" b="1">
                <a:solidFill>
                  <a:srgbClr val="FFFFFF"/>
                </a:solidFill>
              </a:rPr>
              <a:pPr algn="ctr"/>
              <a:t>‹#›</a:t>
            </a:fld>
            <a:endParaRPr kumimoji="0" lang="es-ES" sz="2400">
              <a:solidFill>
                <a:srgbClr val="FFFFFF"/>
              </a:solidFill>
            </a:endParaRPr>
          </a:p>
        </p:txBody>
      </p:sp>
      <p:sp>
        <p:nvSpPr>
          <p:cNvPr id="14" name="Footer Placeholder 13"/>
          <p:cNvSpPr>
            <a:spLocks noGrp="1"/>
          </p:cNvSpPr>
          <p:nvPr>
            <p:ph type="ftr" sz="quarter" idx="12"/>
          </p:nvPr>
        </p:nvSpPr>
        <p:spPr/>
        <p:txBody>
          <a:bodyPr/>
          <a:lstStyle/>
          <a:p>
            <a:endParaRPr kumimoji="0"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a:t>Haga clic para modificar el estilo de título del patrón</a:t>
            </a:r>
            <a:endParaRPr/>
          </a:p>
        </p:txBody>
      </p:sp>
      <p:sp>
        <p:nvSpPr>
          <p:cNvPr id="9" name="Content Placeholder 8"/>
          <p:cNvSpPr>
            <a:spLocks noGrp="1"/>
          </p:cNvSpPr>
          <p:nvPr>
            <p:ph sz="quarter" idx="13"/>
          </p:nvPr>
        </p:nvSpPr>
        <p:spPr>
          <a:xfrm>
            <a:off x="609600" y="1352551"/>
            <a:ext cx="3886200" cy="3268624"/>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11" name="Content Placeholder 10"/>
          <p:cNvSpPr>
            <a:spLocks noGrp="1"/>
          </p:cNvSpPr>
          <p:nvPr>
            <p:ph sz="quarter" idx="14"/>
          </p:nvPr>
        </p:nvSpPr>
        <p:spPr>
          <a:xfrm>
            <a:off x="4844901" y="1352549"/>
            <a:ext cx="3886200" cy="3268625"/>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8" name="Date Placeholder 7"/>
          <p:cNvSpPr>
            <a:spLocks noGrp="1"/>
          </p:cNvSpPr>
          <p:nvPr>
            <p:ph type="dt" sz="half" idx="15"/>
          </p:nvPr>
        </p:nvSpPr>
        <p:spPr/>
        <p:txBody>
          <a:bodyPr rtlCol="0"/>
          <a:lstStyle/>
          <a:p>
            <a:fld id="{E4606EA6-EFEA-4C30-9264-4F9291A5780D}" type="datetime1">
              <a:rPr lang="es-AR"/>
              <a:pPr/>
              <a:t>10/7/2020</a:t>
            </a:fld>
            <a:endParaRPr kumimoji="0" lang="es-ES"/>
          </a:p>
        </p:txBody>
      </p:sp>
      <p:sp>
        <p:nvSpPr>
          <p:cNvPr id="10" name="Slide Number Placeholder 9"/>
          <p:cNvSpPr>
            <a:spLocks noGrp="1"/>
          </p:cNvSpPr>
          <p:nvPr>
            <p:ph type="sldNum" sz="quarter" idx="16"/>
          </p:nvPr>
        </p:nvSpPr>
        <p:spPr/>
        <p:txBody>
          <a:bodyPr rtlCol="0"/>
          <a:lstStyle/>
          <a:p>
            <a:pPr algn="ctr"/>
            <a:fld id="{8F82E0A0-C266-4798-8C8F-B9F91E9DA37E}" type="slidenum">
              <a:rPr kumimoji="0" lang="es-ES" sz="1400" b="1">
                <a:solidFill>
                  <a:srgbClr val="FFFFFF"/>
                </a:solidFill>
              </a:rPr>
              <a:pPr algn="ctr"/>
              <a:t>‹#›</a:t>
            </a:fld>
            <a:endParaRPr kumimoji="0" lang="es-ES"/>
          </a:p>
        </p:txBody>
      </p:sp>
      <p:sp>
        <p:nvSpPr>
          <p:cNvPr id="12" name="Footer Placeholder 11"/>
          <p:cNvSpPr>
            <a:spLocks noGrp="1"/>
          </p:cNvSpPr>
          <p:nvPr>
            <p:ph type="ftr" sz="quarter" idx="17"/>
          </p:nvPr>
        </p:nvSpPr>
        <p:spPr/>
        <p:txBody>
          <a:bodyPr rtlCol="0"/>
          <a:lstStyle/>
          <a:p>
            <a:endParaRPr kumimoji="0"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lang="es-ES"/>
            </a:lvl1pPr>
            <a:extLst/>
          </a:lstStyle>
          <a:p>
            <a:pPr eaLnBrk="1" latinLnBrk="0" hangingPunct="1"/>
            <a:r>
              <a:rPr lang="es-ES"/>
              <a:t>Haga clic para modificar el estilo de título del patrón</a:t>
            </a:r>
            <a:endParaRPr/>
          </a:p>
        </p:txBody>
      </p:sp>
      <p:sp>
        <p:nvSpPr>
          <p:cNvPr id="11" name="Content Placeholder 10"/>
          <p:cNvSpPr>
            <a:spLocks noGrp="1"/>
          </p:cNvSpPr>
          <p:nvPr>
            <p:ph sz="quarter" idx="13"/>
          </p:nvPr>
        </p:nvSpPr>
        <p:spPr>
          <a:xfrm>
            <a:off x="609600" y="1919818"/>
            <a:ext cx="3886200" cy="26289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13" name="Content Placeholder 12"/>
          <p:cNvSpPr>
            <a:spLocks noGrp="1"/>
          </p:cNvSpPr>
          <p:nvPr>
            <p:ph sz="quarter" idx="14"/>
          </p:nvPr>
        </p:nvSpPr>
        <p:spPr>
          <a:xfrm>
            <a:off x="4800600" y="1919818"/>
            <a:ext cx="3886200" cy="26289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10" name="Date Placeholder 9"/>
          <p:cNvSpPr>
            <a:spLocks noGrp="1"/>
          </p:cNvSpPr>
          <p:nvPr>
            <p:ph type="dt" sz="half" idx="15"/>
          </p:nvPr>
        </p:nvSpPr>
        <p:spPr/>
        <p:txBody>
          <a:bodyPr rtlCol="0"/>
          <a:lstStyle/>
          <a:p>
            <a:fld id="{E4606EA6-EFEA-4C30-9264-4F9291A5780D}" type="datetime1">
              <a:rPr lang="es-AR"/>
              <a:pPr/>
              <a:t>10/7/2020</a:t>
            </a:fld>
            <a:endParaRPr kumimoji="0" lang="es-ES"/>
          </a:p>
        </p:txBody>
      </p:sp>
      <p:sp>
        <p:nvSpPr>
          <p:cNvPr id="12" name="Slide Number Placeholder 11"/>
          <p:cNvSpPr>
            <a:spLocks noGrp="1"/>
          </p:cNvSpPr>
          <p:nvPr>
            <p:ph type="sldNum" sz="quarter" idx="16"/>
          </p:nvPr>
        </p:nvSpPr>
        <p:spPr/>
        <p:txBody>
          <a:bodyPr rtlCol="0"/>
          <a:lstStyle/>
          <a:p>
            <a:pPr algn="ctr"/>
            <a:fld id="{8F82E0A0-C266-4798-8C8F-B9F91E9DA37E}" type="slidenum">
              <a:rPr kumimoji="0" lang="es-ES" sz="1400" b="1">
                <a:solidFill>
                  <a:srgbClr val="FFFFFF"/>
                </a:solidFill>
              </a:rPr>
              <a:pPr algn="ctr"/>
              <a:t>‹#›</a:t>
            </a:fld>
            <a:endParaRPr kumimoji="0" lang="es-ES"/>
          </a:p>
        </p:txBody>
      </p:sp>
      <p:sp>
        <p:nvSpPr>
          <p:cNvPr id="14" name="Footer Placeholder 13"/>
          <p:cNvSpPr>
            <a:spLocks noGrp="1"/>
          </p:cNvSpPr>
          <p:nvPr>
            <p:ph type="ftr" sz="quarter" idx="17"/>
          </p:nvPr>
        </p:nvSpPr>
        <p:spPr/>
        <p:txBody>
          <a:bodyPr rtlCol="0"/>
          <a:lstStyle/>
          <a:p>
            <a:endParaRPr kumimoji="0" lang="es-E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a:t>Haga clic para modificar el estilo de texto del patrón</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a:t>Haga clic para modificar el estilo de título del patrón</a:t>
            </a:r>
            <a:endParaRPr/>
          </a:p>
        </p:txBody>
      </p:sp>
      <p:sp>
        <p:nvSpPr>
          <p:cNvPr id="3" name="Date Placeholder 2"/>
          <p:cNvSpPr>
            <a:spLocks noGrp="1"/>
          </p:cNvSpPr>
          <p:nvPr>
            <p:ph type="dt" sz="half" idx="10"/>
          </p:nvPr>
        </p:nvSpPr>
        <p:spPr/>
        <p:txBody>
          <a:bodyPr/>
          <a:lstStyle/>
          <a:p>
            <a:fld id="{6DFADB5D-B7A0-47E3-AD2D-B1A6F8614213}" type="datetime1">
              <a:rPr lang="es-AR"/>
              <a:pPr/>
              <a:t>10/7/2020</a:t>
            </a:fld>
            <a:endParaRPr kumimoji="0" lang="es-ES"/>
          </a:p>
        </p:txBody>
      </p:sp>
      <p:sp>
        <p:nvSpPr>
          <p:cNvPr id="4" name="Footer Placeholder 3"/>
          <p:cNvSpPr>
            <a:spLocks noGrp="1"/>
          </p:cNvSpPr>
          <p:nvPr>
            <p:ph type="ftr" sz="quarter" idx="11"/>
          </p:nvPr>
        </p:nvSpPr>
        <p:spPr/>
        <p:txBody>
          <a:body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a:t>
            </a:fld>
            <a:endParaRPr kumimoji="0" lang="es-ES">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s-AR"/>
              <a:pPr/>
              <a:t>10/7/2020</a:t>
            </a:fld>
            <a:endParaRPr kumimoji="0" lang="es-ES"/>
          </a:p>
        </p:txBody>
      </p:sp>
      <p:sp>
        <p:nvSpPr>
          <p:cNvPr id="3" name="Footer Placeholder 2"/>
          <p:cNvSpPr>
            <a:spLocks noGrp="1"/>
          </p:cNvSpPr>
          <p:nvPr>
            <p:ph type="ftr" sz="quarter" idx="11"/>
          </p:nvPr>
        </p:nvSpPr>
        <p:spPr/>
        <p:txBody>
          <a:bodyPr/>
          <a:lstStyle/>
          <a:p>
            <a:endParaRPr kumimoji="0" lang="es-ES"/>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lang="es-ES">
                <a:solidFill>
                  <a:schemeClr val="tx2"/>
                </a:solidFill>
              </a:defRPr>
            </a:lvl1pPr>
            <a:extLst/>
          </a:lstStyle>
          <a:p>
            <a:fld id="{A3F7CB7D-F184-43C7-B6FD-03D728E1BBFF}" type="slidenum">
              <a:rPr kumimoji="0" lang="es-ES">
                <a:solidFill>
                  <a:schemeClr val="tx2"/>
                </a:solidFill>
              </a:rPr>
              <a:pPr/>
              <a:t>‹#›</a:t>
            </a:fld>
            <a:endParaRPr kumimoji="0" lang="es-ES">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lang="es-ES" sz="4200" b="0"/>
            </a:lvl1pPr>
            <a:extLst/>
          </a:lstStyle>
          <a:p>
            <a:pPr eaLnBrk="1" latinLnBrk="0" hangingPunct="1"/>
            <a:r>
              <a:rPr lang="es-ES"/>
              <a:t>Haga clic para modificar el estilo de título del patrón</a:t>
            </a:r>
            <a:endParaRPr/>
          </a:p>
        </p:txBody>
      </p:sp>
      <p:sp>
        <p:nvSpPr>
          <p:cNvPr id="5" name="Date Placeholder 4"/>
          <p:cNvSpPr>
            <a:spLocks noGrp="1"/>
          </p:cNvSpPr>
          <p:nvPr>
            <p:ph type="dt" sz="half" idx="10"/>
          </p:nvPr>
        </p:nvSpPr>
        <p:spPr/>
        <p:txBody>
          <a:bodyPr/>
          <a:lstStyle/>
          <a:p>
            <a:fld id="{F49A8198-4617-485E-9585-4840B69DBBA6}" type="datetime1">
              <a:rPr lang="es-AR"/>
              <a:pPr/>
              <a:t>10/7/2020</a:t>
            </a:fld>
            <a:endParaRPr kumimoji="0" lang="es-ES"/>
          </a:p>
        </p:txBody>
      </p:sp>
      <p:sp>
        <p:nvSpPr>
          <p:cNvPr id="6" name="Footer Placeholder 5"/>
          <p:cNvSpPr>
            <a:spLocks noGrp="1"/>
          </p:cNvSpPr>
          <p:nvPr>
            <p:ph type="ftr" sz="quarter" idx="11"/>
          </p:nvPr>
        </p:nvSpPr>
        <p:spPr/>
        <p:txBody>
          <a:body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a:t>
            </a:fld>
            <a:endParaRPr kumimoji="0" lang="es-ES">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es-ES" sz="1800"/>
            </a:lvl1pPr>
            <a:lvl2pPr eaLnBrk="1" latinLnBrk="0" hangingPunct="1">
              <a:buNone/>
              <a:defRPr kumimoji="0" lang="es-ES" sz="1200"/>
            </a:lvl2pPr>
            <a:lvl3pPr eaLnBrk="1" latinLnBrk="0" hangingPunct="1">
              <a:buNone/>
              <a:defRPr kumimoji="0" lang="es-ES" sz="1000"/>
            </a:lvl3pPr>
            <a:lvl4pPr eaLnBrk="1" latinLnBrk="0" hangingPunct="1">
              <a:buNone/>
              <a:defRPr kumimoji="0" lang="es-ES" sz="900"/>
            </a:lvl4pPr>
            <a:lvl5pPr eaLnBrk="1" latinLnBrk="0" hangingPunct="1">
              <a:buNone/>
              <a:defRPr kumimoji="0" lang="es-ES" sz="900"/>
            </a:lvl5pPr>
            <a:extLst/>
          </a:lstStyle>
          <a:p>
            <a:pPr lvl="0" eaLnBrk="1" latinLnBrk="0" hangingPunct="1"/>
            <a:r>
              <a:rPr lang="es-ES"/>
              <a:t>Haga clic para modificar el estilo de texto del patrón</a:t>
            </a:r>
          </a:p>
        </p:txBody>
      </p:sp>
      <p:sp>
        <p:nvSpPr>
          <p:cNvPr id="9" name="Content Placeholder 8"/>
          <p:cNvSpPr>
            <a:spLocks noGrp="1"/>
          </p:cNvSpPr>
          <p:nvPr>
            <p:ph sz="quarter" idx="13"/>
          </p:nvPr>
        </p:nvSpPr>
        <p:spPr>
          <a:xfrm>
            <a:off x="2362200" y="1428750"/>
            <a:ext cx="6400800" cy="32004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lang="es-ES" sz="3200"/>
            </a:lvl1pPr>
            <a:extLst/>
          </a:lstStyle>
          <a:p>
            <a:r>
              <a:rPr kumimoji="0" lang="es-ES"/>
              <a:t>Haga clic en el icono para agregar una imagen</a:t>
            </a:r>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lang="es-ES" sz="1700"/>
            </a:lvl1pPr>
            <a:lvl2pPr eaLnBrk="1" latinLnBrk="0" hangingPunct="1">
              <a:buFontTx/>
              <a:buNone/>
              <a:defRPr kumimoji="0" lang="es-ES" sz="1200"/>
            </a:lvl2pPr>
            <a:lvl3pPr eaLnBrk="1" latinLnBrk="0" hangingPunct="1">
              <a:buFontTx/>
              <a:buNone/>
              <a:defRPr kumimoji="0" lang="es-ES" sz="1000"/>
            </a:lvl3pPr>
            <a:lvl4pPr eaLnBrk="1" latinLnBrk="0" hangingPunct="1">
              <a:buFontTx/>
              <a:buNone/>
              <a:defRPr kumimoji="0" lang="es-ES" sz="900"/>
            </a:lvl4pPr>
            <a:lvl5pPr eaLnBrk="1" latinLnBrk="0" hangingPunct="1">
              <a:buFontTx/>
              <a:buNone/>
              <a:defRPr kumimoji="0" lang="es-ES" sz="900"/>
            </a:lvl5pPr>
            <a:extLst/>
          </a:lstStyle>
          <a:p>
            <a:pPr lvl="0" eaLnBrk="1" latinLnBrk="0" hangingPunct="1"/>
            <a:r>
              <a:rPr lang="es-ES"/>
              <a:t>Haga clic para modificar el estilo de texto del patrón</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lang="es-ES" sz="2800" b="0">
                <a:solidFill>
                  <a:srgbClr val="FFFFFF"/>
                </a:solidFill>
              </a:defRPr>
            </a:lvl1pPr>
            <a:extLst/>
          </a:lstStyle>
          <a:p>
            <a:pPr eaLnBrk="1" latinLnBrk="0" hangingPunct="1"/>
            <a:r>
              <a:rPr lang="es-ES"/>
              <a:t>Haga clic para modificar el estilo de título del patrón</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s-AR"/>
              <a:pPr/>
              <a:t>10/7/2020</a:t>
            </a:fld>
            <a:endParaRPr kumimoji="0" lang="es-E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lang="es-ES" sz="2800"/>
            </a:lvl1pPr>
            <a:extLst/>
          </a:lstStyle>
          <a:p>
            <a:pPr algn="ctr"/>
            <a:fld id="{8F82E0A0-C266-4798-8C8F-B9F91E9DA37E}" type="slidenum">
              <a:rPr kumimoji="0" lang="es-ES" sz="2800" b="1">
                <a:solidFill>
                  <a:srgbClr val="FFFFFF"/>
                </a:solidFill>
              </a:rPr>
              <a:pPr algn="ctr"/>
              <a:t>‹#›</a:t>
            </a:fld>
            <a:endParaRPr kumimoji="0" lang="es-ES" sz="2800"/>
          </a:p>
        </p:txBody>
      </p:sp>
      <p:sp>
        <p:nvSpPr>
          <p:cNvPr id="14" name="Footer Placeholder 13"/>
          <p:cNvSpPr>
            <a:spLocks noGrp="1"/>
          </p:cNvSpPr>
          <p:nvPr>
            <p:ph type="ftr" sz="quarter" idx="12"/>
          </p:nvPr>
        </p:nvSpPr>
        <p:spPr>
          <a:xfrm>
            <a:off x="1600200" y="4686155"/>
            <a:ext cx="4572000" cy="273844"/>
          </a:xfrm>
        </p:spPr>
        <p:txBody>
          <a:bodyPr rtlCol="0"/>
          <a:lstStyle/>
          <a:p>
            <a:endParaRPr kumimoji="0"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lang="es-ES" sz="1400">
                <a:solidFill>
                  <a:schemeClr val="tx2"/>
                </a:solidFill>
              </a:defRPr>
            </a:lvl1pPr>
            <a:extLst/>
          </a:lstStyle>
          <a:p>
            <a:fld id="{E4606EA6-EFEA-4C30-9264-4F9291A5780D}" type="datetime1">
              <a:rPr lang="es-AR"/>
              <a:pPr/>
              <a:t>10/7/2020</a:t>
            </a:fld>
            <a:endParaRPr kumimoji="0" lang="es-ES" sz="140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lang="es-ES" sz="1400">
                <a:solidFill>
                  <a:schemeClr val="tx2"/>
                </a:solidFill>
              </a:defRPr>
            </a:lvl1pPr>
            <a:extLst/>
          </a:lstStyle>
          <a:p>
            <a:pPr algn="r"/>
            <a:endParaRPr kumimoji="0" lang="es-ES" sz="140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lang="es-ES" sz="1400" b="1">
                <a:solidFill>
                  <a:srgbClr val="FFFFFF"/>
                </a:solidFill>
              </a:defRPr>
            </a:lvl1pPr>
            <a:extLst/>
          </a:lstStyle>
          <a:p>
            <a:pPr algn="ctr"/>
            <a:fld id="{8F82E0A0-C266-4798-8C8F-B9F91E9DA37E}" type="slidenum">
              <a:rPr kumimoji="0" lang="es-ES" sz="1400" b="1">
                <a:solidFill>
                  <a:srgbClr val="FFFFFF"/>
                </a:solidFill>
              </a:rPr>
              <a:pPr algn="ctr"/>
              <a:t>‹#›</a:t>
            </a:fld>
            <a:endParaRPr kumimoji="0" lang="es-ES" sz="1400" b="1">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pPr eaLnBrk="1" latinLnBrk="0" hangingPunct="1"/>
            <a:r>
              <a:rPr kumimoji="0" lang="es-ES"/>
              <a:t>Haga clic para modificar el estilo de título del patrón</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es-ES"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es-ES"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es-ES"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es-ES"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es-ES"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es-ES"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es-ES"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es-ES"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es-ES"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es-ES" sz="1800" kern="1200" baseline="0">
          <a:solidFill>
            <a:schemeClr val="tx1"/>
          </a:solidFill>
          <a:latin typeface="+mn-lt"/>
          <a:ea typeface="+mn-ea"/>
          <a:cs typeface="+mn-cs"/>
        </a:defRPr>
      </a:lvl9pPr>
      <a:extLst/>
    </p:bodyStyle>
    <p:otherStyle>
      <a:lvl1pPr marL="0" algn="l" rtl="0" eaLnBrk="1" latinLnBrk="0" hangingPunct="1">
        <a:defRPr kumimoji="0" lang="es-ES" kern="1200">
          <a:solidFill>
            <a:schemeClr val="tx1"/>
          </a:solidFill>
          <a:latin typeface="+mn-lt"/>
          <a:ea typeface="+mn-ea"/>
          <a:cs typeface="+mn-cs"/>
        </a:defRPr>
      </a:lvl1pPr>
      <a:lvl2pPr marL="457200" algn="l" rtl="0" eaLnBrk="1" latinLnBrk="0" hangingPunct="1">
        <a:defRPr kumimoji="0" lang="es-ES" kern="1200">
          <a:solidFill>
            <a:schemeClr val="tx1"/>
          </a:solidFill>
          <a:latin typeface="+mn-lt"/>
          <a:ea typeface="+mn-ea"/>
          <a:cs typeface="+mn-cs"/>
        </a:defRPr>
      </a:lvl2pPr>
      <a:lvl3pPr marL="914400" algn="l" rtl="0" eaLnBrk="1" latinLnBrk="0" hangingPunct="1">
        <a:defRPr kumimoji="0" lang="es-ES" kern="1200">
          <a:solidFill>
            <a:schemeClr val="tx1"/>
          </a:solidFill>
          <a:latin typeface="+mn-lt"/>
          <a:ea typeface="+mn-ea"/>
          <a:cs typeface="+mn-cs"/>
        </a:defRPr>
      </a:lvl3pPr>
      <a:lvl4pPr marL="1371600" algn="l" rtl="0" eaLnBrk="1" latinLnBrk="0" hangingPunct="1">
        <a:defRPr kumimoji="0" lang="es-ES" kern="1200">
          <a:solidFill>
            <a:schemeClr val="tx1"/>
          </a:solidFill>
          <a:latin typeface="+mn-lt"/>
          <a:ea typeface="+mn-ea"/>
          <a:cs typeface="+mn-cs"/>
        </a:defRPr>
      </a:lvl4pPr>
      <a:lvl5pPr marL="1828800" algn="l" rtl="0" eaLnBrk="1" latinLnBrk="0" hangingPunct="1">
        <a:defRPr kumimoji="0" lang="es-ES" kern="1200">
          <a:solidFill>
            <a:schemeClr val="tx1"/>
          </a:solidFill>
          <a:latin typeface="+mn-lt"/>
          <a:ea typeface="+mn-ea"/>
          <a:cs typeface="+mn-cs"/>
        </a:defRPr>
      </a:lvl5pPr>
      <a:lvl6pPr marL="2286000" algn="l" rtl="0" eaLnBrk="1" latinLnBrk="0" hangingPunct="1">
        <a:defRPr kumimoji="0" lang="es-ES" kern="1200">
          <a:solidFill>
            <a:schemeClr val="tx1"/>
          </a:solidFill>
          <a:latin typeface="+mn-lt"/>
          <a:ea typeface="+mn-ea"/>
          <a:cs typeface="+mn-cs"/>
        </a:defRPr>
      </a:lvl6pPr>
      <a:lvl7pPr marL="2743200" algn="l" rtl="0" eaLnBrk="1" latinLnBrk="0" hangingPunct="1">
        <a:defRPr kumimoji="0" lang="es-ES" kern="1200">
          <a:solidFill>
            <a:schemeClr val="tx1"/>
          </a:solidFill>
          <a:latin typeface="+mn-lt"/>
          <a:ea typeface="+mn-ea"/>
          <a:cs typeface="+mn-cs"/>
        </a:defRPr>
      </a:lvl7pPr>
      <a:lvl8pPr marL="3200400" algn="l" rtl="0" eaLnBrk="1" latinLnBrk="0" hangingPunct="1">
        <a:defRPr kumimoji="0" lang="es-ES" kern="1200">
          <a:solidFill>
            <a:schemeClr val="tx1"/>
          </a:solidFill>
          <a:latin typeface="+mn-lt"/>
          <a:ea typeface="+mn-ea"/>
          <a:cs typeface="+mn-cs"/>
        </a:defRPr>
      </a:lvl8pPr>
      <a:lvl9pPr marL="3657600" algn="l" rtl="0" eaLnBrk="1" latinLnBrk="0" hangingPunct="1">
        <a:defRPr kumimoji="0" lang="es-ES"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508842" y="3651870"/>
            <a:ext cx="6953241" cy="724410"/>
          </a:xfrm>
        </p:spPr>
        <p:txBody>
          <a:bodyPr/>
          <a:lstStyle/>
          <a:p>
            <a:r>
              <a:rPr lang="es-ES" sz="3800" dirty="0"/>
              <a:t>PROGRAMACIÓN ii - </a:t>
            </a:r>
            <a:r>
              <a:rPr lang="es-ES" sz="3800"/>
              <a:t>Unidad 3</a:t>
            </a:r>
            <a:endParaRPr lang="es-ES" dirty="0"/>
          </a:p>
        </p:txBody>
      </p:sp>
      <p:sp>
        <p:nvSpPr>
          <p:cNvPr id="5" name="Rectangle 4"/>
          <p:cNvSpPr>
            <a:spLocks noGrp="1"/>
          </p:cNvSpPr>
          <p:nvPr>
            <p:ph type="subTitle" idx="1"/>
          </p:nvPr>
        </p:nvSpPr>
        <p:spPr>
          <a:xfrm>
            <a:off x="2483768" y="4545738"/>
            <a:ext cx="6515100" cy="514350"/>
          </a:xfrm>
        </p:spPr>
        <p:txBody>
          <a:bodyPr>
            <a:normAutofit fontScale="25000" lnSpcReduction="20000"/>
          </a:bodyPr>
          <a:lstStyle/>
          <a:p>
            <a:endParaRPr lang="es-ES" dirty="0"/>
          </a:p>
          <a:p>
            <a:r>
              <a:rPr lang="es-ES" sz="8800" dirty="0"/>
              <a:t>Ing. Gastón Weingand (gaston.weingand@uai.edu.ar)</a:t>
            </a:r>
          </a:p>
        </p:txBody>
      </p:sp>
      <p:pic>
        <p:nvPicPr>
          <p:cNvPr id="6" name="Picture 443" descr="Resultado de imagen para universidad abierta interamericana">
            <a:extLst>
              <a:ext uri="{FF2B5EF4-FFF2-40B4-BE49-F238E27FC236}">
                <a16:creationId xmlns:a16="http://schemas.microsoft.com/office/drawing/2014/main" id="{692589F0-A864-49EC-87B9-1BCE6A92F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8913"/>
            <a:ext cx="2171901" cy="2171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Agenda</a:t>
            </a:r>
            <a:endParaRPr lang="es-ES" dirty="0"/>
          </a:p>
        </p:txBody>
      </p:sp>
      <p:sp>
        <p:nvSpPr>
          <p:cNvPr id="3" name="Rectangle 2"/>
          <p:cNvSpPr>
            <a:spLocks noGrp="1"/>
          </p:cNvSpPr>
          <p:nvPr>
            <p:ph sz="quarter" idx="13"/>
          </p:nvPr>
        </p:nvSpPr>
        <p:spPr>
          <a:xfrm>
            <a:off x="609600" y="1491630"/>
            <a:ext cx="7994848" cy="3307431"/>
          </a:xfrm>
        </p:spPr>
        <p:txBody>
          <a:bodyPr>
            <a:normAutofit fontScale="85000" lnSpcReduction="20000"/>
          </a:bodyPr>
          <a:lstStyle/>
          <a:p>
            <a:pPr marL="514350" indent="-514350">
              <a:buSzPct val="80000"/>
              <a:buFont typeface="+mj-lt"/>
              <a:buAutoNum type="arabicPeriod"/>
            </a:pPr>
            <a:r>
              <a:rPr lang="es-ES" sz="3100" dirty="0"/>
              <a:t>Funciones de orden superior. </a:t>
            </a:r>
          </a:p>
          <a:p>
            <a:pPr marL="514350" indent="-514350">
              <a:buSzPct val="80000"/>
              <a:buFont typeface="+mj-lt"/>
              <a:buAutoNum type="arabicPeriod"/>
            </a:pPr>
            <a:r>
              <a:rPr lang="es-ES" sz="3100" dirty="0"/>
              <a:t>Iteraciones sobre listas. </a:t>
            </a:r>
          </a:p>
          <a:p>
            <a:pPr marL="514350" indent="-514350">
              <a:buSzPct val="80000"/>
              <a:buFont typeface="+mj-lt"/>
              <a:buAutoNum type="arabicPeriod"/>
            </a:pPr>
            <a:r>
              <a:rPr lang="es-ES" sz="3100" dirty="0"/>
              <a:t>Funciones lambda. </a:t>
            </a:r>
          </a:p>
          <a:p>
            <a:pPr marL="514350" indent="-514350">
              <a:buSzPct val="80000"/>
              <a:buFont typeface="+mj-lt"/>
              <a:buAutoNum type="arabicPeriod"/>
            </a:pPr>
            <a:r>
              <a:rPr lang="es-ES" sz="3100" dirty="0"/>
              <a:t>Comprensión de listas.</a:t>
            </a:r>
          </a:p>
          <a:p>
            <a:pPr marL="514350" indent="-514350">
              <a:buSzPct val="80000"/>
              <a:buFont typeface="+mj-lt"/>
              <a:buAutoNum type="arabicPeriod"/>
            </a:pPr>
            <a:r>
              <a:rPr lang="es-ES" sz="3100" dirty="0"/>
              <a:t>Generadores y decoradores. </a:t>
            </a:r>
          </a:p>
          <a:p>
            <a:pPr marL="514350" indent="-514350">
              <a:buSzPct val="80000"/>
              <a:buFont typeface="+mj-lt"/>
              <a:buAutoNum type="arabicPeriod"/>
            </a:pPr>
            <a:r>
              <a:rPr lang="es-ES" sz="3100" dirty="0">
                <a:solidFill>
                  <a:srgbClr val="FF0000"/>
                </a:solidFill>
              </a:rPr>
              <a:t>Módulos y paquetes. Excepciones. </a:t>
            </a:r>
          </a:p>
          <a:p>
            <a:pPr marL="514350" indent="-514350">
              <a:buSzPct val="80000"/>
              <a:buFont typeface="+mj-lt"/>
              <a:buAutoNum type="arabicPeriod"/>
            </a:pPr>
            <a:r>
              <a:rPr lang="es-ES" sz="3100" dirty="0"/>
              <a:t>Ejemplos de su utilización. Integración con clases y objetos.</a:t>
            </a:r>
            <a:endParaRPr lang="es-ES" dirty="0"/>
          </a:p>
        </p:txBody>
      </p:sp>
    </p:spTree>
    <p:extLst>
      <p:ext uri="{BB962C8B-B14F-4D97-AF65-F5344CB8AC3E}">
        <p14:creationId xmlns:p14="http://schemas.microsoft.com/office/powerpoint/2010/main" val="290519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Módulos</a:t>
            </a:r>
            <a:endParaRPr lang="es-ES" dirty="0">
              <a:solidFill>
                <a:schemeClr val="tx1"/>
              </a:solidFill>
            </a:endParaRPr>
          </a:p>
        </p:txBody>
      </p:sp>
      <p:sp>
        <p:nvSpPr>
          <p:cNvPr id="3" name="Rectangle 2">
            <a:extLst>
              <a:ext uri="{FF2B5EF4-FFF2-40B4-BE49-F238E27FC236}">
                <a16:creationId xmlns:a16="http://schemas.microsoft.com/office/drawing/2014/main" id="{33EB8590-BE38-405F-A781-90A37F7FB212}"/>
              </a:ext>
            </a:extLst>
          </p:cNvPr>
          <p:cNvSpPr/>
          <p:nvPr/>
        </p:nvSpPr>
        <p:spPr>
          <a:xfrm>
            <a:off x="2195736" y="1635646"/>
            <a:ext cx="4572000" cy="2308324"/>
          </a:xfrm>
          <a:prstGeom prst="rect">
            <a:avLst/>
          </a:prstGeom>
        </p:spPr>
        <p:txBody>
          <a:bodyPr>
            <a:spAutoFit/>
          </a:bodyPr>
          <a:lstStyle/>
          <a:p>
            <a:r>
              <a:rPr lang="es-ES" dirty="0"/>
              <a:t>Para facilitar el mantenimiento y la lectura los programas demasiado largos pueden dividirse en módulos, agrupando elementos relacionados. Los módulos son entidades que permiten una organización y división lógica de nuestro código. Los ficheros son su contrapartida física: cada archivo Python almacenado en disco equivale a un módulo.</a:t>
            </a:r>
            <a:endParaRPr lang="en-GB" dirty="0"/>
          </a:p>
        </p:txBody>
      </p:sp>
    </p:spTree>
    <p:extLst>
      <p:ext uri="{BB962C8B-B14F-4D97-AF65-F5344CB8AC3E}">
        <p14:creationId xmlns:p14="http://schemas.microsoft.com/office/powerpoint/2010/main" val="317072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Módulos</a:t>
            </a:r>
            <a:endParaRPr lang="es-ES" dirty="0">
              <a:solidFill>
                <a:schemeClr val="tx1"/>
              </a:solidFill>
            </a:endParaRPr>
          </a:p>
        </p:txBody>
      </p:sp>
      <p:sp>
        <p:nvSpPr>
          <p:cNvPr id="3" name="Rectangle 2">
            <a:extLst>
              <a:ext uri="{FF2B5EF4-FFF2-40B4-BE49-F238E27FC236}">
                <a16:creationId xmlns:a16="http://schemas.microsoft.com/office/drawing/2014/main" id="{33EB8590-BE38-405F-A781-90A37F7FB212}"/>
              </a:ext>
            </a:extLst>
          </p:cNvPr>
          <p:cNvSpPr/>
          <p:nvPr/>
        </p:nvSpPr>
        <p:spPr>
          <a:xfrm>
            <a:off x="2195736" y="1635646"/>
            <a:ext cx="4572000" cy="923330"/>
          </a:xfrm>
          <a:prstGeom prst="rect">
            <a:avLst/>
          </a:prstGeom>
        </p:spPr>
        <p:txBody>
          <a:bodyPr>
            <a:spAutoFit/>
          </a:bodyPr>
          <a:lstStyle/>
          <a:p>
            <a:r>
              <a:rPr lang="es-ES" dirty="0"/>
              <a:t>Vamos a crear nuestro primer módulo entonces creando un pequeño archivo modulo.py con el siguiente contenido:</a:t>
            </a:r>
            <a:endParaRPr lang="en-GB" dirty="0"/>
          </a:p>
        </p:txBody>
      </p:sp>
      <p:pic>
        <p:nvPicPr>
          <p:cNvPr id="4" name="Picture 3">
            <a:extLst>
              <a:ext uri="{FF2B5EF4-FFF2-40B4-BE49-F238E27FC236}">
                <a16:creationId xmlns:a16="http://schemas.microsoft.com/office/drawing/2014/main" id="{A27F645C-A287-4D17-A347-5FF2F292BD90}"/>
              </a:ext>
            </a:extLst>
          </p:cNvPr>
          <p:cNvPicPr>
            <a:picLocks noChangeAspect="1"/>
          </p:cNvPicPr>
          <p:nvPr/>
        </p:nvPicPr>
        <p:blipFill>
          <a:blip r:embed="rId3"/>
          <a:stretch>
            <a:fillRect/>
          </a:stretch>
        </p:blipFill>
        <p:spPr>
          <a:xfrm>
            <a:off x="2339752" y="2715766"/>
            <a:ext cx="3651280" cy="2088232"/>
          </a:xfrm>
          <a:prstGeom prst="rect">
            <a:avLst/>
          </a:prstGeom>
        </p:spPr>
      </p:pic>
    </p:spTree>
    <p:extLst>
      <p:ext uri="{BB962C8B-B14F-4D97-AF65-F5344CB8AC3E}">
        <p14:creationId xmlns:p14="http://schemas.microsoft.com/office/powerpoint/2010/main" val="201152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Módulos</a:t>
            </a:r>
            <a:endParaRPr lang="es-ES" dirty="0">
              <a:solidFill>
                <a:schemeClr val="tx1"/>
              </a:solidFill>
            </a:endParaRPr>
          </a:p>
        </p:txBody>
      </p:sp>
      <p:sp>
        <p:nvSpPr>
          <p:cNvPr id="5" name="Rectangle 4">
            <a:extLst>
              <a:ext uri="{FF2B5EF4-FFF2-40B4-BE49-F238E27FC236}">
                <a16:creationId xmlns:a16="http://schemas.microsoft.com/office/drawing/2014/main" id="{3B257D75-E12B-48AC-9287-98E1D158E90B}"/>
              </a:ext>
            </a:extLst>
          </p:cNvPr>
          <p:cNvSpPr/>
          <p:nvPr/>
        </p:nvSpPr>
        <p:spPr>
          <a:xfrm>
            <a:off x="2286000" y="1419622"/>
            <a:ext cx="4572000" cy="1754326"/>
          </a:xfrm>
          <a:prstGeom prst="rect">
            <a:avLst/>
          </a:prstGeom>
        </p:spPr>
        <p:txBody>
          <a:bodyPr>
            <a:spAutoFit/>
          </a:bodyPr>
          <a:lstStyle/>
          <a:p>
            <a:r>
              <a:rPr lang="es-ES" dirty="0"/>
              <a:t>Si quisiéramos utilizar la funcionalidad definida en este módulo en nuestro programa tendríamos que importarlo. Para importar un módulo se utiliza la palabra clave </a:t>
            </a:r>
            <a:r>
              <a:rPr lang="es-ES" dirty="0" err="1"/>
              <a:t>import</a:t>
            </a:r>
            <a:r>
              <a:rPr lang="es-ES" dirty="0"/>
              <a:t> seguida del nombre del módulo, que consiste en el nombre del archivo menos la extensión.</a:t>
            </a:r>
            <a:endParaRPr lang="en-GB" dirty="0"/>
          </a:p>
        </p:txBody>
      </p:sp>
      <p:pic>
        <p:nvPicPr>
          <p:cNvPr id="7" name="Picture 6">
            <a:extLst>
              <a:ext uri="{FF2B5EF4-FFF2-40B4-BE49-F238E27FC236}">
                <a16:creationId xmlns:a16="http://schemas.microsoft.com/office/drawing/2014/main" id="{9A647ADC-4120-4B71-BF73-B70BFEC8CA95}"/>
              </a:ext>
            </a:extLst>
          </p:cNvPr>
          <p:cNvPicPr>
            <a:picLocks noChangeAspect="1"/>
          </p:cNvPicPr>
          <p:nvPr/>
        </p:nvPicPr>
        <p:blipFill>
          <a:blip r:embed="rId3"/>
          <a:stretch>
            <a:fillRect/>
          </a:stretch>
        </p:blipFill>
        <p:spPr>
          <a:xfrm>
            <a:off x="3112342" y="3549019"/>
            <a:ext cx="2919316" cy="968911"/>
          </a:xfrm>
          <a:prstGeom prst="rect">
            <a:avLst/>
          </a:prstGeom>
        </p:spPr>
      </p:pic>
    </p:spTree>
    <p:extLst>
      <p:ext uri="{BB962C8B-B14F-4D97-AF65-F5344CB8AC3E}">
        <p14:creationId xmlns:p14="http://schemas.microsoft.com/office/powerpoint/2010/main" val="1834307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Módulos</a:t>
            </a:r>
            <a:endParaRPr lang="es-ES" dirty="0">
              <a:solidFill>
                <a:schemeClr val="tx1"/>
              </a:solidFill>
            </a:endParaRPr>
          </a:p>
        </p:txBody>
      </p:sp>
      <p:sp>
        <p:nvSpPr>
          <p:cNvPr id="3" name="Rectangle 2">
            <a:extLst>
              <a:ext uri="{FF2B5EF4-FFF2-40B4-BE49-F238E27FC236}">
                <a16:creationId xmlns:a16="http://schemas.microsoft.com/office/drawing/2014/main" id="{2C5D6AD6-20D8-4022-903B-CC35CB544821}"/>
              </a:ext>
            </a:extLst>
          </p:cNvPr>
          <p:cNvSpPr/>
          <p:nvPr/>
        </p:nvSpPr>
        <p:spPr>
          <a:xfrm>
            <a:off x="1403648" y="1419622"/>
            <a:ext cx="6192688" cy="1200329"/>
          </a:xfrm>
          <a:prstGeom prst="rect">
            <a:avLst/>
          </a:prstGeom>
        </p:spPr>
        <p:txBody>
          <a:bodyPr wrap="square">
            <a:spAutoFit/>
          </a:bodyPr>
          <a:lstStyle/>
          <a:p>
            <a:r>
              <a:rPr lang="es-ES" dirty="0"/>
              <a:t>Sin embargo, es posible utilizar la construcción </a:t>
            </a:r>
            <a:r>
              <a:rPr lang="es-ES" dirty="0" err="1"/>
              <a:t>from-import</a:t>
            </a:r>
            <a:r>
              <a:rPr lang="es-ES" dirty="0"/>
              <a:t> para ahorrarnos el tener que indicar el nombre del módulo antes del objeto que nos interesa. De esta forma se importa el objeto o los objetos que indiquemos al espacio de nombres actual.</a:t>
            </a:r>
            <a:endParaRPr lang="en-GB" dirty="0"/>
          </a:p>
        </p:txBody>
      </p:sp>
      <p:pic>
        <p:nvPicPr>
          <p:cNvPr id="4" name="Picture 3">
            <a:extLst>
              <a:ext uri="{FF2B5EF4-FFF2-40B4-BE49-F238E27FC236}">
                <a16:creationId xmlns:a16="http://schemas.microsoft.com/office/drawing/2014/main" id="{554FF686-10AF-4147-858A-7FA37893E22D}"/>
              </a:ext>
            </a:extLst>
          </p:cNvPr>
          <p:cNvPicPr>
            <a:picLocks noChangeAspect="1"/>
          </p:cNvPicPr>
          <p:nvPr/>
        </p:nvPicPr>
        <p:blipFill>
          <a:blip r:embed="rId3"/>
          <a:stretch>
            <a:fillRect/>
          </a:stretch>
        </p:blipFill>
        <p:spPr>
          <a:xfrm>
            <a:off x="3090029" y="2625908"/>
            <a:ext cx="2963942" cy="1388373"/>
          </a:xfrm>
          <a:prstGeom prst="rect">
            <a:avLst/>
          </a:prstGeom>
        </p:spPr>
      </p:pic>
      <p:sp>
        <p:nvSpPr>
          <p:cNvPr id="6" name="Rectangle 5">
            <a:extLst>
              <a:ext uri="{FF2B5EF4-FFF2-40B4-BE49-F238E27FC236}">
                <a16:creationId xmlns:a16="http://schemas.microsoft.com/office/drawing/2014/main" id="{1BC967C1-1D22-4BD4-A94E-C7D6233D2BDA}"/>
              </a:ext>
            </a:extLst>
          </p:cNvPr>
          <p:cNvSpPr/>
          <p:nvPr/>
        </p:nvSpPr>
        <p:spPr>
          <a:xfrm>
            <a:off x="1403648" y="4227934"/>
            <a:ext cx="6687616" cy="646331"/>
          </a:xfrm>
          <a:prstGeom prst="rect">
            <a:avLst/>
          </a:prstGeom>
        </p:spPr>
        <p:txBody>
          <a:bodyPr wrap="square">
            <a:spAutoFit/>
          </a:bodyPr>
          <a:lstStyle/>
          <a:p>
            <a:r>
              <a:rPr lang="es-ES" dirty="0">
                <a:solidFill>
                  <a:schemeClr val="accent2"/>
                </a:solidFill>
              </a:rPr>
              <a:t>En el caso de que Python no encontrara ningún módulo con el nombre especificado, se lanzaría una excepción de tipo </a:t>
            </a:r>
            <a:r>
              <a:rPr lang="es-ES" dirty="0" err="1">
                <a:solidFill>
                  <a:schemeClr val="accent2"/>
                </a:solidFill>
              </a:rPr>
              <a:t>ImportError</a:t>
            </a:r>
            <a:r>
              <a:rPr lang="es-ES" dirty="0">
                <a:solidFill>
                  <a:schemeClr val="accent2"/>
                </a:solidFill>
              </a:rPr>
              <a:t>.</a:t>
            </a:r>
            <a:endParaRPr lang="en-GB" dirty="0">
              <a:solidFill>
                <a:schemeClr val="accent2"/>
              </a:solidFill>
            </a:endParaRPr>
          </a:p>
        </p:txBody>
      </p:sp>
    </p:spTree>
    <p:extLst>
      <p:ext uri="{BB962C8B-B14F-4D97-AF65-F5344CB8AC3E}">
        <p14:creationId xmlns:p14="http://schemas.microsoft.com/office/powerpoint/2010/main" val="1133950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Módulos</a:t>
            </a:r>
            <a:endParaRPr lang="es-ES" dirty="0">
              <a:solidFill>
                <a:schemeClr val="tx1"/>
              </a:solidFill>
            </a:endParaRPr>
          </a:p>
        </p:txBody>
      </p:sp>
      <p:sp>
        <p:nvSpPr>
          <p:cNvPr id="5" name="Rectangle 4">
            <a:extLst>
              <a:ext uri="{FF2B5EF4-FFF2-40B4-BE49-F238E27FC236}">
                <a16:creationId xmlns:a16="http://schemas.microsoft.com/office/drawing/2014/main" id="{875A24C0-4F1F-4B99-8F0C-33E31DB0E924}"/>
              </a:ext>
            </a:extLst>
          </p:cNvPr>
          <p:cNvSpPr/>
          <p:nvPr/>
        </p:nvSpPr>
        <p:spPr>
          <a:xfrm>
            <a:off x="1336204" y="1347614"/>
            <a:ext cx="6471592" cy="2585323"/>
          </a:xfrm>
          <a:prstGeom prst="rect">
            <a:avLst/>
          </a:prstGeom>
        </p:spPr>
        <p:txBody>
          <a:bodyPr wrap="square">
            <a:spAutoFit/>
          </a:bodyPr>
          <a:lstStyle/>
          <a:p>
            <a:r>
              <a:rPr lang="es-ES" dirty="0"/>
              <a:t>Por último, es interesante comentar que en Python los módulos también son objetos; de tipo module en concreto. Por supuesto esto significa que pueden tener atributos y métodos. Uno de sus atributos, __</a:t>
            </a:r>
            <a:r>
              <a:rPr lang="es-ES" dirty="0" err="1"/>
              <a:t>name</a:t>
            </a:r>
            <a:r>
              <a:rPr lang="es-ES" dirty="0"/>
              <a:t>__, se utiliza a menudo para incluir código ejecutable en un módulo pero que este sólo se ejecute si se llama al módulo como programa, y no al importarlo. Para lograr esto basta saber que cuando se ejecuta el módulo directamente __</a:t>
            </a:r>
            <a:r>
              <a:rPr lang="es-ES" dirty="0" err="1"/>
              <a:t>name</a:t>
            </a:r>
            <a:r>
              <a:rPr lang="es-ES" dirty="0"/>
              <a:t>__ tiene como valor “__</a:t>
            </a:r>
            <a:r>
              <a:rPr lang="es-ES" dirty="0" err="1"/>
              <a:t>main</a:t>
            </a:r>
            <a:r>
              <a:rPr lang="es-ES" dirty="0"/>
              <a:t>__”, mientras que cuando se importa, el valor de __</a:t>
            </a:r>
            <a:r>
              <a:rPr lang="es-ES" dirty="0" err="1"/>
              <a:t>name</a:t>
            </a:r>
            <a:r>
              <a:rPr lang="es-ES" dirty="0"/>
              <a:t>__ es el nombre del módulo:</a:t>
            </a:r>
            <a:endParaRPr lang="en-GB" dirty="0"/>
          </a:p>
        </p:txBody>
      </p:sp>
      <p:pic>
        <p:nvPicPr>
          <p:cNvPr id="7" name="Picture 6">
            <a:extLst>
              <a:ext uri="{FF2B5EF4-FFF2-40B4-BE49-F238E27FC236}">
                <a16:creationId xmlns:a16="http://schemas.microsoft.com/office/drawing/2014/main" id="{EBB987E9-5125-46FF-A66B-2D4C74FEE9C4}"/>
              </a:ext>
            </a:extLst>
          </p:cNvPr>
          <p:cNvPicPr>
            <a:picLocks noChangeAspect="1"/>
          </p:cNvPicPr>
          <p:nvPr/>
        </p:nvPicPr>
        <p:blipFill>
          <a:blip r:embed="rId3"/>
          <a:stretch>
            <a:fillRect/>
          </a:stretch>
        </p:blipFill>
        <p:spPr>
          <a:xfrm>
            <a:off x="2393453" y="3947241"/>
            <a:ext cx="4357093" cy="1097761"/>
          </a:xfrm>
          <a:prstGeom prst="rect">
            <a:avLst/>
          </a:prstGeom>
        </p:spPr>
      </p:pic>
    </p:spTree>
    <p:extLst>
      <p:ext uri="{BB962C8B-B14F-4D97-AF65-F5344CB8AC3E}">
        <p14:creationId xmlns:p14="http://schemas.microsoft.com/office/powerpoint/2010/main" val="1868388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Módulos</a:t>
            </a:r>
            <a:endParaRPr lang="es-ES" dirty="0">
              <a:solidFill>
                <a:schemeClr val="tx1"/>
              </a:solidFill>
            </a:endParaRPr>
          </a:p>
        </p:txBody>
      </p:sp>
      <p:sp>
        <p:nvSpPr>
          <p:cNvPr id="5" name="Rectangle 4">
            <a:extLst>
              <a:ext uri="{FF2B5EF4-FFF2-40B4-BE49-F238E27FC236}">
                <a16:creationId xmlns:a16="http://schemas.microsoft.com/office/drawing/2014/main" id="{875A24C0-4F1F-4B99-8F0C-33E31DB0E924}"/>
              </a:ext>
            </a:extLst>
          </p:cNvPr>
          <p:cNvSpPr/>
          <p:nvPr/>
        </p:nvSpPr>
        <p:spPr>
          <a:xfrm>
            <a:off x="1336204" y="1347614"/>
            <a:ext cx="6471592" cy="1477328"/>
          </a:xfrm>
          <a:prstGeom prst="rect">
            <a:avLst/>
          </a:prstGeom>
        </p:spPr>
        <p:txBody>
          <a:bodyPr wrap="square">
            <a:spAutoFit/>
          </a:bodyPr>
          <a:lstStyle/>
          <a:p>
            <a:r>
              <a:rPr lang="es-ES" dirty="0"/>
              <a:t>Otro atributo interesante es __</a:t>
            </a:r>
            <a:r>
              <a:rPr lang="es-ES" dirty="0" err="1"/>
              <a:t>doc</a:t>
            </a:r>
            <a:r>
              <a:rPr lang="es-ES" dirty="0"/>
              <a:t>__, que, como en el caso de funciones y clases, sirve a modo de documentación del objeto (</a:t>
            </a:r>
            <a:r>
              <a:rPr lang="es-ES" dirty="0" err="1"/>
              <a:t>docstring</a:t>
            </a:r>
            <a:r>
              <a:rPr lang="es-ES" dirty="0"/>
              <a:t> o cadena de documentación). Su valor es el de la primera línea del cuerpo del módulo, en el caso de que esta sea una cadena de texto; en caso contrario valdrá </a:t>
            </a:r>
            <a:r>
              <a:rPr lang="es-ES" dirty="0" err="1"/>
              <a:t>None</a:t>
            </a:r>
            <a:endParaRPr lang="en-GB" dirty="0"/>
          </a:p>
        </p:txBody>
      </p:sp>
      <p:pic>
        <p:nvPicPr>
          <p:cNvPr id="3" name="Picture 2">
            <a:extLst>
              <a:ext uri="{FF2B5EF4-FFF2-40B4-BE49-F238E27FC236}">
                <a16:creationId xmlns:a16="http://schemas.microsoft.com/office/drawing/2014/main" id="{2A8EC70F-EA38-4992-A54E-0D427A5FE0D0}"/>
              </a:ext>
            </a:extLst>
          </p:cNvPr>
          <p:cNvPicPr>
            <a:picLocks noChangeAspect="1"/>
          </p:cNvPicPr>
          <p:nvPr/>
        </p:nvPicPr>
        <p:blipFill>
          <a:blip r:embed="rId3"/>
          <a:stretch>
            <a:fillRect/>
          </a:stretch>
        </p:blipFill>
        <p:spPr>
          <a:xfrm>
            <a:off x="646440" y="2865835"/>
            <a:ext cx="7851119" cy="732229"/>
          </a:xfrm>
          <a:prstGeom prst="rect">
            <a:avLst/>
          </a:prstGeom>
        </p:spPr>
      </p:pic>
      <p:pic>
        <p:nvPicPr>
          <p:cNvPr id="4" name="Picture 3">
            <a:extLst>
              <a:ext uri="{FF2B5EF4-FFF2-40B4-BE49-F238E27FC236}">
                <a16:creationId xmlns:a16="http://schemas.microsoft.com/office/drawing/2014/main" id="{EBB7F8CB-B27C-4621-AF6E-1A9B15CE4251}"/>
              </a:ext>
            </a:extLst>
          </p:cNvPr>
          <p:cNvPicPr>
            <a:picLocks noChangeAspect="1"/>
          </p:cNvPicPr>
          <p:nvPr/>
        </p:nvPicPr>
        <p:blipFill>
          <a:blip r:embed="rId4"/>
          <a:stretch>
            <a:fillRect/>
          </a:stretch>
        </p:blipFill>
        <p:spPr>
          <a:xfrm>
            <a:off x="1917058" y="3728126"/>
            <a:ext cx="5309884" cy="1253406"/>
          </a:xfrm>
          <a:prstGeom prst="rect">
            <a:avLst/>
          </a:prstGeom>
        </p:spPr>
      </p:pic>
    </p:spTree>
    <p:extLst>
      <p:ext uri="{BB962C8B-B14F-4D97-AF65-F5344CB8AC3E}">
        <p14:creationId xmlns:p14="http://schemas.microsoft.com/office/powerpoint/2010/main" val="1854908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Paquetes </a:t>
            </a:r>
            <a:endParaRPr lang="es-ES" dirty="0">
              <a:solidFill>
                <a:schemeClr val="tx1"/>
              </a:solidFill>
            </a:endParaRPr>
          </a:p>
        </p:txBody>
      </p:sp>
      <p:sp>
        <p:nvSpPr>
          <p:cNvPr id="6" name="Rectangle 5">
            <a:extLst>
              <a:ext uri="{FF2B5EF4-FFF2-40B4-BE49-F238E27FC236}">
                <a16:creationId xmlns:a16="http://schemas.microsoft.com/office/drawing/2014/main" id="{76D32938-1D30-45CD-BAEA-83C2495E1322}"/>
              </a:ext>
            </a:extLst>
          </p:cNvPr>
          <p:cNvSpPr/>
          <p:nvPr/>
        </p:nvSpPr>
        <p:spPr>
          <a:xfrm>
            <a:off x="2286000" y="1417588"/>
            <a:ext cx="4572000" cy="2308324"/>
          </a:xfrm>
          <a:prstGeom prst="rect">
            <a:avLst/>
          </a:prstGeom>
        </p:spPr>
        <p:txBody>
          <a:bodyPr>
            <a:spAutoFit/>
          </a:bodyPr>
          <a:lstStyle/>
          <a:p>
            <a:r>
              <a:rPr lang="es-ES" dirty="0"/>
              <a:t>Si los módulos sirven para organizar el código, los paquetes sirven para organizar los módulos. Los paquetes son tipos especiales de módulos (ambos son de tipo module) que permiten agrupar módulos relacionados. Mientras los módulos se corresponden a nivel físico con los archivos, los paquetes se representan mediante directorios</a:t>
            </a:r>
            <a:endParaRPr lang="en-GB" dirty="0"/>
          </a:p>
        </p:txBody>
      </p:sp>
      <p:sp>
        <p:nvSpPr>
          <p:cNvPr id="7" name="Rectangle 6">
            <a:extLst>
              <a:ext uri="{FF2B5EF4-FFF2-40B4-BE49-F238E27FC236}">
                <a16:creationId xmlns:a16="http://schemas.microsoft.com/office/drawing/2014/main" id="{4B75E0A5-E6AC-4FB8-BBF0-ADED6F666AB8}"/>
              </a:ext>
            </a:extLst>
          </p:cNvPr>
          <p:cNvSpPr/>
          <p:nvPr/>
        </p:nvSpPr>
        <p:spPr>
          <a:xfrm>
            <a:off x="2294317" y="3795886"/>
            <a:ext cx="4572000" cy="1200329"/>
          </a:xfrm>
          <a:prstGeom prst="rect">
            <a:avLst/>
          </a:prstGeom>
        </p:spPr>
        <p:txBody>
          <a:bodyPr>
            <a:spAutoFit/>
          </a:bodyPr>
          <a:lstStyle/>
          <a:p>
            <a:r>
              <a:rPr lang="es-ES" dirty="0"/>
              <a:t>En una aplicación cualquiera podríamos tener, por ejemplo, un paquete IU para la interfaz o un paquete BBDD para la persistencia a base de datos.</a:t>
            </a:r>
            <a:endParaRPr lang="en-GB" dirty="0"/>
          </a:p>
        </p:txBody>
      </p:sp>
    </p:spTree>
    <p:extLst>
      <p:ext uri="{BB962C8B-B14F-4D97-AF65-F5344CB8AC3E}">
        <p14:creationId xmlns:p14="http://schemas.microsoft.com/office/powerpoint/2010/main" val="2835122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Paquetes </a:t>
            </a:r>
            <a:endParaRPr lang="es-ES" dirty="0">
              <a:solidFill>
                <a:schemeClr val="tx1"/>
              </a:solidFill>
            </a:endParaRPr>
          </a:p>
        </p:txBody>
      </p:sp>
      <p:sp>
        <p:nvSpPr>
          <p:cNvPr id="3" name="Rectangle 2">
            <a:extLst>
              <a:ext uri="{FF2B5EF4-FFF2-40B4-BE49-F238E27FC236}">
                <a16:creationId xmlns:a16="http://schemas.microsoft.com/office/drawing/2014/main" id="{40B9168F-57A2-450A-B2DB-EC1540FA639E}"/>
              </a:ext>
            </a:extLst>
          </p:cNvPr>
          <p:cNvSpPr/>
          <p:nvPr/>
        </p:nvSpPr>
        <p:spPr>
          <a:xfrm>
            <a:off x="503548" y="1491630"/>
            <a:ext cx="8136904" cy="1754326"/>
          </a:xfrm>
          <a:prstGeom prst="rect">
            <a:avLst/>
          </a:prstGeom>
        </p:spPr>
        <p:txBody>
          <a:bodyPr wrap="square">
            <a:spAutoFit/>
          </a:bodyPr>
          <a:lstStyle/>
          <a:p>
            <a:r>
              <a:rPr lang="es-ES" dirty="0"/>
              <a:t>Para hacer que Python trate a un directorio como un paquete es necesario crear un archivo __init__.py en dicha carpeta. En este archivo se pueden definir elementos que pertenezcan a dicho paquete, como una constante DRIVER para el paquete BBDD, aunque habitualmente se tratará de un archivo vacío. Para hacer que un cierto módulo se encuentre dentro de un paquete, basta con copiar el archivo que define el módulo al directorio del paquete.</a:t>
            </a:r>
            <a:endParaRPr lang="en-GB" dirty="0"/>
          </a:p>
        </p:txBody>
      </p:sp>
      <p:pic>
        <p:nvPicPr>
          <p:cNvPr id="4" name="Picture 3">
            <a:extLst>
              <a:ext uri="{FF2B5EF4-FFF2-40B4-BE49-F238E27FC236}">
                <a16:creationId xmlns:a16="http://schemas.microsoft.com/office/drawing/2014/main" id="{1A22CB17-FC34-47C1-891E-365A6D6289B3}"/>
              </a:ext>
            </a:extLst>
          </p:cNvPr>
          <p:cNvPicPr>
            <a:picLocks noChangeAspect="1"/>
          </p:cNvPicPr>
          <p:nvPr/>
        </p:nvPicPr>
        <p:blipFill>
          <a:blip r:embed="rId3"/>
          <a:stretch>
            <a:fillRect/>
          </a:stretch>
        </p:blipFill>
        <p:spPr>
          <a:xfrm>
            <a:off x="503548" y="3509245"/>
            <a:ext cx="1656184" cy="1225307"/>
          </a:xfrm>
          <a:prstGeom prst="rect">
            <a:avLst/>
          </a:prstGeom>
        </p:spPr>
      </p:pic>
      <p:pic>
        <p:nvPicPr>
          <p:cNvPr id="5" name="Picture 4">
            <a:extLst>
              <a:ext uri="{FF2B5EF4-FFF2-40B4-BE49-F238E27FC236}">
                <a16:creationId xmlns:a16="http://schemas.microsoft.com/office/drawing/2014/main" id="{7C2D60DF-CFA9-41DE-A52F-21DB751B2A3F}"/>
              </a:ext>
            </a:extLst>
          </p:cNvPr>
          <p:cNvPicPr>
            <a:picLocks noChangeAspect="1"/>
          </p:cNvPicPr>
          <p:nvPr/>
        </p:nvPicPr>
        <p:blipFill>
          <a:blip r:embed="rId4"/>
          <a:stretch>
            <a:fillRect/>
          </a:stretch>
        </p:blipFill>
        <p:spPr>
          <a:xfrm>
            <a:off x="2590679" y="3680276"/>
            <a:ext cx="2804683" cy="893923"/>
          </a:xfrm>
          <a:prstGeom prst="rect">
            <a:avLst/>
          </a:prstGeom>
        </p:spPr>
      </p:pic>
      <p:pic>
        <p:nvPicPr>
          <p:cNvPr id="8" name="Picture 7">
            <a:extLst>
              <a:ext uri="{FF2B5EF4-FFF2-40B4-BE49-F238E27FC236}">
                <a16:creationId xmlns:a16="http://schemas.microsoft.com/office/drawing/2014/main" id="{B968A200-C1F1-44BD-9153-FE9F621286EC}"/>
              </a:ext>
            </a:extLst>
          </p:cNvPr>
          <p:cNvPicPr>
            <a:picLocks noChangeAspect="1"/>
          </p:cNvPicPr>
          <p:nvPr/>
        </p:nvPicPr>
        <p:blipFill>
          <a:blip r:embed="rId5"/>
          <a:stretch>
            <a:fillRect/>
          </a:stretch>
        </p:blipFill>
        <p:spPr>
          <a:xfrm>
            <a:off x="5826310" y="3680276"/>
            <a:ext cx="3242605" cy="883247"/>
          </a:xfrm>
          <a:prstGeom prst="rect">
            <a:avLst/>
          </a:prstGeom>
        </p:spPr>
      </p:pic>
      <p:cxnSp>
        <p:nvCxnSpPr>
          <p:cNvPr id="10" name="Straight Arrow Connector 9">
            <a:extLst>
              <a:ext uri="{FF2B5EF4-FFF2-40B4-BE49-F238E27FC236}">
                <a16:creationId xmlns:a16="http://schemas.microsoft.com/office/drawing/2014/main" id="{5488E44B-97F3-4181-BBF9-4D37F1C040E7}"/>
              </a:ext>
            </a:extLst>
          </p:cNvPr>
          <p:cNvCxnSpPr>
            <a:cxnSpLocks/>
          </p:cNvCxnSpPr>
          <p:nvPr/>
        </p:nvCxnSpPr>
        <p:spPr>
          <a:xfrm flipV="1">
            <a:off x="2159732" y="3867894"/>
            <a:ext cx="430947" cy="695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51FEDB2-701B-48C9-A4C6-4FB1FD36F3A3}"/>
              </a:ext>
            </a:extLst>
          </p:cNvPr>
          <p:cNvCxnSpPr>
            <a:stCxn id="5" idx="3"/>
            <a:endCxn id="8" idx="1"/>
          </p:cNvCxnSpPr>
          <p:nvPr/>
        </p:nvCxnSpPr>
        <p:spPr>
          <a:xfrm flipV="1">
            <a:off x="5395362" y="4121900"/>
            <a:ext cx="430948" cy="5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30053AB-70A5-47BC-BC3E-F70B47FC99D8}"/>
              </a:ext>
            </a:extLst>
          </p:cNvPr>
          <p:cNvSpPr txBox="1"/>
          <p:nvPr/>
        </p:nvSpPr>
        <p:spPr>
          <a:xfrm>
            <a:off x="6078904" y="4543765"/>
            <a:ext cx="2737416" cy="646331"/>
          </a:xfrm>
          <a:prstGeom prst="rect">
            <a:avLst/>
          </a:prstGeom>
          <a:noFill/>
        </p:spPr>
        <p:txBody>
          <a:bodyPr wrap="none" rtlCol="0">
            <a:spAutoFit/>
          </a:bodyPr>
          <a:lstStyle/>
          <a:p>
            <a:r>
              <a:rPr lang="es-AR" dirty="0"/>
              <a:t>Importo el </a:t>
            </a:r>
            <a:r>
              <a:rPr lang="es-AR" dirty="0" err="1"/>
              <a:t>paquete.modulo</a:t>
            </a:r>
            <a:r>
              <a:rPr lang="es-AR" dirty="0"/>
              <a:t> </a:t>
            </a:r>
          </a:p>
          <a:p>
            <a:r>
              <a:rPr lang="es-AR" dirty="0"/>
              <a:t>donde lo necesite</a:t>
            </a:r>
            <a:endParaRPr lang="en-GB" dirty="0"/>
          </a:p>
        </p:txBody>
      </p:sp>
      <p:sp>
        <p:nvSpPr>
          <p:cNvPr id="14" name="TextBox 13">
            <a:extLst>
              <a:ext uri="{FF2B5EF4-FFF2-40B4-BE49-F238E27FC236}">
                <a16:creationId xmlns:a16="http://schemas.microsoft.com/office/drawing/2014/main" id="{02211EB5-0E88-4629-B0F8-DEF5A92F2444}"/>
              </a:ext>
            </a:extLst>
          </p:cNvPr>
          <p:cNvSpPr txBox="1"/>
          <p:nvPr/>
        </p:nvSpPr>
        <p:spPr>
          <a:xfrm>
            <a:off x="35496" y="4799540"/>
            <a:ext cx="3204356" cy="369332"/>
          </a:xfrm>
          <a:prstGeom prst="rect">
            <a:avLst/>
          </a:prstGeom>
          <a:noFill/>
        </p:spPr>
        <p:txBody>
          <a:bodyPr wrap="square" rtlCol="0">
            <a:spAutoFit/>
          </a:bodyPr>
          <a:lstStyle/>
          <a:p>
            <a:r>
              <a:rPr lang="es-AR" dirty="0"/>
              <a:t>Genero estructura de carpeta</a:t>
            </a:r>
            <a:endParaRPr lang="en-GB" dirty="0"/>
          </a:p>
        </p:txBody>
      </p:sp>
    </p:spTree>
    <p:extLst>
      <p:ext uri="{BB962C8B-B14F-4D97-AF65-F5344CB8AC3E}">
        <p14:creationId xmlns:p14="http://schemas.microsoft.com/office/powerpoint/2010/main" val="218393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Excepciones </a:t>
            </a:r>
            <a:endParaRPr lang="es-ES" dirty="0">
              <a:solidFill>
                <a:schemeClr val="tx1"/>
              </a:solidFill>
            </a:endParaRPr>
          </a:p>
        </p:txBody>
      </p:sp>
      <p:sp>
        <p:nvSpPr>
          <p:cNvPr id="4" name="Rectangle 3">
            <a:extLst>
              <a:ext uri="{FF2B5EF4-FFF2-40B4-BE49-F238E27FC236}">
                <a16:creationId xmlns:a16="http://schemas.microsoft.com/office/drawing/2014/main" id="{287C5977-95F7-4BA9-AE70-B7A81EB44272}"/>
              </a:ext>
            </a:extLst>
          </p:cNvPr>
          <p:cNvSpPr/>
          <p:nvPr/>
        </p:nvSpPr>
        <p:spPr>
          <a:xfrm>
            <a:off x="1781944" y="1563638"/>
            <a:ext cx="5580112" cy="3046988"/>
          </a:xfrm>
          <a:prstGeom prst="rect">
            <a:avLst/>
          </a:prstGeom>
        </p:spPr>
        <p:txBody>
          <a:bodyPr wrap="square">
            <a:spAutoFit/>
          </a:bodyPr>
          <a:lstStyle/>
          <a:p>
            <a:r>
              <a:rPr lang="es-ES" sz="2400" dirty="0"/>
              <a:t>Las excepciones son errores detectados por Python durante la ejecución del programa. Cuando el intérprete se encuentra con una situación excepcional, como el intentar dividir un número entre 0 o el intentar acceder a un archivo que no existe, este genera o lanza una excepción, informando al usuario de que existe algún problema.</a:t>
            </a:r>
            <a:endParaRPr lang="en-GB" sz="2400" dirty="0"/>
          </a:p>
        </p:txBody>
      </p:sp>
    </p:spTree>
    <p:extLst>
      <p:ext uri="{BB962C8B-B14F-4D97-AF65-F5344CB8AC3E}">
        <p14:creationId xmlns:p14="http://schemas.microsoft.com/office/powerpoint/2010/main" val="29419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Agenda</a:t>
            </a:r>
            <a:endParaRPr lang="es-ES" dirty="0"/>
          </a:p>
        </p:txBody>
      </p:sp>
      <p:sp>
        <p:nvSpPr>
          <p:cNvPr id="3" name="Rectangle 2"/>
          <p:cNvSpPr>
            <a:spLocks noGrp="1"/>
          </p:cNvSpPr>
          <p:nvPr>
            <p:ph sz="quarter" idx="13"/>
          </p:nvPr>
        </p:nvSpPr>
        <p:spPr>
          <a:xfrm>
            <a:off x="609600" y="1491630"/>
            <a:ext cx="7994848" cy="3307431"/>
          </a:xfrm>
        </p:spPr>
        <p:txBody>
          <a:bodyPr>
            <a:normAutofit fontScale="85000" lnSpcReduction="20000"/>
          </a:bodyPr>
          <a:lstStyle/>
          <a:p>
            <a:pPr marL="514350" indent="-514350">
              <a:buSzPct val="80000"/>
              <a:buFont typeface="+mj-lt"/>
              <a:buAutoNum type="arabicPeriod"/>
            </a:pPr>
            <a:r>
              <a:rPr lang="es-ES" sz="3100" dirty="0"/>
              <a:t>Funciones de orden superior. </a:t>
            </a:r>
          </a:p>
          <a:p>
            <a:pPr marL="514350" indent="-514350">
              <a:buSzPct val="80000"/>
              <a:buFont typeface="+mj-lt"/>
              <a:buAutoNum type="arabicPeriod"/>
            </a:pPr>
            <a:r>
              <a:rPr lang="es-ES" sz="3100" dirty="0"/>
              <a:t>Iteraciones sobre listas. </a:t>
            </a:r>
          </a:p>
          <a:p>
            <a:pPr marL="514350" indent="-514350">
              <a:buSzPct val="80000"/>
              <a:buFont typeface="+mj-lt"/>
              <a:buAutoNum type="arabicPeriod"/>
            </a:pPr>
            <a:r>
              <a:rPr lang="es-ES" sz="3100" dirty="0"/>
              <a:t>Funciones lambda. </a:t>
            </a:r>
          </a:p>
          <a:p>
            <a:pPr marL="514350" indent="-514350">
              <a:buSzPct val="80000"/>
              <a:buFont typeface="+mj-lt"/>
              <a:buAutoNum type="arabicPeriod"/>
            </a:pPr>
            <a:r>
              <a:rPr lang="es-ES" sz="3100" dirty="0"/>
              <a:t>Comprensión de listas.</a:t>
            </a:r>
          </a:p>
          <a:p>
            <a:pPr marL="514350" indent="-514350">
              <a:buSzPct val="80000"/>
              <a:buFont typeface="+mj-lt"/>
              <a:buAutoNum type="arabicPeriod"/>
            </a:pPr>
            <a:r>
              <a:rPr lang="es-ES" sz="3100" dirty="0"/>
              <a:t>Generadores y decoradores. </a:t>
            </a:r>
          </a:p>
          <a:p>
            <a:pPr marL="514350" indent="-514350">
              <a:buSzPct val="80000"/>
              <a:buFont typeface="+mj-lt"/>
              <a:buAutoNum type="arabicPeriod"/>
            </a:pPr>
            <a:r>
              <a:rPr lang="es-ES" sz="3100" dirty="0"/>
              <a:t>Módulos y paquetes. Excepciones. </a:t>
            </a:r>
          </a:p>
          <a:p>
            <a:pPr marL="514350" indent="-514350">
              <a:buSzPct val="80000"/>
              <a:buFont typeface="+mj-lt"/>
              <a:buAutoNum type="arabicPeriod"/>
            </a:pPr>
            <a:r>
              <a:rPr lang="es-ES" sz="3100" dirty="0"/>
              <a:t>Ejemplos de su utilización. Integración con clases y objetos.</a:t>
            </a:r>
            <a:endParaRPr lang="es-ES" dirty="0"/>
          </a:p>
        </p:txBody>
      </p:sp>
    </p:spTree>
    <p:extLst>
      <p:ext uri="{BB962C8B-B14F-4D97-AF65-F5344CB8AC3E}">
        <p14:creationId xmlns:p14="http://schemas.microsoft.com/office/powerpoint/2010/main" val="2007067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Excepciones </a:t>
            </a:r>
            <a:endParaRPr lang="es-ES" dirty="0">
              <a:solidFill>
                <a:schemeClr val="tx1"/>
              </a:solidFill>
            </a:endParaRPr>
          </a:p>
        </p:txBody>
      </p:sp>
      <p:sp>
        <p:nvSpPr>
          <p:cNvPr id="3" name="Rectangle 2">
            <a:extLst>
              <a:ext uri="{FF2B5EF4-FFF2-40B4-BE49-F238E27FC236}">
                <a16:creationId xmlns:a16="http://schemas.microsoft.com/office/drawing/2014/main" id="{B1A14A08-5724-4469-97AD-18FC4924EBFF}"/>
              </a:ext>
            </a:extLst>
          </p:cNvPr>
          <p:cNvSpPr/>
          <p:nvPr/>
        </p:nvSpPr>
        <p:spPr>
          <a:xfrm>
            <a:off x="2286000" y="1491630"/>
            <a:ext cx="4572000" cy="646331"/>
          </a:xfrm>
          <a:prstGeom prst="rect">
            <a:avLst/>
          </a:prstGeom>
        </p:spPr>
        <p:txBody>
          <a:bodyPr>
            <a:spAutoFit/>
          </a:bodyPr>
          <a:lstStyle/>
          <a:p>
            <a:r>
              <a:rPr lang="es-ES" dirty="0"/>
              <a:t>Veamos un pequeño programa que lanzaría una excepción al intentar dividir 1 entre 0.</a:t>
            </a:r>
            <a:endParaRPr lang="en-GB" dirty="0"/>
          </a:p>
        </p:txBody>
      </p:sp>
      <p:pic>
        <p:nvPicPr>
          <p:cNvPr id="5" name="Picture 4">
            <a:extLst>
              <a:ext uri="{FF2B5EF4-FFF2-40B4-BE49-F238E27FC236}">
                <a16:creationId xmlns:a16="http://schemas.microsoft.com/office/drawing/2014/main" id="{CB478A6E-F91C-498C-8D72-F14760AFC447}"/>
              </a:ext>
            </a:extLst>
          </p:cNvPr>
          <p:cNvPicPr>
            <a:picLocks noChangeAspect="1"/>
          </p:cNvPicPr>
          <p:nvPr/>
        </p:nvPicPr>
        <p:blipFill>
          <a:blip r:embed="rId3"/>
          <a:stretch>
            <a:fillRect/>
          </a:stretch>
        </p:blipFill>
        <p:spPr>
          <a:xfrm>
            <a:off x="3224225" y="2427734"/>
            <a:ext cx="2695550" cy="2179381"/>
          </a:xfrm>
          <a:prstGeom prst="rect">
            <a:avLst/>
          </a:prstGeom>
        </p:spPr>
      </p:pic>
    </p:spTree>
    <p:extLst>
      <p:ext uri="{BB962C8B-B14F-4D97-AF65-F5344CB8AC3E}">
        <p14:creationId xmlns:p14="http://schemas.microsoft.com/office/powerpoint/2010/main" val="2770982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Excepciones </a:t>
            </a:r>
            <a:endParaRPr lang="es-ES" dirty="0">
              <a:solidFill>
                <a:schemeClr val="tx1"/>
              </a:solidFill>
            </a:endParaRPr>
          </a:p>
        </p:txBody>
      </p:sp>
      <p:sp>
        <p:nvSpPr>
          <p:cNvPr id="3" name="Rectangle 2">
            <a:extLst>
              <a:ext uri="{FF2B5EF4-FFF2-40B4-BE49-F238E27FC236}">
                <a16:creationId xmlns:a16="http://schemas.microsoft.com/office/drawing/2014/main" id="{B1A14A08-5724-4469-97AD-18FC4924EBFF}"/>
              </a:ext>
            </a:extLst>
          </p:cNvPr>
          <p:cNvSpPr/>
          <p:nvPr/>
        </p:nvSpPr>
        <p:spPr>
          <a:xfrm>
            <a:off x="2286000" y="1491630"/>
            <a:ext cx="4572000" cy="646331"/>
          </a:xfrm>
          <a:prstGeom prst="rect">
            <a:avLst/>
          </a:prstGeom>
        </p:spPr>
        <p:txBody>
          <a:bodyPr>
            <a:spAutoFit/>
          </a:bodyPr>
          <a:lstStyle/>
          <a:p>
            <a:r>
              <a:rPr lang="es-ES" dirty="0"/>
              <a:t>Si lo ejecutamos obtendremos el siguiente mensaje de error:</a:t>
            </a:r>
            <a:endParaRPr lang="en-GB" dirty="0"/>
          </a:p>
        </p:txBody>
      </p:sp>
      <p:pic>
        <p:nvPicPr>
          <p:cNvPr id="4" name="Picture 3">
            <a:extLst>
              <a:ext uri="{FF2B5EF4-FFF2-40B4-BE49-F238E27FC236}">
                <a16:creationId xmlns:a16="http://schemas.microsoft.com/office/drawing/2014/main" id="{3495380B-9F0D-4A60-B2FF-6DBACE576A10}"/>
              </a:ext>
            </a:extLst>
          </p:cNvPr>
          <p:cNvPicPr>
            <a:picLocks noChangeAspect="1"/>
          </p:cNvPicPr>
          <p:nvPr/>
        </p:nvPicPr>
        <p:blipFill>
          <a:blip r:embed="rId3"/>
          <a:stretch>
            <a:fillRect/>
          </a:stretch>
        </p:blipFill>
        <p:spPr>
          <a:xfrm>
            <a:off x="2051720" y="2170817"/>
            <a:ext cx="4675486" cy="534341"/>
          </a:xfrm>
          <a:prstGeom prst="rect">
            <a:avLst/>
          </a:prstGeom>
        </p:spPr>
      </p:pic>
      <p:sp>
        <p:nvSpPr>
          <p:cNvPr id="7" name="Rectangle 6">
            <a:extLst>
              <a:ext uri="{FF2B5EF4-FFF2-40B4-BE49-F238E27FC236}">
                <a16:creationId xmlns:a16="http://schemas.microsoft.com/office/drawing/2014/main" id="{21B294A0-2156-4083-AFC1-96267503C420}"/>
              </a:ext>
            </a:extLst>
          </p:cNvPr>
          <p:cNvSpPr/>
          <p:nvPr/>
        </p:nvSpPr>
        <p:spPr>
          <a:xfrm>
            <a:off x="1051238" y="2899295"/>
            <a:ext cx="7208986" cy="923330"/>
          </a:xfrm>
          <a:prstGeom prst="rect">
            <a:avLst/>
          </a:prstGeom>
        </p:spPr>
        <p:txBody>
          <a:bodyPr wrap="square">
            <a:spAutoFit/>
          </a:bodyPr>
          <a:lstStyle/>
          <a:p>
            <a:r>
              <a:rPr lang="es-ES" dirty="0"/>
              <a:t>Además del error veremos el trazado de pila o </a:t>
            </a:r>
            <a:r>
              <a:rPr lang="es-ES" dirty="0" err="1"/>
              <a:t>traceback</a:t>
            </a:r>
            <a:r>
              <a:rPr lang="es-ES" dirty="0"/>
              <a:t>, que consiste en una lista con las llamadas que provocaron la excepción. Línea por línea, función a función</a:t>
            </a:r>
            <a:endParaRPr lang="en-GB" dirty="0"/>
          </a:p>
        </p:txBody>
      </p:sp>
      <p:pic>
        <p:nvPicPr>
          <p:cNvPr id="5" name="Picture 4">
            <a:extLst>
              <a:ext uri="{FF2B5EF4-FFF2-40B4-BE49-F238E27FC236}">
                <a16:creationId xmlns:a16="http://schemas.microsoft.com/office/drawing/2014/main" id="{9C7B4AE9-93E9-475A-8479-9DEBB761EB88}"/>
              </a:ext>
            </a:extLst>
          </p:cNvPr>
          <p:cNvPicPr>
            <a:picLocks noChangeAspect="1"/>
          </p:cNvPicPr>
          <p:nvPr/>
        </p:nvPicPr>
        <p:blipFill>
          <a:blip r:embed="rId4"/>
          <a:stretch>
            <a:fillRect/>
          </a:stretch>
        </p:blipFill>
        <p:spPr>
          <a:xfrm>
            <a:off x="945743" y="3818665"/>
            <a:ext cx="7419975" cy="1209675"/>
          </a:xfrm>
          <a:prstGeom prst="rect">
            <a:avLst/>
          </a:prstGeom>
        </p:spPr>
      </p:pic>
    </p:spTree>
    <p:extLst>
      <p:ext uri="{BB962C8B-B14F-4D97-AF65-F5344CB8AC3E}">
        <p14:creationId xmlns:p14="http://schemas.microsoft.com/office/powerpoint/2010/main" val="3664254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Excepciones </a:t>
            </a:r>
            <a:endParaRPr lang="es-ES" dirty="0">
              <a:solidFill>
                <a:schemeClr val="tx1"/>
              </a:solidFill>
            </a:endParaRPr>
          </a:p>
        </p:txBody>
      </p:sp>
      <p:sp>
        <p:nvSpPr>
          <p:cNvPr id="6" name="Rectangle 5">
            <a:extLst>
              <a:ext uri="{FF2B5EF4-FFF2-40B4-BE49-F238E27FC236}">
                <a16:creationId xmlns:a16="http://schemas.microsoft.com/office/drawing/2014/main" id="{52912E68-A671-496C-9B78-FCA7BED6C15E}"/>
              </a:ext>
            </a:extLst>
          </p:cNvPr>
          <p:cNvSpPr/>
          <p:nvPr/>
        </p:nvSpPr>
        <p:spPr>
          <a:xfrm>
            <a:off x="179512" y="1347614"/>
            <a:ext cx="4608504" cy="3693319"/>
          </a:xfrm>
          <a:prstGeom prst="rect">
            <a:avLst/>
          </a:prstGeom>
        </p:spPr>
        <p:txBody>
          <a:bodyPr wrap="square">
            <a:spAutoFit/>
          </a:bodyPr>
          <a:lstStyle/>
          <a:p>
            <a:r>
              <a:rPr lang="es-ES" dirty="0"/>
              <a:t>En Python se utiliza una construcción try-</a:t>
            </a:r>
            <a:r>
              <a:rPr lang="es-ES" dirty="0" err="1"/>
              <a:t>except</a:t>
            </a:r>
            <a:r>
              <a:rPr lang="es-ES" dirty="0"/>
              <a:t> para capturar y tratar las excepciones. El bloque try (Intentar) define el fragmento de código en el que creemos que podría producirse una excepción. El bloque </a:t>
            </a:r>
            <a:r>
              <a:rPr lang="es-ES" dirty="0" err="1"/>
              <a:t>except</a:t>
            </a:r>
            <a:r>
              <a:rPr lang="es-ES" dirty="0"/>
              <a:t> (Excepción) permite indicar el tratamiento que se llevará a cabo de producirse dicha excepción. Muchas veces nuestro tratamiento de la excepción consistirá simplemente en imprimir un mensaje más amigable para el usuario, otras veces nos interesará registrar los errores y de vez en cuando podremos establecer una estrategia de resolución del problema.</a:t>
            </a:r>
            <a:endParaRPr lang="en-GB" dirty="0"/>
          </a:p>
        </p:txBody>
      </p:sp>
      <p:pic>
        <p:nvPicPr>
          <p:cNvPr id="7" name="Picture 6">
            <a:extLst>
              <a:ext uri="{FF2B5EF4-FFF2-40B4-BE49-F238E27FC236}">
                <a16:creationId xmlns:a16="http://schemas.microsoft.com/office/drawing/2014/main" id="{33113B9B-2D7D-45E4-86A7-67B480123006}"/>
              </a:ext>
            </a:extLst>
          </p:cNvPr>
          <p:cNvPicPr>
            <a:picLocks noChangeAspect="1"/>
          </p:cNvPicPr>
          <p:nvPr/>
        </p:nvPicPr>
        <p:blipFill>
          <a:blip r:embed="rId3"/>
          <a:stretch>
            <a:fillRect/>
          </a:stretch>
        </p:blipFill>
        <p:spPr>
          <a:xfrm>
            <a:off x="5039273" y="2139702"/>
            <a:ext cx="3891575" cy="2434952"/>
          </a:xfrm>
          <a:prstGeom prst="rect">
            <a:avLst/>
          </a:prstGeom>
        </p:spPr>
      </p:pic>
      <p:sp>
        <p:nvSpPr>
          <p:cNvPr id="8" name="TextBox 7">
            <a:extLst>
              <a:ext uri="{FF2B5EF4-FFF2-40B4-BE49-F238E27FC236}">
                <a16:creationId xmlns:a16="http://schemas.microsoft.com/office/drawing/2014/main" id="{74342654-C4E2-421C-8C72-E74B9E5ACCAE}"/>
              </a:ext>
            </a:extLst>
          </p:cNvPr>
          <p:cNvSpPr txBox="1"/>
          <p:nvPr/>
        </p:nvSpPr>
        <p:spPr>
          <a:xfrm>
            <a:off x="5065799" y="1347614"/>
            <a:ext cx="3194208" cy="646331"/>
          </a:xfrm>
          <a:prstGeom prst="rect">
            <a:avLst/>
          </a:prstGeom>
          <a:noFill/>
        </p:spPr>
        <p:txBody>
          <a:bodyPr wrap="none" rtlCol="0">
            <a:spAutoFit/>
          </a:bodyPr>
          <a:lstStyle/>
          <a:p>
            <a:r>
              <a:rPr lang="es-AR" dirty="0"/>
              <a:t>Puede dejarse solo </a:t>
            </a:r>
            <a:r>
              <a:rPr lang="es-AR" dirty="0" err="1"/>
              <a:t>except</a:t>
            </a:r>
            <a:r>
              <a:rPr lang="es-AR" dirty="0"/>
              <a:t> para </a:t>
            </a:r>
          </a:p>
          <a:p>
            <a:r>
              <a:rPr lang="es-AR" dirty="0"/>
              <a:t>atajar cualquier error</a:t>
            </a:r>
            <a:endParaRPr lang="en-GB" dirty="0"/>
          </a:p>
        </p:txBody>
      </p:sp>
      <p:cxnSp>
        <p:nvCxnSpPr>
          <p:cNvPr id="10" name="Straight Arrow Connector 9">
            <a:extLst>
              <a:ext uri="{FF2B5EF4-FFF2-40B4-BE49-F238E27FC236}">
                <a16:creationId xmlns:a16="http://schemas.microsoft.com/office/drawing/2014/main" id="{6687DAAD-BF16-4FE8-8033-949AAE0C6226}"/>
              </a:ext>
            </a:extLst>
          </p:cNvPr>
          <p:cNvCxnSpPr/>
          <p:nvPr/>
        </p:nvCxnSpPr>
        <p:spPr>
          <a:xfrm>
            <a:off x="7452320" y="1851670"/>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618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Excepciones </a:t>
            </a:r>
            <a:endParaRPr lang="es-ES" dirty="0">
              <a:solidFill>
                <a:schemeClr val="tx1"/>
              </a:solidFill>
            </a:endParaRPr>
          </a:p>
        </p:txBody>
      </p:sp>
      <p:sp>
        <p:nvSpPr>
          <p:cNvPr id="3" name="Rectangle 2">
            <a:extLst>
              <a:ext uri="{FF2B5EF4-FFF2-40B4-BE49-F238E27FC236}">
                <a16:creationId xmlns:a16="http://schemas.microsoft.com/office/drawing/2014/main" id="{9F78503D-F338-4BD7-8AED-A0EDFEBE3FDD}"/>
              </a:ext>
            </a:extLst>
          </p:cNvPr>
          <p:cNvSpPr/>
          <p:nvPr/>
        </p:nvSpPr>
        <p:spPr>
          <a:xfrm>
            <a:off x="1475656" y="1371421"/>
            <a:ext cx="5904656" cy="923330"/>
          </a:xfrm>
          <a:prstGeom prst="rect">
            <a:avLst/>
          </a:prstGeom>
        </p:spPr>
        <p:txBody>
          <a:bodyPr wrap="square">
            <a:spAutoFit/>
          </a:bodyPr>
          <a:lstStyle/>
          <a:p>
            <a:r>
              <a:rPr lang="es-ES" dirty="0"/>
              <a:t>Además, podemos hacer que un mismo </a:t>
            </a:r>
            <a:r>
              <a:rPr lang="es-ES" dirty="0" err="1"/>
              <a:t>except</a:t>
            </a:r>
            <a:r>
              <a:rPr lang="es-ES" dirty="0"/>
              <a:t> sirva para tratar más de una excepción usando una tupla para listar los tipos de error que queremos que trate el bloque:</a:t>
            </a:r>
            <a:endParaRPr lang="en-GB" dirty="0"/>
          </a:p>
        </p:txBody>
      </p:sp>
      <p:pic>
        <p:nvPicPr>
          <p:cNvPr id="4" name="Picture 3">
            <a:extLst>
              <a:ext uri="{FF2B5EF4-FFF2-40B4-BE49-F238E27FC236}">
                <a16:creationId xmlns:a16="http://schemas.microsoft.com/office/drawing/2014/main" id="{59B7C614-4067-40CC-924F-BC34D5619600}"/>
              </a:ext>
            </a:extLst>
          </p:cNvPr>
          <p:cNvPicPr>
            <a:picLocks noChangeAspect="1"/>
          </p:cNvPicPr>
          <p:nvPr/>
        </p:nvPicPr>
        <p:blipFill>
          <a:blip r:embed="rId3"/>
          <a:stretch>
            <a:fillRect/>
          </a:stretch>
        </p:blipFill>
        <p:spPr>
          <a:xfrm>
            <a:off x="2612551" y="2629938"/>
            <a:ext cx="3630865" cy="1368152"/>
          </a:xfrm>
          <a:prstGeom prst="rect">
            <a:avLst/>
          </a:prstGeom>
        </p:spPr>
      </p:pic>
      <p:sp>
        <p:nvSpPr>
          <p:cNvPr id="5" name="Rectangle 4">
            <a:extLst>
              <a:ext uri="{FF2B5EF4-FFF2-40B4-BE49-F238E27FC236}">
                <a16:creationId xmlns:a16="http://schemas.microsoft.com/office/drawing/2014/main" id="{0B95B675-6FA5-49FD-80F6-FE4BDA2A2026}"/>
              </a:ext>
            </a:extLst>
          </p:cNvPr>
          <p:cNvSpPr/>
          <p:nvPr/>
        </p:nvSpPr>
        <p:spPr>
          <a:xfrm>
            <a:off x="5066101" y="3969224"/>
            <a:ext cx="4104456" cy="1200329"/>
          </a:xfrm>
          <a:prstGeom prst="rect">
            <a:avLst/>
          </a:prstGeom>
        </p:spPr>
        <p:txBody>
          <a:bodyPr wrap="square">
            <a:spAutoFit/>
          </a:bodyPr>
          <a:lstStyle/>
          <a:p>
            <a:r>
              <a:rPr lang="es-ES" dirty="0" err="1">
                <a:solidFill>
                  <a:srgbClr val="FF0000"/>
                </a:solidFill>
                <a:latin typeface="Consolas" panose="020B0609020204030204" pitchFamily="49" charset="0"/>
              </a:rPr>
              <a:t>NameError</a:t>
            </a:r>
            <a:r>
              <a:rPr lang="es-ES" dirty="0">
                <a:solidFill>
                  <a:srgbClr val="6A9955"/>
                </a:solidFill>
                <a:latin typeface="Consolas" panose="020B0609020204030204" pitchFamily="49" charset="0"/>
              </a:rPr>
              <a:t>: Una variable local </a:t>
            </a:r>
            <a:r>
              <a:rPr lang="es-ES" dirty="0" err="1">
                <a:solidFill>
                  <a:srgbClr val="6A9955"/>
                </a:solidFill>
                <a:latin typeface="Consolas" panose="020B0609020204030204" pitchFamily="49" charset="0"/>
              </a:rPr>
              <a:t>oglobal</a:t>
            </a:r>
            <a:r>
              <a:rPr lang="es-ES" dirty="0">
                <a:solidFill>
                  <a:srgbClr val="6A9955"/>
                </a:solidFill>
                <a:latin typeface="Consolas" panose="020B0609020204030204" pitchFamily="49" charset="0"/>
              </a:rPr>
              <a:t> no se encuentra</a:t>
            </a:r>
          </a:p>
          <a:p>
            <a:r>
              <a:rPr lang="es-ES" dirty="0" err="1">
                <a:solidFill>
                  <a:srgbClr val="FF0000"/>
                </a:solidFill>
                <a:latin typeface="Consolas" panose="020B0609020204030204" pitchFamily="49" charset="0"/>
              </a:rPr>
              <a:t>ValueError</a:t>
            </a:r>
            <a:r>
              <a:rPr lang="es-ES" dirty="0">
                <a:solidFill>
                  <a:srgbClr val="6A9955"/>
                </a:solidFill>
                <a:latin typeface="Consolas" panose="020B0609020204030204" pitchFamily="49" charset="0"/>
              </a:rPr>
              <a:t>: Un parámetro no es </a:t>
            </a:r>
          </a:p>
          <a:p>
            <a:r>
              <a:rPr lang="es-ES" dirty="0">
                <a:solidFill>
                  <a:srgbClr val="6A9955"/>
                </a:solidFill>
                <a:latin typeface="Consolas" panose="020B0609020204030204" pitchFamily="49" charset="0"/>
              </a:rPr>
              <a:t>del tipo esperado...</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5494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Excepciones </a:t>
            </a:r>
            <a:endParaRPr lang="es-ES" dirty="0">
              <a:solidFill>
                <a:schemeClr val="tx1"/>
              </a:solidFill>
            </a:endParaRPr>
          </a:p>
        </p:txBody>
      </p:sp>
      <p:sp>
        <p:nvSpPr>
          <p:cNvPr id="3" name="Rectangle 2">
            <a:extLst>
              <a:ext uri="{FF2B5EF4-FFF2-40B4-BE49-F238E27FC236}">
                <a16:creationId xmlns:a16="http://schemas.microsoft.com/office/drawing/2014/main" id="{9F78503D-F338-4BD7-8AED-A0EDFEBE3FDD}"/>
              </a:ext>
            </a:extLst>
          </p:cNvPr>
          <p:cNvSpPr/>
          <p:nvPr/>
        </p:nvSpPr>
        <p:spPr>
          <a:xfrm>
            <a:off x="1408413" y="1424873"/>
            <a:ext cx="6120680" cy="923330"/>
          </a:xfrm>
          <a:prstGeom prst="rect">
            <a:avLst/>
          </a:prstGeom>
        </p:spPr>
        <p:txBody>
          <a:bodyPr wrap="square">
            <a:spAutoFit/>
          </a:bodyPr>
          <a:lstStyle/>
          <a:p>
            <a:r>
              <a:rPr lang="es-ES" dirty="0"/>
              <a:t>La construcción try-</a:t>
            </a:r>
            <a:r>
              <a:rPr lang="es-ES" dirty="0" err="1"/>
              <a:t>except</a:t>
            </a:r>
            <a:r>
              <a:rPr lang="es-ES" dirty="0"/>
              <a:t> puede contar además con una clausula </a:t>
            </a:r>
            <a:r>
              <a:rPr lang="es-ES" dirty="0" err="1"/>
              <a:t>else</a:t>
            </a:r>
            <a:r>
              <a:rPr lang="es-ES" dirty="0"/>
              <a:t>, que define un fragmento de código a ejecutar sólo si no se ha producido ninguna excepción en el try.</a:t>
            </a:r>
            <a:endParaRPr lang="en-GB" dirty="0"/>
          </a:p>
        </p:txBody>
      </p:sp>
      <p:pic>
        <p:nvPicPr>
          <p:cNvPr id="5" name="Picture 4">
            <a:extLst>
              <a:ext uri="{FF2B5EF4-FFF2-40B4-BE49-F238E27FC236}">
                <a16:creationId xmlns:a16="http://schemas.microsoft.com/office/drawing/2014/main" id="{5B51EA17-5F73-4E3D-AF44-8C2B37CB8F17}"/>
              </a:ext>
            </a:extLst>
          </p:cNvPr>
          <p:cNvPicPr>
            <a:picLocks noChangeAspect="1"/>
          </p:cNvPicPr>
          <p:nvPr/>
        </p:nvPicPr>
        <p:blipFill>
          <a:blip r:embed="rId3"/>
          <a:stretch>
            <a:fillRect/>
          </a:stretch>
        </p:blipFill>
        <p:spPr>
          <a:xfrm>
            <a:off x="2803039" y="2703327"/>
            <a:ext cx="3537922" cy="1872208"/>
          </a:xfrm>
          <a:prstGeom prst="rect">
            <a:avLst/>
          </a:prstGeom>
        </p:spPr>
      </p:pic>
    </p:spTree>
    <p:extLst>
      <p:ext uri="{BB962C8B-B14F-4D97-AF65-F5344CB8AC3E}">
        <p14:creationId xmlns:p14="http://schemas.microsoft.com/office/powerpoint/2010/main" val="2111323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Excepciones </a:t>
            </a:r>
            <a:endParaRPr lang="es-ES" dirty="0">
              <a:solidFill>
                <a:schemeClr val="tx1"/>
              </a:solidFill>
            </a:endParaRPr>
          </a:p>
        </p:txBody>
      </p:sp>
      <p:sp>
        <p:nvSpPr>
          <p:cNvPr id="3" name="Rectangle 2">
            <a:extLst>
              <a:ext uri="{FF2B5EF4-FFF2-40B4-BE49-F238E27FC236}">
                <a16:creationId xmlns:a16="http://schemas.microsoft.com/office/drawing/2014/main" id="{9F78503D-F338-4BD7-8AED-A0EDFEBE3FDD}"/>
              </a:ext>
            </a:extLst>
          </p:cNvPr>
          <p:cNvSpPr/>
          <p:nvPr/>
        </p:nvSpPr>
        <p:spPr>
          <a:xfrm>
            <a:off x="1350242" y="1456438"/>
            <a:ext cx="5904656" cy="923330"/>
          </a:xfrm>
          <a:prstGeom prst="rect">
            <a:avLst/>
          </a:prstGeom>
        </p:spPr>
        <p:txBody>
          <a:bodyPr wrap="square">
            <a:spAutoFit/>
          </a:bodyPr>
          <a:lstStyle/>
          <a:p>
            <a:r>
              <a:rPr lang="es-ES" dirty="0"/>
              <a:t>También existe una clausula </a:t>
            </a:r>
            <a:r>
              <a:rPr lang="es-ES" dirty="0" err="1"/>
              <a:t>finally</a:t>
            </a:r>
            <a:r>
              <a:rPr lang="es-ES" dirty="0"/>
              <a:t> que se ejecuta siempre, se produzca o no una excepción. Esta clausula se suele utilizar, entre otras cosas, para tareas de limpieza.</a:t>
            </a:r>
            <a:endParaRPr lang="en-GB" dirty="0"/>
          </a:p>
        </p:txBody>
      </p:sp>
      <p:pic>
        <p:nvPicPr>
          <p:cNvPr id="4" name="Picture 3">
            <a:extLst>
              <a:ext uri="{FF2B5EF4-FFF2-40B4-BE49-F238E27FC236}">
                <a16:creationId xmlns:a16="http://schemas.microsoft.com/office/drawing/2014/main" id="{A05A0BF9-4AC2-4340-BEC0-7B82DCD55201}"/>
              </a:ext>
            </a:extLst>
          </p:cNvPr>
          <p:cNvPicPr>
            <a:picLocks noChangeAspect="1"/>
          </p:cNvPicPr>
          <p:nvPr/>
        </p:nvPicPr>
        <p:blipFill>
          <a:blip r:embed="rId3"/>
          <a:stretch>
            <a:fillRect/>
          </a:stretch>
        </p:blipFill>
        <p:spPr>
          <a:xfrm>
            <a:off x="2411760" y="2763733"/>
            <a:ext cx="3781620" cy="1656184"/>
          </a:xfrm>
          <a:prstGeom prst="rect">
            <a:avLst/>
          </a:prstGeom>
        </p:spPr>
      </p:pic>
    </p:spTree>
    <p:extLst>
      <p:ext uri="{BB962C8B-B14F-4D97-AF65-F5344CB8AC3E}">
        <p14:creationId xmlns:p14="http://schemas.microsoft.com/office/powerpoint/2010/main" val="3621605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Excepciones </a:t>
            </a:r>
            <a:endParaRPr lang="es-ES" dirty="0">
              <a:solidFill>
                <a:schemeClr val="tx1"/>
              </a:solidFill>
            </a:endParaRPr>
          </a:p>
        </p:txBody>
      </p:sp>
      <p:sp>
        <p:nvSpPr>
          <p:cNvPr id="5" name="Rectangle 4">
            <a:extLst>
              <a:ext uri="{FF2B5EF4-FFF2-40B4-BE49-F238E27FC236}">
                <a16:creationId xmlns:a16="http://schemas.microsoft.com/office/drawing/2014/main" id="{3F37BA99-EBC4-49E6-870A-76018EB33C55}"/>
              </a:ext>
            </a:extLst>
          </p:cNvPr>
          <p:cNvSpPr/>
          <p:nvPr/>
        </p:nvSpPr>
        <p:spPr>
          <a:xfrm>
            <a:off x="1403648" y="1371421"/>
            <a:ext cx="6336704" cy="1200329"/>
          </a:xfrm>
          <a:prstGeom prst="rect">
            <a:avLst/>
          </a:prstGeom>
        </p:spPr>
        <p:txBody>
          <a:bodyPr wrap="square">
            <a:spAutoFit/>
          </a:bodyPr>
          <a:lstStyle/>
          <a:p>
            <a:r>
              <a:rPr lang="es-ES" dirty="0"/>
              <a:t>También es interesante comentar que como programadores podemos crear y lanzar nuestras propias excepciones. Basta crear una clase que herede de </a:t>
            </a:r>
            <a:r>
              <a:rPr lang="es-ES" dirty="0" err="1"/>
              <a:t>Exception</a:t>
            </a:r>
            <a:r>
              <a:rPr lang="es-ES" dirty="0"/>
              <a:t> o cualquiera de sus hijas y lanzarla con </a:t>
            </a:r>
            <a:r>
              <a:rPr lang="es-ES" dirty="0" err="1"/>
              <a:t>raise</a:t>
            </a:r>
            <a:r>
              <a:rPr lang="es-ES" dirty="0"/>
              <a:t>.</a:t>
            </a:r>
            <a:endParaRPr lang="en-GB" dirty="0"/>
          </a:p>
        </p:txBody>
      </p:sp>
      <p:pic>
        <p:nvPicPr>
          <p:cNvPr id="6" name="Picture 5">
            <a:extLst>
              <a:ext uri="{FF2B5EF4-FFF2-40B4-BE49-F238E27FC236}">
                <a16:creationId xmlns:a16="http://schemas.microsoft.com/office/drawing/2014/main" id="{4CDC958F-756D-458A-B1A4-E1C9CEC1B781}"/>
              </a:ext>
            </a:extLst>
          </p:cNvPr>
          <p:cNvPicPr>
            <a:picLocks noChangeAspect="1"/>
          </p:cNvPicPr>
          <p:nvPr/>
        </p:nvPicPr>
        <p:blipFill>
          <a:blip r:embed="rId3"/>
          <a:stretch>
            <a:fillRect/>
          </a:stretch>
        </p:blipFill>
        <p:spPr>
          <a:xfrm>
            <a:off x="2627784" y="2589456"/>
            <a:ext cx="3354271" cy="2481773"/>
          </a:xfrm>
          <a:prstGeom prst="rect">
            <a:avLst/>
          </a:prstGeom>
        </p:spPr>
      </p:pic>
    </p:spTree>
    <p:extLst>
      <p:ext uri="{BB962C8B-B14F-4D97-AF65-F5344CB8AC3E}">
        <p14:creationId xmlns:p14="http://schemas.microsoft.com/office/powerpoint/2010/main" val="66372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6-</a:t>
            </a:r>
            <a:r>
              <a:rPr lang="es-ES" sz="4000" dirty="0">
                <a:solidFill>
                  <a:schemeClr val="tx1"/>
                </a:solidFill>
              </a:rPr>
              <a:t>Excepciones </a:t>
            </a:r>
            <a:endParaRPr lang="es-ES" dirty="0">
              <a:solidFill>
                <a:schemeClr val="tx1"/>
              </a:solidFill>
            </a:endParaRPr>
          </a:p>
        </p:txBody>
      </p:sp>
      <p:sp>
        <p:nvSpPr>
          <p:cNvPr id="5" name="Rectangle 4">
            <a:extLst>
              <a:ext uri="{FF2B5EF4-FFF2-40B4-BE49-F238E27FC236}">
                <a16:creationId xmlns:a16="http://schemas.microsoft.com/office/drawing/2014/main" id="{3F37BA99-EBC4-49E6-870A-76018EB33C55}"/>
              </a:ext>
            </a:extLst>
          </p:cNvPr>
          <p:cNvSpPr/>
          <p:nvPr/>
        </p:nvSpPr>
        <p:spPr>
          <a:xfrm>
            <a:off x="1403648" y="1371421"/>
            <a:ext cx="6336704" cy="369332"/>
          </a:xfrm>
          <a:prstGeom prst="rect">
            <a:avLst/>
          </a:prstGeom>
        </p:spPr>
        <p:txBody>
          <a:bodyPr wrap="square">
            <a:spAutoFit/>
          </a:bodyPr>
          <a:lstStyle/>
          <a:p>
            <a:r>
              <a:rPr lang="es-ES" dirty="0"/>
              <a:t>Algunas excepciones clásicas:</a:t>
            </a:r>
            <a:endParaRPr lang="en-GB" dirty="0"/>
          </a:p>
        </p:txBody>
      </p:sp>
      <p:sp>
        <p:nvSpPr>
          <p:cNvPr id="3" name="Rectangle 2">
            <a:extLst>
              <a:ext uri="{FF2B5EF4-FFF2-40B4-BE49-F238E27FC236}">
                <a16:creationId xmlns:a16="http://schemas.microsoft.com/office/drawing/2014/main" id="{530D5CC8-884A-4494-B5E7-A7A73B819F9C}"/>
              </a:ext>
            </a:extLst>
          </p:cNvPr>
          <p:cNvSpPr/>
          <p:nvPr/>
        </p:nvSpPr>
        <p:spPr>
          <a:xfrm>
            <a:off x="1329705" y="1712996"/>
            <a:ext cx="6484590" cy="3416320"/>
          </a:xfrm>
          <a:prstGeom prst="rect">
            <a:avLst/>
          </a:prstGeom>
        </p:spPr>
        <p:txBody>
          <a:bodyPr wrap="square">
            <a:spAutoFit/>
          </a:bodyPr>
          <a:lstStyle/>
          <a:p>
            <a:pPr marL="285750" indent="-285750">
              <a:buFont typeface="Arial" panose="020B0604020202020204" pitchFamily="34" charset="0"/>
              <a:buChar char="•"/>
            </a:pPr>
            <a:r>
              <a:rPr lang="es-ES" b="1" dirty="0" err="1"/>
              <a:t>BaseException</a:t>
            </a:r>
            <a:r>
              <a:rPr lang="es-ES" b="1" dirty="0"/>
              <a:t>: </a:t>
            </a:r>
            <a:r>
              <a:rPr lang="es-ES" dirty="0"/>
              <a:t>Clase de la que heredan todas las excepciones.</a:t>
            </a:r>
          </a:p>
          <a:p>
            <a:pPr marL="285750" indent="-285750">
              <a:buFont typeface="Arial" panose="020B0604020202020204" pitchFamily="34" charset="0"/>
              <a:buChar char="•"/>
            </a:pPr>
            <a:r>
              <a:rPr lang="es-ES" b="1" dirty="0" err="1"/>
              <a:t>Exception</a:t>
            </a:r>
            <a:r>
              <a:rPr lang="es-ES" b="1" dirty="0"/>
              <a:t>(</a:t>
            </a:r>
            <a:r>
              <a:rPr lang="es-ES" b="1" dirty="0" err="1"/>
              <a:t>BaseException</a:t>
            </a:r>
            <a:r>
              <a:rPr lang="es-ES" b="1" dirty="0"/>
              <a:t>): </a:t>
            </a:r>
            <a:r>
              <a:rPr lang="es-ES" dirty="0"/>
              <a:t>Super clase de todas las excepciones que no sean de salida. </a:t>
            </a:r>
            <a:r>
              <a:rPr lang="es-ES" dirty="0" err="1"/>
              <a:t>GeneratorExit</a:t>
            </a:r>
            <a:r>
              <a:rPr lang="es-ES" dirty="0"/>
              <a:t>(</a:t>
            </a:r>
            <a:r>
              <a:rPr lang="es-ES" dirty="0" err="1"/>
              <a:t>Exception</a:t>
            </a:r>
            <a:r>
              <a:rPr lang="es-ES" dirty="0"/>
              <a:t>): Se pide que se salga de un generador. </a:t>
            </a:r>
            <a:r>
              <a:rPr lang="es-ES" dirty="0" err="1"/>
              <a:t>StandardError</a:t>
            </a:r>
            <a:r>
              <a:rPr lang="es-ES" dirty="0"/>
              <a:t>(</a:t>
            </a:r>
            <a:r>
              <a:rPr lang="es-ES" dirty="0" err="1"/>
              <a:t>Exception</a:t>
            </a:r>
            <a:r>
              <a:rPr lang="es-ES" dirty="0"/>
              <a:t>): Clase base para todas las excepciones que no tengan que ver con salir del intérprete. </a:t>
            </a:r>
          </a:p>
          <a:p>
            <a:pPr marL="285750" indent="-285750">
              <a:buFont typeface="Arial" panose="020B0604020202020204" pitchFamily="34" charset="0"/>
              <a:buChar char="•"/>
            </a:pPr>
            <a:r>
              <a:rPr lang="es-ES" b="1" dirty="0" err="1"/>
              <a:t>ArithmeticError</a:t>
            </a:r>
            <a:r>
              <a:rPr lang="es-ES" b="1" dirty="0"/>
              <a:t>(</a:t>
            </a:r>
            <a:r>
              <a:rPr lang="es-ES" b="1" dirty="0" err="1"/>
              <a:t>StandardError</a:t>
            </a:r>
            <a:r>
              <a:rPr lang="es-ES" b="1" dirty="0"/>
              <a:t>): </a:t>
            </a:r>
            <a:r>
              <a:rPr lang="es-ES" dirty="0"/>
              <a:t>Clase base para los errores aritméticos. </a:t>
            </a:r>
            <a:r>
              <a:rPr lang="es-ES" dirty="0" err="1"/>
              <a:t>FloatingPointError</a:t>
            </a:r>
            <a:r>
              <a:rPr lang="es-ES" dirty="0"/>
              <a:t>(</a:t>
            </a:r>
            <a:r>
              <a:rPr lang="es-ES" dirty="0" err="1"/>
              <a:t>ArithmeticError</a:t>
            </a:r>
            <a:r>
              <a:rPr lang="es-ES" dirty="0"/>
              <a:t>): Error en una operación de coma flotante. </a:t>
            </a:r>
            <a:r>
              <a:rPr lang="es-ES" dirty="0" err="1"/>
              <a:t>OverflowError</a:t>
            </a:r>
            <a:r>
              <a:rPr lang="es-ES" dirty="0"/>
              <a:t>(</a:t>
            </a:r>
            <a:r>
              <a:rPr lang="es-ES" dirty="0" err="1"/>
              <a:t>ArithmeticError</a:t>
            </a:r>
            <a:r>
              <a:rPr lang="es-ES" dirty="0"/>
              <a:t>): Resultado demasiado grande para poder representarse.</a:t>
            </a:r>
          </a:p>
          <a:p>
            <a:pPr marL="285750" indent="-285750">
              <a:buFont typeface="Arial" panose="020B0604020202020204" pitchFamily="34" charset="0"/>
              <a:buChar char="•"/>
            </a:pPr>
            <a:r>
              <a:rPr lang="es-ES" b="1" dirty="0" err="1"/>
              <a:t>ZeroDivisionError</a:t>
            </a:r>
            <a:r>
              <a:rPr lang="es-ES" b="1" dirty="0"/>
              <a:t>(</a:t>
            </a:r>
            <a:r>
              <a:rPr lang="es-ES" b="1" dirty="0" err="1"/>
              <a:t>ArithmeticError</a:t>
            </a:r>
            <a:r>
              <a:rPr lang="es-ES" b="1" dirty="0"/>
              <a:t>): </a:t>
            </a:r>
            <a:r>
              <a:rPr lang="es-ES" dirty="0"/>
              <a:t>Lanzada cuando el segundo argumento de una operación de división o módulo era 0.</a:t>
            </a:r>
            <a:endParaRPr lang="en-GB" dirty="0"/>
          </a:p>
        </p:txBody>
      </p:sp>
    </p:spTree>
    <p:extLst>
      <p:ext uri="{BB962C8B-B14F-4D97-AF65-F5344CB8AC3E}">
        <p14:creationId xmlns:p14="http://schemas.microsoft.com/office/powerpoint/2010/main" val="749078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7-</a:t>
            </a:r>
            <a:r>
              <a:rPr lang="es-ES" sz="4000" dirty="0">
                <a:solidFill>
                  <a:schemeClr val="tx1"/>
                </a:solidFill>
              </a:rPr>
              <a:t>Ejemplos </a:t>
            </a:r>
            <a:endParaRPr lang="es-ES" dirty="0">
              <a:solidFill>
                <a:schemeClr val="tx1"/>
              </a:solidFill>
            </a:endParaRPr>
          </a:p>
        </p:txBody>
      </p:sp>
      <p:sp>
        <p:nvSpPr>
          <p:cNvPr id="5" name="TextBox 4">
            <a:extLst>
              <a:ext uri="{FF2B5EF4-FFF2-40B4-BE49-F238E27FC236}">
                <a16:creationId xmlns:a16="http://schemas.microsoft.com/office/drawing/2014/main" id="{D8FD16A1-994A-4075-BBEC-8033B856754E}"/>
              </a:ext>
            </a:extLst>
          </p:cNvPr>
          <p:cNvSpPr txBox="1"/>
          <p:nvPr/>
        </p:nvSpPr>
        <p:spPr>
          <a:xfrm>
            <a:off x="2844891" y="1424947"/>
            <a:ext cx="3454215" cy="400110"/>
          </a:xfrm>
          <a:prstGeom prst="rect">
            <a:avLst/>
          </a:prstGeom>
          <a:noFill/>
        </p:spPr>
        <p:txBody>
          <a:bodyPr wrap="none" rtlCol="0">
            <a:spAutoFit/>
          </a:bodyPr>
          <a:lstStyle/>
          <a:p>
            <a:r>
              <a:rPr lang="es-AR" sz="2000" dirty="0"/>
              <a:t>Emulando métodos abstractos…</a:t>
            </a:r>
            <a:endParaRPr lang="en-GB" sz="2000" dirty="0"/>
          </a:p>
        </p:txBody>
      </p:sp>
      <p:pic>
        <p:nvPicPr>
          <p:cNvPr id="6" name="Picture 5">
            <a:extLst>
              <a:ext uri="{FF2B5EF4-FFF2-40B4-BE49-F238E27FC236}">
                <a16:creationId xmlns:a16="http://schemas.microsoft.com/office/drawing/2014/main" id="{730B028E-F4F1-46AC-A399-F8EBD3FE11A0}"/>
              </a:ext>
            </a:extLst>
          </p:cNvPr>
          <p:cNvPicPr>
            <a:picLocks noChangeAspect="1"/>
          </p:cNvPicPr>
          <p:nvPr/>
        </p:nvPicPr>
        <p:blipFill>
          <a:blip r:embed="rId3"/>
          <a:stretch>
            <a:fillRect/>
          </a:stretch>
        </p:blipFill>
        <p:spPr>
          <a:xfrm>
            <a:off x="915562" y="2192695"/>
            <a:ext cx="7312875" cy="2467719"/>
          </a:xfrm>
          <a:prstGeom prst="rect">
            <a:avLst/>
          </a:prstGeom>
        </p:spPr>
      </p:pic>
    </p:spTree>
    <p:extLst>
      <p:ext uri="{BB962C8B-B14F-4D97-AF65-F5344CB8AC3E}">
        <p14:creationId xmlns:p14="http://schemas.microsoft.com/office/powerpoint/2010/main" val="3970872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7-</a:t>
            </a:r>
            <a:r>
              <a:rPr lang="es-ES" sz="4000" dirty="0">
                <a:solidFill>
                  <a:schemeClr val="tx1"/>
                </a:solidFill>
              </a:rPr>
              <a:t>Ejemplos </a:t>
            </a:r>
            <a:endParaRPr lang="es-ES" dirty="0">
              <a:solidFill>
                <a:schemeClr val="tx1"/>
              </a:solidFill>
            </a:endParaRPr>
          </a:p>
        </p:txBody>
      </p:sp>
      <p:sp>
        <p:nvSpPr>
          <p:cNvPr id="6" name="TextBox 5">
            <a:extLst>
              <a:ext uri="{FF2B5EF4-FFF2-40B4-BE49-F238E27FC236}">
                <a16:creationId xmlns:a16="http://schemas.microsoft.com/office/drawing/2014/main" id="{33CB6DCE-A194-4988-AE46-08B922EFB7D8}"/>
              </a:ext>
            </a:extLst>
          </p:cNvPr>
          <p:cNvSpPr txBox="1"/>
          <p:nvPr/>
        </p:nvSpPr>
        <p:spPr>
          <a:xfrm>
            <a:off x="3059832" y="734410"/>
            <a:ext cx="2216376" cy="400110"/>
          </a:xfrm>
          <a:prstGeom prst="rect">
            <a:avLst/>
          </a:prstGeom>
          <a:noFill/>
        </p:spPr>
        <p:txBody>
          <a:bodyPr wrap="none" rtlCol="0">
            <a:spAutoFit/>
          </a:bodyPr>
          <a:lstStyle/>
          <a:p>
            <a:r>
              <a:rPr lang="es-AR" sz="2000" dirty="0"/>
              <a:t>Clases abstractas…</a:t>
            </a:r>
            <a:endParaRPr lang="en-GB" sz="2000" dirty="0"/>
          </a:p>
        </p:txBody>
      </p:sp>
      <p:pic>
        <p:nvPicPr>
          <p:cNvPr id="7" name="Picture 6">
            <a:extLst>
              <a:ext uri="{FF2B5EF4-FFF2-40B4-BE49-F238E27FC236}">
                <a16:creationId xmlns:a16="http://schemas.microsoft.com/office/drawing/2014/main" id="{A33173C2-1F41-414B-B1F8-D1FD94471D69}"/>
              </a:ext>
            </a:extLst>
          </p:cNvPr>
          <p:cNvPicPr>
            <a:picLocks noChangeAspect="1"/>
          </p:cNvPicPr>
          <p:nvPr/>
        </p:nvPicPr>
        <p:blipFill>
          <a:blip r:embed="rId3"/>
          <a:stretch>
            <a:fillRect/>
          </a:stretch>
        </p:blipFill>
        <p:spPr>
          <a:xfrm>
            <a:off x="1604349" y="1380210"/>
            <a:ext cx="5935301" cy="3707098"/>
          </a:xfrm>
          <a:prstGeom prst="rect">
            <a:avLst/>
          </a:prstGeom>
        </p:spPr>
      </p:pic>
    </p:spTree>
    <p:extLst>
      <p:ext uri="{BB962C8B-B14F-4D97-AF65-F5344CB8AC3E}">
        <p14:creationId xmlns:p14="http://schemas.microsoft.com/office/powerpoint/2010/main" val="268367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Agenda</a:t>
            </a:r>
            <a:endParaRPr lang="es-ES" dirty="0"/>
          </a:p>
        </p:txBody>
      </p:sp>
      <p:sp>
        <p:nvSpPr>
          <p:cNvPr id="3" name="Rectangle 2"/>
          <p:cNvSpPr>
            <a:spLocks noGrp="1"/>
          </p:cNvSpPr>
          <p:nvPr>
            <p:ph sz="quarter" idx="13"/>
          </p:nvPr>
        </p:nvSpPr>
        <p:spPr>
          <a:xfrm>
            <a:off x="609600" y="1491630"/>
            <a:ext cx="7994848" cy="3307431"/>
          </a:xfrm>
        </p:spPr>
        <p:txBody>
          <a:bodyPr>
            <a:normAutofit fontScale="85000" lnSpcReduction="20000"/>
          </a:bodyPr>
          <a:lstStyle/>
          <a:p>
            <a:pPr marL="514350" indent="-514350">
              <a:buSzPct val="80000"/>
              <a:buFont typeface="+mj-lt"/>
              <a:buAutoNum type="arabicPeriod"/>
            </a:pPr>
            <a:r>
              <a:rPr lang="es-ES" sz="3100" dirty="0"/>
              <a:t>Funciones de orden superior. </a:t>
            </a:r>
          </a:p>
          <a:p>
            <a:pPr marL="514350" indent="-514350">
              <a:buSzPct val="80000"/>
              <a:buFont typeface="+mj-lt"/>
              <a:buAutoNum type="arabicPeriod"/>
            </a:pPr>
            <a:r>
              <a:rPr lang="es-ES" sz="3100" dirty="0"/>
              <a:t>Iteraciones sobre listas. </a:t>
            </a:r>
          </a:p>
          <a:p>
            <a:pPr marL="514350" indent="-514350">
              <a:buSzPct val="80000"/>
              <a:buFont typeface="+mj-lt"/>
              <a:buAutoNum type="arabicPeriod"/>
            </a:pPr>
            <a:r>
              <a:rPr lang="es-ES" sz="3100" dirty="0"/>
              <a:t>Funciones lambda. </a:t>
            </a:r>
          </a:p>
          <a:p>
            <a:pPr marL="514350" indent="-514350">
              <a:buSzPct val="80000"/>
              <a:buFont typeface="+mj-lt"/>
              <a:buAutoNum type="arabicPeriod"/>
            </a:pPr>
            <a:r>
              <a:rPr lang="en-GB" sz="3200" dirty="0"/>
              <a:t>Comprensión de listas.</a:t>
            </a:r>
            <a:r>
              <a:rPr lang="es-ES" sz="3100" dirty="0"/>
              <a:t> </a:t>
            </a:r>
          </a:p>
          <a:p>
            <a:pPr marL="514350" indent="-514350">
              <a:buSzPct val="80000"/>
              <a:buFont typeface="+mj-lt"/>
              <a:buAutoNum type="arabicPeriod"/>
            </a:pPr>
            <a:r>
              <a:rPr lang="es-ES" sz="3100" dirty="0">
                <a:solidFill>
                  <a:srgbClr val="FF0000"/>
                </a:solidFill>
              </a:rPr>
              <a:t>Generadores y decoradores. </a:t>
            </a:r>
          </a:p>
          <a:p>
            <a:pPr marL="514350" indent="-514350">
              <a:buSzPct val="80000"/>
              <a:buFont typeface="+mj-lt"/>
              <a:buAutoNum type="arabicPeriod"/>
            </a:pPr>
            <a:r>
              <a:rPr lang="es-ES" sz="3100" dirty="0"/>
              <a:t>Módulos y paquetes. Excepciones. </a:t>
            </a:r>
          </a:p>
          <a:p>
            <a:pPr marL="514350" indent="-514350">
              <a:buSzPct val="80000"/>
              <a:buFont typeface="+mj-lt"/>
              <a:buAutoNum type="arabicPeriod"/>
            </a:pPr>
            <a:r>
              <a:rPr lang="es-ES" sz="3100" dirty="0"/>
              <a:t>Ejemplos de su utilización. Integración con clases y objetos.</a:t>
            </a:r>
            <a:endParaRPr lang="es-ES" dirty="0"/>
          </a:p>
        </p:txBody>
      </p:sp>
    </p:spTree>
    <p:extLst>
      <p:ext uri="{BB962C8B-B14F-4D97-AF65-F5344CB8AC3E}">
        <p14:creationId xmlns:p14="http://schemas.microsoft.com/office/powerpoint/2010/main" val="276283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5-</a:t>
            </a:r>
            <a:r>
              <a:rPr lang="es-ES" sz="4000" dirty="0">
                <a:solidFill>
                  <a:schemeClr val="tx1"/>
                </a:solidFill>
              </a:rPr>
              <a:t>Generadores y decoradores </a:t>
            </a:r>
            <a:endParaRPr lang="es-ES" dirty="0">
              <a:solidFill>
                <a:schemeClr val="tx1"/>
              </a:solidFill>
            </a:endParaRPr>
          </a:p>
        </p:txBody>
      </p:sp>
      <p:sp>
        <p:nvSpPr>
          <p:cNvPr id="3" name="Rectangle 2">
            <a:extLst>
              <a:ext uri="{FF2B5EF4-FFF2-40B4-BE49-F238E27FC236}">
                <a16:creationId xmlns:a16="http://schemas.microsoft.com/office/drawing/2014/main" id="{6D54CF5C-CEFB-4CF4-8F9A-7B19EF42C44D}"/>
              </a:ext>
            </a:extLst>
          </p:cNvPr>
          <p:cNvSpPr/>
          <p:nvPr/>
        </p:nvSpPr>
        <p:spPr>
          <a:xfrm>
            <a:off x="3635896" y="1419622"/>
            <a:ext cx="2990267" cy="461665"/>
          </a:xfrm>
          <a:prstGeom prst="rect">
            <a:avLst/>
          </a:prstGeom>
        </p:spPr>
        <p:txBody>
          <a:bodyPr wrap="square">
            <a:spAutoFit/>
          </a:bodyPr>
          <a:lstStyle/>
          <a:p>
            <a:r>
              <a:rPr lang="es-ES" sz="2400" dirty="0">
                <a:solidFill>
                  <a:srgbClr val="FF0000"/>
                </a:solidFill>
              </a:rPr>
              <a:t>Generadores</a:t>
            </a:r>
            <a:endParaRPr lang="en-GB" dirty="0">
              <a:solidFill>
                <a:srgbClr val="FF0000"/>
              </a:solidFill>
            </a:endParaRPr>
          </a:p>
        </p:txBody>
      </p:sp>
      <p:sp>
        <p:nvSpPr>
          <p:cNvPr id="4" name="Rectangle 3">
            <a:extLst>
              <a:ext uri="{FF2B5EF4-FFF2-40B4-BE49-F238E27FC236}">
                <a16:creationId xmlns:a16="http://schemas.microsoft.com/office/drawing/2014/main" id="{E2BD8D9F-AC2B-43A3-B029-7B88629D7DDF}"/>
              </a:ext>
            </a:extLst>
          </p:cNvPr>
          <p:cNvSpPr/>
          <p:nvPr/>
        </p:nvSpPr>
        <p:spPr>
          <a:xfrm>
            <a:off x="2414203" y="2139702"/>
            <a:ext cx="4572000" cy="1477328"/>
          </a:xfrm>
          <a:prstGeom prst="rect">
            <a:avLst/>
          </a:prstGeom>
        </p:spPr>
        <p:txBody>
          <a:bodyPr>
            <a:spAutoFit/>
          </a:bodyPr>
          <a:lstStyle/>
          <a:p>
            <a:r>
              <a:rPr lang="es-ES" dirty="0"/>
              <a:t>Las expresiones generadoras funcionan de forma muy similar a la comprensión de listas. De hecho, su sintaxis es exactamente igual, a excepción de que se utilizan paréntesis en lugar de corchetes:</a:t>
            </a:r>
            <a:endParaRPr lang="en-GB" dirty="0"/>
          </a:p>
        </p:txBody>
      </p:sp>
      <p:sp>
        <p:nvSpPr>
          <p:cNvPr id="8" name="Rectangle 7">
            <a:extLst>
              <a:ext uri="{FF2B5EF4-FFF2-40B4-BE49-F238E27FC236}">
                <a16:creationId xmlns:a16="http://schemas.microsoft.com/office/drawing/2014/main" id="{374B64D0-4829-42F0-93C5-ADA83A651A79}"/>
              </a:ext>
            </a:extLst>
          </p:cNvPr>
          <p:cNvSpPr/>
          <p:nvPr/>
        </p:nvSpPr>
        <p:spPr>
          <a:xfrm>
            <a:off x="3027694" y="3939902"/>
            <a:ext cx="3345018" cy="523220"/>
          </a:xfrm>
          <a:prstGeom prst="rect">
            <a:avLst/>
          </a:prstGeom>
        </p:spPr>
        <p:txBody>
          <a:bodyPr wrap="none">
            <a:spAutoFit/>
          </a:bodyPr>
          <a:lstStyle/>
          <a:p>
            <a:r>
              <a:rPr lang="pt-BR" sz="2800" dirty="0">
                <a:solidFill>
                  <a:srgbClr val="FF0000"/>
                </a:solidFill>
              </a:rPr>
              <a:t>l2 = (n ** 2 for n in l) </a:t>
            </a:r>
            <a:endParaRPr lang="en-GB" sz="2800" dirty="0">
              <a:solidFill>
                <a:srgbClr val="FF0000"/>
              </a:solidFill>
            </a:endParaRPr>
          </a:p>
        </p:txBody>
      </p:sp>
    </p:spTree>
    <p:extLst>
      <p:ext uri="{BB962C8B-B14F-4D97-AF65-F5344CB8AC3E}">
        <p14:creationId xmlns:p14="http://schemas.microsoft.com/office/powerpoint/2010/main" val="287428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5-</a:t>
            </a:r>
            <a:r>
              <a:rPr lang="es-ES" sz="4000" dirty="0">
                <a:solidFill>
                  <a:schemeClr val="tx1"/>
                </a:solidFill>
              </a:rPr>
              <a:t>Generadores y decoradores </a:t>
            </a:r>
            <a:endParaRPr lang="es-ES" dirty="0">
              <a:solidFill>
                <a:schemeClr val="tx1"/>
              </a:solidFill>
            </a:endParaRPr>
          </a:p>
        </p:txBody>
      </p:sp>
      <p:sp>
        <p:nvSpPr>
          <p:cNvPr id="3" name="Rectangle 2">
            <a:extLst>
              <a:ext uri="{FF2B5EF4-FFF2-40B4-BE49-F238E27FC236}">
                <a16:creationId xmlns:a16="http://schemas.microsoft.com/office/drawing/2014/main" id="{6D54CF5C-CEFB-4CF4-8F9A-7B19EF42C44D}"/>
              </a:ext>
            </a:extLst>
          </p:cNvPr>
          <p:cNvSpPr/>
          <p:nvPr/>
        </p:nvSpPr>
        <p:spPr>
          <a:xfrm>
            <a:off x="3635896" y="1419622"/>
            <a:ext cx="2990267" cy="461665"/>
          </a:xfrm>
          <a:prstGeom prst="rect">
            <a:avLst/>
          </a:prstGeom>
        </p:spPr>
        <p:txBody>
          <a:bodyPr wrap="square">
            <a:spAutoFit/>
          </a:bodyPr>
          <a:lstStyle/>
          <a:p>
            <a:r>
              <a:rPr lang="es-ES" sz="2400" dirty="0">
                <a:solidFill>
                  <a:srgbClr val="FF0000"/>
                </a:solidFill>
              </a:rPr>
              <a:t>Generadores</a:t>
            </a:r>
            <a:endParaRPr lang="en-GB" dirty="0">
              <a:solidFill>
                <a:srgbClr val="FF0000"/>
              </a:solidFill>
            </a:endParaRPr>
          </a:p>
        </p:txBody>
      </p:sp>
      <p:sp>
        <p:nvSpPr>
          <p:cNvPr id="4" name="Rectangle 3">
            <a:extLst>
              <a:ext uri="{FF2B5EF4-FFF2-40B4-BE49-F238E27FC236}">
                <a16:creationId xmlns:a16="http://schemas.microsoft.com/office/drawing/2014/main" id="{E2BD8D9F-AC2B-43A3-B029-7B88629D7DDF}"/>
              </a:ext>
            </a:extLst>
          </p:cNvPr>
          <p:cNvSpPr/>
          <p:nvPr/>
        </p:nvSpPr>
        <p:spPr>
          <a:xfrm>
            <a:off x="2414203" y="2036941"/>
            <a:ext cx="4572000" cy="923330"/>
          </a:xfrm>
          <a:prstGeom prst="rect">
            <a:avLst/>
          </a:prstGeom>
        </p:spPr>
        <p:txBody>
          <a:bodyPr>
            <a:spAutoFit/>
          </a:bodyPr>
          <a:lstStyle/>
          <a:p>
            <a:r>
              <a:rPr lang="es-ES" dirty="0"/>
              <a:t>Sin embargo, las expresiones generadoras se diferencian de la comprensión de listas en que no se devuelve una lista, sino un generador.</a:t>
            </a:r>
            <a:endParaRPr lang="en-GB" dirty="0"/>
          </a:p>
        </p:txBody>
      </p:sp>
      <p:pic>
        <p:nvPicPr>
          <p:cNvPr id="5" name="Picture 4">
            <a:extLst>
              <a:ext uri="{FF2B5EF4-FFF2-40B4-BE49-F238E27FC236}">
                <a16:creationId xmlns:a16="http://schemas.microsoft.com/office/drawing/2014/main" id="{2CBD4872-5FDC-4D82-8C4E-EAFF55B7E017}"/>
              </a:ext>
            </a:extLst>
          </p:cNvPr>
          <p:cNvPicPr>
            <a:picLocks noChangeAspect="1"/>
          </p:cNvPicPr>
          <p:nvPr/>
        </p:nvPicPr>
        <p:blipFill>
          <a:blip r:embed="rId3"/>
          <a:stretch>
            <a:fillRect/>
          </a:stretch>
        </p:blipFill>
        <p:spPr>
          <a:xfrm>
            <a:off x="2459350" y="3108463"/>
            <a:ext cx="4526853" cy="1752330"/>
          </a:xfrm>
          <a:prstGeom prst="rect">
            <a:avLst/>
          </a:prstGeom>
        </p:spPr>
      </p:pic>
    </p:spTree>
    <p:extLst>
      <p:ext uri="{BB962C8B-B14F-4D97-AF65-F5344CB8AC3E}">
        <p14:creationId xmlns:p14="http://schemas.microsoft.com/office/powerpoint/2010/main" val="2002706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5-</a:t>
            </a:r>
            <a:r>
              <a:rPr lang="es-ES" sz="4000" dirty="0">
                <a:solidFill>
                  <a:schemeClr val="tx1"/>
                </a:solidFill>
              </a:rPr>
              <a:t>Generadores y decoradores </a:t>
            </a:r>
            <a:endParaRPr lang="es-ES" dirty="0">
              <a:solidFill>
                <a:schemeClr val="tx1"/>
              </a:solidFill>
            </a:endParaRPr>
          </a:p>
        </p:txBody>
      </p:sp>
      <p:sp>
        <p:nvSpPr>
          <p:cNvPr id="3" name="Rectangle 2">
            <a:extLst>
              <a:ext uri="{FF2B5EF4-FFF2-40B4-BE49-F238E27FC236}">
                <a16:creationId xmlns:a16="http://schemas.microsoft.com/office/drawing/2014/main" id="{6D54CF5C-CEFB-4CF4-8F9A-7B19EF42C44D}"/>
              </a:ext>
            </a:extLst>
          </p:cNvPr>
          <p:cNvSpPr/>
          <p:nvPr/>
        </p:nvSpPr>
        <p:spPr>
          <a:xfrm>
            <a:off x="3635896" y="1419622"/>
            <a:ext cx="2990267" cy="461665"/>
          </a:xfrm>
          <a:prstGeom prst="rect">
            <a:avLst/>
          </a:prstGeom>
        </p:spPr>
        <p:txBody>
          <a:bodyPr wrap="square">
            <a:spAutoFit/>
          </a:bodyPr>
          <a:lstStyle/>
          <a:p>
            <a:r>
              <a:rPr lang="es-ES" sz="2400" dirty="0">
                <a:solidFill>
                  <a:srgbClr val="FF0000"/>
                </a:solidFill>
              </a:rPr>
              <a:t>Generadores</a:t>
            </a:r>
            <a:endParaRPr lang="en-GB" dirty="0">
              <a:solidFill>
                <a:srgbClr val="FF0000"/>
              </a:solidFill>
            </a:endParaRPr>
          </a:p>
        </p:txBody>
      </p:sp>
      <p:sp>
        <p:nvSpPr>
          <p:cNvPr id="4" name="Rectangle 3">
            <a:extLst>
              <a:ext uri="{FF2B5EF4-FFF2-40B4-BE49-F238E27FC236}">
                <a16:creationId xmlns:a16="http://schemas.microsoft.com/office/drawing/2014/main" id="{E2BD8D9F-AC2B-43A3-B029-7B88629D7DDF}"/>
              </a:ext>
            </a:extLst>
          </p:cNvPr>
          <p:cNvSpPr/>
          <p:nvPr/>
        </p:nvSpPr>
        <p:spPr>
          <a:xfrm>
            <a:off x="1007604" y="1729850"/>
            <a:ext cx="7128792" cy="1200329"/>
          </a:xfrm>
          <a:prstGeom prst="rect">
            <a:avLst/>
          </a:prstGeom>
        </p:spPr>
        <p:txBody>
          <a:bodyPr wrap="square">
            <a:spAutoFit/>
          </a:bodyPr>
          <a:lstStyle/>
          <a:p>
            <a:r>
              <a:rPr lang="es-ES" dirty="0"/>
              <a:t>Un generador es una clase especial de función que genera valores sobre los que iterar. Para devolver el siguiente valor sobre el que iterar se utiliza la palabra clave </a:t>
            </a:r>
            <a:r>
              <a:rPr lang="es-ES" dirty="0" err="1"/>
              <a:t>yield</a:t>
            </a:r>
            <a:r>
              <a:rPr lang="es-ES" dirty="0"/>
              <a:t> en lugar de </a:t>
            </a:r>
            <a:r>
              <a:rPr lang="es-ES" dirty="0" err="1"/>
              <a:t>return</a:t>
            </a:r>
            <a:r>
              <a:rPr lang="es-ES" dirty="0"/>
              <a:t>. Veamos por ejemplo un generador que devuelva números de n a m con un salto s.</a:t>
            </a:r>
            <a:endParaRPr lang="en-GB" dirty="0"/>
          </a:p>
        </p:txBody>
      </p:sp>
      <p:sp>
        <p:nvSpPr>
          <p:cNvPr id="7" name="Rectangle 6">
            <a:extLst>
              <a:ext uri="{FF2B5EF4-FFF2-40B4-BE49-F238E27FC236}">
                <a16:creationId xmlns:a16="http://schemas.microsoft.com/office/drawing/2014/main" id="{43DA7937-6430-450B-9FC5-AF1AAC7DDD86}"/>
              </a:ext>
            </a:extLst>
          </p:cNvPr>
          <p:cNvSpPr/>
          <p:nvPr/>
        </p:nvSpPr>
        <p:spPr>
          <a:xfrm>
            <a:off x="6372200" y="2996553"/>
            <a:ext cx="2339752" cy="2031325"/>
          </a:xfrm>
          <a:prstGeom prst="rect">
            <a:avLst/>
          </a:prstGeom>
        </p:spPr>
        <p:txBody>
          <a:bodyPr wrap="square">
            <a:spAutoFit/>
          </a:bodyPr>
          <a:lstStyle/>
          <a:p>
            <a:r>
              <a:rPr lang="es-ES" dirty="0"/>
              <a:t>El generador se puede utilizar en cualquier lugar donde se necesite un objeto iterable. También puede asignarse a </a:t>
            </a:r>
            <a:r>
              <a:rPr lang="es-ES" dirty="0" err="1"/>
              <a:t>list</a:t>
            </a:r>
            <a:r>
              <a:rPr lang="es-ES" dirty="0"/>
              <a:t> directamente</a:t>
            </a:r>
            <a:endParaRPr lang="en-GB" dirty="0"/>
          </a:p>
        </p:txBody>
      </p:sp>
      <p:pic>
        <p:nvPicPr>
          <p:cNvPr id="8" name="Picture 7">
            <a:extLst>
              <a:ext uri="{FF2B5EF4-FFF2-40B4-BE49-F238E27FC236}">
                <a16:creationId xmlns:a16="http://schemas.microsoft.com/office/drawing/2014/main" id="{BB36824A-AD9E-4954-BFCC-083642F00C01}"/>
              </a:ext>
            </a:extLst>
          </p:cNvPr>
          <p:cNvPicPr>
            <a:picLocks noChangeAspect="1"/>
          </p:cNvPicPr>
          <p:nvPr/>
        </p:nvPicPr>
        <p:blipFill>
          <a:blip r:embed="rId3"/>
          <a:stretch>
            <a:fillRect/>
          </a:stretch>
        </p:blipFill>
        <p:spPr>
          <a:xfrm>
            <a:off x="3147177" y="2930064"/>
            <a:ext cx="2990267" cy="2213436"/>
          </a:xfrm>
          <a:prstGeom prst="rect">
            <a:avLst/>
          </a:prstGeom>
        </p:spPr>
      </p:pic>
    </p:spTree>
    <p:extLst>
      <p:ext uri="{BB962C8B-B14F-4D97-AF65-F5344CB8AC3E}">
        <p14:creationId xmlns:p14="http://schemas.microsoft.com/office/powerpoint/2010/main" val="36432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5-</a:t>
            </a:r>
            <a:r>
              <a:rPr lang="es-ES" sz="4000" dirty="0">
                <a:solidFill>
                  <a:schemeClr val="tx1"/>
                </a:solidFill>
              </a:rPr>
              <a:t>Generadores y decoradores </a:t>
            </a:r>
            <a:endParaRPr lang="es-ES" dirty="0">
              <a:solidFill>
                <a:schemeClr val="tx1"/>
              </a:solidFill>
            </a:endParaRPr>
          </a:p>
        </p:txBody>
      </p:sp>
      <p:sp>
        <p:nvSpPr>
          <p:cNvPr id="3" name="Rectangle 2">
            <a:extLst>
              <a:ext uri="{FF2B5EF4-FFF2-40B4-BE49-F238E27FC236}">
                <a16:creationId xmlns:a16="http://schemas.microsoft.com/office/drawing/2014/main" id="{6D54CF5C-CEFB-4CF4-8F9A-7B19EF42C44D}"/>
              </a:ext>
            </a:extLst>
          </p:cNvPr>
          <p:cNvSpPr/>
          <p:nvPr/>
        </p:nvSpPr>
        <p:spPr>
          <a:xfrm>
            <a:off x="3635896" y="1419622"/>
            <a:ext cx="2990267" cy="461665"/>
          </a:xfrm>
          <a:prstGeom prst="rect">
            <a:avLst/>
          </a:prstGeom>
        </p:spPr>
        <p:txBody>
          <a:bodyPr wrap="square">
            <a:spAutoFit/>
          </a:bodyPr>
          <a:lstStyle/>
          <a:p>
            <a:r>
              <a:rPr lang="es-ES" sz="2400" dirty="0">
                <a:solidFill>
                  <a:srgbClr val="FF0000"/>
                </a:solidFill>
              </a:rPr>
              <a:t>Decoradores</a:t>
            </a:r>
            <a:endParaRPr lang="en-GB" dirty="0">
              <a:solidFill>
                <a:srgbClr val="FF0000"/>
              </a:solidFill>
            </a:endParaRPr>
          </a:p>
        </p:txBody>
      </p:sp>
      <p:sp>
        <p:nvSpPr>
          <p:cNvPr id="5" name="Rectangle 4">
            <a:extLst>
              <a:ext uri="{FF2B5EF4-FFF2-40B4-BE49-F238E27FC236}">
                <a16:creationId xmlns:a16="http://schemas.microsoft.com/office/drawing/2014/main" id="{6A90E0E6-14D2-4678-B2E3-B52F21E5B972}"/>
              </a:ext>
            </a:extLst>
          </p:cNvPr>
          <p:cNvSpPr/>
          <p:nvPr/>
        </p:nvSpPr>
        <p:spPr>
          <a:xfrm>
            <a:off x="1619672" y="1833086"/>
            <a:ext cx="5904656" cy="1477328"/>
          </a:xfrm>
          <a:prstGeom prst="rect">
            <a:avLst/>
          </a:prstGeom>
        </p:spPr>
        <p:txBody>
          <a:bodyPr wrap="square">
            <a:spAutoFit/>
          </a:bodyPr>
          <a:lstStyle/>
          <a:p>
            <a:r>
              <a:rPr lang="es-ES" dirty="0"/>
              <a:t>Un decorador no es mas que una función que recibe una función como parámetro y devuelve otra función como resultado. Por ejemplo, podríamos querer añadir la funcionalidad de que se imprimiera el nombre de la función llamada por motivos de depuración:</a:t>
            </a:r>
            <a:endParaRPr lang="en-GB" dirty="0"/>
          </a:p>
        </p:txBody>
      </p:sp>
      <p:pic>
        <p:nvPicPr>
          <p:cNvPr id="8" name="Picture 7">
            <a:extLst>
              <a:ext uri="{FF2B5EF4-FFF2-40B4-BE49-F238E27FC236}">
                <a16:creationId xmlns:a16="http://schemas.microsoft.com/office/drawing/2014/main" id="{D5F32F56-FFC3-4BC2-9835-4226BADCB617}"/>
              </a:ext>
            </a:extLst>
          </p:cNvPr>
          <p:cNvPicPr>
            <a:picLocks noChangeAspect="1"/>
          </p:cNvPicPr>
          <p:nvPr/>
        </p:nvPicPr>
        <p:blipFill>
          <a:blip r:embed="rId3"/>
          <a:stretch>
            <a:fillRect/>
          </a:stretch>
        </p:blipFill>
        <p:spPr>
          <a:xfrm>
            <a:off x="1907704" y="3344815"/>
            <a:ext cx="5328592" cy="1657062"/>
          </a:xfrm>
          <a:prstGeom prst="rect">
            <a:avLst/>
          </a:prstGeom>
        </p:spPr>
      </p:pic>
    </p:spTree>
    <p:extLst>
      <p:ext uri="{BB962C8B-B14F-4D97-AF65-F5344CB8AC3E}">
        <p14:creationId xmlns:p14="http://schemas.microsoft.com/office/powerpoint/2010/main" val="327095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5-</a:t>
            </a:r>
            <a:r>
              <a:rPr lang="es-ES" sz="4000" dirty="0">
                <a:solidFill>
                  <a:schemeClr val="tx1"/>
                </a:solidFill>
              </a:rPr>
              <a:t>Generadores y decoradores </a:t>
            </a:r>
            <a:endParaRPr lang="es-ES" dirty="0">
              <a:solidFill>
                <a:schemeClr val="tx1"/>
              </a:solidFill>
            </a:endParaRPr>
          </a:p>
        </p:txBody>
      </p:sp>
      <p:sp>
        <p:nvSpPr>
          <p:cNvPr id="3" name="Rectangle 2">
            <a:extLst>
              <a:ext uri="{FF2B5EF4-FFF2-40B4-BE49-F238E27FC236}">
                <a16:creationId xmlns:a16="http://schemas.microsoft.com/office/drawing/2014/main" id="{6D54CF5C-CEFB-4CF4-8F9A-7B19EF42C44D}"/>
              </a:ext>
            </a:extLst>
          </p:cNvPr>
          <p:cNvSpPr/>
          <p:nvPr/>
        </p:nvSpPr>
        <p:spPr>
          <a:xfrm>
            <a:off x="3635896" y="1419622"/>
            <a:ext cx="2990267" cy="461665"/>
          </a:xfrm>
          <a:prstGeom prst="rect">
            <a:avLst/>
          </a:prstGeom>
        </p:spPr>
        <p:txBody>
          <a:bodyPr wrap="square">
            <a:spAutoFit/>
          </a:bodyPr>
          <a:lstStyle/>
          <a:p>
            <a:r>
              <a:rPr lang="es-ES" sz="2400" dirty="0">
                <a:solidFill>
                  <a:srgbClr val="FF0000"/>
                </a:solidFill>
              </a:rPr>
              <a:t>Decoradores</a:t>
            </a:r>
            <a:endParaRPr lang="en-GB" dirty="0">
              <a:solidFill>
                <a:srgbClr val="FF0000"/>
              </a:solidFill>
            </a:endParaRPr>
          </a:p>
        </p:txBody>
      </p:sp>
      <p:pic>
        <p:nvPicPr>
          <p:cNvPr id="4" name="Picture 3">
            <a:extLst>
              <a:ext uri="{FF2B5EF4-FFF2-40B4-BE49-F238E27FC236}">
                <a16:creationId xmlns:a16="http://schemas.microsoft.com/office/drawing/2014/main" id="{62C7A821-0D6B-46C6-A21A-5D642FF19CDA}"/>
              </a:ext>
            </a:extLst>
          </p:cNvPr>
          <p:cNvPicPr>
            <a:picLocks noChangeAspect="1"/>
          </p:cNvPicPr>
          <p:nvPr/>
        </p:nvPicPr>
        <p:blipFill>
          <a:blip r:embed="rId3"/>
          <a:stretch>
            <a:fillRect/>
          </a:stretch>
        </p:blipFill>
        <p:spPr>
          <a:xfrm>
            <a:off x="1705341" y="2243599"/>
            <a:ext cx="5733317" cy="2850703"/>
          </a:xfrm>
          <a:prstGeom prst="rect">
            <a:avLst/>
          </a:prstGeom>
        </p:spPr>
      </p:pic>
      <p:sp>
        <p:nvSpPr>
          <p:cNvPr id="7" name="Rectangle 6">
            <a:extLst>
              <a:ext uri="{FF2B5EF4-FFF2-40B4-BE49-F238E27FC236}">
                <a16:creationId xmlns:a16="http://schemas.microsoft.com/office/drawing/2014/main" id="{7E4B893C-86D8-4CDF-AB37-FAABAF83BC87}"/>
              </a:ext>
            </a:extLst>
          </p:cNvPr>
          <p:cNvSpPr/>
          <p:nvPr/>
        </p:nvSpPr>
        <p:spPr>
          <a:xfrm>
            <a:off x="1619671" y="1872996"/>
            <a:ext cx="5904656" cy="369332"/>
          </a:xfrm>
          <a:prstGeom prst="rect">
            <a:avLst/>
          </a:prstGeom>
        </p:spPr>
        <p:txBody>
          <a:bodyPr wrap="square">
            <a:spAutoFit/>
          </a:bodyPr>
          <a:lstStyle/>
          <a:p>
            <a:r>
              <a:rPr lang="es-ES" dirty="0"/>
              <a:t>Decoro la función imp con </a:t>
            </a:r>
            <a:r>
              <a:rPr lang="es-ES" dirty="0" err="1"/>
              <a:t>mi_decorador</a:t>
            </a:r>
            <a:endParaRPr lang="en-GB" dirty="0"/>
          </a:p>
        </p:txBody>
      </p:sp>
    </p:spTree>
    <p:extLst>
      <p:ext uri="{BB962C8B-B14F-4D97-AF65-F5344CB8AC3E}">
        <p14:creationId xmlns:p14="http://schemas.microsoft.com/office/powerpoint/2010/main" val="278332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73410" y="411510"/>
            <a:ext cx="8397180" cy="645800"/>
          </a:xfrm>
        </p:spPr>
        <p:txBody>
          <a:bodyPr>
            <a:normAutofit fontScale="90000"/>
          </a:bodyPr>
          <a:lstStyle/>
          <a:p>
            <a:r>
              <a:rPr lang="es-ES" sz="3800" dirty="0">
                <a:solidFill>
                  <a:schemeClr val="tx1"/>
                </a:solidFill>
              </a:rPr>
              <a:t>5-</a:t>
            </a:r>
            <a:r>
              <a:rPr lang="es-ES" sz="4000" dirty="0">
                <a:solidFill>
                  <a:schemeClr val="tx1"/>
                </a:solidFill>
              </a:rPr>
              <a:t>Generadores y decoradores </a:t>
            </a:r>
            <a:endParaRPr lang="es-ES" dirty="0">
              <a:solidFill>
                <a:schemeClr val="tx1"/>
              </a:solidFill>
            </a:endParaRPr>
          </a:p>
        </p:txBody>
      </p:sp>
      <p:sp>
        <p:nvSpPr>
          <p:cNvPr id="3" name="Rectangle 2">
            <a:extLst>
              <a:ext uri="{FF2B5EF4-FFF2-40B4-BE49-F238E27FC236}">
                <a16:creationId xmlns:a16="http://schemas.microsoft.com/office/drawing/2014/main" id="{6D54CF5C-CEFB-4CF4-8F9A-7B19EF42C44D}"/>
              </a:ext>
            </a:extLst>
          </p:cNvPr>
          <p:cNvSpPr/>
          <p:nvPr/>
        </p:nvSpPr>
        <p:spPr>
          <a:xfrm>
            <a:off x="3635896" y="1419622"/>
            <a:ext cx="2990267" cy="461665"/>
          </a:xfrm>
          <a:prstGeom prst="rect">
            <a:avLst/>
          </a:prstGeom>
        </p:spPr>
        <p:txBody>
          <a:bodyPr wrap="square">
            <a:spAutoFit/>
          </a:bodyPr>
          <a:lstStyle/>
          <a:p>
            <a:r>
              <a:rPr lang="es-ES" sz="2400" dirty="0">
                <a:solidFill>
                  <a:srgbClr val="FF0000"/>
                </a:solidFill>
              </a:rPr>
              <a:t>Decoradores</a:t>
            </a:r>
            <a:endParaRPr lang="en-GB" dirty="0">
              <a:solidFill>
                <a:srgbClr val="FF0000"/>
              </a:solidFill>
            </a:endParaRPr>
          </a:p>
        </p:txBody>
      </p:sp>
      <p:pic>
        <p:nvPicPr>
          <p:cNvPr id="5" name="Picture 4">
            <a:extLst>
              <a:ext uri="{FF2B5EF4-FFF2-40B4-BE49-F238E27FC236}">
                <a16:creationId xmlns:a16="http://schemas.microsoft.com/office/drawing/2014/main" id="{7F9B13A1-95ED-4337-8C8F-87D34715DF61}"/>
              </a:ext>
            </a:extLst>
          </p:cNvPr>
          <p:cNvPicPr>
            <a:picLocks noChangeAspect="1"/>
          </p:cNvPicPr>
          <p:nvPr/>
        </p:nvPicPr>
        <p:blipFill>
          <a:blip r:embed="rId3"/>
          <a:stretch>
            <a:fillRect/>
          </a:stretch>
        </p:blipFill>
        <p:spPr>
          <a:xfrm>
            <a:off x="811290" y="2246248"/>
            <a:ext cx="7521420" cy="1970509"/>
          </a:xfrm>
          <a:prstGeom prst="rect">
            <a:avLst/>
          </a:prstGeom>
        </p:spPr>
      </p:pic>
    </p:spTree>
    <p:extLst>
      <p:ext uri="{BB962C8B-B14F-4D97-AF65-F5344CB8AC3E}">
        <p14:creationId xmlns:p14="http://schemas.microsoft.com/office/powerpoint/2010/main" val="3497865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ción de la pantalla panorámica">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1420</Words>
  <Application>Microsoft Office PowerPoint</Application>
  <PresentationFormat>On-screen Show (16:9)</PresentationFormat>
  <Paragraphs>128</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Consolas</vt:lpstr>
      <vt:lpstr>Tw Cen MT</vt:lpstr>
      <vt:lpstr>Wingdings</vt:lpstr>
      <vt:lpstr>Wingdings 2</vt:lpstr>
      <vt:lpstr>Presentación de la pantalla panorámica</vt:lpstr>
      <vt:lpstr>PROGRAMACIÓN ii - Unidad 3</vt:lpstr>
      <vt:lpstr>Agenda</vt:lpstr>
      <vt:lpstr>Agenda</vt:lpstr>
      <vt:lpstr>5-Generadores y decoradores </vt:lpstr>
      <vt:lpstr>5-Generadores y decoradores </vt:lpstr>
      <vt:lpstr>5-Generadores y decoradores </vt:lpstr>
      <vt:lpstr>5-Generadores y decoradores </vt:lpstr>
      <vt:lpstr>5-Generadores y decoradores </vt:lpstr>
      <vt:lpstr>5-Generadores y decoradores </vt:lpstr>
      <vt:lpstr>Agenda</vt:lpstr>
      <vt:lpstr>6-Módulos</vt:lpstr>
      <vt:lpstr>6-Módulos</vt:lpstr>
      <vt:lpstr>6-Módulos</vt:lpstr>
      <vt:lpstr>6-Módulos</vt:lpstr>
      <vt:lpstr>6-Módulos</vt:lpstr>
      <vt:lpstr>6-Módulos</vt:lpstr>
      <vt:lpstr>6-Paquetes </vt:lpstr>
      <vt:lpstr>6-Paquetes </vt:lpstr>
      <vt:lpstr>6-Excepciones </vt:lpstr>
      <vt:lpstr>6-Excepciones </vt:lpstr>
      <vt:lpstr>6-Excepciones </vt:lpstr>
      <vt:lpstr>6-Excepciones </vt:lpstr>
      <vt:lpstr>6-Excepciones </vt:lpstr>
      <vt:lpstr>6-Excepciones </vt:lpstr>
      <vt:lpstr>6-Excepciones </vt:lpstr>
      <vt:lpstr>6-Excepciones </vt:lpstr>
      <vt:lpstr>6-Excepciones </vt:lpstr>
      <vt:lpstr>7-Ejemplos </vt:lpstr>
      <vt:lpstr>7-Ejemplos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2018-03-11T22:14:27Z</dcterms:created>
  <dcterms:modified xsi:type="dcterms:W3CDTF">2020-07-11T01:32:35Z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3082</vt:i4>
  </property>
  <property fmtid="{D5CDD505-2E9C-101B-9397-08002B2CF9AE}" pid="3" name="_Version">
    <vt:lpwstr>12.0.4518</vt:lpwstr>
  </property>
</Properties>
</file>