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1" r:id="rId25"/>
    <p:sldId id="282" r:id="rId26"/>
    <p:sldId id="283" r:id="rId27"/>
    <p:sldId id="284" r:id="rId28"/>
    <p:sldId id="278" r:id="rId29"/>
    <p:sldId id="285" r:id="rId30"/>
    <p:sldId id="279" r:id="rId31"/>
    <p:sldId id="286" r:id="rId32"/>
    <p:sldId id="287" r:id="rId33"/>
    <p:sldId id="288" r:id="rId3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pos="56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08" autoAdjust="0"/>
    <p:restoredTop sz="94660"/>
  </p:normalViewPr>
  <p:slideViewPr>
    <p:cSldViewPr snapToGrid="0" snapToObjects="1" showGuides="1">
      <p:cViewPr varScale="1">
        <p:scale>
          <a:sx n="70" d="100"/>
          <a:sy n="70" d="100"/>
        </p:scale>
        <p:origin x="1500" y="72"/>
      </p:cViewPr>
      <p:guideLst>
        <p:guide orient="horz" pos="2212"/>
        <p:guide pos="565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x-none"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747450B6-E401-584D-9076-B8CB8811BA62}" type="datetimeFigureOut">
              <a:rPr lang="es-ES" smtClean="0"/>
              <a:t>02/11/2017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214C959-431D-404C-AD21-61CF4A7140FB}" type="slidenum">
              <a:rPr lang="es-ES" smtClean="0"/>
              <a:t>‹Nº›</a:t>
            </a:fld>
            <a:endParaRPr lang="es-ES"/>
          </a:p>
        </p:txBody>
      </p:sp>
    </p:spTree>
    <p:extLst>
      <p:ext uri="{BB962C8B-B14F-4D97-AF65-F5344CB8AC3E}">
        <p14:creationId xmlns:p14="http://schemas.microsoft.com/office/powerpoint/2010/main" val="1853249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x-none" smtClean="0"/>
              <a:t>Haga clic para modificar el estilo de texto del patrón</a:t>
            </a:r>
          </a:p>
          <a:p>
            <a:pPr lvl="1"/>
            <a:r>
              <a:rPr lang="x-none" smtClean="0"/>
              <a:t>Segundo nivel</a:t>
            </a:r>
          </a:p>
          <a:p>
            <a:pPr lvl="2"/>
            <a:r>
              <a:rPr lang="x-none" smtClean="0"/>
              <a:t>Tercer nivel</a:t>
            </a:r>
          </a:p>
          <a:p>
            <a:pPr lvl="3"/>
            <a:r>
              <a:rPr lang="x-none" smtClean="0"/>
              <a:t>Cuarto nivel</a:t>
            </a:r>
          </a:p>
          <a:p>
            <a:pPr lvl="4"/>
            <a:r>
              <a:rPr lang="x-none" smtClean="0"/>
              <a:t>Quinto nivel</a:t>
            </a:r>
            <a:endParaRPr lang="es-ES"/>
          </a:p>
        </p:txBody>
      </p:sp>
      <p:sp>
        <p:nvSpPr>
          <p:cNvPr id="4" name="Marcador de fecha 3"/>
          <p:cNvSpPr>
            <a:spLocks noGrp="1"/>
          </p:cNvSpPr>
          <p:nvPr>
            <p:ph type="dt" sz="half" idx="10"/>
          </p:nvPr>
        </p:nvSpPr>
        <p:spPr/>
        <p:txBody>
          <a:bodyPr/>
          <a:lstStyle/>
          <a:p>
            <a:fld id="{747450B6-E401-584D-9076-B8CB8811BA62}" type="datetimeFigureOut">
              <a:rPr lang="es-ES" smtClean="0"/>
              <a:t>02/11/2017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214C959-431D-404C-AD21-61CF4A7140FB}" type="slidenum">
              <a:rPr lang="es-ES" smtClean="0"/>
              <a:t>‹Nº›</a:t>
            </a:fld>
            <a:endParaRPr lang="es-ES"/>
          </a:p>
        </p:txBody>
      </p:sp>
    </p:spTree>
    <p:extLst>
      <p:ext uri="{BB962C8B-B14F-4D97-AF65-F5344CB8AC3E}">
        <p14:creationId xmlns:p14="http://schemas.microsoft.com/office/powerpoint/2010/main" val="282483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x-none"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x-none" smtClean="0"/>
              <a:t>Haga clic para modificar el estilo de texto del patrón</a:t>
            </a:r>
          </a:p>
          <a:p>
            <a:pPr lvl="1"/>
            <a:r>
              <a:rPr lang="x-none" smtClean="0"/>
              <a:t>Segundo nivel</a:t>
            </a:r>
          </a:p>
          <a:p>
            <a:pPr lvl="2"/>
            <a:r>
              <a:rPr lang="x-none" smtClean="0"/>
              <a:t>Tercer nivel</a:t>
            </a:r>
          </a:p>
          <a:p>
            <a:pPr lvl="3"/>
            <a:r>
              <a:rPr lang="x-none" smtClean="0"/>
              <a:t>Cuarto nivel</a:t>
            </a:r>
          </a:p>
          <a:p>
            <a:pPr lvl="4"/>
            <a:r>
              <a:rPr lang="x-none" smtClean="0"/>
              <a:t>Quinto nivel</a:t>
            </a:r>
            <a:endParaRPr lang="es-ES"/>
          </a:p>
        </p:txBody>
      </p:sp>
      <p:sp>
        <p:nvSpPr>
          <p:cNvPr id="4" name="Marcador de fecha 3"/>
          <p:cNvSpPr>
            <a:spLocks noGrp="1"/>
          </p:cNvSpPr>
          <p:nvPr>
            <p:ph type="dt" sz="half" idx="10"/>
          </p:nvPr>
        </p:nvSpPr>
        <p:spPr/>
        <p:txBody>
          <a:bodyPr/>
          <a:lstStyle/>
          <a:p>
            <a:fld id="{747450B6-E401-584D-9076-B8CB8811BA62}" type="datetimeFigureOut">
              <a:rPr lang="es-ES" smtClean="0"/>
              <a:t>02/11/2017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214C959-431D-404C-AD21-61CF4A7140FB}" type="slidenum">
              <a:rPr lang="es-ES" smtClean="0"/>
              <a:t>‹Nº›</a:t>
            </a:fld>
            <a:endParaRPr lang="es-ES"/>
          </a:p>
        </p:txBody>
      </p:sp>
    </p:spTree>
    <p:extLst>
      <p:ext uri="{BB962C8B-B14F-4D97-AF65-F5344CB8AC3E}">
        <p14:creationId xmlns:p14="http://schemas.microsoft.com/office/powerpoint/2010/main" val="120843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smtClean="0"/>
              <a:t>Clic para editar título</a:t>
            </a:r>
            <a:endParaRPr lang="es-ES"/>
          </a:p>
        </p:txBody>
      </p:sp>
      <p:sp>
        <p:nvSpPr>
          <p:cNvPr id="3" name="Marcador de contenido 2"/>
          <p:cNvSpPr>
            <a:spLocks noGrp="1"/>
          </p:cNvSpPr>
          <p:nvPr>
            <p:ph idx="1"/>
          </p:nvPr>
        </p:nvSpPr>
        <p:spPr/>
        <p:txBody>
          <a:bodyPr/>
          <a:lstStyle/>
          <a:p>
            <a:pPr lvl="0"/>
            <a:r>
              <a:rPr lang="x-none" smtClean="0"/>
              <a:t>Haga clic para modificar el estilo de texto del patrón</a:t>
            </a:r>
          </a:p>
          <a:p>
            <a:pPr lvl="1"/>
            <a:r>
              <a:rPr lang="x-none" smtClean="0"/>
              <a:t>Segundo nivel</a:t>
            </a:r>
          </a:p>
          <a:p>
            <a:pPr lvl="2"/>
            <a:r>
              <a:rPr lang="x-none" smtClean="0"/>
              <a:t>Tercer nivel</a:t>
            </a:r>
          </a:p>
          <a:p>
            <a:pPr lvl="3"/>
            <a:r>
              <a:rPr lang="x-none" smtClean="0"/>
              <a:t>Cuarto nivel</a:t>
            </a:r>
          </a:p>
          <a:p>
            <a:pPr lvl="4"/>
            <a:r>
              <a:rPr lang="x-none" smtClean="0"/>
              <a:t>Quinto nivel</a:t>
            </a:r>
            <a:endParaRPr lang="es-ES"/>
          </a:p>
        </p:txBody>
      </p:sp>
      <p:sp>
        <p:nvSpPr>
          <p:cNvPr id="4" name="Marcador de fecha 3"/>
          <p:cNvSpPr>
            <a:spLocks noGrp="1"/>
          </p:cNvSpPr>
          <p:nvPr>
            <p:ph type="dt" sz="half" idx="10"/>
          </p:nvPr>
        </p:nvSpPr>
        <p:spPr/>
        <p:txBody>
          <a:bodyPr/>
          <a:lstStyle/>
          <a:p>
            <a:fld id="{747450B6-E401-584D-9076-B8CB8811BA62}" type="datetimeFigureOut">
              <a:rPr lang="es-ES" smtClean="0"/>
              <a:t>02/11/2017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214C959-431D-404C-AD21-61CF4A7140FB}" type="slidenum">
              <a:rPr lang="es-ES" smtClean="0"/>
              <a:t>‹Nº›</a:t>
            </a:fld>
            <a:endParaRPr lang="es-ES"/>
          </a:p>
        </p:txBody>
      </p:sp>
    </p:spTree>
    <p:extLst>
      <p:ext uri="{BB962C8B-B14F-4D97-AF65-F5344CB8AC3E}">
        <p14:creationId xmlns:p14="http://schemas.microsoft.com/office/powerpoint/2010/main" val="318841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x-none"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Haga clic para modificar el estilo de texto del patrón</a:t>
            </a:r>
          </a:p>
        </p:txBody>
      </p:sp>
      <p:sp>
        <p:nvSpPr>
          <p:cNvPr id="4" name="Marcador de fecha 3"/>
          <p:cNvSpPr>
            <a:spLocks noGrp="1"/>
          </p:cNvSpPr>
          <p:nvPr>
            <p:ph type="dt" sz="half" idx="10"/>
          </p:nvPr>
        </p:nvSpPr>
        <p:spPr/>
        <p:txBody>
          <a:bodyPr/>
          <a:lstStyle/>
          <a:p>
            <a:fld id="{747450B6-E401-584D-9076-B8CB8811BA62}" type="datetimeFigureOut">
              <a:rPr lang="es-ES" smtClean="0"/>
              <a:t>02/11/2017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214C959-431D-404C-AD21-61CF4A7140FB}" type="slidenum">
              <a:rPr lang="es-ES" smtClean="0"/>
              <a:t>‹Nº›</a:t>
            </a:fld>
            <a:endParaRPr lang="es-ES"/>
          </a:p>
        </p:txBody>
      </p:sp>
    </p:spTree>
    <p:extLst>
      <p:ext uri="{BB962C8B-B14F-4D97-AF65-F5344CB8AC3E}">
        <p14:creationId xmlns:p14="http://schemas.microsoft.com/office/powerpoint/2010/main" val="303946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Haga clic para modificar el estilo de texto del patrón</a:t>
            </a:r>
          </a:p>
          <a:p>
            <a:pPr lvl="1"/>
            <a:r>
              <a:rPr lang="x-none" smtClean="0"/>
              <a:t>Segundo nivel</a:t>
            </a:r>
          </a:p>
          <a:p>
            <a:pPr lvl="2"/>
            <a:r>
              <a:rPr lang="x-none" smtClean="0"/>
              <a:t>Tercer nivel</a:t>
            </a:r>
          </a:p>
          <a:p>
            <a:pPr lvl="3"/>
            <a:r>
              <a:rPr lang="x-none" smtClean="0"/>
              <a:t>Cuarto nivel</a:t>
            </a:r>
          </a:p>
          <a:p>
            <a:pPr lvl="4"/>
            <a:r>
              <a:rPr lang="x-none"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Haga clic para modificar el estilo de texto del patrón</a:t>
            </a:r>
          </a:p>
          <a:p>
            <a:pPr lvl="1"/>
            <a:r>
              <a:rPr lang="x-none" smtClean="0"/>
              <a:t>Segundo nivel</a:t>
            </a:r>
          </a:p>
          <a:p>
            <a:pPr lvl="2"/>
            <a:r>
              <a:rPr lang="x-none" smtClean="0"/>
              <a:t>Tercer nivel</a:t>
            </a:r>
          </a:p>
          <a:p>
            <a:pPr lvl="3"/>
            <a:r>
              <a:rPr lang="x-none" smtClean="0"/>
              <a:t>Cuarto nivel</a:t>
            </a:r>
          </a:p>
          <a:p>
            <a:pPr lvl="4"/>
            <a:r>
              <a:rPr lang="x-none" smtClean="0"/>
              <a:t>Quinto nivel</a:t>
            </a:r>
            <a:endParaRPr lang="es-ES"/>
          </a:p>
        </p:txBody>
      </p:sp>
      <p:sp>
        <p:nvSpPr>
          <p:cNvPr id="5" name="Marcador de fecha 4"/>
          <p:cNvSpPr>
            <a:spLocks noGrp="1"/>
          </p:cNvSpPr>
          <p:nvPr>
            <p:ph type="dt" sz="half" idx="10"/>
          </p:nvPr>
        </p:nvSpPr>
        <p:spPr/>
        <p:txBody>
          <a:bodyPr/>
          <a:lstStyle/>
          <a:p>
            <a:fld id="{747450B6-E401-584D-9076-B8CB8811BA62}" type="datetimeFigureOut">
              <a:rPr lang="es-ES" smtClean="0"/>
              <a:t>02/11/2017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214C959-431D-404C-AD21-61CF4A7140FB}" type="slidenum">
              <a:rPr lang="es-ES" smtClean="0"/>
              <a:t>‹Nº›</a:t>
            </a:fld>
            <a:endParaRPr lang="es-ES"/>
          </a:p>
        </p:txBody>
      </p:sp>
    </p:spTree>
    <p:extLst>
      <p:ext uri="{BB962C8B-B14F-4D97-AF65-F5344CB8AC3E}">
        <p14:creationId xmlns:p14="http://schemas.microsoft.com/office/powerpoint/2010/main" val="355380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x-none"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Haga clic para modificar el estilo de texto del patrón</a:t>
            </a:r>
          </a:p>
          <a:p>
            <a:pPr lvl="1"/>
            <a:r>
              <a:rPr lang="x-none" smtClean="0"/>
              <a:t>Segundo nivel</a:t>
            </a:r>
          </a:p>
          <a:p>
            <a:pPr lvl="2"/>
            <a:r>
              <a:rPr lang="x-none" smtClean="0"/>
              <a:t>Tercer nivel</a:t>
            </a:r>
          </a:p>
          <a:p>
            <a:pPr lvl="3"/>
            <a:r>
              <a:rPr lang="x-none" smtClean="0"/>
              <a:t>Cuarto nivel</a:t>
            </a:r>
          </a:p>
          <a:p>
            <a:pPr lvl="4"/>
            <a:r>
              <a:rPr lang="x-none"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Haga clic para modificar el estilo de texto del patrón</a:t>
            </a:r>
          </a:p>
          <a:p>
            <a:pPr lvl="1"/>
            <a:r>
              <a:rPr lang="x-none" smtClean="0"/>
              <a:t>Segundo nivel</a:t>
            </a:r>
          </a:p>
          <a:p>
            <a:pPr lvl="2"/>
            <a:r>
              <a:rPr lang="x-none" smtClean="0"/>
              <a:t>Tercer nivel</a:t>
            </a:r>
          </a:p>
          <a:p>
            <a:pPr lvl="3"/>
            <a:r>
              <a:rPr lang="x-none" smtClean="0"/>
              <a:t>Cuarto nivel</a:t>
            </a:r>
          </a:p>
          <a:p>
            <a:pPr lvl="4"/>
            <a:r>
              <a:rPr lang="x-none" smtClean="0"/>
              <a:t>Quinto nivel</a:t>
            </a:r>
            <a:endParaRPr lang="es-ES"/>
          </a:p>
        </p:txBody>
      </p:sp>
      <p:sp>
        <p:nvSpPr>
          <p:cNvPr id="7" name="Marcador de fecha 6"/>
          <p:cNvSpPr>
            <a:spLocks noGrp="1"/>
          </p:cNvSpPr>
          <p:nvPr>
            <p:ph type="dt" sz="half" idx="10"/>
          </p:nvPr>
        </p:nvSpPr>
        <p:spPr/>
        <p:txBody>
          <a:bodyPr/>
          <a:lstStyle/>
          <a:p>
            <a:fld id="{747450B6-E401-584D-9076-B8CB8811BA62}" type="datetimeFigureOut">
              <a:rPr lang="es-ES" smtClean="0"/>
              <a:t>02/11/2017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C214C959-431D-404C-AD21-61CF4A7140FB}" type="slidenum">
              <a:rPr lang="es-ES" smtClean="0"/>
              <a:t>‹Nº›</a:t>
            </a:fld>
            <a:endParaRPr lang="es-ES"/>
          </a:p>
        </p:txBody>
      </p:sp>
    </p:spTree>
    <p:extLst>
      <p:ext uri="{BB962C8B-B14F-4D97-AF65-F5344CB8AC3E}">
        <p14:creationId xmlns:p14="http://schemas.microsoft.com/office/powerpoint/2010/main" val="47342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smtClean="0"/>
              <a:t>Clic para editar título</a:t>
            </a:r>
            <a:endParaRPr lang="es-ES"/>
          </a:p>
        </p:txBody>
      </p:sp>
      <p:sp>
        <p:nvSpPr>
          <p:cNvPr id="3" name="Marcador de fecha 2"/>
          <p:cNvSpPr>
            <a:spLocks noGrp="1"/>
          </p:cNvSpPr>
          <p:nvPr>
            <p:ph type="dt" sz="half" idx="10"/>
          </p:nvPr>
        </p:nvSpPr>
        <p:spPr/>
        <p:txBody>
          <a:bodyPr/>
          <a:lstStyle/>
          <a:p>
            <a:fld id="{747450B6-E401-584D-9076-B8CB8811BA62}" type="datetimeFigureOut">
              <a:rPr lang="es-ES" smtClean="0"/>
              <a:t>02/11/2017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C214C959-431D-404C-AD21-61CF4A7140FB}" type="slidenum">
              <a:rPr lang="es-ES" smtClean="0"/>
              <a:t>‹Nº›</a:t>
            </a:fld>
            <a:endParaRPr lang="es-ES"/>
          </a:p>
        </p:txBody>
      </p:sp>
    </p:spTree>
    <p:extLst>
      <p:ext uri="{BB962C8B-B14F-4D97-AF65-F5344CB8AC3E}">
        <p14:creationId xmlns:p14="http://schemas.microsoft.com/office/powerpoint/2010/main" val="165480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47450B6-E401-584D-9076-B8CB8811BA62}" type="datetimeFigureOut">
              <a:rPr lang="es-ES" smtClean="0"/>
              <a:t>02/11/2017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C214C959-431D-404C-AD21-61CF4A7140FB}" type="slidenum">
              <a:rPr lang="es-ES" smtClean="0"/>
              <a:t>‹Nº›</a:t>
            </a:fld>
            <a:endParaRPr lang="es-ES"/>
          </a:p>
        </p:txBody>
      </p:sp>
    </p:spTree>
    <p:extLst>
      <p:ext uri="{BB962C8B-B14F-4D97-AF65-F5344CB8AC3E}">
        <p14:creationId xmlns:p14="http://schemas.microsoft.com/office/powerpoint/2010/main" val="232812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x-none"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Haga clic para modificar el estilo de texto del patrón</a:t>
            </a:r>
          </a:p>
          <a:p>
            <a:pPr lvl="1"/>
            <a:r>
              <a:rPr lang="x-none" smtClean="0"/>
              <a:t>Segundo nivel</a:t>
            </a:r>
          </a:p>
          <a:p>
            <a:pPr lvl="2"/>
            <a:r>
              <a:rPr lang="x-none" smtClean="0"/>
              <a:t>Tercer nivel</a:t>
            </a:r>
          </a:p>
          <a:p>
            <a:pPr lvl="3"/>
            <a:r>
              <a:rPr lang="x-none" smtClean="0"/>
              <a:t>Cuarto nivel</a:t>
            </a:r>
          </a:p>
          <a:p>
            <a:pPr lvl="4"/>
            <a:r>
              <a:rPr lang="x-none"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Haga clic para modificar el estilo de texto del patrón</a:t>
            </a:r>
          </a:p>
        </p:txBody>
      </p:sp>
      <p:sp>
        <p:nvSpPr>
          <p:cNvPr id="5" name="Marcador de fecha 4"/>
          <p:cNvSpPr>
            <a:spLocks noGrp="1"/>
          </p:cNvSpPr>
          <p:nvPr>
            <p:ph type="dt" sz="half" idx="10"/>
          </p:nvPr>
        </p:nvSpPr>
        <p:spPr/>
        <p:txBody>
          <a:bodyPr/>
          <a:lstStyle/>
          <a:p>
            <a:fld id="{747450B6-E401-584D-9076-B8CB8811BA62}" type="datetimeFigureOut">
              <a:rPr lang="es-ES" smtClean="0"/>
              <a:t>02/11/2017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214C959-431D-404C-AD21-61CF4A7140FB}" type="slidenum">
              <a:rPr lang="es-ES" smtClean="0"/>
              <a:t>‹Nº›</a:t>
            </a:fld>
            <a:endParaRPr lang="es-ES"/>
          </a:p>
        </p:txBody>
      </p:sp>
    </p:spTree>
    <p:extLst>
      <p:ext uri="{BB962C8B-B14F-4D97-AF65-F5344CB8AC3E}">
        <p14:creationId xmlns:p14="http://schemas.microsoft.com/office/powerpoint/2010/main" val="237773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x-none"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Haga clic para modificar el estilo de texto del patrón</a:t>
            </a:r>
          </a:p>
        </p:txBody>
      </p:sp>
      <p:sp>
        <p:nvSpPr>
          <p:cNvPr id="5" name="Marcador de fecha 4"/>
          <p:cNvSpPr>
            <a:spLocks noGrp="1"/>
          </p:cNvSpPr>
          <p:nvPr>
            <p:ph type="dt" sz="half" idx="10"/>
          </p:nvPr>
        </p:nvSpPr>
        <p:spPr/>
        <p:txBody>
          <a:bodyPr/>
          <a:lstStyle/>
          <a:p>
            <a:fld id="{747450B6-E401-584D-9076-B8CB8811BA62}" type="datetimeFigureOut">
              <a:rPr lang="es-ES" smtClean="0"/>
              <a:t>02/11/2017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214C959-431D-404C-AD21-61CF4A7140FB}" type="slidenum">
              <a:rPr lang="es-ES" smtClean="0"/>
              <a:t>‹Nº›</a:t>
            </a:fld>
            <a:endParaRPr lang="es-ES"/>
          </a:p>
        </p:txBody>
      </p:sp>
    </p:spTree>
    <p:extLst>
      <p:ext uri="{BB962C8B-B14F-4D97-AF65-F5344CB8AC3E}">
        <p14:creationId xmlns:p14="http://schemas.microsoft.com/office/powerpoint/2010/main" val="736285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Haga clic para modificar el estilo de texto del patrón</a:t>
            </a:r>
          </a:p>
          <a:p>
            <a:pPr lvl="1"/>
            <a:r>
              <a:rPr lang="x-none" smtClean="0"/>
              <a:t>Segundo nivel</a:t>
            </a:r>
          </a:p>
          <a:p>
            <a:pPr lvl="2"/>
            <a:r>
              <a:rPr lang="x-none" smtClean="0"/>
              <a:t>Tercer nivel</a:t>
            </a:r>
          </a:p>
          <a:p>
            <a:pPr lvl="3"/>
            <a:r>
              <a:rPr lang="x-none" smtClean="0"/>
              <a:t>Cuarto nivel</a:t>
            </a:r>
          </a:p>
          <a:p>
            <a:pPr lvl="4"/>
            <a:r>
              <a:rPr lang="x-none"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450B6-E401-584D-9076-B8CB8811BA62}" type="datetimeFigureOut">
              <a:rPr lang="es-ES" smtClean="0"/>
              <a:t>02/11/2017</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4C959-431D-404C-AD21-61CF4A7140FB}" type="slidenum">
              <a:rPr lang="es-ES" smtClean="0"/>
              <a:t>‹Nº›</a:t>
            </a:fld>
            <a:endParaRPr lang="es-ES"/>
          </a:p>
        </p:txBody>
      </p:sp>
    </p:spTree>
    <p:extLst>
      <p:ext uri="{BB962C8B-B14F-4D97-AF65-F5344CB8AC3E}">
        <p14:creationId xmlns:p14="http://schemas.microsoft.com/office/powerpoint/2010/main" val="2496358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algoritmia.net/articles.php?key=colas"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algoritmia.net/articles.php?key=grafos"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1629505"/>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Tree>
    <p:extLst>
      <p:ext uri="{BB962C8B-B14F-4D97-AF65-F5344CB8AC3E}">
        <p14:creationId xmlns:p14="http://schemas.microsoft.com/office/powerpoint/2010/main" val="1795360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387891"/>
            <a:ext cx="9144000" cy="995144"/>
          </a:xfrm>
          <a:prstGeom prst="rect">
            <a:avLst/>
          </a:prstGeom>
        </p:spPr>
        <p:txBody>
          <a:bodyPr wrap="square">
            <a:spAutoFit/>
          </a:bodyPr>
          <a:lstStyle/>
          <a:p>
            <a:r>
              <a:rPr lang="es-ES" b="1" i="1" dirty="0"/>
              <a:t>Nomenclatura sobre </a:t>
            </a:r>
            <a:r>
              <a:rPr lang="es-ES" b="1" i="1" dirty="0" smtClean="0"/>
              <a:t>árboles:</a:t>
            </a:r>
          </a:p>
          <a:p>
            <a:endParaRPr lang="es-ES" b="1" i="1" dirty="0" smtClean="0"/>
          </a:p>
          <a:p>
            <a:pPr marL="285750" indent="-285750">
              <a:lnSpc>
                <a:spcPct val="150000"/>
              </a:lnSpc>
              <a:buFont typeface="Arial"/>
              <a:buChar char="•"/>
            </a:pPr>
            <a:r>
              <a:rPr lang="es-ES" sz="1600" b="1" dirty="0" smtClean="0"/>
              <a:t>Hoja</a:t>
            </a:r>
            <a:r>
              <a:rPr lang="es-ES" sz="1600" b="1" dirty="0"/>
              <a:t>:</a:t>
            </a:r>
            <a:r>
              <a:rPr lang="es-ES" sz="1600" dirty="0"/>
              <a:t> nodo que no tiene descendientes: grado 0. Ejemplo: </a:t>
            </a:r>
            <a:r>
              <a:rPr lang="es-ES" sz="1600" i="1" dirty="0" smtClean="0"/>
              <a:t>d</a:t>
            </a:r>
            <a:r>
              <a:rPr lang="es-ES" sz="1600" dirty="0"/>
              <a:t>		</a:t>
            </a:r>
          </a:p>
        </p:txBody>
      </p:sp>
      <p:pic>
        <p:nvPicPr>
          <p:cNvPr id="5" name="Imagen 4"/>
          <p:cNvPicPr>
            <a:picLocks noChangeAspect="1"/>
          </p:cNvPicPr>
          <p:nvPr/>
        </p:nvPicPr>
        <p:blipFill>
          <a:blip r:embed="rId2"/>
          <a:stretch>
            <a:fillRect/>
          </a:stretch>
        </p:blipFill>
        <p:spPr>
          <a:xfrm>
            <a:off x="2673986" y="2939958"/>
            <a:ext cx="3796027" cy="2871177"/>
          </a:xfrm>
          <a:prstGeom prst="rect">
            <a:avLst/>
          </a:prstGeom>
        </p:spPr>
      </p:pic>
      <p:sp>
        <p:nvSpPr>
          <p:cNvPr id="6" name="Rectángulo 5"/>
          <p:cNvSpPr/>
          <p:nvPr/>
        </p:nvSpPr>
        <p:spPr>
          <a:xfrm>
            <a:off x="3190594" y="5119430"/>
            <a:ext cx="926318" cy="77065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9407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387891"/>
            <a:ext cx="9144000" cy="995144"/>
          </a:xfrm>
          <a:prstGeom prst="rect">
            <a:avLst/>
          </a:prstGeom>
        </p:spPr>
        <p:txBody>
          <a:bodyPr wrap="square">
            <a:spAutoFit/>
          </a:bodyPr>
          <a:lstStyle/>
          <a:p>
            <a:r>
              <a:rPr lang="es-ES" b="1" i="1" dirty="0"/>
              <a:t>Nomenclatura sobre </a:t>
            </a:r>
            <a:r>
              <a:rPr lang="es-ES" b="1" i="1" dirty="0" smtClean="0"/>
              <a:t>árboles:</a:t>
            </a:r>
          </a:p>
          <a:p>
            <a:endParaRPr lang="es-ES" b="1" i="1" dirty="0" smtClean="0"/>
          </a:p>
          <a:p>
            <a:pPr marL="285750" indent="-285750">
              <a:lnSpc>
                <a:spcPct val="150000"/>
              </a:lnSpc>
              <a:buFont typeface="Arial"/>
              <a:buChar char="•"/>
            </a:pPr>
            <a:r>
              <a:rPr lang="es-ES" sz="1600" b="1" dirty="0" smtClean="0"/>
              <a:t>Nodo </a:t>
            </a:r>
            <a:r>
              <a:rPr lang="es-ES" sz="1600" b="1" dirty="0"/>
              <a:t>interno:</a:t>
            </a:r>
            <a:r>
              <a:rPr lang="es-ES" sz="1600" dirty="0"/>
              <a:t> aquel que tiene al menos un </a:t>
            </a:r>
            <a:r>
              <a:rPr lang="es-ES" sz="1600" dirty="0" smtClean="0"/>
              <a:t>descendiente.</a:t>
            </a:r>
            <a:r>
              <a:rPr lang="es-ES" sz="1600" dirty="0"/>
              <a:t>		</a:t>
            </a:r>
          </a:p>
        </p:txBody>
      </p:sp>
      <p:pic>
        <p:nvPicPr>
          <p:cNvPr id="5" name="Imagen 4"/>
          <p:cNvPicPr>
            <a:picLocks noChangeAspect="1"/>
          </p:cNvPicPr>
          <p:nvPr/>
        </p:nvPicPr>
        <p:blipFill>
          <a:blip r:embed="rId2"/>
          <a:stretch>
            <a:fillRect/>
          </a:stretch>
        </p:blipFill>
        <p:spPr>
          <a:xfrm>
            <a:off x="2673986" y="2939958"/>
            <a:ext cx="3796027" cy="2871177"/>
          </a:xfrm>
          <a:prstGeom prst="rect">
            <a:avLst/>
          </a:prstGeom>
        </p:spPr>
      </p:pic>
      <p:sp>
        <p:nvSpPr>
          <p:cNvPr id="6" name="Rectángulo 5"/>
          <p:cNvSpPr/>
          <p:nvPr/>
        </p:nvSpPr>
        <p:spPr>
          <a:xfrm>
            <a:off x="2673986" y="3948822"/>
            <a:ext cx="926318" cy="77065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Rectángulo 6"/>
          <p:cNvSpPr/>
          <p:nvPr/>
        </p:nvSpPr>
        <p:spPr>
          <a:xfrm>
            <a:off x="4747951" y="3948822"/>
            <a:ext cx="926318" cy="77065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a:off x="3752704" y="2977180"/>
            <a:ext cx="926318" cy="77065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92209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387891"/>
            <a:ext cx="9144000" cy="1364476"/>
          </a:xfrm>
          <a:prstGeom prst="rect">
            <a:avLst/>
          </a:prstGeom>
        </p:spPr>
        <p:txBody>
          <a:bodyPr wrap="square">
            <a:spAutoFit/>
          </a:bodyPr>
          <a:lstStyle/>
          <a:p>
            <a:r>
              <a:rPr lang="es-ES" b="1" i="1" dirty="0"/>
              <a:t>Nomenclatura sobre </a:t>
            </a:r>
            <a:r>
              <a:rPr lang="es-ES" b="1" i="1" dirty="0" smtClean="0"/>
              <a:t>árboles:</a:t>
            </a:r>
          </a:p>
          <a:p>
            <a:endParaRPr lang="es-ES" b="1" i="1" dirty="0" smtClean="0"/>
          </a:p>
          <a:p>
            <a:pPr marL="285750" indent="-285750">
              <a:lnSpc>
                <a:spcPct val="150000"/>
              </a:lnSpc>
              <a:buFont typeface="Arial"/>
              <a:buChar char="•"/>
            </a:pPr>
            <a:r>
              <a:rPr lang="es-ES" sz="1600" b="1" dirty="0" smtClean="0"/>
              <a:t>Nivel</a:t>
            </a:r>
            <a:r>
              <a:rPr lang="es-ES" sz="1600" b="1" dirty="0"/>
              <a:t>:</a:t>
            </a:r>
            <a:r>
              <a:rPr lang="es-ES" sz="1600" dirty="0"/>
              <a:t> número de ramas que hay que recorrer para llegar de la raíz a un nodo. Ejemplo: el nivel del nodo </a:t>
            </a:r>
            <a:r>
              <a:rPr lang="es-ES" sz="1600" i="1" dirty="0"/>
              <a:t>a</a:t>
            </a:r>
            <a:r>
              <a:rPr lang="es-ES" sz="1600" dirty="0"/>
              <a:t> es 1 (es un convenio), el nivel del nodo </a:t>
            </a:r>
            <a:r>
              <a:rPr lang="es-ES" sz="1600" i="1" dirty="0"/>
              <a:t>e</a:t>
            </a:r>
            <a:r>
              <a:rPr lang="es-ES" sz="1600" dirty="0"/>
              <a:t> es 3</a:t>
            </a:r>
            <a:r>
              <a:rPr lang="es-ES" sz="1600" dirty="0" smtClean="0"/>
              <a:t>.</a:t>
            </a:r>
            <a:r>
              <a:rPr lang="es-ES" sz="1600" dirty="0"/>
              <a:t>	</a:t>
            </a:r>
          </a:p>
        </p:txBody>
      </p:sp>
      <p:pic>
        <p:nvPicPr>
          <p:cNvPr id="5" name="Imagen 4"/>
          <p:cNvPicPr>
            <a:picLocks noChangeAspect="1"/>
          </p:cNvPicPr>
          <p:nvPr/>
        </p:nvPicPr>
        <p:blipFill>
          <a:blip r:embed="rId2"/>
          <a:stretch>
            <a:fillRect/>
          </a:stretch>
        </p:blipFill>
        <p:spPr>
          <a:xfrm>
            <a:off x="2673986" y="2939958"/>
            <a:ext cx="3796027" cy="2871177"/>
          </a:xfrm>
          <a:prstGeom prst="rect">
            <a:avLst/>
          </a:prstGeom>
        </p:spPr>
      </p:pic>
      <p:sp>
        <p:nvSpPr>
          <p:cNvPr id="7" name="Rectángulo 6"/>
          <p:cNvSpPr/>
          <p:nvPr/>
        </p:nvSpPr>
        <p:spPr>
          <a:xfrm rot="1096092">
            <a:off x="4789933" y="4495958"/>
            <a:ext cx="391836" cy="77065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rot="18542054">
            <a:off x="4541496" y="3401958"/>
            <a:ext cx="348156" cy="87083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86889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387891"/>
            <a:ext cx="9144000" cy="995144"/>
          </a:xfrm>
          <a:prstGeom prst="rect">
            <a:avLst/>
          </a:prstGeom>
        </p:spPr>
        <p:txBody>
          <a:bodyPr wrap="square">
            <a:spAutoFit/>
          </a:bodyPr>
          <a:lstStyle/>
          <a:p>
            <a:r>
              <a:rPr lang="es-ES" b="1" i="1" dirty="0"/>
              <a:t>Nomenclatura sobre </a:t>
            </a:r>
            <a:r>
              <a:rPr lang="es-ES" b="1" i="1" dirty="0" smtClean="0"/>
              <a:t>árboles:</a:t>
            </a:r>
          </a:p>
          <a:p>
            <a:endParaRPr lang="es-ES" b="1" i="1" dirty="0" smtClean="0"/>
          </a:p>
          <a:p>
            <a:pPr marL="285750" indent="-285750">
              <a:lnSpc>
                <a:spcPct val="150000"/>
              </a:lnSpc>
              <a:buFont typeface="Arial"/>
              <a:buChar char="•"/>
            </a:pPr>
            <a:r>
              <a:rPr lang="es-ES" sz="1600" b="1" dirty="0" smtClean="0"/>
              <a:t>Altura</a:t>
            </a:r>
            <a:r>
              <a:rPr lang="es-ES" sz="1600" b="1" dirty="0"/>
              <a:t>:</a:t>
            </a:r>
            <a:r>
              <a:rPr lang="es-ES" sz="1600" dirty="0"/>
              <a:t> el nivel más alto del árbol. En el ejemplo de la figura 1 la altura es 3</a:t>
            </a:r>
            <a:r>
              <a:rPr lang="es-ES" sz="1600" dirty="0" smtClean="0"/>
              <a:t>.</a:t>
            </a:r>
            <a:r>
              <a:rPr lang="es-ES" sz="1600" dirty="0"/>
              <a:t>		</a:t>
            </a:r>
          </a:p>
        </p:txBody>
      </p:sp>
      <p:pic>
        <p:nvPicPr>
          <p:cNvPr id="5" name="Imagen 4"/>
          <p:cNvPicPr>
            <a:picLocks noChangeAspect="1"/>
          </p:cNvPicPr>
          <p:nvPr/>
        </p:nvPicPr>
        <p:blipFill>
          <a:blip r:embed="rId2"/>
          <a:stretch>
            <a:fillRect/>
          </a:stretch>
        </p:blipFill>
        <p:spPr>
          <a:xfrm>
            <a:off x="2673986" y="2939958"/>
            <a:ext cx="3796027" cy="2871177"/>
          </a:xfrm>
          <a:prstGeom prst="rect">
            <a:avLst/>
          </a:prstGeom>
        </p:spPr>
      </p:pic>
      <p:sp>
        <p:nvSpPr>
          <p:cNvPr id="7" name="Rectángulo 6"/>
          <p:cNvSpPr/>
          <p:nvPr/>
        </p:nvSpPr>
        <p:spPr>
          <a:xfrm>
            <a:off x="2499908" y="3076132"/>
            <a:ext cx="348156" cy="264439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28071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387891"/>
            <a:ext cx="9144000" cy="995144"/>
          </a:xfrm>
          <a:prstGeom prst="rect">
            <a:avLst/>
          </a:prstGeom>
        </p:spPr>
        <p:txBody>
          <a:bodyPr wrap="square">
            <a:spAutoFit/>
          </a:bodyPr>
          <a:lstStyle/>
          <a:p>
            <a:r>
              <a:rPr lang="es-ES" b="1" i="1" dirty="0"/>
              <a:t>Nomenclatura sobre </a:t>
            </a:r>
            <a:r>
              <a:rPr lang="es-ES" b="1" i="1" dirty="0" smtClean="0"/>
              <a:t>árboles:</a:t>
            </a:r>
          </a:p>
          <a:p>
            <a:endParaRPr lang="es-ES" b="1" i="1" dirty="0" smtClean="0"/>
          </a:p>
          <a:p>
            <a:pPr marL="285750" indent="-285750">
              <a:lnSpc>
                <a:spcPct val="150000"/>
              </a:lnSpc>
              <a:buFont typeface="Arial"/>
              <a:buChar char="•"/>
            </a:pPr>
            <a:r>
              <a:rPr lang="es-ES" sz="1600" b="1" dirty="0" smtClean="0"/>
              <a:t>Anchura</a:t>
            </a:r>
            <a:r>
              <a:rPr lang="es-ES" sz="1600" b="1" dirty="0"/>
              <a:t>:</a:t>
            </a:r>
            <a:r>
              <a:rPr lang="es-ES" sz="1600" dirty="0"/>
              <a:t> es el mayor valor del número de nodos que hay en un nivel. En la figura, la anchura es 3.	</a:t>
            </a:r>
          </a:p>
        </p:txBody>
      </p:sp>
      <p:pic>
        <p:nvPicPr>
          <p:cNvPr id="5" name="Imagen 4"/>
          <p:cNvPicPr>
            <a:picLocks noChangeAspect="1"/>
          </p:cNvPicPr>
          <p:nvPr/>
        </p:nvPicPr>
        <p:blipFill>
          <a:blip r:embed="rId2"/>
          <a:stretch>
            <a:fillRect/>
          </a:stretch>
        </p:blipFill>
        <p:spPr>
          <a:xfrm>
            <a:off x="2673986" y="2939958"/>
            <a:ext cx="3796027" cy="2871177"/>
          </a:xfrm>
          <a:prstGeom prst="rect">
            <a:avLst/>
          </a:prstGeom>
        </p:spPr>
      </p:pic>
      <p:sp>
        <p:nvSpPr>
          <p:cNvPr id="6" name="Rectángulo 5"/>
          <p:cNvSpPr/>
          <p:nvPr/>
        </p:nvSpPr>
        <p:spPr>
          <a:xfrm rot="5400000">
            <a:off x="4405687" y="1136593"/>
            <a:ext cx="348156" cy="360673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173727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255375"/>
            <a:ext cx="9144000" cy="4247317"/>
          </a:xfrm>
          <a:prstGeom prst="rect">
            <a:avLst/>
          </a:prstGeom>
        </p:spPr>
        <p:txBody>
          <a:bodyPr wrap="square">
            <a:spAutoFit/>
          </a:bodyPr>
          <a:lstStyle/>
          <a:p>
            <a:pPr algn="ctr"/>
            <a:r>
              <a:rPr lang="es-ES" b="1" i="1" dirty="0"/>
              <a:t>Recorridos sobre árboles </a:t>
            </a:r>
            <a:r>
              <a:rPr lang="es-ES" b="1" i="1" dirty="0" smtClean="0"/>
              <a:t>binarios</a:t>
            </a:r>
          </a:p>
          <a:p>
            <a:pPr algn="ctr"/>
            <a:endParaRPr lang="es-ES" b="1" i="1" dirty="0"/>
          </a:p>
          <a:p>
            <a:r>
              <a:rPr lang="es-ES" dirty="0"/>
              <a:t>Se consideran dos tipos de recorrido: recorrido en profundidad y recorrido en anchura o a nivel. </a:t>
            </a:r>
            <a:endParaRPr lang="es-ES" dirty="0" smtClean="0"/>
          </a:p>
          <a:p>
            <a:endParaRPr lang="es-ES" dirty="0"/>
          </a:p>
          <a:p>
            <a:pPr algn="just"/>
            <a:r>
              <a:rPr lang="es-ES" dirty="0" smtClean="0"/>
              <a:t>Puesto </a:t>
            </a:r>
            <a:r>
              <a:rPr lang="es-ES" dirty="0"/>
              <a:t>que los árboles no son secuenciales como las listas, hay que buscar estrategias alternativas para visitar todos los nodos</a:t>
            </a:r>
            <a:r>
              <a:rPr lang="es-ES" dirty="0" smtClean="0"/>
              <a:t>.</a:t>
            </a:r>
          </a:p>
          <a:p>
            <a:endParaRPr lang="es-ES" dirty="0"/>
          </a:p>
          <a:p>
            <a:endParaRPr lang="es-ES" dirty="0"/>
          </a:p>
          <a:p>
            <a:r>
              <a:rPr lang="es-ES" b="1" i="1" dirty="0" smtClean="0"/>
              <a:t>Recorridos </a:t>
            </a:r>
            <a:r>
              <a:rPr lang="es-ES" b="1" i="1" dirty="0"/>
              <a:t>en profundidad</a:t>
            </a:r>
            <a:r>
              <a:rPr lang="es-ES" i="1" dirty="0" smtClean="0"/>
              <a:t>:</a:t>
            </a:r>
          </a:p>
          <a:p>
            <a:endParaRPr lang="es-ES" i="1" dirty="0"/>
          </a:p>
          <a:p>
            <a:pPr marL="342900" indent="-342900">
              <a:buFont typeface="+mj-lt"/>
              <a:buAutoNum type="arabicPeriod"/>
            </a:pPr>
            <a:r>
              <a:rPr lang="es-ES" dirty="0" smtClean="0"/>
              <a:t>Recorrido </a:t>
            </a:r>
            <a:r>
              <a:rPr lang="es-ES" dirty="0"/>
              <a:t>en </a:t>
            </a:r>
            <a:r>
              <a:rPr lang="es-ES" b="1" i="1" dirty="0" err="1"/>
              <a:t>preorden</a:t>
            </a:r>
            <a:r>
              <a:rPr lang="es-ES" dirty="0"/>
              <a:t>: consiste en visitar el nodo actual (visitar puede ser simplemente mostrar la clave del nodo por pantalla), y después visitar el subárbol izquierdo y una vez visitado, visitar el subárbol derecho. Es un proceso recursivo por naturaleza. Si se hace el recorrido en </a:t>
            </a:r>
            <a:r>
              <a:rPr lang="es-ES" dirty="0" err="1"/>
              <a:t>preorden</a:t>
            </a:r>
            <a:r>
              <a:rPr lang="es-ES" dirty="0"/>
              <a:t> del árbol de la figura 1 las visitas serían en el orden siguiente: </a:t>
            </a:r>
            <a:r>
              <a:rPr lang="es-ES" dirty="0" err="1"/>
              <a:t>a,b,d,c,e,f</a:t>
            </a:r>
            <a:r>
              <a:rPr lang="es-ES" dirty="0"/>
              <a:t>.		</a:t>
            </a:r>
          </a:p>
        </p:txBody>
      </p:sp>
      <p:pic>
        <p:nvPicPr>
          <p:cNvPr id="7" name="Imagen 6"/>
          <p:cNvPicPr>
            <a:picLocks noChangeAspect="1"/>
          </p:cNvPicPr>
          <p:nvPr/>
        </p:nvPicPr>
        <p:blipFill>
          <a:blip r:embed="rId2"/>
          <a:stretch>
            <a:fillRect/>
          </a:stretch>
        </p:blipFill>
        <p:spPr>
          <a:xfrm>
            <a:off x="3214114" y="5353822"/>
            <a:ext cx="1988697" cy="1504178"/>
          </a:xfrm>
          <a:prstGeom prst="rect">
            <a:avLst/>
          </a:prstGeom>
        </p:spPr>
      </p:pic>
      <p:sp>
        <p:nvSpPr>
          <p:cNvPr id="2" name="Rectángulo 1"/>
          <p:cNvSpPr/>
          <p:nvPr/>
        </p:nvSpPr>
        <p:spPr>
          <a:xfrm>
            <a:off x="5801814" y="5288340"/>
            <a:ext cx="2197652" cy="1569660"/>
          </a:xfrm>
          <a:prstGeom prst="rect">
            <a:avLst/>
          </a:prstGeom>
        </p:spPr>
        <p:txBody>
          <a:bodyPr wrap="square">
            <a:spAutoFit/>
          </a:bodyPr>
          <a:lstStyle/>
          <a:p>
            <a:r>
              <a:rPr lang="es-ES" sz="1200" dirty="0" err="1"/>
              <a:t>void</a:t>
            </a:r>
            <a:r>
              <a:rPr lang="es-ES" sz="1200" dirty="0"/>
              <a:t> </a:t>
            </a:r>
            <a:r>
              <a:rPr lang="es-ES" sz="1200" dirty="0" err="1"/>
              <a:t>preorden</a:t>
            </a:r>
            <a:r>
              <a:rPr lang="es-ES" sz="1200" dirty="0"/>
              <a:t>(</a:t>
            </a:r>
            <a:r>
              <a:rPr lang="es-ES" sz="1200" dirty="0" err="1"/>
              <a:t>tarbol</a:t>
            </a:r>
            <a:r>
              <a:rPr lang="es-ES" sz="1200" dirty="0"/>
              <a:t> *a)</a:t>
            </a:r>
          </a:p>
          <a:p>
            <a:r>
              <a:rPr lang="es-ES" sz="1200" dirty="0"/>
              <a:t>{</a:t>
            </a:r>
          </a:p>
          <a:p>
            <a:r>
              <a:rPr lang="en-US" sz="1200" dirty="0"/>
              <a:t>  if (a != NULL) {</a:t>
            </a:r>
          </a:p>
          <a:p>
            <a:r>
              <a:rPr lang="en-US" sz="1200" dirty="0"/>
              <a:t>    </a:t>
            </a:r>
            <a:r>
              <a:rPr lang="en-US" sz="1200" dirty="0" err="1"/>
              <a:t>visitar</a:t>
            </a:r>
            <a:r>
              <a:rPr lang="en-US" sz="1200" dirty="0"/>
              <a:t>(a);</a:t>
            </a:r>
          </a:p>
          <a:p>
            <a:r>
              <a:rPr lang="en-US" sz="1200" dirty="0"/>
              <a:t>    </a:t>
            </a:r>
            <a:r>
              <a:rPr lang="en-US" sz="1200" dirty="0" err="1"/>
              <a:t>preorden</a:t>
            </a:r>
            <a:r>
              <a:rPr lang="en-US" sz="1200" dirty="0"/>
              <a:t>(a-&gt;</a:t>
            </a:r>
            <a:r>
              <a:rPr lang="en-US" sz="1200" dirty="0" err="1"/>
              <a:t>izq</a:t>
            </a:r>
            <a:r>
              <a:rPr lang="en-US" sz="1200" dirty="0"/>
              <a:t>);</a:t>
            </a:r>
          </a:p>
          <a:p>
            <a:r>
              <a:rPr lang="en-US" sz="1200" dirty="0"/>
              <a:t>    </a:t>
            </a:r>
            <a:r>
              <a:rPr lang="en-US" sz="1200" dirty="0" err="1"/>
              <a:t>preorden</a:t>
            </a:r>
            <a:r>
              <a:rPr lang="en-US" sz="1200" dirty="0"/>
              <a:t>(a-&gt;der);</a:t>
            </a:r>
          </a:p>
          <a:p>
            <a:r>
              <a:rPr lang="en-US" sz="1200" dirty="0"/>
              <a:t>  }</a:t>
            </a:r>
          </a:p>
          <a:p>
            <a:r>
              <a:rPr lang="en-US" sz="1200" dirty="0"/>
              <a:t>}</a:t>
            </a:r>
            <a:endParaRPr lang="es-ES" sz="1200" dirty="0"/>
          </a:p>
        </p:txBody>
      </p:sp>
    </p:spTree>
    <p:extLst>
      <p:ext uri="{BB962C8B-B14F-4D97-AF65-F5344CB8AC3E}">
        <p14:creationId xmlns:p14="http://schemas.microsoft.com/office/powerpoint/2010/main" val="4084559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255375"/>
            <a:ext cx="9144000" cy="2308324"/>
          </a:xfrm>
          <a:prstGeom prst="rect">
            <a:avLst/>
          </a:prstGeom>
        </p:spPr>
        <p:txBody>
          <a:bodyPr wrap="square">
            <a:spAutoFit/>
          </a:bodyPr>
          <a:lstStyle/>
          <a:p>
            <a:pPr algn="ctr"/>
            <a:r>
              <a:rPr lang="es-ES" b="1" i="1" dirty="0"/>
              <a:t>Recorridos sobre árboles </a:t>
            </a:r>
            <a:r>
              <a:rPr lang="es-ES" b="1" i="1" dirty="0" smtClean="0"/>
              <a:t>binarios</a:t>
            </a:r>
          </a:p>
          <a:p>
            <a:pPr algn="ctr"/>
            <a:endParaRPr lang="es-ES" b="1" i="1" dirty="0"/>
          </a:p>
          <a:p>
            <a:endParaRPr lang="es-ES" dirty="0"/>
          </a:p>
          <a:p>
            <a:r>
              <a:rPr lang="es-ES" b="1" i="1" dirty="0" smtClean="0"/>
              <a:t>Recorridos </a:t>
            </a:r>
            <a:r>
              <a:rPr lang="es-ES" b="1" i="1" dirty="0"/>
              <a:t>en profundidad</a:t>
            </a:r>
            <a:r>
              <a:rPr lang="es-ES" i="1" dirty="0" smtClean="0"/>
              <a:t>:</a:t>
            </a:r>
          </a:p>
          <a:p>
            <a:endParaRPr lang="es-ES" i="1" dirty="0"/>
          </a:p>
          <a:p>
            <a:pPr marL="342900" indent="-342900">
              <a:buFont typeface="+mj-lt"/>
              <a:buAutoNum type="arabicPeriod" startAt="2"/>
            </a:pPr>
            <a:r>
              <a:rPr lang="es-ES" dirty="0"/>
              <a:t>Recorrido en</a:t>
            </a:r>
            <a:r>
              <a:rPr lang="es-ES" b="1" dirty="0"/>
              <a:t> </a:t>
            </a:r>
            <a:r>
              <a:rPr lang="es-ES" b="1" i="1" dirty="0" err="1"/>
              <a:t>inorden</a:t>
            </a:r>
            <a:r>
              <a:rPr lang="es-ES" dirty="0"/>
              <a:t> u orden central: se visita el subárbol izquierdo, el nodo actual, y después se visita el subárbol derecho. En el ejemplo de la figura 1 las visitas serían en este orden: </a:t>
            </a:r>
            <a:r>
              <a:rPr lang="es-ES" dirty="0" err="1"/>
              <a:t>b,d,a,e,c,f</a:t>
            </a:r>
            <a:r>
              <a:rPr lang="es-ES" dirty="0"/>
              <a:t>.	</a:t>
            </a:r>
          </a:p>
        </p:txBody>
      </p:sp>
      <p:pic>
        <p:nvPicPr>
          <p:cNvPr id="7" name="Imagen 6"/>
          <p:cNvPicPr>
            <a:picLocks noChangeAspect="1"/>
          </p:cNvPicPr>
          <p:nvPr/>
        </p:nvPicPr>
        <p:blipFill>
          <a:blip r:embed="rId2"/>
          <a:stretch>
            <a:fillRect/>
          </a:stretch>
        </p:blipFill>
        <p:spPr>
          <a:xfrm>
            <a:off x="1977244" y="4216344"/>
            <a:ext cx="1988697" cy="1504178"/>
          </a:xfrm>
          <a:prstGeom prst="rect">
            <a:avLst/>
          </a:prstGeom>
        </p:spPr>
      </p:pic>
      <p:sp>
        <p:nvSpPr>
          <p:cNvPr id="2" name="Rectángulo 1"/>
          <p:cNvSpPr/>
          <p:nvPr/>
        </p:nvSpPr>
        <p:spPr>
          <a:xfrm>
            <a:off x="4472599" y="4150862"/>
            <a:ext cx="1921566" cy="1569660"/>
          </a:xfrm>
          <a:prstGeom prst="rect">
            <a:avLst/>
          </a:prstGeom>
        </p:spPr>
        <p:txBody>
          <a:bodyPr wrap="square">
            <a:spAutoFit/>
          </a:bodyPr>
          <a:lstStyle/>
          <a:p>
            <a:r>
              <a:rPr lang="es-ES" sz="1200" dirty="0" err="1"/>
              <a:t>void</a:t>
            </a:r>
            <a:r>
              <a:rPr lang="es-ES" sz="1200" dirty="0"/>
              <a:t> </a:t>
            </a:r>
            <a:r>
              <a:rPr lang="es-ES" sz="1200" dirty="0" err="1"/>
              <a:t>inorden</a:t>
            </a:r>
            <a:r>
              <a:rPr lang="es-ES" sz="1200" dirty="0"/>
              <a:t>(</a:t>
            </a:r>
            <a:r>
              <a:rPr lang="es-ES" sz="1200" dirty="0" err="1"/>
              <a:t>tarbol</a:t>
            </a:r>
            <a:r>
              <a:rPr lang="es-ES" sz="1200" dirty="0"/>
              <a:t> *a)</a:t>
            </a:r>
          </a:p>
          <a:p>
            <a:r>
              <a:rPr lang="es-ES" sz="1200" dirty="0"/>
              <a:t>{</a:t>
            </a:r>
          </a:p>
          <a:p>
            <a:r>
              <a:rPr lang="en-US" sz="1200" dirty="0"/>
              <a:t>  if (a != NULL) {</a:t>
            </a:r>
          </a:p>
          <a:p>
            <a:r>
              <a:rPr lang="en-US" sz="1200" dirty="0"/>
              <a:t>    </a:t>
            </a:r>
            <a:r>
              <a:rPr lang="en-US" sz="1200" dirty="0" err="1"/>
              <a:t>inorden</a:t>
            </a:r>
            <a:r>
              <a:rPr lang="en-US" sz="1200" dirty="0"/>
              <a:t>(a-&gt;</a:t>
            </a:r>
            <a:r>
              <a:rPr lang="en-US" sz="1200" dirty="0" err="1"/>
              <a:t>izq</a:t>
            </a:r>
            <a:r>
              <a:rPr lang="en-US" sz="1200" dirty="0"/>
              <a:t>);</a:t>
            </a:r>
          </a:p>
          <a:p>
            <a:r>
              <a:rPr lang="en-US" sz="1200" dirty="0"/>
              <a:t>    </a:t>
            </a:r>
            <a:r>
              <a:rPr lang="en-US" sz="1200" dirty="0" err="1"/>
              <a:t>visitar</a:t>
            </a:r>
            <a:r>
              <a:rPr lang="en-US" sz="1200" dirty="0"/>
              <a:t>(a);</a:t>
            </a:r>
          </a:p>
          <a:p>
            <a:r>
              <a:rPr lang="en-US" sz="1200" dirty="0"/>
              <a:t>    </a:t>
            </a:r>
            <a:r>
              <a:rPr lang="en-US" sz="1200" dirty="0" err="1"/>
              <a:t>inorden</a:t>
            </a:r>
            <a:r>
              <a:rPr lang="en-US" sz="1200" dirty="0"/>
              <a:t>(a-&gt;der);</a:t>
            </a:r>
          </a:p>
          <a:p>
            <a:r>
              <a:rPr lang="en-US" sz="1200" dirty="0"/>
              <a:t>  }</a:t>
            </a:r>
          </a:p>
          <a:p>
            <a:r>
              <a:rPr lang="en-US" sz="1200" dirty="0"/>
              <a:t>}		</a:t>
            </a:r>
          </a:p>
        </p:txBody>
      </p:sp>
    </p:spTree>
    <p:extLst>
      <p:ext uri="{BB962C8B-B14F-4D97-AF65-F5344CB8AC3E}">
        <p14:creationId xmlns:p14="http://schemas.microsoft.com/office/powerpoint/2010/main" val="310190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255375"/>
            <a:ext cx="9144000" cy="2031325"/>
          </a:xfrm>
          <a:prstGeom prst="rect">
            <a:avLst/>
          </a:prstGeom>
        </p:spPr>
        <p:txBody>
          <a:bodyPr wrap="square">
            <a:spAutoFit/>
          </a:bodyPr>
          <a:lstStyle/>
          <a:p>
            <a:pPr algn="ctr"/>
            <a:r>
              <a:rPr lang="es-ES" b="1" i="1" dirty="0"/>
              <a:t>Recorridos sobre árboles </a:t>
            </a:r>
            <a:r>
              <a:rPr lang="es-ES" b="1" i="1" dirty="0" smtClean="0"/>
              <a:t>binarios</a:t>
            </a:r>
          </a:p>
          <a:p>
            <a:endParaRPr lang="es-ES" dirty="0"/>
          </a:p>
          <a:p>
            <a:r>
              <a:rPr lang="es-ES" b="1" i="1" dirty="0" smtClean="0"/>
              <a:t>Recorridos </a:t>
            </a:r>
            <a:r>
              <a:rPr lang="es-ES" b="1" i="1" dirty="0"/>
              <a:t>en profundidad</a:t>
            </a:r>
            <a:r>
              <a:rPr lang="es-ES" i="1" dirty="0" smtClean="0"/>
              <a:t>:</a:t>
            </a:r>
          </a:p>
          <a:p>
            <a:endParaRPr lang="es-ES" i="1" dirty="0"/>
          </a:p>
          <a:p>
            <a:pPr marL="342900" indent="-342900">
              <a:buFont typeface="+mj-lt"/>
              <a:buAutoNum type="arabicPeriod" startAt="3"/>
            </a:pPr>
            <a:r>
              <a:rPr lang="es-ES" dirty="0"/>
              <a:t>Recorrido en </a:t>
            </a:r>
            <a:r>
              <a:rPr lang="es-ES" b="1" i="1" dirty="0" err="1"/>
              <a:t>postorden</a:t>
            </a:r>
            <a:r>
              <a:rPr lang="es-ES" i="1" dirty="0"/>
              <a:t>:</a:t>
            </a:r>
            <a:r>
              <a:rPr lang="es-ES" dirty="0"/>
              <a:t> se visitan primero el subárbol izquierdo, después el subárbol derecho, y por último el nodo actual. En el ejemplo de la figura 1 el recorrido quedaría así: </a:t>
            </a:r>
            <a:r>
              <a:rPr lang="es-ES" dirty="0" err="1"/>
              <a:t>d,b,e,f,c,a</a:t>
            </a:r>
            <a:r>
              <a:rPr lang="es-ES" dirty="0"/>
              <a:t>.	</a:t>
            </a:r>
          </a:p>
        </p:txBody>
      </p:sp>
      <p:pic>
        <p:nvPicPr>
          <p:cNvPr id="7" name="Imagen 6"/>
          <p:cNvPicPr>
            <a:picLocks noChangeAspect="1"/>
          </p:cNvPicPr>
          <p:nvPr/>
        </p:nvPicPr>
        <p:blipFill>
          <a:blip r:embed="rId2"/>
          <a:stretch>
            <a:fillRect/>
          </a:stretch>
        </p:blipFill>
        <p:spPr>
          <a:xfrm>
            <a:off x="1922027" y="3511550"/>
            <a:ext cx="1988697" cy="1504178"/>
          </a:xfrm>
          <a:prstGeom prst="rect">
            <a:avLst/>
          </a:prstGeom>
        </p:spPr>
      </p:pic>
      <p:sp>
        <p:nvSpPr>
          <p:cNvPr id="3" name="Rectángulo 2"/>
          <p:cNvSpPr/>
          <p:nvPr/>
        </p:nvSpPr>
        <p:spPr>
          <a:xfrm>
            <a:off x="4509727" y="3446068"/>
            <a:ext cx="1833217" cy="1569660"/>
          </a:xfrm>
          <a:prstGeom prst="rect">
            <a:avLst/>
          </a:prstGeom>
        </p:spPr>
        <p:txBody>
          <a:bodyPr wrap="square">
            <a:spAutoFit/>
          </a:bodyPr>
          <a:lstStyle/>
          <a:p>
            <a:r>
              <a:rPr lang="es-ES" sz="1200" dirty="0" err="1"/>
              <a:t>void</a:t>
            </a:r>
            <a:r>
              <a:rPr lang="es-ES" sz="1200" dirty="0"/>
              <a:t> </a:t>
            </a:r>
            <a:r>
              <a:rPr lang="es-ES" sz="1200" dirty="0" err="1"/>
              <a:t>postorden</a:t>
            </a:r>
            <a:r>
              <a:rPr lang="es-ES" sz="1200" dirty="0"/>
              <a:t>(</a:t>
            </a:r>
            <a:r>
              <a:rPr lang="es-ES" sz="1200" dirty="0" err="1"/>
              <a:t>arbol</a:t>
            </a:r>
            <a:r>
              <a:rPr lang="es-ES" sz="1200" dirty="0"/>
              <a:t> *a)</a:t>
            </a:r>
          </a:p>
          <a:p>
            <a:r>
              <a:rPr lang="es-ES" sz="1200" dirty="0"/>
              <a:t>{</a:t>
            </a:r>
          </a:p>
          <a:p>
            <a:r>
              <a:rPr lang="en-US" sz="1200" dirty="0"/>
              <a:t>  if (a != NULL) {</a:t>
            </a:r>
          </a:p>
          <a:p>
            <a:r>
              <a:rPr lang="en-US" sz="1200" dirty="0"/>
              <a:t>    </a:t>
            </a:r>
            <a:r>
              <a:rPr lang="en-US" sz="1200" dirty="0" err="1"/>
              <a:t>postorden</a:t>
            </a:r>
            <a:r>
              <a:rPr lang="en-US" sz="1200" dirty="0"/>
              <a:t>(a-&gt;</a:t>
            </a:r>
            <a:r>
              <a:rPr lang="en-US" sz="1200" dirty="0" err="1"/>
              <a:t>izq</a:t>
            </a:r>
            <a:r>
              <a:rPr lang="en-US" sz="1200" dirty="0"/>
              <a:t>);</a:t>
            </a:r>
          </a:p>
          <a:p>
            <a:r>
              <a:rPr lang="en-US" sz="1200" dirty="0"/>
              <a:t>    </a:t>
            </a:r>
            <a:r>
              <a:rPr lang="en-US" sz="1200" dirty="0" err="1"/>
              <a:t>postorden</a:t>
            </a:r>
            <a:r>
              <a:rPr lang="en-US" sz="1200" dirty="0"/>
              <a:t>(a-&gt;der);</a:t>
            </a:r>
          </a:p>
          <a:p>
            <a:r>
              <a:rPr lang="en-US" sz="1200" dirty="0"/>
              <a:t>    </a:t>
            </a:r>
            <a:r>
              <a:rPr lang="en-US" sz="1200" dirty="0" err="1"/>
              <a:t>visitar</a:t>
            </a:r>
            <a:r>
              <a:rPr lang="en-US" sz="1200" dirty="0"/>
              <a:t>(a);</a:t>
            </a:r>
          </a:p>
          <a:p>
            <a:r>
              <a:rPr lang="en-US" sz="1200" dirty="0"/>
              <a:t>  }</a:t>
            </a:r>
          </a:p>
          <a:p>
            <a:r>
              <a:rPr lang="en-US" sz="1200" dirty="0"/>
              <a:t>}</a:t>
            </a:r>
            <a:endParaRPr lang="es-ES" sz="1200" dirty="0"/>
          </a:p>
        </p:txBody>
      </p:sp>
      <p:sp>
        <p:nvSpPr>
          <p:cNvPr id="5" name="Rectángulo 4"/>
          <p:cNvSpPr/>
          <p:nvPr/>
        </p:nvSpPr>
        <p:spPr>
          <a:xfrm>
            <a:off x="23630" y="5357673"/>
            <a:ext cx="9144000" cy="923330"/>
          </a:xfrm>
          <a:prstGeom prst="rect">
            <a:avLst/>
          </a:prstGeom>
        </p:spPr>
        <p:txBody>
          <a:bodyPr wrap="square">
            <a:spAutoFit/>
          </a:bodyPr>
          <a:lstStyle/>
          <a:p>
            <a:pPr algn="just"/>
            <a:r>
              <a:rPr lang="es-ES" dirty="0"/>
              <a:t>La ventaja del recorrido en </a:t>
            </a:r>
            <a:r>
              <a:rPr lang="es-ES" b="1" i="1" dirty="0" err="1"/>
              <a:t>postorden</a:t>
            </a:r>
            <a:r>
              <a:rPr lang="es-ES" dirty="0"/>
              <a:t> es que permite borrar el árbol de forma consistente. Es decir, si visitar se traduce por borrar el nodo actual, al ejecutar este recorrido se borrará el árbol o subárbol que se pasa como parámetro. </a:t>
            </a:r>
          </a:p>
        </p:txBody>
      </p:sp>
    </p:spTree>
    <p:extLst>
      <p:ext uri="{BB962C8B-B14F-4D97-AF65-F5344CB8AC3E}">
        <p14:creationId xmlns:p14="http://schemas.microsoft.com/office/powerpoint/2010/main" val="1669795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255375"/>
            <a:ext cx="9144000" cy="3139321"/>
          </a:xfrm>
          <a:prstGeom prst="rect">
            <a:avLst/>
          </a:prstGeom>
        </p:spPr>
        <p:txBody>
          <a:bodyPr wrap="square">
            <a:spAutoFit/>
          </a:bodyPr>
          <a:lstStyle/>
          <a:p>
            <a:pPr algn="ctr"/>
            <a:r>
              <a:rPr lang="es-ES" b="1" i="1" dirty="0"/>
              <a:t>Recorridos sobre árboles </a:t>
            </a:r>
            <a:r>
              <a:rPr lang="es-ES" b="1" i="1" dirty="0" smtClean="0"/>
              <a:t>binarios</a:t>
            </a:r>
          </a:p>
          <a:p>
            <a:endParaRPr lang="es-ES" dirty="0"/>
          </a:p>
          <a:p>
            <a:r>
              <a:rPr lang="es-ES" b="1" i="1" dirty="0"/>
              <a:t>Recorrido en amplitud</a:t>
            </a:r>
            <a:r>
              <a:rPr lang="es-ES" i="1" dirty="0"/>
              <a:t>:</a:t>
            </a:r>
          </a:p>
          <a:p>
            <a:r>
              <a:rPr lang="es-ES" dirty="0"/>
              <a:t>Consiste en ir visitando el árbol por niveles. Primero se visitan los nodos de nivel 1 (como mucho hay uno, la raíz), después los nodos de nivel 2, así hasta que ya no queden más.  Si se hace el recorrido en amplitud del </a:t>
            </a:r>
            <a:r>
              <a:rPr lang="es-ES" dirty="0" smtClean="0"/>
              <a:t>siguiente árbol se visitaría </a:t>
            </a:r>
            <a:r>
              <a:rPr lang="es-ES" dirty="0"/>
              <a:t>los nodos en </a:t>
            </a:r>
            <a:r>
              <a:rPr lang="es-ES" dirty="0" smtClean="0"/>
              <a:t>el </a:t>
            </a:r>
            <a:r>
              <a:rPr lang="es-ES" dirty="0"/>
              <a:t>orden: </a:t>
            </a:r>
            <a:endParaRPr lang="es-ES" dirty="0" smtClean="0"/>
          </a:p>
          <a:p>
            <a:pPr algn="ctr"/>
            <a:r>
              <a:rPr lang="es-ES" dirty="0" err="1" smtClean="0"/>
              <a:t>a</a:t>
            </a:r>
            <a:r>
              <a:rPr lang="es-ES" dirty="0" err="1"/>
              <a:t>,b,c,d,e,</a:t>
            </a:r>
            <a:r>
              <a:rPr lang="es-ES" dirty="0" err="1" smtClean="0"/>
              <a:t>f</a:t>
            </a:r>
            <a:r>
              <a:rPr lang="es-ES" dirty="0"/>
              <a:t>.</a:t>
            </a:r>
            <a:endParaRPr lang="es-ES" dirty="0" smtClean="0"/>
          </a:p>
          <a:p>
            <a:r>
              <a:rPr lang="es-ES" dirty="0" smtClean="0"/>
              <a:t>En </a:t>
            </a:r>
            <a:r>
              <a:rPr lang="es-ES" dirty="0"/>
              <a:t>este caso el recorrido no se realizará de forma recursiva sino iterativa, utilizando una </a:t>
            </a:r>
            <a:r>
              <a:rPr lang="es-ES" dirty="0" smtClean="0"/>
              <a:t>cola. como </a:t>
            </a:r>
            <a:r>
              <a:rPr lang="es-ES" dirty="0"/>
              <a:t>estructura de datos auxiliar. El procedimiento consiste en encolar (si no están vacíos) los subárboles izquierdo y derecho del nodo extraido de la cola, y seguir desencolando y encolando hasta que la cola esté vacía. 		</a:t>
            </a:r>
            <a:endParaRPr lang="es-ES" dirty="0">
              <a:hlinkClick r:id="rId2"/>
            </a:endParaRPr>
          </a:p>
        </p:txBody>
      </p:sp>
      <p:pic>
        <p:nvPicPr>
          <p:cNvPr id="7" name="Imagen 6"/>
          <p:cNvPicPr>
            <a:picLocks noChangeAspect="1"/>
          </p:cNvPicPr>
          <p:nvPr/>
        </p:nvPicPr>
        <p:blipFill>
          <a:blip r:embed="rId3"/>
          <a:stretch>
            <a:fillRect/>
          </a:stretch>
        </p:blipFill>
        <p:spPr>
          <a:xfrm>
            <a:off x="353853" y="4750603"/>
            <a:ext cx="1988697" cy="1504178"/>
          </a:xfrm>
          <a:prstGeom prst="rect">
            <a:avLst/>
          </a:prstGeom>
        </p:spPr>
      </p:pic>
      <p:sp>
        <p:nvSpPr>
          <p:cNvPr id="2" name="Rectángulo 1"/>
          <p:cNvSpPr/>
          <p:nvPr/>
        </p:nvSpPr>
        <p:spPr>
          <a:xfrm>
            <a:off x="3261814" y="4303291"/>
            <a:ext cx="4572000" cy="2292935"/>
          </a:xfrm>
          <a:prstGeom prst="rect">
            <a:avLst/>
          </a:prstGeom>
        </p:spPr>
        <p:txBody>
          <a:bodyPr>
            <a:spAutoFit/>
          </a:bodyPr>
          <a:lstStyle/>
          <a:p>
            <a:r>
              <a:rPr lang="es-ES" sz="1100" dirty="0" err="1"/>
              <a:t>void</a:t>
            </a:r>
            <a:r>
              <a:rPr lang="es-ES" sz="1100" dirty="0"/>
              <a:t> amplitud(</a:t>
            </a:r>
            <a:r>
              <a:rPr lang="es-ES" sz="1100" dirty="0" err="1"/>
              <a:t>tarbol</a:t>
            </a:r>
            <a:r>
              <a:rPr lang="es-ES" sz="1100" dirty="0"/>
              <a:t> *a)</a:t>
            </a:r>
          </a:p>
          <a:p>
            <a:r>
              <a:rPr lang="es-ES" sz="1100" dirty="0"/>
              <a:t>{</a:t>
            </a:r>
          </a:p>
          <a:p>
            <a:r>
              <a:rPr lang="es-ES" sz="1100" dirty="0"/>
              <a:t>  </a:t>
            </a:r>
            <a:r>
              <a:rPr lang="es-ES" sz="1100" dirty="0" err="1"/>
              <a:t>tCola</a:t>
            </a:r>
            <a:r>
              <a:rPr lang="es-ES" sz="1100" dirty="0"/>
              <a:t> cola;   /* las claves de la cola serán de tipo árbol binario */</a:t>
            </a:r>
          </a:p>
          <a:p>
            <a:r>
              <a:rPr lang="es-ES" sz="1100" dirty="0"/>
              <a:t>  </a:t>
            </a:r>
            <a:r>
              <a:rPr lang="es-ES" sz="1100" dirty="0" err="1"/>
              <a:t>arbol</a:t>
            </a:r>
            <a:r>
              <a:rPr lang="es-ES" sz="1100" dirty="0"/>
              <a:t> *</a:t>
            </a:r>
            <a:r>
              <a:rPr lang="es-ES" sz="1100" dirty="0" err="1"/>
              <a:t>aux</a:t>
            </a:r>
            <a:r>
              <a:rPr lang="es-ES" sz="1100" dirty="0"/>
              <a:t>;</a:t>
            </a:r>
          </a:p>
          <a:p>
            <a:r>
              <a:rPr lang="es-ES" sz="1100" dirty="0"/>
              <a:t>  </a:t>
            </a:r>
          </a:p>
          <a:p>
            <a:r>
              <a:rPr lang="en-US" sz="1100" dirty="0"/>
              <a:t>  if (a != NULL) {</a:t>
            </a:r>
          </a:p>
          <a:p>
            <a:r>
              <a:rPr lang="en-US" sz="1100" dirty="0"/>
              <a:t>    </a:t>
            </a:r>
            <a:r>
              <a:rPr lang="en-US" sz="1100" dirty="0" err="1"/>
              <a:t>CrearCola</a:t>
            </a:r>
            <a:r>
              <a:rPr lang="en-US" sz="1100" dirty="0"/>
              <a:t>(cola);</a:t>
            </a:r>
          </a:p>
          <a:p>
            <a:r>
              <a:rPr lang="en-US" sz="1100" dirty="0"/>
              <a:t>    </a:t>
            </a:r>
            <a:r>
              <a:rPr lang="en-US" sz="1100" dirty="0" err="1"/>
              <a:t>encolar</a:t>
            </a:r>
            <a:r>
              <a:rPr lang="en-US" sz="1100" dirty="0"/>
              <a:t>(cola, a);</a:t>
            </a:r>
          </a:p>
          <a:p>
            <a:r>
              <a:rPr lang="en-US" sz="1100" dirty="0"/>
              <a:t>    while (!</a:t>
            </a:r>
            <a:r>
              <a:rPr lang="en-US" sz="1100" dirty="0" err="1"/>
              <a:t>colavacia</a:t>
            </a:r>
            <a:r>
              <a:rPr lang="en-US" sz="1100" dirty="0"/>
              <a:t>(cola)) {</a:t>
            </a:r>
          </a:p>
          <a:p>
            <a:r>
              <a:rPr lang="en-US" sz="1100" dirty="0"/>
              <a:t>      </a:t>
            </a:r>
            <a:r>
              <a:rPr lang="en-US" sz="1100" dirty="0" err="1"/>
              <a:t>desencolar</a:t>
            </a:r>
            <a:r>
              <a:rPr lang="en-US" sz="1100" dirty="0"/>
              <a:t>(cola, aux);</a:t>
            </a:r>
          </a:p>
          <a:p>
            <a:r>
              <a:rPr lang="fr-FR" sz="1100" dirty="0"/>
              <a:t>      </a:t>
            </a:r>
            <a:r>
              <a:rPr lang="fr-FR" sz="1100" dirty="0" err="1"/>
              <a:t>visitar</a:t>
            </a:r>
            <a:r>
              <a:rPr lang="fr-FR" sz="1100" dirty="0"/>
              <a:t>(aux);</a:t>
            </a:r>
          </a:p>
          <a:p>
            <a:r>
              <a:rPr lang="fr-FR" sz="1100" dirty="0"/>
              <a:t>      if (aux-&gt;</a:t>
            </a:r>
            <a:r>
              <a:rPr lang="fr-FR" sz="1100" dirty="0" err="1"/>
              <a:t>izq</a:t>
            </a:r>
            <a:r>
              <a:rPr lang="fr-FR" sz="1100" dirty="0"/>
              <a:t> != NULL) </a:t>
            </a:r>
            <a:r>
              <a:rPr lang="fr-FR" sz="1100" dirty="0" err="1"/>
              <a:t>encolar</a:t>
            </a:r>
            <a:r>
              <a:rPr lang="fr-FR" sz="1100" dirty="0"/>
              <a:t>(cola, aux-&gt;</a:t>
            </a:r>
            <a:r>
              <a:rPr lang="fr-FR" sz="1100" dirty="0" err="1"/>
              <a:t>izq</a:t>
            </a:r>
            <a:r>
              <a:rPr lang="fr-FR" sz="1100" dirty="0"/>
              <a:t>);</a:t>
            </a:r>
          </a:p>
          <a:p>
            <a:r>
              <a:rPr lang="fr-FR" sz="1100" dirty="0"/>
              <a:t>      if (aux-&gt;der != NULL) </a:t>
            </a:r>
            <a:r>
              <a:rPr lang="fr-FR" sz="1100" dirty="0" err="1"/>
              <a:t>encolar</a:t>
            </a:r>
            <a:r>
              <a:rPr lang="fr-FR" sz="1100" dirty="0"/>
              <a:t>(cola, aux-&gt;der</a:t>
            </a:r>
            <a:r>
              <a:rPr lang="fr-FR" sz="1100" dirty="0" smtClean="0"/>
              <a:t>)}}}</a:t>
            </a:r>
            <a:r>
              <a:rPr lang="fr-FR" sz="1100" dirty="0"/>
              <a:t>		</a:t>
            </a:r>
          </a:p>
        </p:txBody>
      </p:sp>
    </p:spTree>
    <p:extLst>
      <p:ext uri="{BB962C8B-B14F-4D97-AF65-F5344CB8AC3E}">
        <p14:creationId xmlns:p14="http://schemas.microsoft.com/office/powerpoint/2010/main" val="653398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056592"/>
            <a:ext cx="9144000" cy="3139321"/>
          </a:xfrm>
          <a:prstGeom prst="rect">
            <a:avLst/>
          </a:prstGeom>
        </p:spPr>
        <p:txBody>
          <a:bodyPr wrap="square">
            <a:spAutoFit/>
          </a:bodyPr>
          <a:lstStyle/>
          <a:p>
            <a:pPr algn="ctr"/>
            <a:r>
              <a:rPr lang="es-ES" b="1" i="1" dirty="0"/>
              <a:t>Construcción de un árbol binario</a:t>
            </a:r>
          </a:p>
          <a:p>
            <a:endParaRPr lang="es-ES" dirty="0" smtClean="0"/>
          </a:p>
          <a:p>
            <a:r>
              <a:rPr lang="es-ES" dirty="0" smtClean="0"/>
              <a:t>Hasta </a:t>
            </a:r>
            <a:r>
              <a:rPr lang="es-ES" dirty="0"/>
              <a:t>el momento se ha visto la declaración y recorrido de un árbol binario. Sin embargo no se ha estudiado ningún método para crearlos. A continuación se estudia un método para crear un árbol binario que no tenga claves repetidas partiendo de su recorrido en </a:t>
            </a:r>
            <a:r>
              <a:rPr lang="es-ES" dirty="0" err="1"/>
              <a:t>preorden</a:t>
            </a:r>
            <a:r>
              <a:rPr lang="es-ES" dirty="0"/>
              <a:t> e </a:t>
            </a:r>
            <a:r>
              <a:rPr lang="es-ES" dirty="0" err="1"/>
              <a:t>inorden</a:t>
            </a:r>
            <a:r>
              <a:rPr lang="es-ES" dirty="0"/>
              <a:t>, almacenados en </a:t>
            </a:r>
            <a:r>
              <a:rPr lang="es-ES" dirty="0" err="1" smtClean="0"/>
              <a:t>arrays</a:t>
            </a:r>
            <a:r>
              <a:rPr lang="es-ES" dirty="0"/>
              <a:t>.</a:t>
            </a:r>
          </a:p>
          <a:p>
            <a:r>
              <a:rPr lang="es-ES" dirty="0" smtClean="0"/>
              <a:t>Partiendo </a:t>
            </a:r>
            <a:r>
              <a:rPr lang="es-ES" dirty="0"/>
              <a:t>de los recorridos </a:t>
            </a:r>
            <a:r>
              <a:rPr lang="es-ES" dirty="0" err="1"/>
              <a:t>preorden</a:t>
            </a:r>
            <a:r>
              <a:rPr lang="es-ES" dirty="0"/>
              <a:t> e </a:t>
            </a:r>
            <a:r>
              <a:rPr lang="es-ES" dirty="0" err="1"/>
              <a:t>inorden</a:t>
            </a:r>
            <a:r>
              <a:rPr lang="es-ES" dirty="0"/>
              <a:t> </a:t>
            </a:r>
            <a:r>
              <a:rPr lang="es-ES" dirty="0" smtClean="0"/>
              <a:t>puede determinarse </a:t>
            </a:r>
            <a:r>
              <a:rPr lang="es-ES" dirty="0"/>
              <a:t>que la raíz es el primer elemento del recorrido en </a:t>
            </a:r>
            <a:r>
              <a:rPr lang="es-ES" dirty="0" err="1"/>
              <a:t>preorden</a:t>
            </a:r>
            <a:r>
              <a:rPr lang="es-ES" dirty="0"/>
              <a:t>. Ese elemento se busca en el </a:t>
            </a:r>
            <a:r>
              <a:rPr lang="es-ES" dirty="0" err="1"/>
              <a:t>array</a:t>
            </a:r>
            <a:r>
              <a:rPr lang="es-ES" dirty="0"/>
              <a:t> </a:t>
            </a:r>
            <a:r>
              <a:rPr lang="es-ES" dirty="0" err="1"/>
              <a:t>inorden</a:t>
            </a:r>
            <a:r>
              <a:rPr lang="es-ES" dirty="0"/>
              <a:t>. Los elementos en el </a:t>
            </a:r>
            <a:r>
              <a:rPr lang="es-ES" dirty="0" err="1"/>
              <a:t>array</a:t>
            </a:r>
            <a:r>
              <a:rPr lang="es-ES" dirty="0"/>
              <a:t> </a:t>
            </a:r>
            <a:r>
              <a:rPr lang="es-ES" dirty="0" err="1"/>
              <a:t>inorden</a:t>
            </a:r>
            <a:r>
              <a:rPr lang="es-ES" dirty="0"/>
              <a:t> entre </a:t>
            </a:r>
            <a:r>
              <a:rPr lang="es-ES" b="1" dirty="0" err="1"/>
              <a:t>izq</a:t>
            </a:r>
            <a:r>
              <a:rPr lang="es-ES" dirty="0"/>
              <a:t> y la raíz forman el subárbol izquierdo. </a:t>
            </a:r>
            <a:endParaRPr lang="es-ES" dirty="0" smtClean="0"/>
          </a:p>
          <a:p>
            <a:r>
              <a:rPr lang="es-ES" dirty="0" smtClean="0"/>
              <a:t>Asimismo </a:t>
            </a:r>
            <a:r>
              <a:rPr lang="es-ES" dirty="0"/>
              <a:t>los elementos entre </a:t>
            </a:r>
            <a:r>
              <a:rPr lang="es-ES" b="1" dirty="0"/>
              <a:t>der</a:t>
            </a:r>
            <a:r>
              <a:rPr lang="es-ES" dirty="0"/>
              <a:t> y la raíz forman el subárbol derecho. </a:t>
            </a:r>
            <a:endParaRPr lang="es-ES" dirty="0" smtClean="0"/>
          </a:p>
          <a:p>
            <a:r>
              <a:rPr lang="es-ES" dirty="0" smtClean="0"/>
              <a:t>Por </a:t>
            </a:r>
            <a:r>
              <a:rPr lang="es-ES" dirty="0"/>
              <a:t>tanto se tiene este árbol:		</a:t>
            </a:r>
          </a:p>
        </p:txBody>
      </p:sp>
      <p:pic>
        <p:nvPicPr>
          <p:cNvPr id="5" name="Imagen 4"/>
          <p:cNvPicPr>
            <a:picLocks noChangeAspect="1"/>
          </p:cNvPicPr>
          <p:nvPr/>
        </p:nvPicPr>
        <p:blipFill>
          <a:blip r:embed="rId2"/>
          <a:stretch>
            <a:fillRect/>
          </a:stretch>
        </p:blipFill>
        <p:spPr>
          <a:xfrm>
            <a:off x="220663" y="4195913"/>
            <a:ext cx="7975600" cy="2413000"/>
          </a:xfrm>
          <a:prstGeom prst="rect">
            <a:avLst/>
          </a:prstGeom>
        </p:spPr>
      </p:pic>
    </p:spTree>
    <p:extLst>
      <p:ext uri="{BB962C8B-B14F-4D97-AF65-F5344CB8AC3E}">
        <p14:creationId xmlns:p14="http://schemas.microsoft.com/office/powerpoint/2010/main" val="3394783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6" name="Rectángulo 5"/>
          <p:cNvSpPr/>
          <p:nvPr/>
        </p:nvSpPr>
        <p:spPr>
          <a:xfrm>
            <a:off x="169222" y="1178465"/>
            <a:ext cx="8805555" cy="5355313"/>
          </a:xfrm>
          <a:prstGeom prst="rect">
            <a:avLst/>
          </a:prstGeom>
        </p:spPr>
        <p:txBody>
          <a:bodyPr wrap="square">
            <a:spAutoFit/>
          </a:bodyPr>
          <a:lstStyle/>
          <a:p>
            <a:r>
              <a:rPr lang="es-ES" b="1" i="1" dirty="0"/>
              <a:t>Definición de </a:t>
            </a:r>
            <a:r>
              <a:rPr lang="es-ES" b="1" i="1" dirty="0" smtClean="0"/>
              <a:t>árbol:</a:t>
            </a:r>
          </a:p>
          <a:p>
            <a:endParaRPr lang="es-ES" i="1" dirty="0"/>
          </a:p>
          <a:p>
            <a:r>
              <a:rPr lang="es-ES" dirty="0"/>
              <a:t>Un árbol es una estructura de datos, que puede definirse de forma recursiva como</a:t>
            </a:r>
            <a:r>
              <a:rPr lang="es-ES" dirty="0" smtClean="0"/>
              <a:t>:</a:t>
            </a:r>
          </a:p>
          <a:p>
            <a:endParaRPr lang="es-ES" dirty="0"/>
          </a:p>
          <a:p>
            <a:pPr algn="ctr"/>
            <a:r>
              <a:rPr lang="es-ES" dirty="0" smtClean="0"/>
              <a:t>Una </a:t>
            </a:r>
            <a:r>
              <a:rPr lang="es-ES" dirty="0"/>
              <a:t>estructura vacía </a:t>
            </a:r>
            <a:endParaRPr lang="es-ES" dirty="0" smtClean="0"/>
          </a:p>
          <a:p>
            <a:pPr algn="ctr"/>
            <a:r>
              <a:rPr lang="es-ES" dirty="0"/>
              <a:t>o</a:t>
            </a:r>
            <a:endParaRPr lang="es-ES" dirty="0" smtClean="0"/>
          </a:p>
          <a:p>
            <a:pPr algn="ctr"/>
            <a:r>
              <a:rPr lang="es-ES" dirty="0" smtClean="0"/>
              <a:t>Un </a:t>
            </a:r>
            <a:r>
              <a:rPr lang="es-ES" dirty="0"/>
              <a:t>elemento o clave de información (nodo) más un número finito de estructuras tipo árbol, disjuntos, llamados subárboles. </a:t>
            </a:r>
            <a:endParaRPr lang="es-ES" dirty="0" smtClean="0"/>
          </a:p>
          <a:p>
            <a:pPr algn="ctr"/>
            <a:endParaRPr lang="es-ES" dirty="0"/>
          </a:p>
          <a:p>
            <a:pPr algn="just"/>
            <a:r>
              <a:rPr lang="es-ES" dirty="0" smtClean="0"/>
              <a:t>Si </a:t>
            </a:r>
            <a:r>
              <a:rPr lang="es-ES" dirty="0"/>
              <a:t>dicho número de estructuras es inferior o igual a 2, se tiene un árbol binario.</a:t>
            </a:r>
          </a:p>
          <a:p>
            <a:pPr algn="just"/>
            <a:r>
              <a:rPr lang="es-ES" dirty="0" smtClean="0"/>
              <a:t>Un árbol es, </a:t>
            </a:r>
            <a:r>
              <a:rPr lang="es-ES" dirty="0"/>
              <a:t>por tanto, una estructura no secuencial</a:t>
            </a:r>
            <a:r>
              <a:rPr lang="es-ES" dirty="0" smtClean="0"/>
              <a:t>.</a:t>
            </a:r>
          </a:p>
          <a:p>
            <a:pPr algn="just"/>
            <a:endParaRPr lang="es-ES" dirty="0"/>
          </a:p>
          <a:p>
            <a:pPr algn="just"/>
            <a:r>
              <a:rPr lang="es-ES" dirty="0"/>
              <a:t>Otra definición nos da el árbol como un tipo de </a:t>
            </a:r>
            <a:r>
              <a:rPr lang="es-ES" dirty="0" smtClean="0"/>
              <a:t>grafo </a:t>
            </a:r>
            <a:r>
              <a:rPr lang="es-ES" dirty="0" err="1" smtClean="0"/>
              <a:t>acíclico</a:t>
            </a:r>
            <a:r>
              <a:rPr lang="es-ES" dirty="0"/>
              <a:t>, conexo y no dirigido</a:t>
            </a:r>
            <a:r>
              <a:rPr lang="es-ES" dirty="0" smtClean="0"/>
              <a:t>.</a:t>
            </a:r>
          </a:p>
          <a:p>
            <a:pPr algn="just"/>
            <a:endParaRPr lang="es-ES" dirty="0" smtClean="0"/>
          </a:p>
          <a:p>
            <a:pPr algn="just"/>
            <a:r>
              <a:rPr lang="es-ES" dirty="0" smtClean="0"/>
              <a:t>Es un </a:t>
            </a:r>
            <a:r>
              <a:rPr lang="es-ES" dirty="0"/>
              <a:t>grafo no dirigido en el que existe exactamente un camino entre todo par de nodos. </a:t>
            </a:r>
            <a:endParaRPr lang="es-ES" dirty="0" smtClean="0"/>
          </a:p>
          <a:p>
            <a:pPr algn="just"/>
            <a:endParaRPr lang="es-ES" dirty="0"/>
          </a:p>
          <a:p>
            <a:pPr algn="just"/>
            <a:r>
              <a:rPr lang="es-ES" dirty="0" smtClean="0"/>
              <a:t>Esta </a:t>
            </a:r>
            <a:r>
              <a:rPr lang="es-ES" dirty="0"/>
              <a:t>definición permite implementar un árbol y sus operaciones empleando </a:t>
            </a:r>
            <a:r>
              <a:rPr lang="es-ES" dirty="0" smtClean="0"/>
              <a:t>las representaciones </a:t>
            </a:r>
            <a:r>
              <a:rPr lang="es-ES" dirty="0"/>
              <a:t>que se utilizan para los grafos. </a:t>
            </a:r>
            <a:endParaRPr lang="es-ES" dirty="0">
              <a:hlinkClick r:id="rId2"/>
            </a:endParaRPr>
          </a:p>
          <a:p>
            <a:pPr algn="just"/>
            <a:r>
              <a:rPr lang="es-ES" dirty="0"/>
              <a:t> 		</a:t>
            </a:r>
          </a:p>
        </p:txBody>
      </p:sp>
    </p:spTree>
    <p:extLst>
      <p:ext uri="{BB962C8B-B14F-4D97-AF65-F5344CB8AC3E}">
        <p14:creationId xmlns:p14="http://schemas.microsoft.com/office/powerpoint/2010/main" val="4011695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056592"/>
            <a:ext cx="9144000" cy="2031325"/>
          </a:xfrm>
          <a:prstGeom prst="rect">
            <a:avLst/>
          </a:prstGeom>
        </p:spPr>
        <p:txBody>
          <a:bodyPr wrap="square">
            <a:spAutoFit/>
          </a:bodyPr>
          <a:lstStyle/>
          <a:p>
            <a:pPr algn="ctr"/>
            <a:r>
              <a:rPr lang="es-ES" b="1" i="1" dirty="0"/>
              <a:t>Construcción de un árbol binario</a:t>
            </a:r>
          </a:p>
          <a:p>
            <a:endParaRPr lang="es-ES" dirty="0" smtClean="0"/>
          </a:p>
          <a:p>
            <a:r>
              <a:rPr lang="es-ES" dirty="0"/>
              <a:t>A continuación comienza un proceso recursivo. Se procede a crear el subárbol izquierdo, cuyo tamaño está limitado por los índices </a:t>
            </a:r>
            <a:r>
              <a:rPr lang="es-ES" b="1" dirty="0" err="1"/>
              <a:t>izq</a:t>
            </a:r>
            <a:r>
              <a:rPr lang="es-ES" dirty="0"/>
              <a:t> y </a:t>
            </a:r>
            <a:r>
              <a:rPr lang="es-ES" b="1" dirty="0"/>
              <a:t>der</a:t>
            </a:r>
            <a:r>
              <a:rPr lang="es-ES" dirty="0"/>
              <a:t>. </a:t>
            </a:r>
            <a:endParaRPr lang="es-ES" dirty="0" smtClean="0"/>
          </a:p>
          <a:p>
            <a:r>
              <a:rPr lang="es-ES" dirty="0" smtClean="0"/>
              <a:t>La </a:t>
            </a:r>
            <a:r>
              <a:rPr lang="es-ES" dirty="0"/>
              <a:t>siguiente posición en el recorrido en </a:t>
            </a:r>
            <a:r>
              <a:rPr lang="es-ES" dirty="0" err="1"/>
              <a:t>preorden</a:t>
            </a:r>
            <a:r>
              <a:rPr lang="es-ES" dirty="0"/>
              <a:t> es la raíz de este subárbol. </a:t>
            </a:r>
            <a:endParaRPr lang="es-ES" dirty="0" smtClean="0"/>
          </a:p>
          <a:p>
            <a:endParaRPr lang="es-ES" dirty="0"/>
          </a:p>
          <a:p>
            <a:r>
              <a:rPr lang="es-ES" dirty="0" smtClean="0"/>
              <a:t>Queda </a:t>
            </a:r>
            <a:r>
              <a:rPr lang="es-ES" dirty="0"/>
              <a:t>esto:</a:t>
            </a:r>
          </a:p>
        </p:txBody>
      </p:sp>
      <p:pic>
        <p:nvPicPr>
          <p:cNvPr id="2" name="Imagen 1"/>
          <p:cNvPicPr>
            <a:picLocks noChangeAspect="1"/>
          </p:cNvPicPr>
          <p:nvPr/>
        </p:nvPicPr>
        <p:blipFill>
          <a:blip r:embed="rId2"/>
          <a:stretch>
            <a:fillRect/>
          </a:stretch>
        </p:blipFill>
        <p:spPr>
          <a:xfrm>
            <a:off x="537266" y="3322983"/>
            <a:ext cx="7848600" cy="3149600"/>
          </a:xfrm>
          <a:prstGeom prst="rect">
            <a:avLst/>
          </a:prstGeom>
        </p:spPr>
      </p:pic>
    </p:spTree>
    <p:extLst>
      <p:ext uri="{BB962C8B-B14F-4D97-AF65-F5344CB8AC3E}">
        <p14:creationId xmlns:p14="http://schemas.microsoft.com/office/powerpoint/2010/main" val="317549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187738" y="1056592"/>
            <a:ext cx="8979891" cy="2031325"/>
          </a:xfrm>
          <a:prstGeom prst="rect">
            <a:avLst/>
          </a:prstGeom>
        </p:spPr>
        <p:txBody>
          <a:bodyPr wrap="square">
            <a:spAutoFit/>
          </a:bodyPr>
          <a:lstStyle/>
          <a:p>
            <a:pPr algn="ctr"/>
            <a:r>
              <a:rPr lang="es-ES" b="1" i="1" dirty="0"/>
              <a:t>Construcción de un árbol binario</a:t>
            </a:r>
          </a:p>
          <a:p>
            <a:endParaRPr lang="es-ES" dirty="0" smtClean="0"/>
          </a:p>
          <a:p>
            <a:r>
              <a:rPr lang="es-ES" dirty="0"/>
              <a:t>El subárbol </a:t>
            </a:r>
            <a:r>
              <a:rPr lang="es-ES" i="1" dirty="0"/>
              <a:t>b</a:t>
            </a:r>
            <a:r>
              <a:rPr lang="es-ES" dirty="0"/>
              <a:t> tiene un subárbol derecho, que no tiene ningún descendiente, tal y como indican los índices </a:t>
            </a:r>
            <a:r>
              <a:rPr lang="es-ES" b="1" dirty="0" err="1"/>
              <a:t>izq</a:t>
            </a:r>
            <a:r>
              <a:rPr lang="es-ES" b="1" dirty="0"/>
              <a:t> </a:t>
            </a:r>
            <a:r>
              <a:rPr lang="es-ES" dirty="0"/>
              <a:t>y </a:t>
            </a:r>
            <a:r>
              <a:rPr lang="es-ES" b="1" dirty="0"/>
              <a:t>der</a:t>
            </a:r>
            <a:r>
              <a:rPr lang="es-ES" dirty="0"/>
              <a:t>. </a:t>
            </a:r>
            <a:endParaRPr lang="es-ES" dirty="0" smtClean="0"/>
          </a:p>
          <a:p>
            <a:r>
              <a:rPr lang="es-ES" dirty="0" smtClean="0"/>
              <a:t>Se </a:t>
            </a:r>
            <a:r>
              <a:rPr lang="es-ES" dirty="0"/>
              <a:t>ha obtenido el subárbol izquierdo completo de la raíz </a:t>
            </a:r>
            <a:r>
              <a:rPr lang="es-ES" i="1" dirty="0"/>
              <a:t>a</a:t>
            </a:r>
            <a:r>
              <a:rPr lang="es-ES" dirty="0"/>
              <a:t>, puesto que </a:t>
            </a:r>
            <a:r>
              <a:rPr lang="es-ES" i="1" dirty="0"/>
              <a:t>b</a:t>
            </a:r>
            <a:r>
              <a:rPr lang="es-ES" dirty="0"/>
              <a:t> no tiene subárbol </a:t>
            </a:r>
            <a:r>
              <a:rPr lang="es-ES" dirty="0" smtClean="0"/>
              <a:t>izquierdo.</a:t>
            </a:r>
            <a:endParaRPr lang="es-ES" dirty="0"/>
          </a:p>
          <a:p>
            <a:r>
              <a:rPr lang="es-ES" dirty="0" smtClean="0"/>
              <a:t>Queda </a:t>
            </a:r>
            <a:r>
              <a:rPr lang="es-ES" dirty="0"/>
              <a:t>esto:</a:t>
            </a:r>
          </a:p>
        </p:txBody>
      </p:sp>
      <p:pic>
        <p:nvPicPr>
          <p:cNvPr id="3" name="Imagen 2"/>
          <p:cNvPicPr>
            <a:picLocks noChangeAspect="1"/>
          </p:cNvPicPr>
          <p:nvPr/>
        </p:nvPicPr>
        <p:blipFill>
          <a:blip r:embed="rId2"/>
          <a:stretch>
            <a:fillRect/>
          </a:stretch>
        </p:blipFill>
        <p:spPr>
          <a:xfrm>
            <a:off x="766970" y="3087917"/>
            <a:ext cx="7206422" cy="2811490"/>
          </a:xfrm>
          <a:prstGeom prst="rect">
            <a:avLst/>
          </a:prstGeom>
        </p:spPr>
      </p:pic>
      <p:sp>
        <p:nvSpPr>
          <p:cNvPr id="5" name="Rectángulo 4"/>
          <p:cNvSpPr/>
          <p:nvPr/>
        </p:nvSpPr>
        <p:spPr>
          <a:xfrm>
            <a:off x="187739" y="6175922"/>
            <a:ext cx="8680173" cy="369332"/>
          </a:xfrm>
          <a:prstGeom prst="rect">
            <a:avLst/>
          </a:prstGeom>
        </p:spPr>
        <p:txBody>
          <a:bodyPr wrap="square">
            <a:spAutoFit/>
          </a:bodyPr>
          <a:lstStyle/>
          <a:p>
            <a:r>
              <a:rPr lang="es-ES" dirty="0"/>
              <a:t>Después seguirá construyéndose el subárbol derecho a partir de la raíz </a:t>
            </a:r>
            <a:r>
              <a:rPr lang="es-ES" i="1" dirty="0"/>
              <a:t>a</a:t>
            </a:r>
            <a:r>
              <a:rPr lang="es-ES" dirty="0"/>
              <a:t>.</a:t>
            </a:r>
          </a:p>
        </p:txBody>
      </p:sp>
    </p:spTree>
    <p:extLst>
      <p:ext uri="{BB962C8B-B14F-4D97-AF65-F5344CB8AC3E}">
        <p14:creationId xmlns:p14="http://schemas.microsoft.com/office/powerpoint/2010/main" val="2568257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769461"/>
            <a:ext cx="4184833" cy="6063197"/>
          </a:xfrm>
          <a:prstGeom prst="rect">
            <a:avLst/>
          </a:prstGeom>
        </p:spPr>
        <p:txBody>
          <a:bodyPr wrap="square">
            <a:spAutoFit/>
          </a:bodyPr>
          <a:lstStyle/>
          <a:p>
            <a:pPr algn="ctr"/>
            <a:r>
              <a:rPr lang="es-ES" sz="1600" b="1" i="1" dirty="0" smtClean="0"/>
              <a:t>Código en C</a:t>
            </a:r>
            <a:endParaRPr lang="es-ES" sz="1600" b="1" i="1" dirty="0"/>
          </a:p>
          <a:p>
            <a:endParaRPr lang="es-ES" sz="1200" dirty="0" smtClean="0"/>
          </a:p>
          <a:p>
            <a:r>
              <a:rPr lang="es-ES" sz="1200" dirty="0"/>
              <a:t>#</a:t>
            </a:r>
            <a:r>
              <a:rPr lang="es-ES" sz="1200" dirty="0" err="1"/>
              <a:t>include</a:t>
            </a:r>
            <a:r>
              <a:rPr lang="es-ES" sz="1200" dirty="0"/>
              <a:t> &lt;</a:t>
            </a:r>
            <a:r>
              <a:rPr lang="es-ES" sz="1200" dirty="0" err="1"/>
              <a:t>stdio.h</a:t>
            </a:r>
            <a:r>
              <a:rPr lang="es-ES" sz="1200" dirty="0"/>
              <a:t>&gt;</a:t>
            </a:r>
          </a:p>
          <a:p>
            <a:r>
              <a:rPr lang="es-ES" sz="1200" dirty="0"/>
              <a:t>#</a:t>
            </a:r>
            <a:r>
              <a:rPr lang="es-ES" sz="1200" dirty="0" err="1"/>
              <a:t>include</a:t>
            </a:r>
            <a:r>
              <a:rPr lang="es-ES" sz="1200" dirty="0"/>
              <a:t> &lt;</a:t>
            </a:r>
            <a:r>
              <a:rPr lang="es-ES" sz="1200" dirty="0" err="1"/>
              <a:t>stdlib.h</a:t>
            </a:r>
            <a:r>
              <a:rPr lang="es-ES" sz="1200" dirty="0"/>
              <a:t>&gt;</a:t>
            </a:r>
          </a:p>
          <a:p>
            <a:endParaRPr lang="es-ES" sz="1200" dirty="0"/>
          </a:p>
          <a:p>
            <a:r>
              <a:rPr lang="es-ES" sz="1200" dirty="0" err="1"/>
              <a:t>typedef</a:t>
            </a:r>
            <a:r>
              <a:rPr lang="es-ES" sz="1200" dirty="0"/>
              <a:t> </a:t>
            </a:r>
            <a:r>
              <a:rPr lang="es-ES" sz="1200" dirty="0" err="1"/>
              <a:t>struct</a:t>
            </a:r>
            <a:r>
              <a:rPr lang="es-ES" sz="1200" dirty="0"/>
              <a:t> </a:t>
            </a:r>
            <a:r>
              <a:rPr lang="es-ES" sz="1200" dirty="0" err="1"/>
              <a:t>arbol</a:t>
            </a:r>
            <a:endParaRPr lang="es-ES" sz="1200" dirty="0"/>
          </a:p>
          <a:p>
            <a:r>
              <a:rPr lang="es-ES" sz="1200" dirty="0"/>
              <a:t>{</a:t>
            </a:r>
          </a:p>
          <a:p>
            <a:r>
              <a:rPr lang="es-ES" sz="1200" dirty="0"/>
              <a:t>  </a:t>
            </a:r>
            <a:r>
              <a:rPr lang="es-ES" sz="1200" dirty="0" err="1"/>
              <a:t>int</a:t>
            </a:r>
            <a:r>
              <a:rPr lang="es-ES" sz="1200" dirty="0"/>
              <a:t> clave;</a:t>
            </a:r>
          </a:p>
          <a:p>
            <a:r>
              <a:rPr lang="es-ES" sz="1200" dirty="0"/>
              <a:t>  </a:t>
            </a:r>
            <a:r>
              <a:rPr lang="es-ES" sz="1200" dirty="0" err="1"/>
              <a:t>struct</a:t>
            </a:r>
            <a:r>
              <a:rPr lang="es-ES" sz="1200" dirty="0"/>
              <a:t> </a:t>
            </a:r>
            <a:r>
              <a:rPr lang="es-ES" sz="1200" dirty="0" err="1"/>
              <a:t>arbol</a:t>
            </a:r>
            <a:r>
              <a:rPr lang="es-ES" sz="1200" dirty="0"/>
              <a:t> *</a:t>
            </a:r>
            <a:r>
              <a:rPr lang="es-ES" sz="1200" dirty="0" err="1"/>
              <a:t>izq</a:t>
            </a:r>
            <a:r>
              <a:rPr lang="es-ES" sz="1200" dirty="0"/>
              <a:t>;</a:t>
            </a:r>
          </a:p>
          <a:p>
            <a:r>
              <a:rPr lang="es-ES" sz="1200" dirty="0"/>
              <a:t>  </a:t>
            </a:r>
            <a:r>
              <a:rPr lang="es-ES" sz="1200" dirty="0" err="1"/>
              <a:t>struct</a:t>
            </a:r>
            <a:r>
              <a:rPr lang="es-ES" sz="1200" dirty="0"/>
              <a:t> </a:t>
            </a:r>
            <a:r>
              <a:rPr lang="es-ES" sz="1200" dirty="0" err="1"/>
              <a:t>arbol</a:t>
            </a:r>
            <a:r>
              <a:rPr lang="es-ES" sz="1200" dirty="0"/>
              <a:t> *der;</a:t>
            </a:r>
          </a:p>
          <a:p>
            <a:r>
              <a:rPr lang="es-ES" sz="1200" dirty="0"/>
              <a:t>} </a:t>
            </a:r>
            <a:r>
              <a:rPr lang="es-ES" sz="1200" dirty="0" err="1"/>
              <a:t>arbol</a:t>
            </a:r>
            <a:r>
              <a:rPr lang="es-ES" sz="1200" dirty="0"/>
              <a:t>;</a:t>
            </a:r>
          </a:p>
          <a:p>
            <a:endParaRPr lang="es-ES" sz="1200" dirty="0"/>
          </a:p>
          <a:p>
            <a:r>
              <a:rPr lang="es-ES" sz="1200" dirty="0" err="1"/>
              <a:t>void</a:t>
            </a:r>
            <a:r>
              <a:rPr lang="es-ES" sz="1200" dirty="0"/>
              <a:t> crear(</a:t>
            </a:r>
            <a:r>
              <a:rPr lang="es-ES" sz="1200" dirty="0" err="1"/>
              <a:t>arbol</a:t>
            </a:r>
            <a:r>
              <a:rPr lang="es-ES" sz="1200" dirty="0"/>
              <a:t> **a, </a:t>
            </a:r>
            <a:r>
              <a:rPr lang="es-ES" sz="1200" dirty="0" err="1"/>
              <a:t>int</a:t>
            </a:r>
            <a:r>
              <a:rPr lang="es-ES" sz="1200" dirty="0"/>
              <a:t> *</a:t>
            </a:r>
            <a:r>
              <a:rPr lang="es-ES" sz="1200" dirty="0" err="1"/>
              <a:t>preorden</a:t>
            </a:r>
            <a:r>
              <a:rPr lang="es-ES" sz="1200" dirty="0"/>
              <a:t> , </a:t>
            </a:r>
            <a:r>
              <a:rPr lang="es-ES" sz="1200" dirty="0" err="1"/>
              <a:t>int</a:t>
            </a:r>
            <a:r>
              <a:rPr lang="es-ES" sz="1200" dirty="0"/>
              <a:t> *</a:t>
            </a:r>
            <a:r>
              <a:rPr lang="es-ES" sz="1200" dirty="0" err="1"/>
              <a:t>inorden</a:t>
            </a:r>
            <a:r>
              <a:rPr lang="es-ES" sz="1200" dirty="0"/>
              <a:t>, </a:t>
            </a:r>
            <a:r>
              <a:rPr lang="es-ES" sz="1200" dirty="0" err="1"/>
              <a:t>int</a:t>
            </a:r>
            <a:r>
              <a:rPr lang="es-ES" sz="1200" dirty="0"/>
              <a:t> *pos, </a:t>
            </a:r>
            <a:r>
              <a:rPr lang="es-ES" sz="1200" dirty="0" err="1"/>
              <a:t>int</a:t>
            </a:r>
            <a:r>
              <a:rPr lang="es-ES" sz="1200" dirty="0"/>
              <a:t> </a:t>
            </a:r>
            <a:r>
              <a:rPr lang="es-ES" sz="1200" dirty="0" err="1"/>
              <a:t>izq</a:t>
            </a:r>
            <a:r>
              <a:rPr lang="es-ES" sz="1200" dirty="0"/>
              <a:t>, </a:t>
            </a:r>
            <a:r>
              <a:rPr lang="es-ES" sz="1200" dirty="0" err="1"/>
              <a:t>int</a:t>
            </a:r>
            <a:r>
              <a:rPr lang="es-ES" sz="1200" dirty="0"/>
              <a:t> der);</a:t>
            </a:r>
          </a:p>
          <a:p>
            <a:endParaRPr lang="es-ES" sz="1200" dirty="0"/>
          </a:p>
          <a:p>
            <a:endParaRPr lang="es-ES" sz="1200" dirty="0"/>
          </a:p>
          <a:p>
            <a:r>
              <a:rPr lang="es-ES" sz="1200" dirty="0" err="1"/>
              <a:t>int</a:t>
            </a:r>
            <a:r>
              <a:rPr lang="es-ES" sz="1200" dirty="0"/>
              <a:t> </a:t>
            </a:r>
            <a:r>
              <a:rPr lang="es-ES" sz="1200" dirty="0" err="1"/>
              <a:t>main</a:t>
            </a:r>
            <a:r>
              <a:rPr lang="es-ES" sz="1200" dirty="0"/>
              <a:t>(</a:t>
            </a:r>
            <a:r>
              <a:rPr lang="es-ES" sz="1200" dirty="0" err="1"/>
              <a:t>void</a:t>
            </a:r>
            <a:r>
              <a:rPr lang="es-ES" sz="1200" dirty="0"/>
              <a:t>)</a:t>
            </a:r>
          </a:p>
          <a:p>
            <a:r>
              <a:rPr lang="es-ES" sz="1200" dirty="0"/>
              <a:t>{</a:t>
            </a:r>
          </a:p>
          <a:p>
            <a:r>
              <a:rPr lang="sk-SK" sz="1200" dirty="0"/>
              <a:t>  arbol *a;</a:t>
            </a:r>
          </a:p>
          <a:p>
            <a:r>
              <a:rPr lang="fr-FR" sz="1200" dirty="0"/>
              <a:t>  </a:t>
            </a:r>
            <a:r>
              <a:rPr lang="fr-FR" sz="1200" dirty="0" err="1"/>
              <a:t>int</a:t>
            </a:r>
            <a:r>
              <a:rPr lang="fr-FR" sz="1200" dirty="0"/>
              <a:t> </a:t>
            </a:r>
            <a:r>
              <a:rPr lang="fr-FR" sz="1200" dirty="0" err="1"/>
              <a:t>preorden</a:t>
            </a:r>
            <a:r>
              <a:rPr lang="fr-FR" sz="1200" dirty="0"/>
              <a:t>[] = {1,2};//,4,3,5,6};</a:t>
            </a:r>
          </a:p>
          <a:p>
            <a:r>
              <a:rPr lang="fr-FR" sz="1200" dirty="0"/>
              <a:t>  </a:t>
            </a:r>
            <a:r>
              <a:rPr lang="fr-FR" sz="1200" dirty="0" err="1"/>
              <a:t>int</a:t>
            </a:r>
            <a:r>
              <a:rPr lang="fr-FR" sz="1200" dirty="0"/>
              <a:t> </a:t>
            </a:r>
            <a:r>
              <a:rPr lang="fr-FR" sz="1200" dirty="0" err="1"/>
              <a:t>inorden</a:t>
            </a:r>
            <a:r>
              <a:rPr lang="fr-FR" sz="1200" dirty="0"/>
              <a:t>[]  = {2,1};//,4,1,5,3,6};</a:t>
            </a:r>
          </a:p>
          <a:p>
            <a:r>
              <a:rPr lang="fr-FR" sz="1200" dirty="0"/>
              <a:t>  </a:t>
            </a:r>
            <a:r>
              <a:rPr lang="fr-FR" sz="1200" dirty="0" err="1"/>
              <a:t>int</a:t>
            </a:r>
            <a:r>
              <a:rPr lang="fr-FR" sz="1200" dirty="0"/>
              <a:t> pos = 0;</a:t>
            </a:r>
          </a:p>
          <a:p>
            <a:endParaRPr lang="fr-FR" sz="1200" dirty="0"/>
          </a:p>
          <a:p>
            <a:r>
              <a:rPr lang="fr-FR" sz="1200" dirty="0"/>
              <a:t>  </a:t>
            </a:r>
            <a:r>
              <a:rPr lang="fr-FR" sz="1200" dirty="0" err="1"/>
              <a:t>crear</a:t>
            </a:r>
            <a:r>
              <a:rPr lang="fr-FR" sz="1200" dirty="0"/>
              <a:t>(&amp;a, </a:t>
            </a:r>
            <a:r>
              <a:rPr lang="fr-FR" sz="1200" dirty="0" err="1"/>
              <a:t>preorden</a:t>
            </a:r>
            <a:r>
              <a:rPr lang="fr-FR" sz="1200" dirty="0"/>
              <a:t>, </a:t>
            </a:r>
            <a:r>
              <a:rPr lang="fr-FR" sz="1200" dirty="0" err="1"/>
              <a:t>inorden</a:t>
            </a:r>
            <a:r>
              <a:rPr lang="fr-FR" sz="1200" dirty="0"/>
              <a:t>, &amp;pos, 0,1);</a:t>
            </a:r>
          </a:p>
          <a:p>
            <a:endParaRPr lang="fr-FR" sz="1200" dirty="0"/>
          </a:p>
          <a:p>
            <a:r>
              <a:rPr lang="en-US" sz="1200" dirty="0"/>
              <a:t>  return 0;</a:t>
            </a:r>
          </a:p>
          <a:p>
            <a:r>
              <a:rPr lang="en-US" sz="1200" dirty="0"/>
              <a:t>}</a:t>
            </a:r>
          </a:p>
          <a:p>
            <a:endParaRPr lang="en-US" sz="1200" dirty="0"/>
          </a:p>
          <a:p>
            <a:r>
              <a:rPr lang="en-US" sz="1200" dirty="0"/>
              <a:t>void </a:t>
            </a:r>
            <a:r>
              <a:rPr lang="en-US" sz="1200" dirty="0" err="1"/>
              <a:t>crear</a:t>
            </a:r>
            <a:r>
              <a:rPr lang="en-US" sz="1200" dirty="0"/>
              <a:t>(</a:t>
            </a:r>
            <a:r>
              <a:rPr lang="en-US" sz="1200" dirty="0" err="1"/>
              <a:t>arbol</a:t>
            </a:r>
            <a:r>
              <a:rPr lang="en-US" sz="1200" dirty="0"/>
              <a:t> **a, </a:t>
            </a:r>
            <a:r>
              <a:rPr lang="en-US" sz="1200" dirty="0" err="1"/>
              <a:t>int</a:t>
            </a:r>
            <a:r>
              <a:rPr lang="en-US" sz="1200" dirty="0"/>
              <a:t> *</a:t>
            </a:r>
            <a:r>
              <a:rPr lang="en-US" sz="1200" dirty="0" err="1"/>
              <a:t>preorden</a:t>
            </a:r>
            <a:r>
              <a:rPr lang="en-US" sz="1200" dirty="0"/>
              <a:t> , </a:t>
            </a:r>
            <a:r>
              <a:rPr lang="en-US" sz="1200" dirty="0" err="1"/>
              <a:t>int</a:t>
            </a:r>
            <a:r>
              <a:rPr lang="en-US" sz="1200" dirty="0"/>
              <a:t> *</a:t>
            </a:r>
            <a:r>
              <a:rPr lang="en-US" sz="1200" dirty="0" err="1"/>
              <a:t>inorden</a:t>
            </a:r>
            <a:r>
              <a:rPr lang="en-US" sz="1200" dirty="0"/>
              <a:t>, </a:t>
            </a:r>
            <a:r>
              <a:rPr lang="en-US" sz="1200" dirty="0" err="1"/>
              <a:t>int</a:t>
            </a:r>
            <a:r>
              <a:rPr lang="en-US" sz="1200" dirty="0"/>
              <a:t> *</a:t>
            </a:r>
            <a:r>
              <a:rPr lang="en-US" sz="1200" dirty="0" err="1"/>
              <a:t>pos</a:t>
            </a:r>
            <a:r>
              <a:rPr lang="en-US" sz="1200" dirty="0"/>
              <a:t>, </a:t>
            </a:r>
            <a:r>
              <a:rPr lang="en-US" sz="1200" dirty="0" err="1"/>
              <a:t>int</a:t>
            </a:r>
            <a:r>
              <a:rPr lang="en-US" sz="1200" dirty="0"/>
              <a:t> </a:t>
            </a:r>
            <a:r>
              <a:rPr lang="en-US" sz="1200" dirty="0" err="1"/>
              <a:t>izq</a:t>
            </a:r>
            <a:r>
              <a:rPr lang="en-US" sz="1200" dirty="0"/>
              <a:t>, </a:t>
            </a:r>
            <a:r>
              <a:rPr lang="en-US" sz="1200" dirty="0" err="1"/>
              <a:t>int</a:t>
            </a:r>
            <a:r>
              <a:rPr lang="en-US" sz="1200" dirty="0"/>
              <a:t> der)</a:t>
            </a:r>
          </a:p>
          <a:p>
            <a:r>
              <a:rPr lang="en-US" sz="1200" dirty="0"/>
              <a:t>{</a:t>
            </a:r>
          </a:p>
          <a:p>
            <a:r>
              <a:rPr lang="da-DK" sz="1200" dirty="0"/>
              <a:t>  </a:t>
            </a:r>
            <a:r>
              <a:rPr lang="da-DK" sz="1200" dirty="0" err="1"/>
              <a:t>int</a:t>
            </a:r>
            <a:r>
              <a:rPr lang="da-DK" sz="1200" dirty="0"/>
              <a:t> i</a:t>
            </a:r>
            <a:r>
              <a:rPr lang="da-DK" sz="1200" dirty="0" smtClean="0"/>
              <a:t>;</a:t>
            </a:r>
            <a:endParaRPr lang="da-DK" sz="1200" dirty="0"/>
          </a:p>
        </p:txBody>
      </p:sp>
      <p:sp>
        <p:nvSpPr>
          <p:cNvPr id="5" name="Rectángulo 4"/>
          <p:cNvSpPr/>
          <p:nvPr/>
        </p:nvSpPr>
        <p:spPr>
          <a:xfrm>
            <a:off x="4516117" y="1178465"/>
            <a:ext cx="4184833" cy="4154983"/>
          </a:xfrm>
          <a:prstGeom prst="rect">
            <a:avLst/>
          </a:prstGeom>
        </p:spPr>
        <p:txBody>
          <a:bodyPr wrap="square">
            <a:spAutoFit/>
          </a:bodyPr>
          <a:lstStyle/>
          <a:p>
            <a:endParaRPr lang="da-DK" sz="1200" dirty="0"/>
          </a:p>
          <a:p>
            <a:r>
              <a:rPr lang="en-US" sz="1200" dirty="0"/>
              <a:t>  if (</a:t>
            </a:r>
            <a:r>
              <a:rPr lang="en-US" sz="1200" dirty="0" err="1"/>
              <a:t>izq</a:t>
            </a:r>
            <a:r>
              <a:rPr lang="en-US" sz="1200" dirty="0"/>
              <a:t> &gt; der)</a:t>
            </a:r>
          </a:p>
          <a:p>
            <a:r>
              <a:rPr lang="en-US" sz="1200" dirty="0"/>
              <a:t>    *a = NULL;</a:t>
            </a:r>
          </a:p>
          <a:p>
            <a:r>
              <a:rPr lang="en-US" sz="1200" dirty="0"/>
              <a:t>  else if (</a:t>
            </a:r>
            <a:r>
              <a:rPr lang="en-US" sz="1200" dirty="0" err="1"/>
              <a:t>izq</a:t>
            </a:r>
            <a:r>
              <a:rPr lang="en-US" sz="1200" dirty="0"/>
              <a:t> == der) {</a:t>
            </a:r>
          </a:p>
          <a:p>
            <a:r>
              <a:rPr lang="en-US" sz="1200" dirty="0"/>
              <a:t>    *a = (</a:t>
            </a:r>
            <a:r>
              <a:rPr lang="en-US" sz="1200" dirty="0" err="1"/>
              <a:t>arbol</a:t>
            </a:r>
            <a:r>
              <a:rPr lang="en-US" sz="1200" dirty="0"/>
              <a:t> *) </a:t>
            </a:r>
            <a:r>
              <a:rPr lang="en-US" sz="1200" dirty="0" err="1"/>
              <a:t>malloc</a:t>
            </a:r>
            <a:r>
              <a:rPr lang="en-US" sz="1200" dirty="0"/>
              <a:t>(</a:t>
            </a:r>
            <a:r>
              <a:rPr lang="en-US" sz="1200" dirty="0" err="1"/>
              <a:t>sizeof</a:t>
            </a:r>
            <a:r>
              <a:rPr lang="en-US" sz="1200" dirty="0"/>
              <a:t>(</a:t>
            </a:r>
            <a:r>
              <a:rPr lang="en-US" sz="1200" dirty="0" err="1"/>
              <a:t>arbol</a:t>
            </a:r>
            <a:r>
              <a:rPr lang="en-US" sz="1200" dirty="0"/>
              <a:t>));</a:t>
            </a:r>
          </a:p>
          <a:p>
            <a:r>
              <a:rPr lang="nl-NL" sz="1200" dirty="0"/>
              <a:t>    (*a)-&gt;clave = </a:t>
            </a:r>
            <a:r>
              <a:rPr lang="nl-NL" sz="1200" dirty="0" err="1"/>
              <a:t>preorden</a:t>
            </a:r>
            <a:r>
              <a:rPr lang="nl-NL" sz="1200" dirty="0"/>
              <a:t>[*pos];</a:t>
            </a:r>
          </a:p>
          <a:p>
            <a:r>
              <a:rPr lang="de-DE" sz="1200" dirty="0"/>
              <a:t>    (*a)-&gt;</a:t>
            </a:r>
            <a:r>
              <a:rPr lang="de-DE" sz="1200" dirty="0" err="1"/>
              <a:t>izq</a:t>
            </a:r>
            <a:r>
              <a:rPr lang="de-DE" sz="1200" dirty="0"/>
              <a:t> = (*a)-&gt;der = NULL;</a:t>
            </a:r>
          </a:p>
          <a:p>
            <a:r>
              <a:rPr lang="de-DE" sz="1200" dirty="0"/>
              <a:t>    (*</a:t>
            </a:r>
            <a:r>
              <a:rPr lang="de-DE" sz="1200" dirty="0" err="1"/>
              <a:t>pos</a:t>
            </a:r>
            <a:r>
              <a:rPr lang="de-DE" sz="1200" dirty="0"/>
              <a:t>)++;</a:t>
            </a:r>
          </a:p>
          <a:p>
            <a:r>
              <a:rPr lang="de-DE" sz="1200" dirty="0"/>
              <a:t>  }</a:t>
            </a:r>
          </a:p>
          <a:p>
            <a:r>
              <a:rPr lang="da-DK" sz="1200" dirty="0"/>
              <a:t>  </a:t>
            </a:r>
            <a:r>
              <a:rPr lang="da-DK" sz="1200" dirty="0" err="1"/>
              <a:t>else</a:t>
            </a:r>
            <a:r>
              <a:rPr lang="da-DK" sz="1200" dirty="0"/>
              <a:t> {</a:t>
            </a:r>
          </a:p>
          <a:p>
            <a:r>
              <a:rPr lang="da-DK" sz="1200" dirty="0"/>
              <a:t>    *a = (</a:t>
            </a:r>
            <a:r>
              <a:rPr lang="da-DK" sz="1200" dirty="0" err="1"/>
              <a:t>arbol</a:t>
            </a:r>
            <a:r>
              <a:rPr lang="da-DK" sz="1200" dirty="0"/>
              <a:t> *) </a:t>
            </a:r>
            <a:r>
              <a:rPr lang="da-DK" sz="1200" dirty="0" err="1"/>
              <a:t>malloc</a:t>
            </a:r>
            <a:r>
              <a:rPr lang="da-DK" sz="1200" dirty="0"/>
              <a:t>(</a:t>
            </a:r>
            <a:r>
              <a:rPr lang="da-DK" sz="1200" dirty="0" err="1"/>
              <a:t>sizeof</a:t>
            </a:r>
            <a:r>
              <a:rPr lang="da-DK" sz="1200" dirty="0"/>
              <a:t>(</a:t>
            </a:r>
            <a:r>
              <a:rPr lang="da-DK" sz="1200" dirty="0" err="1"/>
              <a:t>arbol</a:t>
            </a:r>
            <a:r>
              <a:rPr lang="da-DK" sz="1200" dirty="0"/>
              <a:t>));</a:t>
            </a:r>
          </a:p>
          <a:p>
            <a:r>
              <a:rPr lang="nl-NL" sz="1200" dirty="0"/>
              <a:t>    (*a)-&gt;clave = </a:t>
            </a:r>
            <a:r>
              <a:rPr lang="nl-NL" sz="1200" dirty="0" err="1"/>
              <a:t>preorden</a:t>
            </a:r>
            <a:r>
              <a:rPr lang="nl-NL" sz="1200" dirty="0"/>
              <a:t>[*pos];</a:t>
            </a:r>
          </a:p>
          <a:p>
            <a:r>
              <a:rPr lang="nl-NL" sz="1200" dirty="0"/>
              <a:t>      /* </a:t>
            </a:r>
            <a:r>
              <a:rPr lang="nl-NL" sz="1200" dirty="0" err="1"/>
              <a:t>Busca</a:t>
            </a:r>
            <a:r>
              <a:rPr lang="nl-NL" sz="1200" dirty="0"/>
              <a:t> Clave 'Pos' en tabla de orden </a:t>
            </a:r>
            <a:r>
              <a:rPr lang="nl-NL" sz="1200" dirty="0" err="1"/>
              <a:t>central</a:t>
            </a:r>
            <a:r>
              <a:rPr lang="nl-NL" sz="1200" dirty="0"/>
              <a:t> */</a:t>
            </a:r>
          </a:p>
          <a:p>
            <a:r>
              <a:rPr lang="hr-HR" sz="1200" dirty="0"/>
              <a:t>    i = izq;</a:t>
            </a:r>
          </a:p>
          <a:p>
            <a:r>
              <a:rPr lang="en-US" sz="1200" dirty="0"/>
              <a:t>    while (</a:t>
            </a:r>
            <a:r>
              <a:rPr lang="en-US" sz="1200" dirty="0" err="1"/>
              <a:t>inorden</a:t>
            </a:r>
            <a:r>
              <a:rPr lang="en-US" sz="1200" dirty="0"/>
              <a:t>[</a:t>
            </a:r>
            <a:r>
              <a:rPr lang="en-US" sz="1200" dirty="0" err="1"/>
              <a:t>i</a:t>
            </a:r>
            <a:r>
              <a:rPr lang="en-US" sz="1200" dirty="0"/>
              <a:t>] != (*a)-&gt;clave) </a:t>
            </a:r>
            <a:r>
              <a:rPr lang="en-US" sz="1200" dirty="0" err="1"/>
              <a:t>i</a:t>
            </a:r>
            <a:r>
              <a:rPr lang="en-US" sz="1200" dirty="0"/>
              <a:t>++;</a:t>
            </a:r>
          </a:p>
          <a:p>
            <a:r>
              <a:rPr lang="en-US" sz="1200" dirty="0"/>
              <a:t>      /* </a:t>
            </a:r>
            <a:r>
              <a:rPr lang="en-US" sz="1200" dirty="0" err="1"/>
              <a:t>actualiza</a:t>
            </a:r>
            <a:r>
              <a:rPr lang="en-US" sz="1200" dirty="0"/>
              <a:t> la </a:t>
            </a:r>
            <a:r>
              <a:rPr lang="en-US" sz="1200" dirty="0" err="1"/>
              <a:t>posicion</a:t>
            </a:r>
            <a:r>
              <a:rPr lang="en-US" sz="1200" dirty="0"/>
              <a:t> */</a:t>
            </a:r>
          </a:p>
          <a:p>
            <a:r>
              <a:rPr lang="en-US" sz="1200" dirty="0"/>
              <a:t>    (*</a:t>
            </a:r>
            <a:r>
              <a:rPr lang="en-US" sz="1200" dirty="0" err="1"/>
              <a:t>pos</a:t>
            </a:r>
            <a:r>
              <a:rPr lang="en-US" sz="1200" dirty="0"/>
              <a:t>)++;</a:t>
            </a:r>
          </a:p>
          <a:p>
            <a:r>
              <a:rPr lang="en-US" sz="1200" dirty="0"/>
              <a:t>      /* </a:t>
            </a:r>
            <a:r>
              <a:rPr lang="en-US" sz="1200" dirty="0" err="1"/>
              <a:t>crea</a:t>
            </a:r>
            <a:r>
              <a:rPr lang="en-US" sz="1200" dirty="0"/>
              <a:t> los </a:t>
            </a:r>
            <a:r>
              <a:rPr lang="en-US" sz="1200" dirty="0" err="1"/>
              <a:t>subarboles</a:t>
            </a:r>
            <a:r>
              <a:rPr lang="en-US" sz="1200" dirty="0"/>
              <a:t> </a:t>
            </a:r>
            <a:r>
              <a:rPr lang="en-US" sz="1200" dirty="0" err="1"/>
              <a:t>izquierdo</a:t>
            </a:r>
            <a:r>
              <a:rPr lang="en-US" sz="1200" dirty="0"/>
              <a:t> y </a:t>
            </a:r>
            <a:r>
              <a:rPr lang="en-US" sz="1200" dirty="0" err="1"/>
              <a:t>derecho</a:t>
            </a:r>
            <a:r>
              <a:rPr lang="en-US" sz="1200" dirty="0"/>
              <a:t> */</a:t>
            </a:r>
          </a:p>
          <a:p>
            <a:r>
              <a:rPr lang="en-US" sz="1200" dirty="0"/>
              <a:t>    </a:t>
            </a:r>
            <a:r>
              <a:rPr lang="en-US" sz="1200" dirty="0" err="1"/>
              <a:t>crear</a:t>
            </a:r>
            <a:r>
              <a:rPr lang="en-US" sz="1200" dirty="0"/>
              <a:t>(&amp;(*a)-&gt;</a:t>
            </a:r>
            <a:r>
              <a:rPr lang="en-US" sz="1200" dirty="0" err="1"/>
              <a:t>izq</a:t>
            </a:r>
            <a:r>
              <a:rPr lang="en-US" sz="1200" dirty="0"/>
              <a:t>, </a:t>
            </a:r>
            <a:r>
              <a:rPr lang="en-US" sz="1200" dirty="0" err="1"/>
              <a:t>preorden</a:t>
            </a:r>
            <a:r>
              <a:rPr lang="en-US" sz="1200" dirty="0"/>
              <a:t>, </a:t>
            </a:r>
            <a:r>
              <a:rPr lang="en-US" sz="1200" dirty="0" err="1"/>
              <a:t>inorden</a:t>
            </a:r>
            <a:r>
              <a:rPr lang="en-US" sz="1200" dirty="0"/>
              <a:t>, </a:t>
            </a:r>
            <a:r>
              <a:rPr lang="en-US" sz="1200" dirty="0" err="1"/>
              <a:t>pos</a:t>
            </a:r>
            <a:r>
              <a:rPr lang="en-US" sz="1200" dirty="0"/>
              <a:t>, </a:t>
            </a:r>
            <a:r>
              <a:rPr lang="en-US" sz="1200" dirty="0" err="1"/>
              <a:t>izq</a:t>
            </a:r>
            <a:r>
              <a:rPr lang="en-US" sz="1200" dirty="0"/>
              <a:t>, i-1);</a:t>
            </a:r>
          </a:p>
          <a:p>
            <a:r>
              <a:rPr lang="en-US" sz="1200" dirty="0"/>
              <a:t>    </a:t>
            </a:r>
            <a:r>
              <a:rPr lang="en-US" sz="1200" dirty="0" err="1"/>
              <a:t>crear</a:t>
            </a:r>
            <a:r>
              <a:rPr lang="en-US" sz="1200" dirty="0"/>
              <a:t>(&amp;(*a)-&gt;der, </a:t>
            </a:r>
            <a:r>
              <a:rPr lang="en-US" sz="1200" dirty="0" err="1"/>
              <a:t>preorden</a:t>
            </a:r>
            <a:r>
              <a:rPr lang="en-US" sz="1200" dirty="0"/>
              <a:t>, </a:t>
            </a:r>
            <a:r>
              <a:rPr lang="en-US" sz="1200" dirty="0" err="1"/>
              <a:t>inorden</a:t>
            </a:r>
            <a:r>
              <a:rPr lang="en-US" sz="1200" dirty="0"/>
              <a:t>, </a:t>
            </a:r>
            <a:r>
              <a:rPr lang="en-US" sz="1200" dirty="0" err="1"/>
              <a:t>pos</a:t>
            </a:r>
            <a:r>
              <a:rPr lang="en-US" sz="1200" dirty="0"/>
              <a:t>, i+1, der);</a:t>
            </a:r>
          </a:p>
          <a:p>
            <a:r>
              <a:rPr lang="en-US" sz="1200" dirty="0"/>
              <a:t>  }</a:t>
            </a:r>
          </a:p>
          <a:p>
            <a:r>
              <a:rPr lang="en-US" sz="1200" dirty="0"/>
              <a:t>}</a:t>
            </a:r>
            <a:endParaRPr lang="es-ES" sz="1200" dirty="0"/>
          </a:p>
        </p:txBody>
      </p:sp>
    </p:spTree>
    <p:extLst>
      <p:ext uri="{BB962C8B-B14F-4D97-AF65-F5344CB8AC3E}">
        <p14:creationId xmlns:p14="http://schemas.microsoft.com/office/powerpoint/2010/main" val="2058563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398939"/>
            <a:ext cx="8945745" cy="3077765"/>
          </a:xfrm>
          <a:prstGeom prst="rect">
            <a:avLst/>
          </a:prstGeom>
        </p:spPr>
        <p:txBody>
          <a:bodyPr wrap="square">
            <a:spAutoFit/>
          </a:bodyPr>
          <a:lstStyle/>
          <a:p>
            <a:pPr algn="ctr"/>
            <a:r>
              <a:rPr lang="es-ES" b="1" i="1" dirty="0"/>
              <a:t>Árbol binario de búsqueda</a:t>
            </a:r>
          </a:p>
          <a:p>
            <a:endParaRPr lang="es-ES" sz="1600" dirty="0" smtClean="0"/>
          </a:p>
          <a:p>
            <a:r>
              <a:rPr lang="es-ES" sz="1600" dirty="0" smtClean="0"/>
              <a:t>Un </a:t>
            </a:r>
            <a:r>
              <a:rPr lang="es-ES" sz="1600" dirty="0"/>
              <a:t>árbol binario de búsqueda es aquel que es:</a:t>
            </a:r>
          </a:p>
          <a:p>
            <a:pPr marL="285750" indent="-285750">
              <a:buFont typeface="Arial"/>
              <a:buChar char="•"/>
            </a:pPr>
            <a:r>
              <a:rPr lang="es-ES" sz="1600" dirty="0" smtClean="0"/>
              <a:t>Una </a:t>
            </a:r>
            <a:r>
              <a:rPr lang="es-ES" sz="1600" dirty="0"/>
              <a:t>estructura vacía </a:t>
            </a:r>
            <a:r>
              <a:rPr lang="es-ES" sz="1600" dirty="0" smtClean="0"/>
              <a:t>o</a:t>
            </a:r>
          </a:p>
          <a:p>
            <a:pPr marL="285750" indent="-285750">
              <a:buFont typeface="Arial"/>
              <a:buChar char="•"/>
            </a:pPr>
            <a:r>
              <a:rPr lang="es-ES" sz="1600" dirty="0" smtClean="0"/>
              <a:t>Un </a:t>
            </a:r>
            <a:r>
              <a:rPr lang="es-ES" sz="1600" dirty="0"/>
              <a:t>elemento o clave de información (nodo) más un número finito </a:t>
            </a:r>
            <a:r>
              <a:rPr lang="es-ES" sz="1600" dirty="0" smtClean="0"/>
              <a:t>(a </a:t>
            </a:r>
            <a:r>
              <a:rPr lang="es-ES" sz="1600" dirty="0"/>
              <a:t>lo sumo </a:t>
            </a:r>
            <a:r>
              <a:rPr lang="es-ES" sz="1600" dirty="0" smtClean="0"/>
              <a:t>dos) </a:t>
            </a:r>
            <a:r>
              <a:rPr lang="es-ES" sz="1600" dirty="0"/>
              <a:t>de estructuras tipo árbol, disjuntos, llamados subárboles y además cumplen lo siguiente</a:t>
            </a:r>
            <a:r>
              <a:rPr lang="es-ES" sz="1600" dirty="0" smtClean="0"/>
              <a:t>:</a:t>
            </a:r>
          </a:p>
          <a:p>
            <a:endParaRPr lang="es-ES" sz="1600" dirty="0"/>
          </a:p>
          <a:p>
            <a:pPr marL="1435100"/>
            <a:r>
              <a:rPr lang="es-ES" sz="1600" dirty="0"/>
              <a:t>  </a:t>
            </a:r>
            <a:r>
              <a:rPr lang="es-ES" sz="1600" dirty="0" smtClean="0"/>
              <a:t>* Todas las claves del subárbol izquierdo al nodo son menores que la clave del nodo.   * Todas las claves del subárbol derecho al nodo son mayores que la clave del nodo.   * Ambos subárboles son árboles binarios de búsqueda.</a:t>
            </a:r>
            <a:endParaRPr lang="es-ES" sz="1600" dirty="0"/>
          </a:p>
          <a:p>
            <a:endParaRPr lang="es-ES" sz="1600" dirty="0" smtClean="0"/>
          </a:p>
          <a:p>
            <a:r>
              <a:rPr lang="es-ES" sz="1600" dirty="0" smtClean="0"/>
              <a:t>Un </a:t>
            </a:r>
            <a:r>
              <a:rPr lang="es-ES" sz="1600" dirty="0"/>
              <a:t>ejemplo de árbol binario de búsqueda:		</a:t>
            </a:r>
          </a:p>
        </p:txBody>
      </p:sp>
      <p:pic>
        <p:nvPicPr>
          <p:cNvPr id="2" name="Imagen 1"/>
          <p:cNvPicPr>
            <a:picLocks noChangeAspect="1"/>
          </p:cNvPicPr>
          <p:nvPr/>
        </p:nvPicPr>
        <p:blipFill>
          <a:blip r:embed="rId2"/>
          <a:stretch>
            <a:fillRect/>
          </a:stretch>
        </p:blipFill>
        <p:spPr>
          <a:xfrm>
            <a:off x="2860260" y="4434567"/>
            <a:ext cx="3172791" cy="2337846"/>
          </a:xfrm>
          <a:prstGeom prst="rect">
            <a:avLst/>
          </a:prstGeom>
        </p:spPr>
      </p:pic>
    </p:spTree>
    <p:extLst>
      <p:ext uri="{BB962C8B-B14F-4D97-AF65-F5344CB8AC3E}">
        <p14:creationId xmlns:p14="http://schemas.microsoft.com/office/powerpoint/2010/main" val="3509799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398939"/>
            <a:ext cx="8945745" cy="2092881"/>
          </a:xfrm>
          <a:prstGeom prst="rect">
            <a:avLst/>
          </a:prstGeom>
        </p:spPr>
        <p:txBody>
          <a:bodyPr wrap="square">
            <a:spAutoFit/>
          </a:bodyPr>
          <a:lstStyle/>
          <a:p>
            <a:pPr algn="ctr"/>
            <a:r>
              <a:rPr lang="es-ES" b="1" i="1" dirty="0"/>
              <a:t>Árbol binario de búsqueda</a:t>
            </a:r>
          </a:p>
          <a:p>
            <a:endParaRPr lang="es-ES" sz="1600" dirty="0" smtClean="0"/>
          </a:p>
          <a:p>
            <a:pPr algn="just"/>
            <a:r>
              <a:rPr lang="es-ES" sz="1600" dirty="0"/>
              <a:t>En el ejemplo </a:t>
            </a:r>
            <a:r>
              <a:rPr lang="es-ES" sz="1600" dirty="0" smtClean="0"/>
              <a:t>las </a:t>
            </a:r>
            <a:r>
              <a:rPr lang="es-ES" sz="1600" dirty="0"/>
              <a:t>claves son números enteros. Dada la raíz </a:t>
            </a:r>
            <a:r>
              <a:rPr lang="es-ES" sz="1600" i="1" dirty="0"/>
              <a:t>4</a:t>
            </a:r>
            <a:r>
              <a:rPr lang="es-ES" sz="1600" dirty="0"/>
              <a:t>, las claves del subárbol izquierdo son menores que 4, y las claves del subárbol derecho son mayores que 4. Esto se cumple también para todos los subárboles. Si se hace el recorrido de este árbol en orden central se obtiene una lista de los números ordenada de menor a mayor. </a:t>
            </a:r>
            <a:r>
              <a:rPr lang="es-ES" sz="1600" dirty="0" smtClean="0"/>
              <a:t> </a:t>
            </a:r>
          </a:p>
          <a:p>
            <a:r>
              <a:rPr lang="es-ES" sz="1600" dirty="0" smtClean="0"/>
              <a:t>Cuestión</a:t>
            </a:r>
            <a:r>
              <a:rPr lang="es-ES" sz="1600" dirty="0"/>
              <a:t>: ¿Qué hay que hacer para obtener una lista de los números ordenada de mayor a menor?</a:t>
            </a:r>
          </a:p>
        </p:txBody>
      </p:sp>
      <p:pic>
        <p:nvPicPr>
          <p:cNvPr id="2" name="Imagen 1"/>
          <p:cNvPicPr>
            <a:picLocks noChangeAspect="1"/>
          </p:cNvPicPr>
          <p:nvPr/>
        </p:nvPicPr>
        <p:blipFill>
          <a:blip r:embed="rId2"/>
          <a:stretch>
            <a:fillRect/>
          </a:stretch>
        </p:blipFill>
        <p:spPr>
          <a:xfrm>
            <a:off x="2860260" y="3727785"/>
            <a:ext cx="3172791" cy="2337846"/>
          </a:xfrm>
          <a:prstGeom prst="rect">
            <a:avLst/>
          </a:prstGeom>
        </p:spPr>
      </p:pic>
    </p:spTree>
    <p:extLst>
      <p:ext uri="{BB962C8B-B14F-4D97-AF65-F5344CB8AC3E}">
        <p14:creationId xmlns:p14="http://schemas.microsoft.com/office/powerpoint/2010/main" val="2938203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398939"/>
            <a:ext cx="8945745" cy="2585323"/>
          </a:xfrm>
          <a:prstGeom prst="rect">
            <a:avLst/>
          </a:prstGeom>
        </p:spPr>
        <p:txBody>
          <a:bodyPr wrap="square">
            <a:spAutoFit/>
          </a:bodyPr>
          <a:lstStyle/>
          <a:p>
            <a:pPr algn="ctr"/>
            <a:r>
              <a:rPr lang="es-ES" b="1" i="1" dirty="0"/>
              <a:t>Árbol binario de búsqueda</a:t>
            </a:r>
          </a:p>
          <a:p>
            <a:pPr algn="just"/>
            <a:endParaRPr lang="es-ES" sz="1600" dirty="0" smtClean="0"/>
          </a:p>
          <a:p>
            <a:pPr algn="just"/>
            <a:r>
              <a:rPr lang="es-ES" sz="1600" dirty="0" smtClean="0"/>
              <a:t>Cuestión</a:t>
            </a:r>
            <a:r>
              <a:rPr lang="es-ES" sz="1600" dirty="0"/>
              <a:t>: ¿Qué hay que hacer para obtener una lista de los números ordenada de mayor a menor</a:t>
            </a:r>
            <a:r>
              <a:rPr lang="es-ES" sz="1600" dirty="0" smtClean="0"/>
              <a:t>?</a:t>
            </a:r>
          </a:p>
          <a:p>
            <a:pPr algn="just"/>
            <a:endParaRPr lang="es-ES" sz="1600" dirty="0"/>
          </a:p>
          <a:p>
            <a:pPr algn="just"/>
            <a:r>
              <a:rPr lang="es-ES" sz="1600" dirty="0"/>
              <a:t>Una ventaja fundamental de los árboles de búsqueda es que son en general mucho más rápidos para localizar un elemento que una lista enlazada. Por tanto, son más rápidos para insertar y borrar elementos. Si el árbol está </a:t>
            </a:r>
            <a:r>
              <a:rPr lang="es-ES" sz="1600" b="1" dirty="0"/>
              <a:t>perfectamente equilibrado</a:t>
            </a:r>
            <a:r>
              <a:rPr lang="es-ES" sz="1600" dirty="0"/>
              <a:t> </a:t>
            </a:r>
            <a:r>
              <a:rPr lang="es-ES" sz="1600" dirty="0" smtClean="0"/>
              <a:t>(esto </a:t>
            </a:r>
            <a:r>
              <a:rPr lang="es-ES" sz="1600" dirty="0"/>
              <a:t>es, la diferencia entre el número de nodos del subárbol izquierdo y el número de nodos del subárbol derecho es a lo sumo 1, para todos los </a:t>
            </a:r>
            <a:r>
              <a:rPr lang="es-ES" sz="1600" dirty="0" smtClean="0"/>
              <a:t>nodos) </a:t>
            </a:r>
            <a:r>
              <a:rPr lang="es-ES" sz="1600" dirty="0"/>
              <a:t>entonces el número de comparaciones necesarias para localizar una clave es aproximadamente de </a:t>
            </a:r>
            <a:r>
              <a:rPr lang="es-ES" sz="1600" dirty="0" err="1"/>
              <a:t>logN</a:t>
            </a:r>
            <a:r>
              <a:rPr lang="es-ES" sz="1600" dirty="0"/>
              <a:t> en el peor caso.</a:t>
            </a:r>
          </a:p>
        </p:txBody>
      </p:sp>
      <p:pic>
        <p:nvPicPr>
          <p:cNvPr id="2" name="Imagen 1"/>
          <p:cNvPicPr>
            <a:picLocks noChangeAspect="1"/>
          </p:cNvPicPr>
          <p:nvPr/>
        </p:nvPicPr>
        <p:blipFill>
          <a:blip r:embed="rId2"/>
          <a:stretch>
            <a:fillRect/>
          </a:stretch>
        </p:blipFill>
        <p:spPr>
          <a:xfrm>
            <a:off x="2860260" y="4401437"/>
            <a:ext cx="3172791" cy="2337846"/>
          </a:xfrm>
          <a:prstGeom prst="rect">
            <a:avLst/>
          </a:prstGeom>
        </p:spPr>
      </p:pic>
    </p:spTree>
    <p:extLst>
      <p:ext uri="{BB962C8B-B14F-4D97-AF65-F5344CB8AC3E}">
        <p14:creationId xmlns:p14="http://schemas.microsoft.com/office/powerpoint/2010/main" val="2776435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398939"/>
            <a:ext cx="8945745" cy="2585323"/>
          </a:xfrm>
          <a:prstGeom prst="rect">
            <a:avLst/>
          </a:prstGeom>
        </p:spPr>
        <p:txBody>
          <a:bodyPr wrap="square">
            <a:spAutoFit/>
          </a:bodyPr>
          <a:lstStyle/>
          <a:p>
            <a:pPr algn="ctr"/>
            <a:r>
              <a:rPr lang="es-ES" b="1" i="1" dirty="0"/>
              <a:t>Árbol binario de búsqueda</a:t>
            </a:r>
          </a:p>
          <a:p>
            <a:pPr algn="just"/>
            <a:endParaRPr lang="es-ES" sz="1600" dirty="0" smtClean="0"/>
          </a:p>
          <a:p>
            <a:pPr algn="just"/>
            <a:r>
              <a:rPr lang="es-ES" sz="1600" dirty="0" smtClean="0"/>
              <a:t>Otro Aspecto:</a:t>
            </a:r>
          </a:p>
          <a:p>
            <a:pPr algn="just"/>
            <a:r>
              <a:rPr lang="es-ES" sz="1600" dirty="0" smtClean="0"/>
              <a:t>El </a:t>
            </a:r>
            <a:r>
              <a:rPr lang="es-ES" sz="1600" dirty="0"/>
              <a:t>algoritmo de inserción en un árbol binario de búsqueda tiene la ventaja </a:t>
            </a:r>
            <a:r>
              <a:rPr lang="es-ES" sz="1600" dirty="0" smtClean="0"/>
              <a:t>(sobre </a:t>
            </a:r>
            <a:r>
              <a:rPr lang="es-ES" sz="1600" dirty="0"/>
              <a:t>los </a:t>
            </a:r>
            <a:r>
              <a:rPr lang="es-ES" sz="1600" dirty="0" err="1"/>
              <a:t>arrays</a:t>
            </a:r>
            <a:r>
              <a:rPr lang="es-ES" sz="1600" dirty="0"/>
              <a:t> ordenados, donde se emplearía búsqueda dicotómica para localizar un </a:t>
            </a:r>
            <a:r>
              <a:rPr lang="es-ES" sz="1600" dirty="0" smtClean="0"/>
              <a:t>elemento) </a:t>
            </a:r>
            <a:r>
              <a:rPr lang="es-ES" sz="1600" dirty="0"/>
              <a:t>de que no necesita hacer una reubicación de los elementos de la estructura para que esta siga ordenada después de la inserción. </a:t>
            </a:r>
            <a:endParaRPr lang="es-ES" sz="1600" dirty="0" smtClean="0"/>
          </a:p>
          <a:p>
            <a:pPr algn="just"/>
            <a:r>
              <a:rPr lang="es-ES" sz="1600" dirty="0" smtClean="0"/>
              <a:t>Dicho </a:t>
            </a:r>
            <a:r>
              <a:rPr lang="es-ES" sz="1600" dirty="0"/>
              <a:t>algoritmo funciona avanzando por el árbol escogiendo la rama izquierda o derecha en función de la clave que se inserta y la clave del nodo actual, hasta encontrar su ubicación; por ejemplo, insertar la clave 7 en el árbol </a:t>
            </a:r>
            <a:r>
              <a:rPr lang="es-ES" sz="1600" dirty="0" smtClean="0"/>
              <a:t>requiere </a:t>
            </a:r>
            <a:r>
              <a:rPr lang="es-ES" sz="1600" dirty="0"/>
              <a:t>avanzar por el árbol hasta llegar a la clave 8, e introducir la nueva clave en el subárbol izquierdo a </a:t>
            </a:r>
            <a:r>
              <a:rPr lang="es-ES" sz="1600" i="1" dirty="0"/>
              <a:t>8</a:t>
            </a:r>
            <a:r>
              <a:rPr lang="es-ES" sz="1600" dirty="0"/>
              <a:t>.</a:t>
            </a:r>
          </a:p>
        </p:txBody>
      </p:sp>
      <p:pic>
        <p:nvPicPr>
          <p:cNvPr id="2" name="Imagen 1"/>
          <p:cNvPicPr>
            <a:picLocks noChangeAspect="1"/>
          </p:cNvPicPr>
          <p:nvPr/>
        </p:nvPicPr>
        <p:blipFill>
          <a:blip r:embed="rId2"/>
          <a:stretch>
            <a:fillRect/>
          </a:stretch>
        </p:blipFill>
        <p:spPr>
          <a:xfrm>
            <a:off x="2860260" y="4401437"/>
            <a:ext cx="3172791" cy="2337846"/>
          </a:xfrm>
          <a:prstGeom prst="rect">
            <a:avLst/>
          </a:prstGeom>
        </p:spPr>
      </p:pic>
    </p:spTree>
    <p:extLst>
      <p:ext uri="{BB962C8B-B14F-4D97-AF65-F5344CB8AC3E}">
        <p14:creationId xmlns:p14="http://schemas.microsoft.com/office/powerpoint/2010/main" val="19474215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398939"/>
            <a:ext cx="8945745" cy="4308872"/>
          </a:xfrm>
          <a:prstGeom prst="rect">
            <a:avLst/>
          </a:prstGeom>
        </p:spPr>
        <p:txBody>
          <a:bodyPr wrap="square">
            <a:spAutoFit/>
          </a:bodyPr>
          <a:lstStyle/>
          <a:p>
            <a:pPr algn="ctr"/>
            <a:r>
              <a:rPr lang="es-ES" b="1" i="1" dirty="0"/>
              <a:t>Árbol binario de búsqueda</a:t>
            </a:r>
          </a:p>
          <a:p>
            <a:pPr algn="just"/>
            <a:endParaRPr lang="es-ES" sz="1600" dirty="0" smtClean="0"/>
          </a:p>
          <a:p>
            <a:pPr algn="just"/>
            <a:r>
              <a:rPr lang="es-ES" sz="1600" dirty="0" smtClean="0"/>
              <a:t>¡Cuidado!:</a:t>
            </a:r>
          </a:p>
          <a:p>
            <a:pPr algn="just"/>
            <a:endParaRPr lang="es-ES" sz="1600" dirty="0" smtClean="0"/>
          </a:p>
          <a:p>
            <a:pPr algn="just"/>
            <a:r>
              <a:rPr lang="es-ES" sz="1600" dirty="0"/>
              <a:t>Ahora bien, suponer que se tiene un árbol vacío, que admite claves de tipo entero. Suponer que se van a ir introduciendo las claves de forma ascendente. Ejemplo: 1,2,3,4,5,6 Se crea un árbol cuya raíz tiene la clave 1. Se inserta la clave 2 en el subárbol derecho de </a:t>
            </a:r>
            <a:r>
              <a:rPr lang="es-ES" sz="1600" i="1" dirty="0"/>
              <a:t>1</a:t>
            </a:r>
            <a:r>
              <a:rPr lang="es-ES" sz="1600" dirty="0"/>
              <a:t>. A continuación se inserta la clave 3 en el subárbol derecho de </a:t>
            </a:r>
            <a:r>
              <a:rPr lang="es-ES" sz="1600" i="1" dirty="0"/>
              <a:t>2</a:t>
            </a:r>
            <a:r>
              <a:rPr lang="es-ES" sz="1600" dirty="0"/>
              <a:t>.  Continuando las inserciones se ve que el árbol degenera en una lista secuencial, reduciendo drásticamente su eficacia para localizar un elemento. De todas formas es poco probable que se de un caso de este tipo en la práctica. Si las claves a introducir llegan de forma más o menos aleatoria entonces la implementación de operaciones sobre un árbol binario de búsqueda que vienen a continuación son en general suficientes</a:t>
            </a:r>
            <a:r>
              <a:rPr lang="es-ES" sz="1600" dirty="0" smtClean="0"/>
              <a:t>.</a:t>
            </a:r>
          </a:p>
          <a:p>
            <a:pPr algn="just"/>
            <a:endParaRPr lang="es-ES" sz="1600" dirty="0"/>
          </a:p>
          <a:p>
            <a:pPr algn="just"/>
            <a:r>
              <a:rPr lang="es-ES" sz="1600" dirty="0"/>
              <a:t>Existen variaciones sobre estos árboles, como los AVL o Red-Black (no se tratan aquí), que sin llegar a cumplir al 100% el criterio de árbol perfectamente equilibrado, evitan problemas como el de obtener una lista degenerada.</a:t>
            </a:r>
          </a:p>
        </p:txBody>
      </p:sp>
    </p:spTree>
    <p:extLst>
      <p:ext uri="{BB962C8B-B14F-4D97-AF65-F5344CB8AC3E}">
        <p14:creationId xmlns:p14="http://schemas.microsoft.com/office/powerpoint/2010/main" val="6941075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277461"/>
            <a:ext cx="8945745" cy="4555094"/>
          </a:xfrm>
          <a:prstGeom prst="rect">
            <a:avLst/>
          </a:prstGeom>
        </p:spPr>
        <p:txBody>
          <a:bodyPr wrap="square">
            <a:spAutoFit/>
          </a:bodyPr>
          <a:lstStyle/>
          <a:p>
            <a:pPr algn="ctr"/>
            <a:r>
              <a:rPr lang="es-ES" b="1" i="1" dirty="0"/>
              <a:t>Operaciones básicas sobre árboles binarios de búsqueda</a:t>
            </a:r>
            <a:endParaRPr lang="es-ES" i="1" dirty="0"/>
          </a:p>
          <a:p>
            <a:endParaRPr lang="es-ES" sz="1600" b="1" i="1" dirty="0" smtClean="0"/>
          </a:p>
          <a:p>
            <a:r>
              <a:rPr lang="es-ES" sz="1600" b="1" i="1" dirty="0" smtClean="0"/>
              <a:t>Búsqueda</a:t>
            </a:r>
          </a:p>
          <a:p>
            <a:endParaRPr lang="es-ES" sz="1600" i="1" dirty="0"/>
          </a:p>
          <a:p>
            <a:pPr algn="just"/>
            <a:r>
              <a:rPr lang="es-ES" sz="1600" dirty="0"/>
              <a:t>Si el árbol no es de búsqueda, es necesario emplear uno de los recorridos anteriores sobre el árbol para localizarlo. El resultado es idéntico al de una búsqueda secuencial. Aprovechando las propiedades del árbol de búsqueda se puede acelerar la localización. Simplemente hay que descender a lo largo del árbol a izquierda o derecha dependiendo del elemento que se busca</a:t>
            </a:r>
            <a:r>
              <a:rPr lang="es-ES" sz="1600" dirty="0" smtClean="0"/>
              <a:t>.</a:t>
            </a:r>
          </a:p>
          <a:p>
            <a:pPr algn="just"/>
            <a:endParaRPr lang="es-ES" sz="1600" dirty="0"/>
          </a:p>
          <a:p>
            <a:pPr algn="just"/>
            <a:endParaRPr lang="es-ES" sz="1600" dirty="0" smtClean="0"/>
          </a:p>
          <a:p>
            <a:pPr algn="just"/>
            <a:endParaRPr lang="es-ES" sz="1600" dirty="0"/>
          </a:p>
          <a:p>
            <a:r>
              <a:rPr lang="es-ES" sz="1600" dirty="0" err="1"/>
              <a:t>boolean</a:t>
            </a:r>
            <a:r>
              <a:rPr lang="es-ES" sz="1600" dirty="0"/>
              <a:t> buscar(</a:t>
            </a:r>
            <a:r>
              <a:rPr lang="es-ES" sz="1600" dirty="0" err="1"/>
              <a:t>tarbol</a:t>
            </a:r>
            <a:r>
              <a:rPr lang="es-ES" sz="1600" dirty="0"/>
              <a:t> *a, </a:t>
            </a:r>
            <a:r>
              <a:rPr lang="es-ES" sz="1600" dirty="0" err="1"/>
              <a:t>int</a:t>
            </a:r>
            <a:r>
              <a:rPr lang="es-ES" sz="1600" dirty="0"/>
              <a:t> </a:t>
            </a:r>
            <a:r>
              <a:rPr lang="es-ES" sz="1600" dirty="0" err="1"/>
              <a:t>elem</a:t>
            </a:r>
            <a:r>
              <a:rPr lang="es-ES" sz="1600" dirty="0"/>
              <a:t>)</a:t>
            </a:r>
          </a:p>
          <a:p>
            <a:r>
              <a:rPr lang="es-ES" sz="1600" dirty="0"/>
              <a:t>{</a:t>
            </a:r>
          </a:p>
          <a:p>
            <a:r>
              <a:rPr lang="es-ES" sz="1600" dirty="0"/>
              <a:t>  </a:t>
            </a:r>
            <a:r>
              <a:rPr lang="es-ES" sz="1600" dirty="0" err="1"/>
              <a:t>if</a:t>
            </a:r>
            <a:r>
              <a:rPr lang="es-ES" sz="1600" dirty="0"/>
              <a:t> (a == NULL) </a:t>
            </a:r>
            <a:r>
              <a:rPr lang="es-ES" sz="1600" dirty="0" err="1"/>
              <a:t>return</a:t>
            </a:r>
            <a:r>
              <a:rPr lang="es-ES" sz="1600" dirty="0"/>
              <a:t> FALSE;</a:t>
            </a:r>
          </a:p>
          <a:p>
            <a:r>
              <a:rPr lang="es-ES" sz="1600" dirty="0"/>
              <a:t>  </a:t>
            </a:r>
            <a:r>
              <a:rPr lang="es-ES" sz="1600" dirty="0" err="1"/>
              <a:t>else</a:t>
            </a:r>
            <a:r>
              <a:rPr lang="es-ES" sz="1600" dirty="0"/>
              <a:t> </a:t>
            </a:r>
            <a:r>
              <a:rPr lang="es-ES" sz="1600" dirty="0" err="1"/>
              <a:t>if</a:t>
            </a:r>
            <a:r>
              <a:rPr lang="es-ES" sz="1600" dirty="0"/>
              <a:t> (a-&gt;clave &lt; </a:t>
            </a:r>
            <a:r>
              <a:rPr lang="es-ES" sz="1600" dirty="0" err="1"/>
              <a:t>elem</a:t>
            </a:r>
            <a:r>
              <a:rPr lang="es-ES" sz="1600" dirty="0"/>
              <a:t>) </a:t>
            </a:r>
            <a:r>
              <a:rPr lang="es-ES" sz="1600" dirty="0" err="1"/>
              <a:t>return</a:t>
            </a:r>
            <a:r>
              <a:rPr lang="es-ES" sz="1600" dirty="0"/>
              <a:t> buscar(a-&gt;der, </a:t>
            </a:r>
            <a:r>
              <a:rPr lang="es-ES" sz="1600" dirty="0" err="1"/>
              <a:t>elem</a:t>
            </a:r>
            <a:r>
              <a:rPr lang="es-ES" sz="1600" dirty="0"/>
              <a:t>);</a:t>
            </a:r>
          </a:p>
          <a:p>
            <a:r>
              <a:rPr lang="es-ES" sz="1600" dirty="0"/>
              <a:t>  </a:t>
            </a:r>
            <a:r>
              <a:rPr lang="es-ES" sz="1600" dirty="0" err="1"/>
              <a:t>else</a:t>
            </a:r>
            <a:r>
              <a:rPr lang="es-ES" sz="1600" dirty="0"/>
              <a:t> </a:t>
            </a:r>
            <a:r>
              <a:rPr lang="es-ES" sz="1600" dirty="0" err="1"/>
              <a:t>if</a:t>
            </a:r>
            <a:r>
              <a:rPr lang="es-ES" sz="1600" dirty="0"/>
              <a:t> (a-&gt;clave &gt; </a:t>
            </a:r>
            <a:r>
              <a:rPr lang="es-ES" sz="1600" dirty="0" err="1"/>
              <a:t>elem</a:t>
            </a:r>
            <a:r>
              <a:rPr lang="es-ES" sz="1600" dirty="0"/>
              <a:t>) </a:t>
            </a:r>
            <a:r>
              <a:rPr lang="es-ES" sz="1600" dirty="0" err="1"/>
              <a:t>return</a:t>
            </a:r>
            <a:r>
              <a:rPr lang="es-ES" sz="1600" dirty="0"/>
              <a:t> buscar(a-&gt;</a:t>
            </a:r>
            <a:r>
              <a:rPr lang="es-ES" sz="1600" dirty="0" err="1"/>
              <a:t>izq</a:t>
            </a:r>
            <a:r>
              <a:rPr lang="es-ES" sz="1600" dirty="0"/>
              <a:t>, </a:t>
            </a:r>
            <a:r>
              <a:rPr lang="es-ES" sz="1600" dirty="0" err="1"/>
              <a:t>elem</a:t>
            </a:r>
            <a:r>
              <a:rPr lang="es-ES" sz="1600" dirty="0"/>
              <a:t>);</a:t>
            </a:r>
          </a:p>
          <a:p>
            <a:r>
              <a:rPr lang="es-ES" sz="1600" dirty="0"/>
              <a:t>  </a:t>
            </a:r>
            <a:r>
              <a:rPr lang="es-ES" sz="1600" dirty="0" err="1"/>
              <a:t>else</a:t>
            </a:r>
            <a:r>
              <a:rPr lang="es-ES" sz="1600" dirty="0"/>
              <a:t> </a:t>
            </a:r>
            <a:r>
              <a:rPr lang="es-ES" sz="1600" dirty="0" err="1"/>
              <a:t>return</a:t>
            </a:r>
            <a:r>
              <a:rPr lang="es-ES" sz="1600" dirty="0"/>
              <a:t> TRUE;</a:t>
            </a:r>
          </a:p>
          <a:p>
            <a:r>
              <a:rPr lang="es-ES" sz="1600" dirty="0"/>
              <a:t>}		</a:t>
            </a:r>
          </a:p>
        </p:txBody>
      </p:sp>
    </p:spTree>
    <p:extLst>
      <p:ext uri="{BB962C8B-B14F-4D97-AF65-F5344CB8AC3E}">
        <p14:creationId xmlns:p14="http://schemas.microsoft.com/office/powerpoint/2010/main" val="6194819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277461"/>
            <a:ext cx="8945745" cy="4801315"/>
          </a:xfrm>
          <a:prstGeom prst="rect">
            <a:avLst/>
          </a:prstGeom>
        </p:spPr>
        <p:txBody>
          <a:bodyPr wrap="square">
            <a:spAutoFit/>
          </a:bodyPr>
          <a:lstStyle/>
          <a:p>
            <a:pPr algn="ctr"/>
            <a:r>
              <a:rPr lang="es-ES" b="1" i="1" dirty="0"/>
              <a:t>Operaciones básicas sobre árboles binarios de búsqueda</a:t>
            </a:r>
            <a:endParaRPr lang="es-ES" i="1" dirty="0"/>
          </a:p>
          <a:p>
            <a:endParaRPr lang="es-ES" sz="1600" b="1" i="1" dirty="0" smtClean="0"/>
          </a:p>
          <a:p>
            <a:r>
              <a:rPr lang="es-ES" sz="1600" b="1" i="1" dirty="0"/>
              <a:t>Inserción</a:t>
            </a:r>
            <a:endParaRPr lang="es-ES" sz="1600" i="1" dirty="0"/>
          </a:p>
          <a:p>
            <a:endParaRPr lang="es-ES" sz="1600" dirty="0" smtClean="0"/>
          </a:p>
          <a:p>
            <a:r>
              <a:rPr lang="es-ES" sz="1600" dirty="0" smtClean="0"/>
              <a:t>La </a:t>
            </a:r>
            <a:r>
              <a:rPr lang="es-ES" sz="1600" dirty="0"/>
              <a:t>inserción tampoco es complicada. Es más, resulta </a:t>
            </a:r>
            <a:r>
              <a:rPr lang="es-ES" sz="1600" dirty="0" smtClean="0"/>
              <a:t>prácticamente </a:t>
            </a:r>
            <a:r>
              <a:rPr lang="es-ES" sz="1600" dirty="0"/>
              <a:t>idéntica a la búsqueda. Cuando se llega a un árbol vacío se crea el nodo en el puntero que se pasa como parámetro por referencia, de esta manera los nuevos enlaces mantienen la coherencia. Si el elemento a insertar ya existe entonces no se hace nada</a:t>
            </a:r>
            <a:r>
              <a:rPr lang="es-ES" sz="1600" dirty="0" smtClean="0"/>
              <a:t>.</a:t>
            </a:r>
          </a:p>
          <a:p>
            <a:endParaRPr lang="es-ES" sz="1600" dirty="0"/>
          </a:p>
          <a:p>
            <a:r>
              <a:rPr lang="es-ES" sz="1600" dirty="0" err="1"/>
              <a:t>void</a:t>
            </a:r>
            <a:r>
              <a:rPr lang="es-ES" sz="1600" dirty="0"/>
              <a:t> insertar(</a:t>
            </a:r>
            <a:r>
              <a:rPr lang="es-ES" sz="1600" dirty="0" err="1"/>
              <a:t>tarbol</a:t>
            </a:r>
            <a:r>
              <a:rPr lang="es-ES" sz="1600" dirty="0"/>
              <a:t> **a, </a:t>
            </a:r>
            <a:r>
              <a:rPr lang="es-ES" sz="1600" dirty="0" err="1"/>
              <a:t>int</a:t>
            </a:r>
            <a:r>
              <a:rPr lang="es-ES" sz="1600" dirty="0"/>
              <a:t> </a:t>
            </a:r>
            <a:r>
              <a:rPr lang="es-ES" sz="1600" dirty="0" err="1"/>
              <a:t>elem</a:t>
            </a:r>
            <a:r>
              <a:rPr lang="es-ES" sz="1600" dirty="0"/>
              <a:t>)</a:t>
            </a:r>
          </a:p>
          <a:p>
            <a:r>
              <a:rPr lang="es-ES" sz="1600" dirty="0"/>
              <a:t>{</a:t>
            </a:r>
          </a:p>
          <a:p>
            <a:r>
              <a:rPr lang="en-US" sz="1600" dirty="0"/>
              <a:t>  if (*a == NULL) {</a:t>
            </a:r>
          </a:p>
          <a:p>
            <a:r>
              <a:rPr lang="en-US" sz="1600" dirty="0"/>
              <a:t>    *a = (</a:t>
            </a:r>
            <a:r>
              <a:rPr lang="en-US" sz="1600" dirty="0" err="1"/>
              <a:t>arbol</a:t>
            </a:r>
            <a:r>
              <a:rPr lang="en-US" sz="1600" dirty="0"/>
              <a:t> *) </a:t>
            </a:r>
            <a:r>
              <a:rPr lang="en-US" sz="1600" dirty="0" err="1"/>
              <a:t>malloc</a:t>
            </a:r>
            <a:r>
              <a:rPr lang="en-US" sz="1600" dirty="0"/>
              <a:t>(</a:t>
            </a:r>
            <a:r>
              <a:rPr lang="en-US" sz="1600" dirty="0" err="1"/>
              <a:t>sizeof</a:t>
            </a:r>
            <a:r>
              <a:rPr lang="en-US" sz="1600" dirty="0"/>
              <a:t>(</a:t>
            </a:r>
            <a:r>
              <a:rPr lang="en-US" sz="1600" dirty="0" err="1"/>
              <a:t>arbol</a:t>
            </a:r>
            <a:r>
              <a:rPr lang="en-US" sz="1600" dirty="0"/>
              <a:t>));</a:t>
            </a:r>
          </a:p>
          <a:p>
            <a:r>
              <a:rPr lang="en-US" sz="1600" dirty="0"/>
              <a:t>    (*a)-&gt;clave = </a:t>
            </a:r>
            <a:r>
              <a:rPr lang="en-US" sz="1600" dirty="0" err="1"/>
              <a:t>elem</a:t>
            </a:r>
            <a:r>
              <a:rPr lang="en-US" sz="1600" dirty="0"/>
              <a:t>;</a:t>
            </a:r>
          </a:p>
          <a:p>
            <a:r>
              <a:rPr lang="de-DE" sz="1600" dirty="0"/>
              <a:t>    (*a)-&gt;</a:t>
            </a:r>
            <a:r>
              <a:rPr lang="de-DE" sz="1600" dirty="0" err="1"/>
              <a:t>izq</a:t>
            </a:r>
            <a:r>
              <a:rPr lang="de-DE" sz="1600" dirty="0"/>
              <a:t> = (*a)-&gt;der = NULL;</a:t>
            </a:r>
          </a:p>
          <a:p>
            <a:r>
              <a:rPr lang="de-DE" sz="1600" dirty="0"/>
              <a:t>  }</a:t>
            </a:r>
          </a:p>
          <a:p>
            <a:r>
              <a:rPr lang="de-DE" sz="1600" dirty="0"/>
              <a:t>  </a:t>
            </a:r>
            <a:r>
              <a:rPr lang="de-DE" sz="1600" dirty="0" err="1"/>
              <a:t>else</a:t>
            </a:r>
            <a:r>
              <a:rPr lang="de-DE" sz="1600" dirty="0"/>
              <a:t> </a:t>
            </a:r>
            <a:r>
              <a:rPr lang="de-DE" sz="1600" dirty="0" err="1"/>
              <a:t>if</a:t>
            </a:r>
            <a:r>
              <a:rPr lang="de-DE" sz="1600" dirty="0"/>
              <a:t> ((*a)-&gt;</a:t>
            </a:r>
            <a:r>
              <a:rPr lang="de-DE" sz="1600" dirty="0" err="1"/>
              <a:t>clave</a:t>
            </a:r>
            <a:r>
              <a:rPr lang="de-DE" sz="1600" dirty="0"/>
              <a:t> &lt; </a:t>
            </a:r>
            <a:r>
              <a:rPr lang="de-DE" sz="1600" dirty="0" err="1"/>
              <a:t>elem</a:t>
            </a:r>
            <a:r>
              <a:rPr lang="de-DE" sz="1600" dirty="0"/>
              <a:t>) </a:t>
            </a:r>
            <a:r>
              <a:rPr lang="de-DE" sz="1600" dirty="0" err="1"/>
              <a:t>insertar</a:t>
            </a:r>
            <a:r>
              <a:rPr lang="de-DE" sz="1600" dirty="0"/>
              <a:t>(&amp;(*a)-&gt;der, </a:t>
            </a:r>
            <a:r>
              <a:rPr lang="de-DE" sz="1600" dirty="0" err="1"/>
              <a:t>elem</a:t>
            </a:r>
            <a:r>
              <a:rPr lang="de-DE" sz="1600" dirty="0"/>
              <a:t>);</a:t>
            </a:r>
          </a:p>
          <a:p>
            <a:r>
              <a:rPr lang="de-DE" sz="1600" dirty="0"/>
              <a:t>  </a:t>
            </a:r>
            <a:r>
              <a:rPr lang="de-DE" sz="1600" dirty="0" err="1"/>
              <a:t>else</a:t>
            </a:r>
            <a:r>
              <a:rPr lang="de-DE" sz="1600" dirty="0"/>
              <a:t> </a:t>
            </a:r>
            <a:r>
              <a:rPr lang="de-DE" sz="1600" dirty="0" err="1"/>
              <a:t>if</a:t>
            </a:r>
            <a:r>
              <a:rPr lang="de-DE" sz="1600" dirty="0"/>
              <a:t> ((*a)-&gt;</a:t>
            </a:r>
            <a:r>
              <a:rPr lang="de-DE" sz="1600" dirty="0" err="1"/>
              <a:t>clave</a:t>
            </a:r>
            <a:r>
              <a:rPr lang="de-DE" sz="1600" dirty="0"/>
              <a:t> &gt; </a:t>
            </a:r>
            <a:r>
              <a:rPr lang="de-DE" sz="1600" dirty="0" err="1"/>
              <a:t>elem</a:t>
            </a:r>
            <a:r>
              <a:rPr lang="de-DE" sz="1600" dirty="0"/>
              <a:t>) </a:t>
            </a:r>
            <a:r>
              <a:rPr lang="de-DE" sz="1600" dirty="0" err="1"/>
              <a:t>insertar</a:t>
            </a:r>
            <a:r>
              <a:rPr lang="de-DE" sz="1600" dirty="0"/>
              <a:t>(&amp;(*a)-&gt;</a:t>
            </a:r>
            <a:r>
              <a:rPr lang="de-DE" sz="1600" dirty="0" err="1"/>
              <a:t>izq</a:t>
            </a:r>
            <a:r>
              <a:rPr lang="de-DE" sz="1600" dirty="0"/>
              <a:t>, </a:t>
            </a:r>
            <a:r>
              <a:rPr lang="de-DE" sz="1600" dirty="0" err="1"/>
              <a:t>elem</a:t>
            </a:r>
            <a:r>
              <a:rPr lang="de-DE" sz="1600" dirty="0"/>
              <a:t>);</a:t>
            </a:r>
          </a:p>
          <a:p>
            <a:r>
              <a:rPr lang="de-DE" sz="1600" dirty="0"/>
              <a:t>}		</a:t>
            </a:r>
          </a:p>
        </p:txBody>
      </p:sp>
    </p:spTree>
    <p:extLst>
      <p:ext uri="{BB962C8B-B14F-4D97-AF65-F5344CB8AC3E}">
        <p14:creationId xmlns:p14="http://schemas.microsoft.com/office/powerpoint/2010/main" val="3442537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6" name="Rectángulo 5"/>
          <p:cNvSpPr/>
          <p:nvPr/>
        </p:nvSpPr>
        <p:spPr>
          <a:xfrm>
            <a:off x="1834491" y="1548479"/>
            <a:ext cx="729303" cy="369332"/>
          </a:xfrm>
          <a:prstGeom prst="rect">
            <a:avLst/>
          </a:prstGeom>
        </p:spPr>
        <p:txBody>
          <a:bodyPr wrap="square">
            <a:spAutoFit/>
          </a:bodyPr>
          <a:lstStyle/>
          <a:p>
            <a:r>
              <a:rPr lang="es-ES" b="1" i="1" dirty="0" smtClean="0"/>
              <a:t>Grafo</a:t>
            </a:r>
            <a:endParaRPr lang="es-ES" dirty="0"/>
          </a:p>
        </p:txBody>
      </p:sp>
      <p:pic>
        <p:nvPicPr>
          <p:cNvPr id="2" name="Imagen 1"/>
          <p:cNvPicPr>
            <a:picLocks noChangeAspect="1"/>
          </p:cNvPicPr>
          <p:nvPr/>
        </p:nvPicPr>
        <p:blipFill>
          <a:blip r:embed="rId2"/>
          <a:stretch>
            <a:fillRect/>
          </a:stretch>
        </p:blipFill>
        <p:spPr>
          <a:xfrm>
            <a:off x="169222" y="1993900"/>
            <a:ext cx="4318000" cy="2870200"/>
          </a:xfrm>
          <a:prstGeom prst="rect">
            <a:avLst/>
          </a:prstGeom>
        </p:spPr>
      </p:pic>
      <p:sp>
        <p:nvSpPr>
          <p:cNvPr id="5" name="Rectángulo 4"/>
          <p:cNvSpPr/>
          <p:nvPr/>
        </p:nvSpPr>
        <p:spPr>
          <a:xfrm>
            <a:off x="5151549" y="1178631"/>
            <a:ext cx="3796027" cy="369332"/>
          </a:xfrm>
          <a:prstGeom prst="rect">
            <a:avLst/>
          </a:prstGeom>
        </p:spPr>
        <p:txBody>
          <a:bodyPr wrap="square">
            <a:spAutoFit/>
          </a:bodyPr>
          <a:lstStyle/>
          <a:p>
            <a:pPr algn="ctr"/>
            <a:r>
              <a:rPr lang="es-ES" b="1" i="1" dirty="0" smtClean="0"/>
              <a:t>Árbol representado como grafo</a:t>
            </a:r>
            <a:endParaRPr lang="es-ES" dirty="0"/>
          </a:p>
        </p:txBody>
      </p:sp>
      <p:pic>
        <p:nvPicPr>
          <p:cNvPr id="3" name="Imagen 2"/>
          <p:cNvPicPr>
            <a:picLocks noChangeAspect="1"/>
          </p:cNvPicPr>
          <p:nvPr/>
        </p:nvPicPr>
        <p:blipFill>
          <a:blip r:embed="rId3"/>
          <a:stretch>
            <a:fillRect/>
          </a:stretch>
        </p:blipFill>
        <p:spPr>
          <a:xfrm>
            <a:off x="5151549" y="1548479"/>
            <a:ext cx="3796027" cy="2871177"/>
          </a:xfrm>
          <a:prstGeom prst="rect">
            <a:avLst/>
          </a:prstGeom>
        </p:spPr>
      </p:pic>
      <p:pic>
        <p:nvPicPr>
          <p:cNvPr id="7" name="Imagen 6"/>
          <p:cNvPicPr>
            <a:picLocks noChangeAspect="1"/>
          </p:cNvPicPr>
          <p:nvPr/>
        </p:nvPicPr>
        <p:blipFill>
          <a:blip r:embed="rId4"/>
          <a:stretch>
            <a:fillRect/>
          </a:stretch>
        </p:blipFill>
        <p:spPr>
          <a:xfrm>
            <a:off x="6589191" y="5116630"/>
            <a:ext cx="694220" cy="1656661"/>
          </a:xfrm>
          <a:prstGeom prst="rect">
            <a:avLst/>
          </a:prstGeom>
        </p:spPr>
      </p:pic>
      <p:sp>
        <p:nvSpPr>
          <p:cNvPr id="8" name="Rectángulo 7"/>
          <p:cNvSpPr/>
          <p:nvPr/>
        </p:nvSpPr>
        <p:spPr>
          <a:xfrm>
            <a:off x="5151549" y="4579550"/>
            <a:ext cx="3796027" cy="646331"/>
          </a:xfrm>
          <a:prstGeom prst="rect">
            <a:avLst/>
          </a:prstGeom>
        </p:spPr>
        <p:txBody>
          <a:bodyPr wrap="square">
            <a:spAutoFit/>
          </a:bodyPr>
          <a:lstStyle/>
          <a:p>
            <a:pPr algn="ctr"/>
            <a:r>
              <a:rPr lang="es-ES" b="1" i="1" dirty="0" smtClean="0"/>
              <a:t>Árbol representado como un diagrama en columnas</a:t>
            </a:r>
            <a:endParaRPr lang="es-ES" dirty="0"/>
          </a:p>
        </p:txBody>
      </p:sp>
    </p:spTree>
    <p:extLst>
      <p:ext uri="{BB962C8B-B14F-4D97-AF65-F5344CB8AC3E}">
        <p14:creationId xmlns:p14="http://schemas.microsoft.com/office/powerpoint/2010/main" val="12684290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012417"/>
            <a:ext cx="8945745" cy="3323987"/>
          </a:xfrm>
          <a:prstGeom prst="rect">
            <a:avLst/>
          </a:prstGeom>
        </p:spPr>
        <p:txBody>
          <a:bodyPr wrap="square">
            <a:spAutoFit/>
          </a:bodyPr>
          <a:lstStyle/>
          <a:p>
            <a:pPr algn="ctr"/>
            <a:r>
              <a:rPr lang="es-ES" b="1" i="1" dirty="0"/>
              <a:t>Operaciones básicas sobre árboles binarios de búsqueda</a:t>
            </a:r>
            <a:endParaRPr lang="es-ES" i="1" dirty="0"/>
          </a:p>
          <a:p>
            <a:endParaRPr lang="es-ES" sz="1600" b="1" i="1" dirty="0" smtClean="0"/>
          </a:p>
          <a:p>
            <a:r>
              <a:rPr lang="es-ES" sz="1600" b="1" i="1" dirty="0" smtClean="0"/>
              <a:t>Borrado</a:t>
            </a:r>
          </a:p>
          <a:p>
            <a:endParaRPr lang="es-ES" sz="1600" i="1" dirty="0"/>
          </a:p>
          <a:p>
            <a:r>
              <a:rPr lang="es-ES" sz="1600" dirty="0"/>
              <a:t>La operación de borrado </a:t>
            </a:r>
            <a:r>
              <a:rPr lang="es-ES" sz="1600" dirty="0" smtClean="0"/>
              <a:t>es algo </a:t>
            </a:r>
            <a:r>
              <a:rPr lang="es-ES" sz="1600" dirty="0"/>
              <a:t>más complicada. Se recuerda que el árbol debe seguir siendo de búsqueda tras el borrado. Pueden darse tres casos, una vez encontrado el nodo a borrar:</a:t>
            </a:r>
            <a:r>
              <a:rPr lang="es-ES" sz="1600" dirty="0" smtClean="0"/>
              <a:t> </a:t>
            </a:r>
          </a:p>
          <a:p>
            <a:r>
              <a:rPr lang="es-ES" sz="1600" dirty="0" smtClean="0"/>
              <a:t>1</a:t>
            </a:r>
            <a:r>
              <a:rPr lang="es-ES" sz="1600" dirty="0"/>
              <a:t>) El nodo no tiene descendientes. Simplemente se borra.</a:t>
            </a:r>
            <a:r>
              <a:rPr lang="es-ES" sz="1600" dirty="0" smtClean="0"/>
              <a:t> </a:t>
            </a:r>
          </a:p>
          <a:p>
            <a:pPr marL="209550" indent="-209550"/>
            <a:r>
              <a:rPr lang="es-ES" sz="1600" dirty="0" smtClean="0"/>
              <a:t>2</a:t>
            </a:r>
            <a:r>
              <a:rPr lang="es-ES" sz="1600" dirty="0"/>
              <a:t>) El nodo tiene al menos un descendiente por una sola rama. Se borra dicho nodo, y su primer descendiente se asigna como hijo del padre del nodo borrado. </a:t>
            </a:r>
            <a:endParaRPr lang="es-ES" sz="1600" dirty="0" smtClean="0"/>
          </a:p>
          <a:p>
            <a:endParaRPr lang="es-ES" sz="1600" dirty="0"/>
          </a:p>
          <a:p>
            <a:r>
              <a:rPr lang="es-ES" sz="1600" dirty="0" smtClean="0"/>
              <a:t>Ejemplo</a:t>
            </a:r>
            <a:r>
              <a:rPr lang="es-ES" sz="1600" dirty="0"/>
              <a:t>: en el árbol de la figura 5 se borra el nodo cuya clave es -1. El árbol resultante es:		</a:t>
            </a:r>
          </a:p>
        </p:txBody>
      </p:sp>
      <p:pic>
        <p:nvPicPr>
          <p:cNvPr id="2" name="Imagen 1"/>
          <p:cNvPicPr>
            <a:picLocks noChangeAspect="1"/>
          </p:cNvPicPr>
          <p:nvPr/>
        </p:nvPicPr>
        <p:blipFill>
          <a:blip r:embed="rId2"/>
          <a:stretch>
            <a:fillRect/>
          </a:stretch>
        </p:blipFill>
        <p:spPr>
          <a:xfrm>
            <a:off x="5389217" y="4336404"/>
            <a:ext cx="3140336" cy="2380044"/>
          </a:xfrm>
          <a:prstGeom prst="rect">
            <a:avLst/>
          </a:prstGeom>
        </p:spPr>
      </p:pic>
    </p:spTree>
    <p:extLst>
      <p:ext uri="{BB962C8B-B14F-4D97-AF65-F5344CB8AC3E}">
        <p14:creationId xmlns:p14="http://schemas.microsoft.com/office/powerpoint/2010/main" val="19526020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012417"/>
            <a:ext cx="8945745" cy="5786200"/>
          </a:xfrm>
          <a:prstGeom prst="rect">
            <a:avLst/>
          </a:prstGeom>
        </p:spPr>
        <p:txBody>
          <a:bodyPr wrap="square">
            <a:spAutoFit/>
          </a:bodyPr>
          <a:lstStyle/>
          <a:p>
            <a:pPr algn="ctr"/>
            <a:r>
              <a:rPr lang="es-ES" b="1" i="1" dirty="0"/>
              <a:t>Operaciones básicas sobre árboles binarios de búsqueda</a:t>
            </a:r>
            <a:endParaRPr lang="es-ES" i="1" dirty="0"/>
          </a:p>
          <a:p>
            <a:endParaRPr lang="es-ES" sz="1600" b="1" i="1" dirty="0" smtClean="0"/>
          </a:p>
          <a:p>
            <a:r>
              <a:rPr lang="es-ES" sz="1600" b="1" i="1" dirty="0" smtClean="0"/>
              <a:t>Borrado</a:t>
            </a:r>
          </a:p>
          <a:p>
            <a:endParaRPr lang="es-ES" sz="1600" i="1" dirty="0"/>
          </a:p>
          <a:p>
            <a:pPr algn="just"/>
            <a:r>
              <a:rPr lang="es-ES" sz="1600" dirty="0"/>
              <a:t>3) El nodo tiene al menos un descendiente por cada rama. Al borrar dicho nodo es necesario mantener la coherencia de los enlaces, además de seguir manteniendo la estructura como un árbol binario de búsqueda. La solución consiste en sustituir la información del nodo que se borra por el de una de las hojas, y borrar a continuación dicha hoja. </a:t>
            </a:r>
            <a:endParaRPr lang="es-ES" sz="1600" dirty="0" smtClean="0"/>
          </a:p>
          <a:p>
            <a:pPr algn="just"/>
            <a:endParaRPr lang="es-ES" sz="1600" dirty="0"/>
          </a:p>
          <a:p>
            <a:pPr algn="just"/>
            <a:r>
              <a:rPr lang="es-ES" sz="1600" dirty="0" smtClean="0"/>
              <a:t>¿</a:t>
            </a:r>
            <a:r>
              <a:rPr lang="es-ES" sz="1600" dirty="0"/>
              <a:t>Puede ser cualquier hoja? </a:t>
            </a:r>
            <a:endParaRPr lang="es-ES" sz="1600" dirty="0" smtClean="0"/>
          </a:p>
          <a:p>
            <a:pPr algn="just"/>
            <a:r>
              <a:rPr lang="es-ES" sz="1600" dirty="0" smtClean="0"/>
              <a:t>No</a:t>
            </a:r>
            <a:r>
              <a:rPr lang="es-ES" sz="1600" dirty="0"/>
              <a:t>, debe ser la que contenga una de estas dos claves:</a:t>
            </a:r>
            <a:r>
              <a:rPr lang="es-ES" sz="1600" dirty="0" smtClean="0"/>
              <a:t> </a:t>
            </a:r>
          </a:p>
          <a:p>
            <a:pPr marL="285750" indent="-285750" algn="just">
              <a:buFont typeface="Arial"/>
              <a:buChar char="•"/>
            </a:pPr>
            <a:r>
              <a:rPr lang="es-ES" sz="1600" dirty="0"/>
              <a:t>L</a:t>
            </a:r>
            <a:r>
              <a:rPr lang="es-ES" sz="1600" dirty="0" smtClean="0"/>
              <a:t>a </a:t>
            </a:r>
            <a:r>
              <a:rPr lang="es-ES" sz="1600" b="1" dirty="0"/>
              <a:t>mayor</a:t>
            </a:r>
            <a:r>
              <a:rPr lang="es-ES" sz="1600" dirty="0"/>
              <a:t> de las claves </a:t>
            </a:r>
            <a:r>
              <a:rPr lang="es-ES" sz="1600" b="1" dirty="0"/>
              <a:t>menores</a:t>
            </a:r>
            <a:r>
              <a:rPr lang="es-ES" sz="1600" dirty="0"/>
              <a:t> al nodo que se borra. Suponer que se quiere borrar el nodo </a:t>
            </a:r>
            <a:r>
              <a:rPr lang="es-ES" sz="1600" i="1" dirty="0"/>
              <a:t>4</a:t>
            </a:r>
            <a:r>
              <a:rPr lang="es-ES" sz="1600" dirty="0"/>
              <a:t> del árbol de la figura 5. Se sustituirá la clave 4 por la clave 2</a:t>
            </a:r>
            <a:r>
              <a:rPr lang="es-ES" sz="1600" dirty="0" smtClean="0"/>
              <a:t>.</a:t>
            </a:r>
          </a:p>
          <a:p>
            <a:pPr marL="285750" indent="-285750" algn="just">
              <a:buFont typeface="Arial"/>
              <a:buChar char="•"/>
            </a:pPr>
            <a:r>
              <a:rPr lang="es-ES" sz="1600" dirty="0"/>
              <a:t>L</a:t>
            </a:r>
            <a:r>
              <a:rPr lang="es-ES" sz="1600" dirty="0" smtClean="0"/>
              <a:t>a </a:t>
            </a:r>
            <a:r>
              <a:rPr lang="es-ES" sz="1600" b="1" dirty="0"/>
              <a:t>menor</a:t>
            </a:r>
            <a:r>
              <a:rPr lang="es-ES" sz="1600" dirty="0"/>
              <a:t> de las claves </a:t>
            </a:r>
            <a:r>
              <a:rPr lang="es-ES" sz="1600" b="1" dirty="0"/>
              <a:t>mayores</a:t>
            </a:r>
            <a:r>
              <a:rPr lang="es-ES" sz="1600" dirty="0"/>
              <a:t> al nodo que se borra. Suponer que se quiere borrar el nodo </a:t>
            </a:r>
            <a:r>
              <a:rPr lang="es-ES" sz="1600" i="1" dirty="0"/>
              <a:t>4</a:t>
            </a:r>
            <a:r>
              <a:rPr lang="es-ES" sz="1600" dirty="0"/>
              <a:t> del árbol de la figura 5. Se sustituirá la clave 4 por la clave 5.</a:t>
            </a:r>
          </a:p>
          <a:p>
            <a:endParaRPr lang="es-ES" sz="1600" dirty="0" smtClean="0"/>
          </a:p>
          <a:p>
            <a:pPr algn="just"/>
            <a:r>
              <a:rPr lang="es-ES" sz="1600" dirty="0" smtClean="0"/>
              <a:t>El </a:t>
            </a:r>
            <a:r>
              <a:rPr lang="es-ES" sz="1600" dirty="0"/>
              <a:t>algoritmo de borrado que se implementa a continuación realiza la sustitución por la mayor de las claves menores, (aunque se puede escoger la otra opción sin pérdida de generalidad). Para lograr esto es necesario descender primero a la izquierda del nodo que se va a borrar, y después avanzar siempre a la derecha hasta encontrar un nodo hoja. A continuación se muestra gráficamente el proceso de borrar el nodo de clave 4:		</a:t>
            </a:r>
          </a:p>
          <a:p>
            <a:r>
              <a:rPr lang="es-ES" sz="1600" dirty="0"/>
              <a:t>	</a:t>
            </a:r>
          </a:p>
        </p:txBody>
      </p:sp>
    </p:spTree>
    <p:extLst>
      <p:ext uri="{BB962C8B-B14F-4D97-AF65-F5344CB8AC3E}">
        <p14:creationId xmlns:p14="http://schemas.microsoft.com/office/powerpoint/2010/main" val="13411192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012417"/>
            <a:ext cx="8945745" cy="1107996"/>
          </a:xfrm>
          <a:prstGeom prst="rect">
            <a:avLst/>
          </a:prstGeom>
        </p:spPr>
        <p:txBody>
          <a:bodyPr wrap="square">
            <a:spAutoFit/>
          </a:bodyPr>
          <a:lstStyle/>
          <a:p>
            <a:pPr algn="ctr"/>
            <a:r>
              <a:rPr lang="es-ES" b="1" i="1" dirty="0"/>
              <a:t>Operaciones básicas sobre árboles binarios de búsqueda</a:t>
            </a:r>
            <a:endParaRPr lang="es-ES" i="1" dirty="0"/>
          </a:p>
          <a:p>
            <a:endParaRPr lang="es-ES" sz="1600" b="1" i="1" dirty="0" smtClean="0"/>
          </a:p>
          <a:p>
            <a:r>
              <a:rPr lang="es-ES" sz="1600" b="1" i="1" dirty="0" smtClean="0"/>
              <a:t>Borrado</a:t>
            </a:r>
          </a:p>
          <a:p>
            <a:endParaRPr lang="es-ES" sz="1600" i="1" dirty="0"/>
          </a:p>
        </p:txBody>
      </p:sp>
      <p:pic>
        <p:nvPicPr>
          <p:cNvPr id="2" name="Imagen 1"/>
          <p:cNvPicPr>
            <a:picLocks noChangeAspect="1"/>
          </p:cNvPicPr>
          <p:nvPr/>
        </p:nvPicPr>
        <p:blipFill>
          <a:blip r:embed="rId2"/>
          <a:stretch>
            <a:fillRect/>
          </a:stretch>
        </p:blipFill>
        <p:spPr>
          <a:xfrm>
            <a:off x="0" y="2146300"/>
            <a:ext cx="9144000" cy="2560320"/>
          </a:xfrm>
          <a:prstGeom prst="rect">
            <a:avLst/>
          </a:prstGeom>
        </p:spPr>
      </p:pic>
    </p:spTree>
    <p:extLst>
      <p:ext uri="{BB962C8B-B14F-4D97-AF65-F5344CB8AC3E}">
        <p14:creationId xmlns:p14="http://schemas.microsoft.com/office/powerpoint/2010/main" val="1757722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012417"/>
            <a:ext cx="8945745" cy="1107996"/>
          </a:xfrm>
          <a:prstGeom prst="rect">
            <a:avLst/>
          </a:prstGeom>
        </p:spPr>
        <p:txBody>
          <a:bodyPr wrap="square">
            <a:spAutoFit/>
          </a:bodyPr>
          <a:lstStyle/>
          <a:p>
            <a:pPr algn="ctr"/>
            <a:r>
              <a:rPr lang="es-ES" b="1" i="1" dirty="0"/>
              <a:t>Operaciones básicas sobre árboles binarios de búsqueda</a:t>
            </a:r>
            <a:endParaRPr lang="es-ES" i="1" dirty="0"/>
          </a:p>
          <a:p>
            <a:endParaRPr lang="es-ES" sz="1600" b="1" i="1" dirty="0" smtClean="0"/>
          </a:p>
          <a:p>
            <a:r>
              <a:rPr lang="es-ES" sz="1600" b="1" i="1" dirty="0" smtClean="0"/>
              <a:t>Borrado</a:t>
            </a:r>
          </a:p>
          <a:p>
            <a:endParaRPr lang="es-ES" sz="1600" i="1" dirty="0"/>
          </a:p>
        </p:txBody>
      </p:sp>
      <p:sp>
        <p:nvSpPr>
          <p:cNvPr id="3" name="Rectángulo 2"/>
          <p:cNvSpPr/>
          <p:nvPr/>
        </p:nvSpPr>
        <p:spPr>
          <a:xfrm>
            <a:off x="320261" y="1940392"/>
            <a:ext cx="8649114" cy="4401204"/>
          </a:xfrm>
          <a:prstGeom prst="rect">
            <a:avLst/>
          </a:prstGeom>
        </p:spPr>
        <p:txBody>
          <a:bodyPr wrap="square">
            <a:spAutoFit/>
          </a:bodyPr>
          <a:lstStyle/>
          <a:p>
            <a:r>
              <a:rPr lang="es-ES" sz="1400" b="1" dirty="0"/>
              <a:t>Codificación: el procedimiento sustituir es el que desciende por el árbol cuando se da el caso del nodo con </a:t>
            </a:r>
            <a:r>
              <a:rPr lang="es-ES" sz="1400" b="1" dirty="0" smtClean="0"/>
              <a:t>descendientes </a:t>
            </a:r>
            <a:r>
              <a:rPr lang="es-ES" sz="1400" b="1" dirty="0"/>
              <a:t>por ambas ramas</a:t>
            </a:r>
            <a:r>
              <a:rPr lang="es-ES" sz="1400" b="1" dirty="0" smtClean="0"/>
              <a:t>.</a:t>
            </a:r>
          </a:p>
          <a:p>
            <a:endParaRPr lang="es-ES" sz="1200" dirty="0"/>
          </a:p>
          <a:p>
            <a:r>
              <a:rPr lang="es-ES" sz="1200" dirty="0" err="1"/>
              <a:t>void</a:t>
            </a:r>
            <a:r>
              <a:rPr lang="es-ES" sz="1200" dirty="0"/>
              <a:t> borrar(</a:t>
            </a:r>
            <a:r>
              <a:rPr lang="es-ES" sz="1200" dirty="0" err="1"/>
              <a:t>tarbol</a:t>
            </a:r>
            <a:r>
              <a:rPr lang="es-ES" sz="1200" dirty="0"/>
              <a:t> **a, </a:t>
            </a:r>
            <a:r>
              <a:rPr lang="es-ES" sz="1200" dirty="0" err="1"/>
              <a:t>int</a:t>
            </a:r>
            <a:r>
              <a:rPr lang="es-ES" sz="1200" dirty="0"/>
              <a:t> </a:t>
            </a:r>
            <a:r>
              <a:rPr lang="es-ES" sz="1200" dirty="0" err="1"/>
              <a:t>elem</a:t>
            </a:r>
            <a:r>
              <a:rPr lang="es-ES" sz="1200" dirty="0"/>
              <a:t>)</a:t>
            </a:r>
          </a:p>
          <a:p>
            <a:r>
              <a:rPr lang="es-ES" sz="1200" dirty="0"/>
              <a:t>{</a:t>
            </a:r>
          </a:p>
          <a:p>
            <a:r>
              <a:rPr lang="es-ES" sz="1200" dirty="0"/>
              <a:t>  </a:t>
            </a:r>
            <a:r>
              <a:rPr lang="es-ES" sz="1200" dirty="0" err="1"/>
              <a:t>void</a:t>
            </a:r>
            <a:r>
              <a:rPr lang="es-ES" sz="1200" dirty="0"/>
              <a:t> sustituir(</a:t>
            </a:r>
            <a:r>
              <a:rPr lang="es-ES" sz="1200" dirty="0" err="1"/>
              <a:t>tarbol</a:t>
            </a:r>
            <a:r>
              <a:rPr lang="es-ES" sz="1200" dirty="0"/>
              <a:t> **a, </a:t>
            </a:r>
            <a:r>
              <a:rPr lang="es-ES" sz="1200" dirty="0" err="1"/>
              <a:t>tarbol</a:t>
            </a:r>
            <a:r>
              <a:rPr lang="es-ES" sz="1200" dirty="0"/>
              <a:t> **</a:t>
            </a:r>
            <a:r>
              <a:rPr lang="es-ES" sz="1200" dirty="0" err="1"/>
              <a:t>aux</a:t>
            </a:r>
            <a:r>
              <a:rPr lang="es-ES" sz="1200" dirty="0"/>
              <a:t>);</a:t>
            </a:r>
          </a:p>
          <a:p>
            <a:r>
              <a:rPr lang="es-ES" sz="1200" dirty="0"/>
              <a:t>  </a:t>
            </a:r>
            <a:r>
              <a:rPr lang="es-ES" sz="1200" dirty="0" err="1"/>
              <a:t>tarbol</a:t>
            </a:r>
            <a:r>
              <a:rPr lang="es-ES" sz="1200" dirty="0"/>
              <a:t> *</a:t>
            </a:r>
            <a:r>
              <a:rPr lang="es-ES" sz="1200" dirty="0" err="1"/>
              <a:t>aux</a:t>
            </a:r>
            <a:r>
              <a:rPr lang="es-ES" sz="1200" dirty="0"/>
              <a:t>;</a:t>
            </a:r>
          </a:p>
          <a:p>
            <a:endParaRPr lang="es-ES" sz="1200" dirty="0"/>
          </a:p>
          <a:p>
            <a:r>
              <a:rPr lang="es-ES" sz="1200" dirty="0"/>
              <a:t>  </a:t>
            </a:r>
            <a:r>
              <a:rPr lang="es-ES" sz="1200" dirty="0" err="1"/>
              <a:t>if</a:t>
            </a:r>
            <a:r>
              <a:rPr lang="es-ES" sz="1200" dirty="0"/>
              <a:t> (*a == NULL) /* no existe la clave */</a:t>
            </a:r>
          </a:p>
          <a:p>
            <a:r>
              <a:rPr lang="en-US" sz="1200" dirty="0"/>
              <a:t>    return;</a:t>
            </a:r>
          </a:p>
          <a:p>
            <a:endParaRPr lang="en-US" sz="1200" dirty="0"/>
          </a:p>
          <a:p>
            <a:r>
              <a:rPr lang="en-US" sz="1200" dirty="0"/>
              <a:t>  if ((*a)-&gt;clave &lt; </a:t>
            </a:r>
            <a:r>
              <a:rPr lang="en-US" sz="1200" dirty="0" err="1"/>
              <a:t>elem</a:t>
            </a:r>
            <a:r>
              <a:rPr lang="en-US" sz="1200" dirty="0"/>
              <a:t>) </a:t>
            </a:r>
            <a:r>
              <a:rPr lang="en-US" sz="1200" dirty="0" err="1"/>
              <a:t>borrar</a:t>
            </a:r>
            <a:r>
              <a:rPr lang="en-US" sz="1200" dirty="0"/>
              <a:t>(&amp;(*a)-&gt;der, </a:t>
            </a:r>
            <a:r>
              <a:rPr lang="en-US" sz="1200" dirty="0" err="1"/>
              <a:t>elem</a:t>
            </a:r>
            <a:r>
              <a:rPr lang="en-US" sz="1200" dirty="0"/>
              <a:t>);</a:t>
            </a:r>
          </a:p>
          <a:p>
            <a:r>
              <a:rPr lang="en-US" sz="1200" dirty="0"/>
              <a:t>  else if ((*a)-&gt;clave &gt; </a:t>
            </a:r>
            <a:r>
              <a:rPr lang="en-US" sz="1200" dirty="0" err="1"/>
              <a:t>elem</a:t>
            </a:r>
            <a:r>
              <a:rPr lang="en-US" sz="1200" dirty="0"/>
              <a:t>) </a:t>
            </a:r>
            <a:r>
              <a:rPr lang="en-US" sz="1200" dirty="0" err="1"/>
              <a:t>borrar</a:t>
            </a:r>
            <a:r>
              <a:rPr lang="en-US" sz="1200" dirty="0"/>
              <a:t>(&amp;(*a)-&gt;</a:t>
            </a:r>
            <a:r>
              <a:rPr lang="en-US" sz="1200" dirty="0" err="1"/>
              <a:t>izq</a:t>
            </a:r>
            <a:r>
              <a:rPr lang="en-US" sz="1200" dirty="0"/>
              <a:t>, </a:t>
            </a:r>
            <a:r>
              <a:rPr lang="en-US" sz="1200" dirty="0" err="1"/>
              <a:t>elem</a:t>
            </a:r>
            <a:r>
              <a:rPr lang="en-US" sz="1200" dirty="0"/>
              <a:t>);</a:t>
            </a:r>
          </a:p>
          <a:p>
            <a:r>
              <a:rPr lang="en-US" sz="1200" dirty="0"/>
              <a:t>  else if ((*a)-&gt;clave == </a:t>
            </a:r>
            <a:r>
              <a:rPr lang="en-US" sz="1200" dirty="0" err="1"/>
              <a:t>elem</a:t>
            </a:r>
            <a:r>
              <a:rPr lang="en-US" sz="1200" dirty="0"/>
              <a:t>) {</a:t>
            </a:r>
          </a:p>
          <a:p>
            <a:r>
              <a:rPr lang="fr-FR" sz="1200" dirty="0"/>
              <a:t>    aux = *a;</a:t>
            </a:r>
          </a:p>
          <a:p>
            <a:r>
              <a:rPr lang="en-US" sz="1200" dirty="0"/>
              <a:t>    if ((*a)-&gt;</a:t>
            </a:r>
            <a:r>
              <a:rPr lang="en-US" sz="1200" dirty="0" err="1"/>
              <a:t>izq</a:t>
            </a:r>
            <a:r>
              <a:rPr lang="en-US" sz="1200" dirty="0"/>
              <a:t> == NULL) *a = (*a)-&gt;der;</a:t>
            </a:r>
          </a:p>
          <a:p>
            <a:r>
              <a:rPr lang="en-US" sz="1200" dirty="0"/>
              <a:t>    else if ((*a)-&gt;der == NULL) *a = (*a)-&gt;</a:t>
            </a:r>
            <a:r>
              <a:rPr lang="en-US" sz="1200" dirty="0" err="1"/>
              <a:t>izq</a:t>
            </a:r>
            <a:r>
              <a:rPr lang="en-US" sz="1200" dirty="0"/>
              <a:t>;</a:t>
            </a:r>
          </a:p>
          <a:p>
            <a:r>
              <a:rPr lang="en-US" sz="1200" dirty="0"/>
              <a:t>    else </a:t>
            </a:r>
            <a:r>
              <a:rPr lang="en-US" sz="1200" dirty="0" err="1"/>
              <a:t>sustituir</a:t>
            </a:r>
            <a:r>
              <a:rPr lang="en-US" sz="1200" dirty="0"/>
              <a:t>(&amp;(*a)-&gt;</a:t>
            </a:r>
            <a:r>
              <a:rPr lang="en-US" sz="1200" dirty="0" err="1"/>
              <a:t>izq</a:t>
            </a:r>
            <a:r>
              <a:rPr lang="en-US" sz="1200" dirty="0"/>
              <a:t>, &amp;aux); /* se </a:t>
            </a:r>
            <a:r>
              <a:rPr lang="en-US" sz="1200" dirty="0" err="1"/>
              <a:t>sustituye</a:t>
            </a:r>
            <a:r>
              <a:rPr lang="en-US" sz="1200" dirty="0"/>
              <a:t> </a:t>
            </a:r>
            <a:r>
              <a:rPr lang="en-US" sz="1200" dirty="0" err="1"/>
              <a:t>por</a:t>
            </a:r>
            <a:endParaRPr lang="en-US" sz="1200" dirty="0"/>
          </a:p>
          <a:p>
            <a:r>
              <a:rPr lang="en-US" sz="1200" dirty="0"/>
              <a:t>      la mayor de </a:t>
            </a:r>
            <a:r>
              <a:rPr lang="en-US" sz="1200" dirty="0" err="1"/>
              <a:t>las</a:t>
            </a:r>
            <a:r>
              <a:rPr lang="en-US" sz="1200" dirty="0"/>
              <a:t> </a:t>
            </a:r>
            <a:r>
              <a:rPr lang="en-US" sz="1200" dirty="0" err="1"/>
              <a:t>menores</a:t>
            </a:r>
            <a:r>
              <a:rPr lang="en-US" sz="1200" dirty="0"/>
              <a:t> */</a:t>
            </a:r>
          </a:p>
          <a:p>
            <a:endParaRPr lang="en-US" sz="1200" dirty="0"/>
          </a:p>
          <a:p>
            <a:r>
              <a:rPr lang="en-US" sz="1200" dirty="0"/>
              <a:t>    free(aux);</a:t>
            </a:r>
          </a:p>
          <a:p>
            <a:r>
              <a:rPr lang="en-US" sz="1200" dirty="0"/>
              <a:t>  }</a:t>
            </a:r>
          </a:p>
          <a:p>
            <a:r>
              <a:rPr lang="en-US" sz="1200" dirty="0"/>
              <a:t>}		</a:t>
            </a:r>
          </a:p>
        </p:txBody>
      </p:sp>
    </p:spTree>
    <p:extLst>
      <p:ext uri="{BB962C8B-B14F-4D97-AF65-F5344CB8AC3E}">
        <p14:creationId xmlns:p14="http://schemas.microsoft.com/office/powerpoint/2010/main" val="2246130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387891"/>
            <a:ext cx="9144000" cy="5427128"/>
          </a:xfrm>
          <a:prstGeom prst="rect">
            <a:avLst/>
          </a:prstGeom>
        </p:spPr>
        <p:txBody>
          <a:bodyPr wrap="square">
            <a:spAutoFit/>
          </a:bodyPr>
          <a:lstStyle/>
          <a:p>
            <a:r>
              <a:rPr lang="es-ES" b="1" i="1" dirty="0"/>
              <a:t>Nomenclatura sobre </a:t>
            </a:r>
            <a:r>
              <a:rPr lang="es-ES" b="1" i="1" dirty="0" smtClean="0"/>
              <a:t>árboles:</a:t>
            </a:r>
          </a:p>
          <a:p>
            <a:endParaRPr lang="es-ES" b="1" i="1" dirty="0" smtClean="0"/>
          </a:p>
          <a:p>
            <a:pPr marL="285750" indent="-285750">
              <a:lnSpc>
                <a:spcPct val="150000"/>
              </a:lnSpc>
              <a:buFont typeface="Arial"/>
              <a:buChar char="•"/>
            </a:pPr>
            <a:r>
              <a:rPr lang="es-ES" sz="1600" b="1" dirty="0" smtClean="0"/>
              <a:t>Raíz</a:t>
            </a:r>
            <a:r>
              <a:rPr lang="es-ES" sz="1600" b="1" dirty="0"/>
              <a:t>:</a:t>
            </a:r>
            <a:r>
              <a:rPr lang="es-ES" sz="1600" dirty="0"/>
              <a:t> es aquel elemento que no tiene antecesor; ejemplo: </a:t>
            </a:r>
            <a:r>
              <a:rPr lang="es-ES" sz="1600" i="1" dirty="0"/>
              <a:t>a</a:t>
            </a:r>
            <a:r>
              <a:rPr lang="es-ES" sz="1600" dirty="0" smtClean="0"/>
              <a:t>.</a:t>
            </a:r>
          </a:p>
          <a:p>
            <a:pPr marL="285750" indent="-285750">
              <a:lnSpc>
                <a:spcPct val="150000"/>
              </a:lnSpc>
              <a:buFont typeface="Arial"/>
              <a:buChar char="•"/>
            </a:pPr>
            <a:r>
              <a:rPr lang="es-ES" sz="1600" b="1" dirty="0" smtClean="0"/>
              <a:t>Rama</a:t>
            </a:r>
            <a:r>
              <a:rPr lang="es-ES" sz="1600" b="1" dirty="0"/>
              <a:t>:</a:t>
            </a:r>
            <a:r>
              <a:rPr lang="es-ES" sz="1600" dirty="0"/>
              <a:t> arista entre dos nodos. </a:t>
            </a:r>
            <a:endParaRPr lang="es-ES" sz="1600" dirty="0" smtClean="0"/>
          </a:p>
          <a:p>
            <a:pPr marL="285750" indent="-285750">
              <a:lnSpc>
                <a:spcPct val="150000"/>
              </a:lnSpc>
              <a:buFont typeface="Arial"/>
              <a:buChar char="•"/>
            </a:pPr>
            <a:r>
              <a:rPr lang="es-ES" sz="1600" b="1" dirty="0" smtClean="0"/>
              <a:t>Antecesor</a:t>
            </a:r>
            <a:r>
              <a:rPr lang="es-ES" sz="1600" b="1" dirty="0"/>
              <a:t>:</a:t>
            </a:r>
            <a:r>
              <a:rPr lang="es-ES" sz="1600" dirty="0"/>
              <a:t> un nodo </a:t>
            </a:r>
            <a:r>
              <a:rPr lang="es-ES" sz="1600" dirty="0" smtClean="0"/>
              <a:t>X </a:t>
            </a:r>
            <a:r>
              <a:rPr lang="es-ES" sz="1600" dirty="0"/>
              <a:t>es antecesor de un nodo Y si por alguna de las ramas de X se puede llegar a </a:t>
            </a:r>
            <a:r>
              <a:rPr lang="es-ES" sz="1600" dirty="0" smtClean="0"/>
              <a:t>Y.</a:t>
            </a:r>
          </a:p>
          <a:p>
            <a:pPr marL="285750" indent="-285750">
              <a:lnSpc>
                <a:spcPct val="150000"/>
              </a:lnSpc>
              <a:buFont typeface="Arial"/>
              <a:buChar char="•"/>
            </a:pPr>
            <a:r>
              <a:rPr lang="es-ES" sz="1600" b="1" dirty="0" smtClean="0"/>
              <a:t>Sucesor</a:t>
            </a:r>
            <a:r>
              <a:rPr lang="es-ES" sz="1600" b="1" dirty="0"/>
              <a:t>:</a:t>
            </a:r>
            <a:r>
              <a:rPr lang="es-ES" sz="1600" dirty="0"/>
              <a:t> un nodo X es sucesor de un nodo Y si por alguna de las ramas de Y se puede llegar a </a:t>
            </a:r>
            <a:r>
              <a:rPr lang="es-ES" sz="1600" dirty="0" smtClean="0"/>
              <a:t>X.</a:t>
            </a:r>
            <a:endParaRPr lang="es-ES" sz="1600" dirty="0"/>
          </a:p>
          <a:p>
            <a:pPr marL="285750" indent="-285750">
              <a:lnSpc>
                <a:spcPct val="150000"/>
              </a:lnSpc>
              <a:buFont typeface="Arial"/>
              <a:buChar char="•"/>
            </a:pPr>
            <a:r>
              <a:rPr lang="es-ES" sz="1600" b="1" dirty="0" smtClean="0"/>
              <a:t>Grado </a:t>
            </a:r>
            <a:r>
              <a:rPr lang="es-ES" sz="1600" b="1" dirty="0"/>
              <a:t>de un nodo:</a:t>
            </a:r>
            <a:r>
              <a:rPr lang="es-ES" sz="1600" dirty="0"/>
              <a:t> el número de descendientes directos que tiene. Ejemplo: </a:t>
            </a:r>
            <a:r>
              <a:rPr lang="es-ES" sz="1600" i="1" dirty="0"/>
              <a:t>c</a:t>
            </a:r>
            <a:r>
              <a:rPr lang="es-ES" sz="1600" dirty="0"/>
              <a:t> tiene grado 2, </a:t>
            </a:r>
            <a:r>
              <a:rPr lang="es-ES" sz="1600" i="1" dirty="0"/>
              <a:t>d</a:t>
            </a:r>
            <a:r>
              <a:rPr lang="es-ES" sz="1600" dirty="0"/>
              <a:t> tiene grado 0, </a:t>
            </a:r>
            <a:r>
              <a:rPr lang="es-ES" sz="1600" i="1" dirty="0"/>
              <a:t>a</a:t>
            </a:r>
            <a:r>
              <a:rPr lang="es-ES" sz="1600" dirty="0"/>
              <a:t> tiene grado 2</a:t>
            </a:r>
            <a:r>
              <a:rPr lang="es-ES" sz="1600" dirty="0" smtClean="0"/>
              <a:t>.</a:t>
            </a:r>
            <a:endParaRPr lang="es-ES" sz="1600" dirty="0"/>
          </a:p>
          <a:p>
            <a:pPr marL="285750" indent="-285750">
              <a:lnSpc>
                <a:spcPct val="150000"/>
              </a:lnSpc>
              <a:buFont typeface="Arial"/>
              <a:buChar char="•"/>
            </a:pPr>
            <a:r>
              <a:rPr lang="es-ES" sz="1600" b="1" dirty="0" smtClean="0"/>
              <a:t>Hoja</a:t>
            </a:r>
            <a:r>
              <a:rPr lang="es-ES" sz="1600" b="1" dirty="0"/>
              <a:t>:</a:t>
            </a:r>
            <a:r>
              <a:rPr lang="es-ES" sz="1600" dirty="0"/>
              <a:t> nodo que no tiene descendientes: grado 0. Ejemplo: </a:t>
            </a:r>
            <a:r>
              <a:rPr lang="es-ES" sz="1600" i="1" dirty="0" smtClean="0"/>
              <a:t>d</a:t>
            </a:r>
            <a:endParaRPr lang="es-ES" sz="1600" dirty="0"/>
          </a:p>
          <a:p>
            <a:pPr marL="285750" indent="-285750">
              <a:lnSpc>
                <a:spcPct val="150000"/>
              </a:lnSpc>
              <a:buFont typeface="Arial"/>
              <a:buChar char="•"/>
            </a:pPr>
            <a:r>
              <a:rPr lang="es-ES" sz="1600" b="1" dirty="0" smtClean="0"/>
              <a:t>Nodo </a:t>
            </a:r>
            <a:r>
              <a:rPr lang="es-ES" sz="1600" b="1" dirty="0"/>
              <a:t>interno:</a:t>
            </a:r>
            <a:r>
              <a:rPr lang="es-ES" sz="1600" dirty="0"/>
              <a:t> aquel que tiene al menos un </a:t>
            </a:r>
            <a:r>
              <a:rPr lang="es-ES" sz="1600" dirty="0" smtClean="0"/>
              <a:t>descendiente.</a:t>
            </a:r>
            <a:endParaRPr lang="es-ES" sz="1600" dirty="0"/>
          </a:p>
          <a:p>
            <a:pPr marL="285750" indent="-285750">
              <a:lnSpc>
                <a:spcPct val="150000"/>
              </a:lnSpc>
              <a:buFont typeface="Arial"/>
              <a:buChar char="•"/>
            </a:pPr>
            <a:r>
              <a:rPr lang="es-ES" sz="1600" b="1" dirty="0" smtClean="0"/>
              <a:t>Nivel</a:t>
            </a:r>
            <a:r>
              <a:rPr lang="es-ES" sz="1600" b="1" dirty="0"/>
              <a:t>:</a:t>
            </a:r>
            <a:r>
              <a:rPr lang="es-ES" sz="1600" dirty="0"/>
              <a:t> número de ramas que hay que recorrer para llegar de la raíz a un nodo. Ejemplo: el nivel del nodo </a:t>
            </a:r>
            <a:r>
              <a:rPr lang="es-ES" sz="1600" i="1" dirty="0"/>
              <a:t>a</a:t>
            </a:r>
            <a:r>
              <a:rPr lang="es-ES" sz="1600" dirty="0"/>
              <a:t> es 1 (es un convenio), el nivel del nodo </a:t>
            </a:r>
            <a:r>
              <a:rPr lang="es-ES" sz="1600" i="1" dirty="0"/>
              <a:t>e</a:t>
            </a:r>
            <a:r>
              <a:rPr lang="es-ES" sz="1600" dirty="0"/>
              <a:t> es 3</a:t>
            </a:r>
            <a:r>
              <a:rPr lang="es-ES" sz="1600" dirty="0" smtClean="0"/>
              <a:t>.</a:t>
            </a:r>
            <a:endParaRPr lang="es-ES" sz="1600" dirty="0"/>
          </a:p>
          <a:p>
            <a:pPr marL="285750" indent="-285750">
              <a:lnSpc>
                <a:spcPct val="150000"/>
              </a:lnSpc>
              <a:buFont typeface="Arial"/>
              <a:buChar char="•"/>
            </a:pPr>
            <a:r>
              <a:rPr lang="es-ES" sz="1600" b="1" dirty="0" smtClean="0"/>
              <a:t>Altura</a:t>
            </a:r>
            <a:r>
              <a:rPr lang="es-ES" sz="1600" b="1" dirty="0"/>
              <a:t>:</a:t>
            </a:r>
            <a:r>
              <a:rPr lang="es-ES" sz="1600" dirty="0"/>
              <a:t> el nivel más alto del árbol. En el ejemplo de la figura 1 la altura es 3</a:t>
            </a:r>
            <a:r>
              <a:rPr lang="es-ES" sz="1600" dirty="0" smtClean="0"/>
              <a:t>.</a:t>
            </a:r>
            <a:endParaRPr lang="es-ES" sz="1600" dirty="0"/>
          </a:p>
          <a:p>
            <a:pPr marL="285750" indent="-285750">
              <a:lnSpc>
                <a:spcPct val="150000"/>
              </a:lnSpc>
              <a:buFont typeface="Arial"/>
              <a:buChar char="•"/>
            </a:pPr>
            <a:r>
              <a:rPr lang="es-ES" sz="1600" b="1" dirty="0" smtClean="0"/>
              <a:t>Anchura</a:t>
            </a:r>
            <a:r>
              <a:rPr lang="es-ES" sz="1600" b="1" dirty="0"/>
              <a:t>:</a:t>
            </a:r>
            <a:r>
              <a:rPr lang="es-ES" sz="1600" dirty="0"/>
              <a:t> es el mayor valor del número de nodos que hay en un nivel. En la figura, la anchura es 3.		</a:t>
            </a:r>
          </a:p>
        </p:txBody>
      </p:sp>
    </p:spTree>
    <p:extLst>
      <p:ext uri="{BB962C8B-B14F-4D97-AF65-F5344CB8AC3E}">
        <p14:creationId xmlns:p14="http://schemas.microsoft.com/office/powerpoint/2010/main" val="1083387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387891"/>
            <a:ext cx="9144000" cy="1364476"/>
          </a:xfrm>
          <a:prstGeom prst="rect">
            <a:avLst/>
          </a:prstGeom>
        </p:spPr>
        <p:txBody>
          <a:bodyPr wrap="square">
            <a:spAutoFit/>
          </a:bodyPr>
          <a:lstStyle/>
          <a:p>
            <a:r>
              <a:rPr lang="es-ES" b="1" i="1" dirty="0"/>
              <a:t>Nomenclatura sobre </a:t>
            </a:r>
            <a:r>
              <a:rPr lang="es-ES" b="1" i="1" dirty="0" smtClean="0"/>
              <a:t>árboles:</a:t>
            </a:r>
          </a:p>
          <a:p>
            <a:endParaRPr lang="es-ES" b="1" i="1" dirty="0" smtClean="0"/>
          </a:p>
          <a:p>
            <a:pPr marL="285750" indent="-285750">
              <a:lnSpc>
                <a:spcPct val="150000"/>
              </a:lnSpc>
              <a:buFont typeface="Arial"/>
              <a:buChar char="•"/>
            </a:pPr>
            <a:r>
              <a:rPr lang="es-ES" sz="1600" b="1" dirty="0" smtClean="0"/>
              <a:t>Raíz</a:t>
            </a:r>
            <a:r>
              <a:rPr lang="es-ES" sz="1600" b="1" dirty="0"/>
              <a:t>:</a:t>
            </a:r>
            <a:r>
              <a:rPr lang="es-ES" sz="1600" dirty="0"/>
              <a:t> es aquel elemento que no tiene antecesor; ejemplo: </a:t>
            </a:r>
            <a:r>
              <a:rPr lang="es-ES" sz="1600" i="1" dirty="0"/>
              <a:t>a</a:t>
            </a:r>
            <a:r>
              <a:rPr lang="es-ES" sz="1600" dirty="0" smtClean="0"/>
              <a:t>.</a:t>
            </a:r>
          </a:p>
          <a:p>
            <a:pPr>
              <a:lnSpc>
                <a:spcPct val="150000"/>
              </a:lnSpc>
            </a:pPr>
            <a:r>
              <a:rPr lang="es-ES" sz="1600" dirty="0"/>
              <a:t>		</a:t>
            </a:r>
          </a:p>
        </p:txBody>
      </p:sp>
      <p:pic>
        <p:nvPicPr>
          <p:cNvPr id="5" name="Imagen 4"/>
          <p:cNvPicPr>
            <a:picLocks noChangeAspect="1"/>
          </p:cNvPicPr>
          <p:nvPr/>
        </p:nvPicPr>
        <p:blipFill>
          <a:blip r:embed="rId2"/>
          <a:stretch>
            <a:fillRect/>
          </a:stretch>
        </p:blipFill>
        <p:spPr>
          <a:xfrm>
            <a:off x="2673986" y="2939958"/>
            <a:ext cx="3796027" cy="2871177"/>
          </a:xfrm>
          <a:prstGeom prst="rect">
            <a:avLst/>
          </a:prstGeom>
        </p:spPr>
      </p:pic>
      <p:sp>
        <p:nvSpPr>
          <p:cNvPr id="2" name="Rectángulo 1"/>
          <p:cNvSpPr/>
          <p:nvPr/>
        </p:nvSpPr>
        <p:spPr>
          <a:xfrm>
            <a:off x="3342186" y="2939958"/>
            <a:ext cx="1737814" cy="77065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53892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387891"/>
            <a:ext cx="9144000" cy="995144"/>
          </a:xfrm>
          <a:prstGeom prst="rect">
            <a:avLst/>
          </a:prstGeom>
        </p:spPr>
        <p:txBody>
          <a:bodyPr wrap="square">
            <a:spAutoFit/>
          </a:bodyPr>
          <a:lstStyle/>
          <a:p>
            <a:r>
              <a:rPr lang="es-ES" b="1" i="1" dirty="0"/>
              <a:t>Nomenclatura sobre </a:t>
            </a:r>
            <a:r>
              <a:rPr lang="es-ES" b="1" i="1" dirty="0" smtClean="0"/>
              <a:t>árboles:</a:t>
            </a:r>
          </a:p>
          <a:p>
            <a:endParaRPr lang="es-ES" b="1" i="1" dirty="0" smtClean="0"/>
          </a:p>
          <a:p>
            <a:pPr marL="285750" indent="-285750">
              <a:lnSpc>
                <a:spcPct val="150000"/>
              </a:lnSpc>
              <a:buFont typeface="Arial"/>
              <a:buChar char="•"/>
            </a:pPr>
            <a:r>
              <a:rPr lang="es-ES" sz="1600" b="1" dirty="0" smtClean="0"/>
              <a:t>Rama</a:t>
            </a:r>
            <a:r>
              <a:rPr lang="es-ES" sz="1600" b="1" dirty="0"/>
              <a:t>:</a:t>
            </a:r>
            <a:r>
              <a:rPr lang="es-ES" sz="1600" dirty="0"/>
              <a:t> arista entre dos nodos. 		</a:t>
            </a:r>
          </a:p>
        </p:txBody>
      </p:sp>
      <p:pic>
        <p:nvPicPr>
          <p:cNvPr id="5" name="Imagen 4"/>
          <p:cNvPicPr>
            <a:picLocks noChangeAspect="1"/>
          </p:cNvPicPr>
          <p:nvPr/>
        </p:nvPicPr>
        <p:blipFill>
          <a:blip r:embed="rId2"/>
          <a:stretch>
            <a:fillRect/>
          </a:stretch>
        </p:blipFill>
        <p:spPr>
          <a:xfrm>
            <a:off x="2673986" y="2939958"/>
            <a:ext cx="3796027" cy="2871177"/>
          </a:xfrm>
          <a:prstGeom prst="rect">
            <a:avLst/>
          </a:prstGeom>
        </p:spPr>
      </p:pic>
      <p:sp>
        <p:nvSpPr>
          <p:cNvPr id="6" name="Rectángulo 5"/>
          <p:cNvSpPr/>
          <p:nvPr/>
        </p:nvSpPr>
        <p:spPr>
          <a:xfrm rot="2527777">
            <a:off x="4242149" y="3451865"/>
            <a:ext cx="926318" cy="77065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35799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387891"/>
            <a:ext cx="9144000" cy="995144"/>
          </a:xfrm>
          <a:prstGeom prst="rect">
            <a:avLst/>
          </a:prstGeom>
        </p:spPr>
        <p:txBody>
          <a:bodyPr wrap="square">
            <a:spAutoFit/>
          </a:bodyPr>
          <a:lstStyle/>
          <a:p>
            <a:r>
              <a:rPr lang="es-ES" b="1" i="1" dirty="0"/>
              <a:t>Nomenclatura sobre </a:t>
            </a:r>
            <a:r>
              <a:rPr lang="es-ES" b="1" i="1" dirty="0" smtClean="0"/>
              <a:t>árboles:</a:t>
            </a:r>
          </a:p>
          <a:p>
            <a:endParaRPr lang="es-ES" b="1" i="1" dirty="0" smtClean="0"/>
          </a:p>
          <a:p>
            <a:pPr marL="285750" indent="-285750">
              <a:lnSpc>
                <a:spcPct val="150000"/>
              </a:lnSpc>
              <a:buFont typeface="Arial"/>
              <a:buChar char="•"/>
            </a:pPr>
            <a:r>
              <a:rPr lang="es-ES" sz="1600" b="1" dirty="0" smtClean="0"/>
              <a:t>Antecesor</a:t>
            </a:r>
            <a:r>
              <a:rPr lang="es-ES" sz="1600" b="1" dirty="0"/>
              <a:t>:</a:t>
            </a:r>
            <a:r>
              <a:rPr lang="es-ES" sz="1600" dirty="0"/>
              <a:t> un nodo X es es antecesor de un nodo Y si por alguna de las ramas de X se puede llegar a </a:t>
            </a:r>
            <a:r>
              <a:rPr lang="es-ES" sz="1600" dirty="0" smtClean="0"/>
              <a:t>Y.</a:t>
            </a:r>
          </a:p>
        </p:txBody>
      </p:sp>
      <p:pic>
        <p:nvPicPr>
          <p:cNvPr id="5" name="Imagen 4"/>
          <p:cNvPicPr>
            <a:picLocks noChangeAspect="1"/>
          </p:cNvPicPr>
          <p:nvPr/>
        </p:nvPicPr>
        <p:blipFill>
          <a:blip r:embed="rId2"/>
          <a:stretch>
            <a:fillRect/>
          </a:stretch>
        </p:blipFill>
        <p:spPr>
          <a:xfrm>
            <a:off x="2673986" y="2939958"/>
            <a:ext cx="3796027" cy="2871177"/>
          </a:xfrm>
          <a:prstGeom prst="rect">
            <a:avLst/>
          </a:prstGeom>
        </p:spPr>
      </p:pic>
      <p:sp>
        <p:nvSpPr>
          <p:cNvPr id="6" name="Rectángulo 5"/>
          <p:cNvSpPr/>
          <p:nvPr/>
        </p:nvSpPr>
        <p:spPr>
          <a:xfrm>
            <a:off x="3776870" y="2939958"/>
            <a:ext cx="795130" cy="77065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3" name="Conector recto de flecha 2"/>
          <p:cNvCxnSpPr/>
          <p:nvPr/>
        </p:nvCxnSpPr>
        <p:spPr>
          <a:xfrm>
            <a:off x="4572000" y="3511550"/>
            <a:ext cx="596348" cy="50827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CuadroTexto 6"/>
          <p:cNvSpPr txBox="1"/>
          <p:nvPr/>
        </p:nvSpPr>
        <p:spPr>
          <a:xfrm>
            <a:off x="5689425" y="2971945"/>
            <a:ext cx="1794736" cy="1477328"/>
          </a:xfrm>
          <a:prstGeom prst="rect">
            <a:avLst/>
          </a:prstGeom>
          <a:noFill/>
        </p:spPr>
        <p:txBody>
          <a:bodyPr wrap="square" rtlCol="0">
            <a:spAutoFit/>
          </a:bodyPr>
          <a:lstStyle/>
          <a:p>
            <a:r>
              <a:rPr lang="es-ES" dirty="0" smtClean="0">
                <a:solidFill>
                  <a:srgbClr val="FF0000"/>
                </a:solidFill>
              </a:rPr>
              <a:t>“a” es antecesor de “c” pues se puede llegar a “c” desde “a” por una arista</a:t>
            </a:r>
            <a:endParaRPr lang="es-ES" dirty="0">
              <a:solidFill>
                <a:srgbClr val="FF0000"/>
              </a:solidFill>
            </a:endParaRPr>
          </a:p>
        </p:txBody>
      </p:sp>
    </p:spTree>
    <p:extLst>
      <p:ext uri="{BB962C8B-B14F-4D97-AF65-F5344CB8AC3E}">
        <p14:creationId xmlns:p14="http://schemas.microsoft.com/office/powerpoint/2010/main" val="1280504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387891"/>
            <a:ext cx="9144000" cy="995144"/>
          </a:xfrm>
          <a:prstGeom prst="rect">
            <a:avLst/>
          </a:prstGeom>
        </p:spPr>
        <p:txBody>
          <a:bodyPr wrap="square">
            <a:spAutoFit/>
          </a:bodyPr>
          <a:lstStyle/>
          <a:p>
            <a:r>
              <a:rPr lang="es-ES" b="1" i="1" dirty="0"/>
              <a:t>Nomenclatura sobre </a:t>
            </a:r>
            <a:r>
              <a:rPr lang="es-ES" b="1" i="1" dirty="0" smtClean="0"/>
              <a:t>árboles:</a:t>
            </a:r>
          </a:p>
          <a:p>
            <a:endParaRPr lang="es-ES" b="1" i="1" dirty="0" smtClean="0"/>
          </a:p>
          <a:p>
            <a:pPr marL="285750" indent="-285750">
              <a:lnSpc>
                <a:spcPct val="150000"/>
              </a:lnSpc>
              <a:buFont typeface="Arial"/>
              <a:buChar char="•"/>
            </a:pPr>
            <a:r>
              <a:rPr lang="es-ES" sz="1600" b="1" dirty="0" smtClean="0"/>
              <a:t>Sucesor</a:t>
            </a:r>
            <a:r>
              <a:rPr lang="es-ES" sz="1600" b="1" dirty="0"/>
              <a:t>:</a:t>
            </a:r>
            <a:r>
              <a:rPr lang="es-ES" sz="1600" dirty="0"/>
              <a:t> un nodo X es sucesor de un nodo Y si por alguna de las ramas de Y se puede llegar a </a:t>
            </a:r>
            <a:r>
              <a:rPr lang="es-ES" sz="1600" dirty="0" smtClean="0"/>
              <a:t>X.</a:t>
            </a:r>
            <a:r>
              <a:rPr lang="es-ES" sz="1600" dirty="0"/>
              <a:t>		</a:t>
            </a:r>
          </a:p>
        </p:txBody>
      </p:sp>
      <p:pic>
        <p:nvPicPr>
          <p:cNvPr id="5" name="Imagen 4"/>
          <p:cNvPicPr>
            <a:picLocks noChangeAspect="1"/>
          </p:cNvPicPr>
          <p:nvPr/>
        </p:nvPicPr>
        <p:blipFill>
          <a:blip r:embed="rId2"/>
          <a:stretch>
            <a:fillRect/>
          </a:stretch>
        </p:blipFill>
        <p:spPr>
          <a:xfrm>
            <a:off x="2673986" y="2939958"/>
            <a:ext cx="3796027" cy="2871177"/>
          </a:xfrm>
          <a:prstGeom prst="rect">
            <a:avLst/>
          </a:prstGeom>
        </p:spPr>
      </p:pic>
      <p:sp>
        <p:nvSpPr>
          <p:cNvPr id="6" name="Rectángulo 5"/>
          <p:cNvSpPr/>
          <p:nvPr/>
        </p:nvSpPr>
        <p:spPr>
          <a:xfrm>
            <a:off x="3776870" y="2939958"/>
            <a:ext cx="795130" cy="77065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7" name="Conector recto de flecha 6"/>
          <p:cNvCxnSpPr/>
          <p:nvPr/>
        </p:nvCxnSpPr>
        <p:spPr>
          <a:xfrm>
            <a:off x="4572000" y="3511550"/>
            <a:ext cx="596348" cy="50827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5689425" y="2971945"/>
            <a:ext cx="1794736" cy="1477328"/>
          </a:xfrm>
          <a:prstGeom prst="rect">
            <a:avLst/>
          </a:prstGeom>
          <a:noFill/>
        </p:spPr>
        <p:txBody>
          <a:bodyPr wrap="square" rtlCol="0">
            <a:spAutoFit/>
          </a:bodyPr>
          <a:lstStyle/>
          <a:p>
            <a:r>
              <a:rPr lang="es-ES" dirty="0" smtClean="0">
                <a:solidFill>
                  <a:srgbClr val="FF0000"/>
                </a:solidFill>
              </a:rPr>
              <a:t>“</a:t>
            </a:r>
            <a:r>
              <a:rPr lang="es-ES" dirty="0">
                <a:solidFill>
                  <a:srgbClr val="FF0000"/>
                </a:solidFill>
              </a:rPr>
              <a:t>c</a:t>
            </a:r>
            <a:r>
              <a:rPr lang="es-ES" dirty="0" smtClean="0">
                <a:solidFill>
                  <a:srgbClr val="FF0000"/>
                </a:solidFill>
              </a:rPr>
              <a:t>” es sucesor de “</a:t>
            </a:r>
            <a:r>
              <a:rPr lang="es-ES" dirty="0">
                <a:solidFill>
                  <a:srgbClr val="FF0000"/>
                </a:solidFill>
              </a:rPr>
              <a:t>a</a:t>
            </a:r>
            <a:r>
              <a:rPr lang="es-ES" dirty="0" smtClean="0">
                <a:solidFill>
                  <a:srgbClr val="FF0000"/>
                </a:solidFill>
              </a:rPr>
              <a:t>” pues se puede llegar a “c” desde “a” por una arista</a:t>
            </a:r>
            <a:endParaRPr lang="es-ES" dirty="0">
              <a:solidFill>
                <a:srgbClr val="FF0000"/>
              </a:solidFill>
            </a:endParaRPr>
          </a:p>
        </p:txBody>
      </p:sp>
    </p:spTree>
    <p:extLst>
      <p:ext uri="{BB962C8B-B14F-4D97-AF65-F5344CB8AC3E}">
        <p14:creationId xmlns:p14="http://schemas.microsoft.com/office/powerpoint/2010/main" val="3578893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42186" y="347468"/>
            <a:ext cx="2459628" cy="830997"/>
          </a:xfrm>
          <a:prstGeom prst="rect">
            <a:avLst/>
          </a:prstGeom>
          <a:noFill/>
        </p:spPr>
        <p:txBody>
          <a:bodyPr wrap="none" rtlCol="0">
            <a:spAutoFit/>
          </a:bodyPr>
          <a:lstStyle/>
          <a:p>
            <a:r>
              <a:rPr lang="es-ES" sz="4800" dirty="0" smtClean="0">
                <a:solidFill>
                  <a:srgbClr val="FF0000"/>
                </a:solidFill>
              </a:rPr>
              <a:t>ÁRBOLES</a:t>
            </a:r>
            <a:endParaRPr lang="es-ES" sz="4800" dirty="0">
              <a:solidFill>
                <a:srgbClr val="FF0000"/>
              </a:solidFill>
            </a:endParaRPr>
          </a:p>
        </p:txBody>
      </p:sp>
      <p:sp>
        <p:nvSpPr>
          <p:cNvPr id="9" name="Rectángulo 8"/>
          <p:cNvSpPr/>
          <p:nvPr/>
        </p:nvSpPr>
        <p:spPr>
          <a:xfrm>
            <a:off x="23630" y="1387891"/>
            <a:ext cx="9144000" cy="1364476"/>
          </a:xfrm>
          <a:prstGeom prst="rect">
            <a:avLst/>
          </a:prstGeom>
        </p:spPr>
        <p:txBody>
          <a:bodyPr wrap="square">
            <a:spAutoFit/>
          </a:bodyPr>
          <a:lstStyle/>
          <a:p>
            <a:r>
              <a:rPr lang="es-ES" b="1" i="1" dirty="0"/>
              <a:t>Nomenclatura sobre </a:t>
            </a:r>
            <a:r>
              <a:rPr lang="es-ES" b="1" i="1" dirty="0" smtClean="0"/>
              <a:t>árboles:</a:t>
            </a:r>
          </a:p>
          <a:p>
            <a:endParaRPr lang="es-ES" b="1" i="1" dirty="0" smtClean="0"/>
          </a:p>
          <a:p>
            <a:pPr marL="285750" indent="-285750">
              <a:lnSpc>
                <a:spcPct val="150000"/>
              </a:lnSpc>
              <a:buFont typeface="Arial"/>
              <a:buChar char="•"/>
            </a:pPr>
            <a:r>
              <a:rPr lang="es-ES" sz="1600" b="1" dirty="0" smtClean="0"/>
              <a:t>Grado </a:t>
            </a:r>
            <a:r>
              <a:rPr lang="es-ES" sz="1600" b="1" dirty="0"/>
              <a:t>de un nodo:</a:t>
            </a:r>
            <a:r>
              <a:rPr lang="es-ES" sz="1600" dirty="0"/>
              <a:t> el número de descendientes directos que tiene. Ejemplo: </a:t>
            </a:r>
            <a:r>
              <a:rPr lang="es-ES" sz="1600" i="1" dirty="0"/>
              <a:t>c</a:t>
            </a:r>
            <a:r>
              <a:rPr lang="es-ES" sz="1600" dirty="0"/>
              <a:t> tiene grado 2, </a:t>
            </a:r>
            <a:r>
              <a:rPr lang="es-ES" sz="1600" i="1" dirty="0"/>
              <a:t>d</a:t>
            </a:r>
            <a:r>
              <a:rPr lang="es-ES" sz="1600" dirty="0"/>
              <a:t> tiene grado 0, </a:t>
            </a:r>
            <a:r>
              <a:rPr lang="es-ES" sz="1600" i="1" dirty="0"/>
              <a:t>a</a:t>
            </a:r>
            <a:r>
              <a:rPr lang="es-ES" sz="1600" dirty="0"/>
              <a:t> tiene grado 2</a:t>
            </a:r>
            <a:r>
              <a:rPr lang="es-ES" sz="1600" dirty="0" smtClean="0"/>
              <a:t>.</a:t>
            </a:r>
            <a:r>
              <a:rPr lang="es-ES" sz="1600" dirty="0"/>
              <a:t>		</a:t>
            </a:r>
          </a:p>
        </p:txBody>
      </p:sp>
      <p:pic>
        <p:nvPicPr>
          <p:cNvPr id="5" name="Imagen 4"/>
          <p:cNvPicPr>
            <a:picLocks noChangeAspect="1"/>
          </p:cNvPicPr>
          <p:nvPr/>
        </p:nvPicPr>
        <p:blipFill>
          <a:blip r:embed="rId2"/>
          <a:stretch>
            <a:fillRect/>
          </a:stretch>
        </p:blipFill>
        <p:spPr>
          <a:xfrm>
            <a:off x="2673986" y="2939958"/>
            <a:ext cx="3796027" cy="2871177"/>
          </a:xfrm>
          <a:prstGeom prst="rect">
            <a:avLst/>
          </a:prstGeom>
        </p:spPr>
      </p:pic>
      <p:sp>
        <p:nvSpPr>
          <p:cNvPr id="6" name="Rectángulo 5"/>
          <p:cNvSpPr/>
          <p:nvPr/>
        </p:nvSpPr>
        <p:spPr>
          <a:xfrm>
            <a:off x="4736681" y="3904648"/>
            <a:ext cx="926318" cy="77065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7" name="Conector recto de flecha 6"/>
          <p:cNvCxnSpPr/>
          <p:nvPr/>
        </p:nvCxnSpPr>
        <p:spPr>
          <a:xfrm>
            <a:off x="5662999" y="4582768"/>
            <a:ext cx="388827" cy="58558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Conector recto de flecha 7"/>
          <p:cNvCxnSpPr/>
          <p:nvPr/>
        </p:nvCxnSpPr>
        <p:spPr>
          <a:xfrm flipH="1">
            <a:off x="4736681" y="4735168"/>
            <a:ext cx="144536" cy="58558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681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418</TotalTime>
  <Words>2733</Words>
  <Application>Microsoft Office PowerPoint</Application>
  <PresentationFormat>Presentación en pantalla (4:3)</PresentationFormat>
  <Paragraphs>344</Paragraphs>
  <Slides>33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33</vt:i4>
      </vt:variant>
    </vt:vector>
  </HeadingPairs>
  <TitlesOfParts>
    <vt:vector size="36"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Dario Cardacci</dc:creator>
  <cp:lastModifiedBy>Navegador</cp:lastModifiedBy>
  <cp:revision>23</cp:revision>
  <dcterms:created xsi:type="dcterms:W3CDTF">2013-09-06T14:37:28Z</dcterms:created>
  <dcterms:modified xsi:type="dcterms:W3CDTF">2017-11-03T00:02:14Z</dcterms:modified>
</cp:coreProperties>
</file>