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72" r:id="rId3"/>
    <p:sldId id="258" r:id="rId4"/>
    <p:sldId id="259" r:id="rId5"/>
    <p:sldId id="266" r:id="rId6"/>
    <p:sldId id="273" r:id="rId7"/>
    <p:sldId id="261" r:id="rId8"/>
    <p:sldId id="260" r:id="rId9"/>
    <p:sldId id="274" r:id="rId10"/>
    <p:sldId id="263"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8758" autoAdjust="0"/>
  </p:normalViewPr>
  <p:slideViewPr>
    <p:cSldViewPr snapToGrid="0">
      <p:cViewPr varScale="1">
        <p:scale>
          <a:sx n="87" d="100"/>
          <a:sy n="87" d="100"/>
        </p:scale>
        <p:origin x="1771"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BEDCD9-B132-4D7E-A908-3C30C6E9C84E}" type="doc">
      <dgm:prSet loTypeId="urn:microsoft.com/office/officeart/2005/8/layout/hProcess11" loCatId="process" qsTypeId="urn:microsoft.com/office/officeart/2005/8/quickstyle/simple3" qsCatId="simple" csTypeId="urn:microsoft.com/office/officeart/2005/8/colors/accent1_2" csCatId="accent1" phldr="1"/>
      <dgm:spPr/>
    </dgm:pt>
    <dgm:pt modelId="{8B44FCBE-E357-4C10-AC3F-96A28664A4CE}">
      <dgm:prSet phldrT="[Text]"/>
      <dgm:spPr/>
      <dgm:t>
        <a:bodyPr/>
        <a:lstStyle/>
        <a:p>
          <a:r>
            <a:rPr lang="en-US" dirty="0"/>
            <a:t>Pre Positioning</a:t>
          </a:r>
          <a:endParaRPr lang="en-ID" dirty="0"/>
        </a:p>
      </dgm:t>
    </dgm:pt>
    <dgm:pt modelId="{AB276DB1-9B22-492E-B666-90C7B5E42925}" type="parTrans" cxnId="{30213D88-1577-4646-9AB8-9A95D1508860}">
      <dgm:prSet/>
      <dgm:spPr/>
      <dgm:t>
        <a:bodyPr/>
        <a:lstStyle/>
        <a:p>
          <a:endParaRPr lang="en-ID"/>
        </a:p>
      </dgm:t>
    </dgm:pt>
    <dgm:pt modelId="{E25B5290-4B01-4EAB-9A3D-2CBA36CB66B1}" type="sibTrans" cxnId="{30213D88-1577-4646-9AB8-9A95D1508860}">
      <dgm:prSet/>
      <dgm:spPr/>
      <dgm:t>
        <a:bodyPr/>
        <a:lstStyle/>
        <a:p>
          <a:endParaRPr lang="en-ID"/>
        </a:p>
      </dgm:t>
    </dgm:pt>
    <dgm:pt modelId="{D63A1B9F-7819-43F4-A6BE-E1CD8002D36C}">
      <dgm:prSet phldrT="[Text]"/>
      <dgm:spPr/>
      <dgm:t>
        <a:bodyPr/>
        <a:lstStyle/>
        <a:p>
          <a:r>
            <a:rPr lang="en-US" dirty="0"/>
            <a:t>Detect the marker</a:t>
          </a:r>
          <a:endParaRPr lang="en-ID" dirty="0"/>
        </a:p>
      </dgm:t>
    </dgm:pt>
    <dgm:pt modelId="{AF5CEBDC-1A11-4574-B4CB-A40A5D9BCA8A}" type="parTrans" cxnId="{8B21462B-6047-46CB-B1CA-6CE9717D1668}">
      <dgm:prSet/>
      <dgm:spPr/>
      <dgm:t>
        <a:bodyPr/>
        <a:lstStyle/>
        <a:p>
          <a:endParaRPr lang="en-ID"/>
        </a:p>
      </dgm:t>
    </dgm:pt>
    <dgm:pt modelId="{F26F2E06-A393-48B6-AB42-ADB3AF36724F}" type="sibTrans" cxnId="{8B21462B-6047-46CB-B1CA-6CE9717D1668}">
      <dgm:prSet/>
      <dgm:spPr/>
      <dgm:t>
        <a:bodyPr/>
        <a:lstStyle/>
        <a:p>
          <a:endParaRPr lang="en-ID"/>
        </a:p>
      </dgm:t>
    </dgm:pt>
    <dgm:pt modelId="{0458CC24-7B8F-4B6F-8428-CAB311D12ABB}">
      <dgm:prSet phldrT="[Text]"/>
      <dgm:spPr/>
      <dgm:t>
        <a:bodyPr/>
        <a:lstStyle/>
        <a:p>
          <a:r>
            <a:rPr lang="en-US" dirty="0"/>
            <a:t>Go through the docking process (pre defined way points)</a:t>
          </a:r>
          <a:endParaRPr lang="en-ID" dirty="0"/>
        </a:p>
      </dgm:t>
    </dgm:pt>
    <dgm:pt modelId="{A5A9C263-C147-4874-AB44-1966E6247AF3}" type="parTrans" cxnId="{8E61D9EC-1802-4547-9D1C-219C500B8681}">
      <dgm:prSet/>
      <dgm:spPr/>
      <dgm:t>
        <a:bodyPr/>
        <a:lstStyle/>
        <a:p>
          <a:endParaRPr lang="en-ID"/>
        </a:p>
      </dgm:t>
    </dgm:pt>
    <dgm:pt modelId="{37513D26-6FA7-4EA1-BBC9-EB82E9102F78}" type="sibTrans" cxnId="{8E61D9EC-1802-4547-9D1C-219C500B8681}">
      <dgm:prSet/>
      <dgm:spPr/>
      <dgm:t>
        <a:bodyPr/>
        <a:lstStyle/>
        <a:p>
          <a:endParaRPr lang="en-ID"/>
        </a:p>
      </dgm:t>
    </dgm:pt>
    <dgm:pt modelId="{98FC12B6-D819-438E-BF2B-7A7A528C4F86}" type="pres">
      <dgm:prSet presAssocID="{45BEDCD9-B132-4D7E-A908-3C30C6E9C84E}" presName="Name0" presStyleCnt="0">
        <dgm:presLayoutVars>
          <dgm:dir/>
          <dgm:resizeHandles val="exact"/>
        </dgm:presLayoutVars>
      </dgm:prSet>
      <dgm:spPr/>
    </dgm:pt>
    <dgm:pt modelId="{464E5377-374E-4783-97E4-A605BA7D142E}" type="pres">
      <dgm:prSet presAssocID="{45BEDCD9-B132-4D7E-A908-3C30C6E9C84E}" presName="arrow" presStyleLbl="bgShp" presStyleIdx="0" presStyleCnt="1"/>
      <dgm:spPr/>
    </dgm:pt>
    <dgm:pt modelId="{88EC1BE5-F073-4730-884C-1A47955A3337}" type="pres">
      <dgm:prSet presAssocID="{45BEDCD9-B132-4D7E-A908-3C30C6E9C84E}" presName="points" presStyleCnt="0"/>
      <dgm:spPr/>
    </dgm:pt>
    <dgm:pt modelId="{23054EC9-959D-4160-8888-BC9E31A05636}" type="pres">
      <dgm:prSet presAssocID="{8B44FCBE-E357-4C10-AC3F-96A28664A4CE}" presName="compositeA" presStyleCnt="0"/>
      <dgm:spPr/>
    </dgm:pt>
    <dgm:pt modelId="{C9FAE6EC-D742-4E89-8402-2C9E3FB7BC7A}" type="pres">
      <dgm:prSet presAssocID="{8B44FCBE-E357-4C10-AC3F-96A28664A4CE}" presName="textA" presStyleLbl="revTx" presStyleIdx="0" presStyleCnt="3">
        <dgm:presLayoutVars>
          <dgm:bulletEnabled val="1"/>
        </dgm:presLayoutVars>
      </dgm:prSet>
      <dgm:spPr/>
    </dgm:pt>
    <dgm:pt modelId="{BFE4DCA2-702F-42F2-90DF-217202EAC7F7}" type="pres">
      <dgm:prSet presAssocID="{8B44FCBE-E357-4C10-AC3F-96A28664A4CE}" presName="circleA" presStyleLbl="node1" presStyleIdx="0" presStyleCnt="3"/>
      <dgm:spPr/>
    </dgm:pt>
    <dgm:pt modelId="{7F1F6298-C61C-4AE3-86A4-7ADD05BC2EE1}" type="pres">
      <dgm:prSet presAssocID="{8B44FCBE-E357-4C10-AC3F-96A28664A4CE}" presName="spaceA" presStyleCnt="0"/>
      <dgm:spPr/>
    </dgm:pt>
    <dgm:pt modelId="{9F35A9B5-0855-4E6E-846C-FD8AB46D7FC5}" type="pres">
      <dgm:prSet presAssocID="{E25B5290-4B01-4EAB-9A3D-2CBA36CB66B1}" presName="space" presStyleCnt="0"/>
      <dgm:spPr/>
    </dgm:pt>
    <dgm:pt modelId="{54D30375-A9D7-436E-B0AF-90FA27A76619}" type="pres">
      <dgm:prSet presAssocID="{D63A1B9F-7819-43F4-A6BE-E1CD8002D36C}" presName="compositeB" presStyleCnt="0"/>
      <dgm:spPr/>
    </dgm:pt>
    <dgm:pt modelId="{A7B3E2C7-588F-4E69-B725-647CD665892C}" type="pres">
      <dgm:prSet presAssocID="{D63A1B9F-7819-43F4-A6BE-E1CD8002D36C}" presName="textB" presStyleLbl="revTx" presStyleIdx="1" presStyleCnt="3">
        <dgm:presLayoutVars>
          <dgm:bulletEnabled val="1"/>
        </dgm:presLayoutVars>
      </dgm:prSet>
      <dgm:spPr/>
    </dgm:pt>
    <dgm:pt modelId="{2CB645F0-90BA-4A57-B052-5DEC01090456}" type="pres">
      <dgm:prSet presAssocID="{D63A1B9F-7819-43F4-A6BE-E1CD8002D36C}" presName="circleB" presStyleLbl="node1" presStyleIdx="1" presStyleCnt="3"/>
      <dgm:spPr/>
    </dgm:pt>
    <dgm:pt modelId="{CEC0C418-20FA-4CFB-A11C-53819D8B2415}" type="pres">
      <dgm:prSet presAssocID="{D63A1B9F-7819-43F4-A6BE-E1CD8002D36C}" presName="spaceB" presStyleCnt="0"/>
      <dgm:spPr/>
    </dgm:pt>
    <dgm:pt modelId="{4407C61D-F24B-4A26-A3D7-AE4983A26893}" type="pres">
      <dgm:prSet presAssocID="{F26F2E06-A393-48B6-AB42-ADB3AF36724F}" presName="space" presStyleCnt="0"/>
      <dgm:spPr/>
    </dgm:pt>
    <dgm:pt modelId="{E4C6492B-DC96-4F18-80A1-D597FFB48D3E}" type="pres">
      <dgm:prSet presAssocID="{0458CC24-7B8F-4B6F-8428-CAB311D12ABB}" presName="compositeA" presStyleCnt="0"/>
      <dgm:spPr/>
    </dgm:pt>
    <dgm:pt modelId="{E8AA7CC0-1C0C-41B3-B27A-B0C179336A12}" type="pres">
      <dgm:prSet presAssocID="{0458CC24-7B8F-4B6F-8428-CAB311D12ABB}" presName="textA" presStyleLbl="revTx" presStyleIdx="2" presStyleCnt="3">
        <dgm:presLayoutVars>
          <dgm:bulletEnabled val="1"/>
        </dgm:presLayoutVars>
      </dgm:prSet>
      <dgm:spPr/>
    </dgm:pt>
    <dgm:pt modelId="{ECCE7C70-B8AD-46F1-A1FB-E79F80B32AC1}" type="pres">
      <dgm:prSet presAssocID="{0458CC24-7B8F-4B6F-8428-CAB311D12ABB}" presName="circleA" presStyleLbl="node1" presStyleIdx="2" presStyleCnt="3"/>
      <dgm:spPr/>
    </dgm:pt>
    <dgm:pt modelId="{D17FCDCB-1FD0-447B-895A-71A1A1569667}" type="pres">
      <dgm:prSet presAssocID="{0458CC24-7B8F-4B6F-8428-CAB311D12ABB}" presName="spaceA" presStyleCnt="0"/>
      <dgm:spPr/>
    </dgm:pt>
  </dgm:ptLst>
  <dgm:cxnLst>
    <dgm:cxn modelId="{8B21462B-6047-46CB-B1CA-6CE9717D1668}" srcId="{45BEDCD9-B132-4D7E-A908-3C30C6E9C84E}" destId="{D63A1B9F-7819-43F4-A6BE-E1CD8002D36C}" srcOrd="1" destOrd="0" parTransId="{AF5CEBDC-1A11-4574-B4CB-A40A5D9BCA8A}" sibTransId="{F26F2E06-A393-48B6-AB42-ADB3AF36724F}"/>
    <dgm:cxn modelId="{0E584544-B349-4083-816A-FC45ACF1A6F5}" type="presOf" srcId="{0458CC24-7B8F-4B6F-8428-CAB311D12ABB}" destId="{E8AA7CC0-1C0C-41B3-B27A-B0C179336A12}" srcOrd="0" destOrd="0" presId="urn:microsoft.com/office/officeart/2005/8/layout/hProcess11"/>
    <dgm:cxn modelId="{67C6CA65-9EAC-4545-98DB-05994AAB7B8E}" type="presOf" srcId="{8B44FCBE-E357-4C10-AC3F-96A28664A4CE}" destId="{C9FAE6EC-D742-4E89-8402-2C9E3FB7BC7A}" srcOrd="0" destOrd="0" presId="urn:microsoft.com/office/officeart/2005/8/layout/hProcess11"/>
    <dgm:cxn modelId="{30213D88-1577-4646-9AB8-9A95D1508860}" srcId="{45BEDCD9-B132-4D7E-A908-3C30C6E9C84E}" destId="{8B44FCBE-E357-4C10-AC3F-96A28664A4CE}" srcOrd="0" destOrd="0" parTransId="{AB276DB1-9B22-492E-B666-90C7B5E42925}" sibTransId="{E25B5290-4B01-4EAB-9A3D-2CBA36CB66B1}"/>
    <dgm:cxn modelId="{49D929A3-C7A2-4B63-B988-509B2CC0E6D7}" type="presOf" srcId="{D63A1B9F-7819-43F4-A6BE-E1CD8002D36C}" destId="{A7B3E2C7-588F-4E69-B725-647CD665892C}" srcOrd="0" destOrd="0" presId="urn:microsoft.com/office/officeart/2005/8/layout/hProcess11"/>
    <dgm:cxn modelId="{D899C9CA-FFE5-4376-8628-17FD0FFAA0EC}" type="presOf" srcId="{45BEDCD9-B132-4D7E-A908-3C30C6E9C84E}" destId="{98FC12B6-D819-438E-BF2B-7A7A528C4F86}" srcOrd="0" destOrd="0" presId="urn:microsoft.com/office/officeart/2005/8/layout/hProcess11"/>
    <dgm:cxn modelId="{8E61D9EC-1802-4547-9D1C-219C500B8681}" srcId="{45BEDCD9-B132-4D7E-A908-3C30C6E9C84E}" destId="{0458CC24-7B8F-4B6F-8428-CAB311D12ABB}" srcOrd="2" destOrd="0" parTransId="{A5A9C263-C147-4874-AB44-1966E6247AF3}" sibTransId="{37513D26-6FA7-4EA1-BBC9-EB82E9102F78}"/>
    <dgm:cxn modelId="{F619D168-D31B-4908-B4DD-A3133A6F526A}" type="presParOf" srcId="{98FC12B6-D819-438E-BF2B-7A7A528C4F86}" destId="{464E5377-374E-4783-97E4-A605BA7D142E}" srcOrd="0" destOrd="0" presId="urn:microsoft.com/office/officeart/2005/8/layout/hProcess11"/>
    <dgm:cxn modelId="{467FA5E0-D534-458C-8D31-D1127B9F0E4D}" type="presParOf" srcId="{98FC12B6-D819-438E-BF2B-7A7A528C4F86}" destId="{88EC1BE5-F073-4730-884C-1A47955A3337}" srcOrd="1" destOrd="0" presId="urn:microsoft.com/office/officeart/2005/8/layout/hProcess11"/>
    <dgm:cxn modelId="{F1DEAACE-0B97-4846-9974-F48851D6D0E8}" type="presParOf" srcId="{88EC1BE5-F073-4730-884C-1A47955A3337}" destId="{23054EC9-959D-4160-8888-BC9E31A05636}" srcOrd="0" destOrd="0" presId="urn:microsoft.com/office/officeart/2005/8/layout/hProcess11"/>
    <dgm:cxn modelId="{768E6E8C-EEB0-4EDD-B6CD-F86761A7F716}" type="presParOf" srcId="{23054EC9-959D-4160-8888-BC9E31A05636}" destId="{C9FAE6EC-D742-4E89-8402-2C9E3FB7BC7A}" srcOrd="0" destOrd="0" presId="urn:microsoft.com/office/officeart/2005/8/layout/hProcess11"/>
    <dgm:cxn modelId="{D02C4013-5691-421C-BDA1-E06C3C13A119}" type="presParOf" srcId="{23054EC9-959D-4160-8888-BC9E31A05636}" destId="{BFE4DCA2-702F-42F2-90DF-217202EAC7F7}" srcOrd="1" destOrd="0" presId="urn:microsoft.com/office/officeart/2005/8/layout/hProcess11"/>
    <dgm:cxn modelId="{67C033A9-C8CE-49E9-A03F-C35A7D46AC47}" type="presParOf" srcId="{23054EC9-959D-4160-8888-BC9E31A05636}" destId="{7F1F6298-C61C-4AE3-86A4-7ADD05BC2EE1}" srcOrd="2" destOrd="0" presId="urn:microsoft.com/office/officeart/2005/8/layout/hProcess11"/>
    <dgm:cxn modelId="{43D50A03-768F-4F6D-B521-996D5037EDFC}" type="presParOf" srcId="{88EC1BE5-F073-4730-884C-1A47955A3337}" destId="{9F35A9B5-0855-4E6E-846C-FD8AB46D7FC5}" srcOrd="1" destOrd="0" presId="urn:microsoft.com/office/officeart/2005/8/layout/hProcess11"/>
    <dgm:cxn modelId="{7B727845-7DE9-4DC0-A099-3799962F8480}" type="presParOf" srcId="{88EC1BE5-F073-4730-884C-1A47955A3337}" destId="{54D30375-A9D7-436E-B0AF-90FA27A76619}" srcOrd="2" destOrd="0" presId="urn:microsoft.com/office/officeart/2005/8/layout/hProcess11"/>
    <dgm:cxn modelId="{F4439CED-FB7D-4925-98D3-1182A4F9DBB4}" type="presParOf" srcId="{54D30375-A9D7-436E-B0AF-90FA27A76619}" destId="{A7B3E2C7-588F-4E69-B725-647CD665892C}" srcOrd="0" destOrd="0" presId="urn:microsoft.com/office/officeart/2005/8/layout/hProcess11"/>
    <dgm:cxn modelId="{1D278700-F24D-4A0F-9AD4-064D8C70D42C}" type="presParOf" srcId="{54D30375-A9D7-436E-B0AF-90FA27A76619}" destId="{2CB645F0-90BA-4A57-B052-5DEC01090456}" srcOrd="1" destOrd="0" presId="urn:microsoft.com/office/officeart/2005/8/layout/hProcess11"/>
    <dgm:cxn modelId="{4F9AC1FD-C4F7-4462-A905-3F1130E1A6E7}" type="presParOf" srcId="{54D30375-A9D7-436E-B0AF-90FA27A76619}" destId="{CEC0C418-20FA-4CFB-A11C-53819D8B2415}" srcOrd="2" destOrd="0" presId="urn:microsoft.com/office/officeart/2005/8/layout/hProcess11"/>
    <dgm:cxn modelId="{B3488CAC-B146-4EB9-B722-093B67C6E9AA}" type="presParOf" srcId="{88EC1BE5-F073-4730-884C-1A47955A3337}" destId="{4407C61D-F24B-4A26-A3D7-AE4983A26893}" srcOrd="3" destOrd="0" presId="urn:microsoft.com/office/officeart/2005/8/layout/hProcess11"/>
    <dgm:cxn modelId="{2CA0DAAC-49B2-4C0B-9FD6-F328F1D9CFE8}" type="presParOf" srcId="{88EC1BE5-F073-4730-884C-1A47955A3337}" destId="{E4C6492B-DC96-4F18-80A1-D597FFB48D3E}" srcOrd="4" destOrd="0" presId="urn:microsoft.com/office/officeart/2005/8/layout/hProcess11"/>
    <dgm:cxn modelId="{9032077A-4EB3-4E88-93DE-75EA1573C869}" type="presParOf" srcId="{E4C6492B-DC96-4F18-80A1-D597FFB48D3E}" destId="{E8AA7CC0-1C0C-41B3-B27A-B0C179336A12}" srcOrd="0" destOrd="0" presId="urn:microsoft.com/office/officeart/2005/8/layout/hProcess11"/>
    <dgm:cxn modelId="{EB225F65-F8A0-482D-9541-CEC729844DB3}" type="presParOf" srcId="{E4C6492B-DC96-4F18-80A1-D597FFB48D3E}" destId="{ECCE7C70-B8AD-46F1-A1FB-E79F80B32AC1}" srcOrd="1" destOrd="0" presId="urn:microsoft.com/office/officeart/2005/8/layout/hProcess11"/>
    <dgm:cxn modelId="{34871603-DBCF-4385-BD66-667AA05F06C6}" type="presParOf" srcId="{E4C6492B-DC96-4F18-80A1-D597FFB48D3E}" destId="{D17FCDCB-1FD0-447B-895A-71A1A156966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28C02-9971-4F0D-B041-D376354F048F}"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D"/>
        </a:p>
      </dgm:t>
    </dgm:pt>
    <dgm:pt modelId="{D587C726-94EF-4415-916B-8AD9FFBB99B2}">
      <dgm:prSet/>
      <dgm:spPr/>
      <dgm:t>
        <a:bodyPr/>
        <a:lstStyle/>
        <a:p>
          <a:r>
            <a:rPr lang="en-US" dirty="0"/>
            <a:t>Using the online and offline (google and sphinx ) speech recognition and text to speech API</a:t>
          </a:r>
          <a:endParaRPr lang="en-ID" dirty="0"/>
        </a:p>
      </dgm:t>
    </dgm:pt>
    <dgm:pt modelId="{24270788-BB3A-4375-BD29-6FCDF7D1D17B}" type="parTrans" cxnId="{B953DA9D-26EB-4CC6-82ED-2E1A48FE04D7}">
      <dgm:prSet/>
      <dgm:spPr/>
      <dgm:t>
        <a:bodyPr/>
        <a:lstStyle/>
        <a:p>
          <a:endParaRPr lang="en-ID"/>
        </a:p>
      </dgm:t>
    </dgm:pt>
    <dgm:pt modelId="{C1E52364-5094-49C1-A75D-E422F79FE41F}" type="sibTrans" cxnId="{B953DA9D-26EB-4CC6-82ED-2E1A48FE04D7}">
      <dgm:prSet/>
      <dgm:spPr/>
      <dgm:t>
        <a:bodyPr/>
        <a:lstStyle/>
        <a:p>
          <a:endParaRPr lang="en-ID"/>
        </a:p>
      </dgm:t>
    </dgm:pt>
    <dgm:pt modelId="{F95364ED-E479-4A67-8B0F-A174FE47EBB1}">
      <dgm:prSet/>
      <dgm:spPr/>
      <dgm:t>
        <a:bodyPr/>
        <a:lstStyle/>
        <a:p>
          <a:r>
            <a:rPr lang="en-US" dirty="0"/>
            <a:t>Extracting the speech into data type string, there is lot of possibility to do with the data </a:t>
          </a:r>
          <a:endParaRPr lang="en-ID" dirty="0"/>
        </a:p>
      </dgm:t>
    </dgm:pt>
    <dgm:pt modelId="{DC11642E-AA2E-45E4-A498-E02ED5E25387}" type="parTrans" cxnId="{CBF396BB-A315-424F-ACAA-BB343EEB29FC}">
      <dgm:prSet/>
      <dgm:spPr/>
      <dgm:t>
        <a:bodyPr/>
        <a:lstStyle/>
        <a:p>
          <a:endParaRPr lang="en-ID"/>
        </a:p>
      </dgm:t>
    </dgm:pt>
    <dgm:pt modelId="{3691A1EE-A645-4BE2-BC6D-D64A0057C90E}" type="sibTrans" cxnId="{CBF396BB-A315-424F-ACAA-BB343EEB29FC}">
      <dgm:prSet/>
      <dgm:spPr/>
      <dgm:t>
        <a:bodyPr/>
        <a:lstStyle/>
        <a:p>
          <a:endParaRPr lang="en-ID"/>
        </a:p>
      </dgm:t>
    </dgm:pt>
    <dgm:pt modelId="{F0266359-D93E-48FE-8E73-C0B49D7737A3}">
      <dgm:prSet/>
      <dgm:spPr/>
      <dgm:t>
        <a:bodyPr/>
        <a:lstStyle/>
        <a:p>
          <a:r>
            <a:rPr lang="en-US" dirty="0"/>
            <a:t>Example : </a:t>
          </a:r>
          <a:endParaRPr lang="en-ID" dirty="0"/>
        </a:p>
      </dgm:t>
    </dgm:pt>
    <dgm:pt modelId="{D5F1E039-F67D-4988-952F-1CC25E9DB373}" type="parTrans" cxnId="{3F26938A-0D22-4D0B-BBFF-AF5DE43A8EB9}">
      <dgm:prSet/>
      <dgm:spPr/>
      <dgm:t>
        <a:bodyPr/>
        <a:lstStyle/>
        <a:p>
          <a:endParaRPr lang="en-ID"/>
        </a:p>
      </dgm:t>
    </dgm:pt>
    <dgm:pt modelId="{6C47F135-46A8-49C4-ACE9-55D2D331395D}" type="sibTrans" cxnId="{3F26938A-0D22-4D0B-BBFF-AF5DE43A8EB9}">
      <dgm:prSet/>
      <dgm:spPr/>
      <dgm:t>
        <a:bodyPr/>
        <a:lstStyle/>
        <a:p>
          <a:endParaRPr lang="en-ID"/>
        </a:p>
      </dgm:t>
    </dgm:pt>
    <dgm:pt modelId="{A6A07FD0-76FC-4F1A-B15D-4C84E7F3C884}">
      <dgm:prSet/>
      <dgm:spPr/>
      <dgm:t>
        <a:bodyPr/>
        <a:lstStyle/>
        <a:p>
          <a:r>
            <a:rPr lang="en-US" dirty="0"/>
            <a:t>Extract some keywords , ( “ come “, or “ closer “ )</a:t>
          </a:r>
          <a:endParaRPr lang="en-ID" dirty="0"/>
        </a:p>
      </dgm:t>
    </dgm:pt>
    <dgm:pt modelId="{FEC752C7-074A-435B-BB0A-B66CEB694A7F}" type="parTrans" cxnId="{DCCC8071-D525-4BCF-B341-48C3A6FD6763}">
      <dgm:prSet/>
      <dgm:spPr/>
      <dgm:t>
        <a:bodyPr/>
        <a:lstStyle/>
        <a:p>
          <a:endParaRPr lang="en-ID"/>
        </a:p>
      </dgm:t>
    </dgm:pt>
    <dgm:pt modelId="{BF803B58-7003-48FA-AA60-B921337C90CC}" type="sibTrans" cxnId="{DCCC8071-D525-4BCF-B341-48C3A6FD6763}">
      <dgm:prSet/>
      <dgm:spPr/>
      <dgm:t>
        <a:bodyPr/>
        <a:lstStyle/>
        <a:p>
          <a:endParaRPr lang="en-ID"/>
        </a:p>
      </dgm:t>
    </dgm:pt>
    <dgm:pt modelId="{99593E74-8ADE-4FA0-AA5B-1944CA22F8E6}">
      <dgm:prSet/>
      <dgm:spPr/>
      <dgm:t>
        <a:bodyPr/>
        <a:lstStyle/>
        <a:p>
          <a:r>
            <a:rPr lang="en-US" dirty="0"/>
            <a:t>Decision making with yes or no question</a:t>
          </a:r>
          <a:endParaRPr lang="en-ID" dirty="0"/>
        </a:p>
      </dgm:t>
    </dgm:pt>
    <dgm:pt modelId="{5DD80B29-5E0F-4737-A42B-1C31B93B6596}" type="parTrans" cxnId="{9080B873-D624-40C5-990B-E16AFC835EF6}">
      <dgm:prSet/>
      <dgm:spPr/>
      <dgm:t>
        <a:bodyPr/>
        <a:lstStyle/>
        <a:p>
          <a:endParaRPr lang="en-ID"/>
        </a:p>
      </dgm:t>
    </dgm:pt>
    <dgm:pt modelId="{FE86962D-8D4A-4657-9A19-6F7108D62FF7}" type="sibTrans" cxnId="{9080B873-D624-40C5-990B-E16AFC835EF6}">
      <dgm:prSet/>
      <dgm:spPr/>
      <dgm:t>
        <a:bodyPr/>
        <a:lstStyle/>
        <a:p>
          <a:endParaRPr lang="en-ID"/>
        </a:p>
      </dgm:t>
    </dgm:pt>
    <dgm:pt modelId="{FA2F57CA-4A27-4476-BBE1-EDFB984E5E13}" type="pres">
      <dgm:prSet presAssocID="{65F28C02-9971-4F0D-B041-D376354F048F}" presName="Name0" presStyleCnt="0">
        <dgm:presLayoutVars>
          <dgm:dir/>
          <dgm:resizeHandles val="exact"/>
        </dgm:presLayoutVars>
      </dgm:prSet>
      <dgm:spPr/>
    </dgm:pt>
    <dgm:pt modelId="{079F36E3-3221-4FED-B914-EA6FFFDE74F9}" type="pres">
      <dgm:prSet presAssocID="{65F28C02-9971-4F0D-B041-D376354F048F}" presName="fgShape" presStyleLbl="fgShp" presStyleIdx="0" presStyleCnt="1"/>
      <dgm:spPr/>
    </dgm:pt>
    <dgm:pt modelId="{6E019D66-FEAA-491F-9119-57CD14C9F425}" type="pres">
      <dgm:prSet presAssocID="{65F28C02-9971-4F0D-B041-D376354F048F}" presName="linComp" presStyleCnt="0"/>
      <dgm:spPr/>
    </dgm:pt>
    <dgm:pt modelId="{A63B0F8E-8B30-4CA6-B71B-855E71D69809}" type="pres">
      <dgm:prSet presAssocID="{D587C726-94EF-4415-916B-8AD9FFBB99B2}" presName="compNode" presStyleCnt="0"/>
      <dgm:spPr/>
    </dgm:pt>
    <dgm:pt modelId="{EACCD84C-16AB-453D-9B83-ADF228A01361}" type="pres">
      <dgm:prSet presAssocID="{D587C726-94EF-4415-916B-8AD9FFBB99B2}" presName="bkgdShape" presStyleLbl="node1" presStyleIdx="0" presStyleCnt="3"/>
      <dgm:spPr/>
    </dgm:pt>
    <dgm:pt modelId="{A9193A2E-1548-4076-888A-C79BF22F28E2}" type="pres">
      <dgm:prSet presAssocID="{D587C726-94EF-4415-916B-8AD9FFBB99B2}" presName="nodeTx" presStyleLbl="node1" presStyleIdx="0" presStyleCnt="3">
        <dgm:presLayoutVars>
          <dgm:bulletEnabled val="1"/>
        </dgm:presLayoutVars>
      </dgm:prSet>
      <dgm:spPr/>
    </dgm:pt>
    <dgm:pt modelId="{AAB9AD80-02AB-4DCF-B922-B585EE3D1C73}" type="pres">
      <dgm:prSet presAssocID="{D587C726-94EF-4415-916B-8AD9FFBB99B2}" presName="invisiNode" presStyleLbl="node1" presStyleIdx="0" presStyleCnt="3"/>
      <dgm:spPr/>
    </dgm:pt>
    <dgm:pt modelId="{83C074E0-6FE0-4218-87C9-455223EE0C26}" type="pres">
      <dgm:prSet presAssocID="{D587C726-94EF-4415-916B-8AD9FFBB99B2}" presName="imagNode" presStyleLbl="fgImgPlace1" presStyleIdx="0" presStyleCnt="3"/>
      <dgm:spPr/>
    </dgm:pt>
    <dgm:pt modelId="{19314B86-0F01-4862-919E-C6F7A2789C6D}" type="pres">
      <dgm:prSet presAssocID="{C1E52364-5094-49C1-A75D-E422F79FE41F}" presName="sibTrans" presStyleLbl="sibTrans2D1" presStyleIdx="0" presStyleCnt="0"/>
      <dgm:spPr/>
    </dgm:pt>
    <dgm:pt modelId="{F2BB3F44-F19F-408C-A902-66F53EEF87CB}" type="pres">
      <dgm:prSet presAssocID="{F95364ED-E479-4A67-8B0F-A174FE47EBB1}" presName="compNode" presStyleCnt="0"/>
      <dgm:spPr/>
    </dgm:pt>
    <dgm:pt modelId="{3AB5C432-B4D9-4DE0-A495-69535151A060}" type="pres">
      <dgm:prSet presAssocID="{F95364ED-E479-4A67-8B0F-A174FE47EBB1}" presName="bkgdShape" presStyleLbl="node1" presStyleIdx="1" presStyleCnt="3"/>
      <dgm:spPr/>
    </dgm:pt>
    <dgm:pt modelId="{E8325527-AAE6-419D-99F5-B0EA0D18034B}" type="pres">
      <dgm:prSet presAssocID="{F95364ED-E479-4A67-8B0F-A174FE47EBB1}" presName="nodeTx" presStyleLbl="node1" presStyleIdx="1" presStyleCnt="3">
        <dgm:presLayoutVars>
          <dgm:bulletEnabled val="1"/>
        </dgm:presLayoutVars>
      </dgm:prSet>
      <dgm:spPr/>
    </dgm:pt>
    <dgm:pt modelId="{03C77F02-94B4-4DF3-A4C6-6FCC1190068E}" type="pres">
      <dgm:prSet presAssocID="{F95364ED-E479-4A67-8B0F-A174FE47EBB1}" presName="invisiNode" presStyleLbl="node1" presStyleIdx="1" presStyleCnt="3"/>
      <dgm:spPr/>
    </dgm:pt>
    <dgm:pt modelId="{A6B06665-7B6F-4E7C-BFC3-719311D6752B}" type="pres">
      <dgm:prSet presAssocID="{F95364ED-E479-4A67-8B0F-A174FE47EBB1}" presName="imagNode" presStyleLbl="fgImgPlace1" presStyleIdx="1" presStyleCnt="3"/>
      <dgm:spPr/>
    </dgm:pt>
    <dgm:pt modelId="{6EB489A9-9270-48C5-A5CC-6C698AC4AAA4}" type="pres">
      <dgm:prSet presAssocID="{3691A1EE-A645-4BE2-BC6D-D64A0057C90E}" presName="sibTrans" presStyleLbl="sibTrans2D1" presStyleIdx="0" presStyleCnt="0"/>
      <dgm:spPr/>
    </dgm:pt>
    <dgm:pt modelId="{5DBCC964-85CC-48DD-8ED8-457DCAE619B8}" type="pres">
      <dgm:prSet presAssocID="{F0266359-D93E-48FE-8E73-C0B49D7737A3}" presName="compNode" presStyleCnt="0"/>
      <dgm:spPr/>
    </dgm:pt>
    <dgm:pt modelId="{F08CFE13-A4EA-44B3-96FB-F9EB02EB8842}" type="pres">
      <dgm:prSet presAssocID="{F0266359-D93E-48FE-8E73-C0B49D7737A3}" presName="bkgdShape" presStyleLbl="node1" presStyleIdx="2" presStyleCnt="3" custLinFactNeighborX="64" custLinFactNeighborY="-1274"/>
      <dgm:spPr/>
    </dgm:pt>
    <dgm:pt modelId="{F2998E40-89AA-45D7-BE18-F99CCDD0F151}" type="pres">
      <dgm:prSet presAssocID="{F0266359-D93E-48FE-8E73-C0B49D7737A3}" presName="nodeTx" presStyleLbl="node1" presStyleIdx="2" presStyleCnt="3">
        <dgm:presLayoutVars>
          <dgm:bulletEnabled val="1"/>
        </dgm:presLayoutVars>
      </dgm:prSet>
      <dgm:spPr/>
    </dgm:pt>
    <dgm:pt modelId="{FAE23909-B127-4834-90DE-A71164C21883}" type="pres">
      <dgm:prSet presAssocID="{F0266359-D93E-48FE-8E73-C0B49D7737A3}" presName="invisiNode" presStyleLbl="node1" presStyleIdx="2" presStyleCnt="3"/>
      <dgm:spPr/>
    </dgm:pt>
    <dgm:pt modelId="{617741D0-C1D4-4608-944E-14348B2873B9}" type="pres">
      <dgm:prSet presAssocID="{F0266359-D93E-48FE-8E73-C0B49D7737A3}" presName="imagNode" presStyleLbl="fgImgPlace1" presStyleIdx="2" presStyleCnt="3"/>
      <dgm:spPr/>
    </dgm:pt>
  </dgm:ptLst>
  <dgm:cxnLst>
    <dgm:cxn modelId="{054F1115-7CDC-4BF6-AB2C-A4D79BBCFEE0}" type="presOf" srcId="{F95364ED-E479-4A67-8B0F-A174FE47EBB1}" destId="{3AB5C432-B4D9-4DE0-A495-69535151A060}" srcOrd="0" destOrd="0" presId="urn:microsoft.com/office/officeart/2005/8/layout/hList7"/>
    <dgm:cxn modelId="{5388161A-DAD8-46E5-943B-D16CD981253D}" type="presOf" srcId="{D587C726-94EF-4415-916B-8AD9FFBB99B2}" destId="{EACCD84C-16AB-453D-9B83-ADF228A01361}" srcOrd="0" destOrd="0" presId="urn:microsoft.com/office/officeart/2005/8/layout/hList7"/>
    <dgm:cxn modelId="{AC1F8A1B-66C9-4FBE-B318-7C80106B5792}" type="presOf" srcId="{A6A07FD0-76FC-4F1A-B15D-4C84E7F3C884}" destId="{F2998E40-89AA-45D7-BE18-F99CCDD0F151}" srcOrd="1" destOrd="1" presId="urn:microsoft.com/office/officeart/2005/8/layout/hList7"/>
    <dgm:cxn modelId="{066FB71C-C2D9-40A5-8052-E638D7A17572}" type="presOf" srcId="{F0266359-D93E-48FE-8E73-C0B49D7737A3}" destId="{F08CFE13-A4EA-44B3-96FB-F9EB02EB8842}" srcOrd="0" destOrd="0" presId="urn:microsoft.com/office/officeart/2005/8/layout/hList7"/>
    <dgm:cxn modelId="{89480421-6008-45AB-B3D0-66C18BB80CA7}" type="presOf" srcId="{D587C726-94EF-4415-916B-8AD9FFBB99B2}" destId="{A9193A2E-1548-4076-888A-C79BF22F28E2}" srcOrd="1" destOrd="0" presId="urn:microsoft.com/office/officeart/2005/8/layout/hList7"/>
    <dgm:cxn modelId="{79867E23-FD4A-4422-848E-BD566FBBA847}" type="presOf" srcId="{65F28C02-9971-4F0D-B041-D376354F048F}" destId="{FA2F57CA-4A27-4476-BBE1-EDFB984E5E13}" srcOrd="0" destOrd="0" presId="urn:microsoft.com/office/officeart/2005/8/layout/hList7"/>
    <dgm:cxn modelId="{CBDEEF37-3F2D-4AA1-B2D9-12498AFFF928}" type="presOf" srcId="{99593E74-8ADE-4FA0-AA5B-1944CA22F8E6}" destId="{F08CFE13-A4EA-44B3-96FB-F9EB02EB8842}" srcOrd="0" destOrd="2" presId="urn:microsoft.com/office/officeart/2005/8/layout/hList7"/>
    <dgm:cxn modelId="{4BDEA448-980D-479F-B463-1C73A6D1978A}" type="presOf" srcId="{C1E52364-5094-49C1-A75D-E422F79FE41F}" destId="{19314B86-0F01-4862-919E-C6F7A2789C6D}" srcOrd="0" destOrd="0" presId="urn:microsoft.com/office/officeart/2005/8/layout/hList7"/>
    <dgm:cxn modelId="{DCCC8071-D525-4BCF-B341-48C3A6FD6763}" srcId="{F0266359-D93E-48FE-8E73-C0B49D7737A3}" destId="{A6A07FD0-76FC-4F1A-B15D-4C84E7F3C884}" srcOrd="0" destOrd="0" parTransId="{FEC752C7-074A-435B-BB0A-B66CEB694A7F}" sibTransId="{BF803B58-7003-48FA-AA60-B921337C90CC}"/>
    <dgm:cxn modelId="{9080B873-D624-40C5-990B-E16AFC835EF6}" srcId="{F0266359-D93E-48FE-8E73-C0B49D7737A3}" destId="{99593E74-8ADE-4FA0-AA5B-1944CA22F8E6}" srcOrd="1" destOrd="0" parTransId="{5DD80B29-5E0F-4737-A42B-1C31B93B6596}" sibTransId="{FE86962D-8D4A-4657-9A19-6F7108D62FF7}"/>
    <dgm:cxn modelId="{3F26938A-0D22-4D0B-BBFF-AF5DE43A8EB9}" srcId="{65F28C02-9971-4F0D-B041-D376354F048F}" destId="{F0266359-D93E-48FE-8E73-C0B49D7737A3}" srcOrd="2" destOrd="0" parTransId="{D5F1E039-F67D-4988-952F-1CC25E9DB373}" sibTransId="{6C47F135-46A8-49C4-ACE9-55D2D331395D}"/>
    <dgm:cxn modelId="{B953DA9D-26EB-4CC6-82ED-2E1A48FE04D7}" srcId="{65F28C02-9971-4F0D-B041-D376354F048F}" destId="{D587C726-94EF-4415-916B-8AD9FFBB99B2}" srcOrd="0" destOrd="0" parTransId="{24270788-BB3A-4375-BD29-6FCDF7D1D17B}" sibTransId="{C1E52364-5094-49C1-A75D-E422F79FE41F}"/>
    <dgm:cxn modelId="{CBF396BB-A315-424F-ACAA-BB343EEB29FC}" srcId="{65F28C02-9971-4F0D-B041-D376354F048F}" destId="{F95364ED-E479-4A67-8B0F-A174FE47EBB1}" srcOrd="1" destOrd="0" parTransId="{DC11642E-AA2E-45E4-A498-E02ED5E25387}" sibTransId="{3691A1EE-A645-4BE2-BC6D-D64A0057C90E}"/>
    <dgm:cxn modelId="{AC9CF4C7-543D-4D7A-8EE9-F86B3374D451}" type="presOf" srcId="{F95364ED-E479-4A67-8B0F-A174FE47EBB1}" destId="{E8325527-AAE6-419D-99F5-B0EA0D18034B}" srcOrd="1" destOrd="0" presId="urn:microsoft.com/office/officeart/2005/8/layout/hList7"/>
    <dgm:cxn modelId="{715017CB-204B-473E-9744-921029EF400D}" type="presOf" srcId="{3691A1EE-A645-4BE2-BC6D-D64A0057C90E}" destId="{6EB489A9-9270-48C5-A5CC-6C698AC4AAA4}" srcOrd="0" destOrd="0" presId="urn:microsoft.com/office/officeart/2005/8/layout/hList7"/>
    <dgm:cxn modelId="{7B0428EC-F686-40C8-AFB7-45916163C522}" type="presOf" srcId="{99593E74-8ADE-4FA0-AA5B-1944CA22F8E6}" destId="{F2998E40-89AA-45D7-BE18-F99CCDD0F151}" srcOrd="1" destOrd="2" presId="urn:microsoft.com/office/officeart/2005/8/layout/hList7"/>
    <dgm:cxn modelId="{89EAB8F6-6358-4B56-B284-DACAB15655A4}" type="presOf" srcId="{A6A07FD0-76FC-4F1A-B15D-4C84E7F3C884}" destId="{F08CFE13-A4EA-44B3-96FB-F9EB02EB8842}" srcOrd="0" destOrd="1" presId="urn:microsoft.com/office/officeart/2005/8/layout/hList7"/>
    <dgm:cxn modelId="{21E073F8-B13D-4B6C-BC47-DCC6CBDFC560}" type="presOf" srcId="{F0266359-D93E-48FE-8E73-C0B49D7737A3}" destId="{F2998E40-89AA-45D7-BE18-F99CCDD0F151}" srcOrd="1" destOrd="0" presId="urn:microsoft.com/office/officeart/2005/8/layout/hList7"/>
    <dgm:cxn modelId="{D66DE6AD-4CEB-49CF-BB36-996BD27662BC}" type="presParOf" srcId="{FA2F57CA-4A27-4476-BBE1-EDFB984E5E13}" destId="{079F36E3-3221-4FED-B914-EA6FFFDE74F9}" srcOrd="0" destOrd="0" presId="urn:microsoft.com/office/officeart/2005/8/layout/hList7"/>
    <dgm:cxn modelId="{86097DFD-F3E8-4666-88FA-D71C04B6DEAC}" type="presParOf" srcId="{FA2F57CA-4A27-4476-BBE1-EDFB984E5E13}" destId="{6E019D66-FEAA-491F-9119-57CD14C9F425}" srcOrd="1" destOrd="0" presId="urn:microsoft.com/office/officeart/2005/8/layout/hList7"/>
    <dgm:cxn modelId="{9AFCCF4E-3A1B-45B8-956B-7C1A907FA233}" type="presParOf" srcId="{6E019D66-FEAA-491F-9119-57CD14C9F425}" destId="{A63B0F8E-8B30-4CA6-B71B-855E71D69809}" srcOrd="0" destOrd="0" presId="urn:microsoft.com/office/officeart/2005/8/layout/hList7"/>
    <dgm:cxn modelId="{525623EE-34C4-47E3-928B-2337A653B43F}" type="presParOf" srcId="{A63B0F8E-8B30-4CA6-B71B-855E71D69809}" destId="{EACCD84C-16AB-453D-9B83-ADF228A01361}" srcOrd="0" destOrd="0" presId="urn:microsoft.com/office/officeart/2005/8/layout/hList7"/>
    <dgm:cxn modelId="{5512AB73-F763-4721-A515-023EDC19AC99}" type="presParOf" srcId="{A63B0F8E-8B30-4CA6-B71B-855E71D69809}" destId="{A9193A2E-1548-4076-888A-C79BF22F28E2}" srcOrd="1" destOrd="0" presId="urn:microsoft.com/office/officeart/2005/8/layout/hList7"/>
    <dgm:cxn modelId="{1BBDED61-F7EB-4707-9C39-335CF31F059F}" type="presParOf" srcId="{A63B0F8E-8B30-4CA6-B71B-855E71D69809}" destId="{AAB9AD80-02AB-4DCF-B922-B585EE3D1C73}" srcOrd="2" destOrd="0" presId="urn:microsoft.com/office/officeart/2005/8/layout/hList7"/>
    <dgm:cxn modelId="{4B86984B-9CC9-47E2-9322-3AD94892550D}" type="presParOf" srcId="{A63B0F8E-8B30-4CA6-B71B-855E71D69809}" destId="{83C074E0-6FE0-4218-87C9-455223EE0C26}" srcOrd="3" destOrd="0" presId="urn:microsoft.com/office/officeart/2005/8/layout/hList7"/>
    <dgm:cxn modelId="{FAC66CB2-8818-4ECB-A5E9-9974DFB9954C}" type="presParOf" srcId="{6E019D66-FEAA-491F-9119-57CD14C9F425}" destId="{19314B86-0F01-4862-919E-C6F7A2789C6D}" srcOrd="1" destOrd="0" presId="urn:microsoft.com/office/officeart/2005/8/layout/hList7"/>
    <dgm:cxn modelId="{BF4D62DB-DA20-465E-95F9-DC1D9609CB46}" type="presParOf" srcId="{6E019D66-FEAA-491F-9119-57CD14C9F425}" destId="{F2BB3F44-F19F-408C-A902-66F53EEF87CB}" srcOrd="2" destOrd="0" presId="urn:microsoft.com/office/officeart/2005/8/layout/hList7"/>
    <dgm:cxn modelId="{6668DF96-DE90-451A-89AD-0CAE66B1C226}" type="presParOf" srcId="{F2BB3F44-F19F-408C-A902-66F53EEF87CB}" destId="{3AB5C432-B4D9-4DE0-A495-69535151A060}" srcOrd="0" destOrd="0" presId="urn:microsoft.com/office/officeart/2005/8/layout/hList7"/>
    <dgm:cxn modelId="{4CAF25F4-D0BA-4C97-AD84-906EC663E044}" type="presParOf" srcId="{F2BB3F44-F19F-408C-A902-66F53EEF87CB}" destId="{E8325527-AAE6-419D-99F5-B0EA0D18034B}" srcOrd="1" destOrd="0" presId="urn:microsoft.com/office/officeart/2005/8/layout/hList7"/>
    <dgm:cxn modelId="{BEAF9A27-0EAE-475C-A4AB-14E4FF9AD0AA}" type="presParOf" srcId="{F2BB3F44-F19F-408C-A902-66F53EEF87CB}" destId="{03C77F02-94B4-4DF3-A4C6-6FCC1190068E}" srcOrd="2" destOrd="0" presId="urn:microsoft.com/office/officeart/2005/8/layout/hList7"/>
    <dgm:cxn modelId="{F1042462-9BA5-4706-8077-38063294B61F}" type="presParOf" srcId="{F2BB3F44-F19F-408C-A902-66F53EEF87CB}" destId="{A6B06665-7B6F-4E7C-BFC3-719311D6752B}" srcOrd="3" destOrd="0" presId="urn:microsoft.com/office/officeart/2005/8/layout/hList7"/>
    <dgm:cxn modelId="{A82DF738-977E-436B-8A2A-E38328FF83FA}" type="presParOf" srcId="{6E019D66-FEAA-491F-9119-57CD14C9F425}" destId="{6EB489A9-9270-48C5-A5CC-6C698AC4AAA4}" srcOrd="3" destOrd="0" presId="urn:microsoft.com/office/officeart/2005/8/layout/hList7"/>
    <dgm:cxn modelId="{58EB1BBA-D8C7-46DE-B60A-7E3A6191E4FA}" type="presParOf" srcId="{6E019D66-FEAA-491F-9119-57CD14C9F425}" destId="{5DBCC964-85CC-48DD-8ED8-457DCAE619B8}" srcOrd="4" destOrd="0" presId="urn:microsoft.com/office/officeart/2005/8/layout/hList7"/>
    <dgm:cxn modelId="{7C6F5FA8-95AA-4721-91FF-BEF3AAF71C14}" type="presParOf" srcId="{5DBCC964-85CC-48DD-8ED8-457DCAE619B8}" destId="{F08CFE13-A4EA-44B3-96FB-F9EB02EB8842}" srcOrd="0" destOrd="0" presId="urn:microsoft.com/office/officeart/2005/8/layout/hList7"/>
    <dgm:cxn modelId="{374D6732-2B66-4921-B0FF-C7D592F0A3B9}" type="presParOf" srcId="{5DBCC964-85CC-48DD-8ED8-457DCAE619B8}" destId="{F2998E40-89AA-45D7-BE18-F99CCDD0F151}" srcOrd="1" destOrd="0" presId="urn:microsoft.com/office/officeart/2005/8/layout/hList7"/>
    <dgm:cxn modelId="{594A396B-94A0-4A5A-9AEF-345F1B9279D8}" type="presParOf" srcId="{5DBCC964-85CC-48DD-8ED8-457DCAE619B8}" destId="{FAE23909-B127-4834-90DE-A71164C21883}" srcOrd="2" destOrd="0" presId="urn:microsoft.com/office/officeart/2005/8/layout/hList7"/>
    <dgm:cxn modelId="{F294750B-565C-4937-AEEC-1201378203F4}" type="presParOf" srcId="{5DBCC964-85CC-48DD-8ED8-457DCAE619B8}" destId="{617741D0-C1D4-4608-944E-14348B2873B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E5377-374E-4783-97E4-A605BA7D142E}">
      <dsp:nvSpPr>
        <dsp:cNvPr id="0" name=""/>
        <dsp:cNvSpPr/>
      </dsp:nvSpPr>
      <dsp:spPr>
        <a:xfrm>
          <a:off x="0" y="1057332"/>
          <a:ext cx="7619998" cy="140977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9FAE6EC-D742-4E89-8402-2C9E3FB7BC7A}">
      <dsp:nvSpPr>
        <dsp:cNvPr id="0" name=""/>
        <dsp:cNvSpPr/>
      </dsp:nvSpPr>
      <dsp:spPr>
        <a:xfrm>
          <a:off x="3348" y="0"/>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t>Pre Positioning</a:t>
          </a:r>
          <a:endParaRPr lang="en-ID" sz="1900" kern="1200" dirty="0"/>
        </a:p>
      </dsp:txBody>
      <dsp:txXfrm>
        <a:off x="3348" y="0"/>
        <a:ext cx="2210097" cy="1409776"/>
      </dsp:txXfrm>
    </dsp:sp>
    <dsp:sp modelId="{BFE4DCA2-702F-42F2-90DF-217202EAC7F7}">
      <dsp:nvSpPr>
        <dsp:cNvPr id="0" name=""/>
        <dsp:cNvSpPr/>
      </dsp:nvSpPr>
      <dsp:spPr>
        <a:xfrm>
          <a:off x="932175"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B3E2C7-588F-4E69-B725-647CD665892C}">
      <dsp:nvSpPr>
        <dsp:cNvPr id="0" name=""/>
        <dsp:cNvSpPr/>
      </dsp:nvSpPr>
      <dsp:spPr>
        <a:xfrm>
          <a:off x="2323950" y="2114664"/>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kern="1200" dirty="0"/>
            <a:t>Detect the marker</a:t>
          </a:r>
          <a:endParaRPr lang="en-ID" sz="1900" kern="1200" dirty="0"/>
        </a:p>
      </dsp:txBody>
      <dsp:txXfrm>
        <a:off x="2323950" y="2114664"/>
        <a:ext cx="2210097" cy="1409776"/>
      </dsp:txXfrm>
    </dsp:sp>
    <dsp:sp modelId="{2CB645F0-90BA-4A57-B052-5DEC01090456}">
      <dsp:nvSpPr>
        <dsp:cNvPr id="0" name=""/>
        <dsp:cNvSpPr/>
      </dsp:nvSpPr>
      <dsp:spPr>
        <a:xfrm>
          <a:off x="3252777"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AA7CC0-1C0C-41B3-B27A-B0C179336A12}">
      <dsp:nvSpPr>
        <dsp:cNvPr id="0" name=""/>
        <dsp:cNvSpPr/>
      </dsp:nvSpPr>
      <dsp:spPr>
        <a:xfrm>
          <a:off x="4644552" y="0"/>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a:lnSpc>
              <a:spcPct val="90000"/>
            </a:lnSpc>
            <a:spcBef>
              <a:spcPct val="0"/>
            </a:spcBef>
            <a:spcAft>
              <a:spcPct val="35000"/>
            </a:spcAft>
            <a:buNone/>
          </a:pPr>
          <a:r>
            <a:rPr lang="en-US" sz="1900" kern="1200" dirty="0"/>
            <a:t>Go through the docking process (pre defined way points)</a:t>
          </a:r>
          <a:endParaRPr lang="en-ID" sz="1900" kern="1200" dirty="0"/>
        </a:p>
      </dsp:txBody>
      <dsp:txXfrm>
        <a:off x="4644552" y="0"/>
        <a:ext cx="2210097" cy="1409776"/>
      </dsp:txXfrm>
    </dsp:sp>
    <dsp:sp modelId="{ECCE7C70-B8AD-46F1-A1FB-E79F80B32AC1}">
      <dsp:nvSpPr>
        <dsp:cNvPr id="0" name=""/>
        <dsp:cNvSpPr/>
      </dsp:nvSpPr>
      <dsp:spPr>
        <a:xfrm>
          <a:off x="5573378"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CD84C-16AB-453D-9B83-ADF228A01361}">
      <dsp:nvSpPr>
        <dsp:cNvPr id="0" name=""/>
        <dsp:cNvSpPr/>
      </dsp:nvSpPr>
      <dsp:spPr>
        <a:xfrm>
          <a:off x="138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Using the online and offline (google and sphinx ) speech recognition and text to speech API</a:t>
          </a:r>
          <a:endParaRPr lang="en-ID" sz="1500" kern="1200" dirty="0"/>
        </a:p>
      </dsp:txBody>
      <dsp:txXfrm>
        <a:off x="1380" y="1503680"/>
        <a:ext cx="2147410" cy="1503680"/>
      </dsp:txXfrm>
    </dsp:sp>
    <dsp:sp modelId="{83C074E0-6FE0-4218-87C9-455223EE0C26}">
      <dsp:nvSpPr>
        <dsp:cNvPr id="0" name=""/>
        <dsp:cNvSpPr/>
      </dsp:nvSpPr>
      <dsp:spPr>
        <a:xfrm>
          <a:off x="449178"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B5C432-B4D9-4DE0-A495-69535151A060}">
      <dsp:nvSpPr>
        <dsp:cNvPr id="0" name=""/>
        <dsp:cNvSpPr/>
      </dsp:nvSpPr>
      <dsp:spPr>
        <a:xfrm>
          <a:off x="2213213"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Extracting the speech into data type string, there is lot of possibility to do with the data </a:t>
          </a:r>
          <a:endParaRPr lang="en-ID" sz="1500" kern="1200" dirty="0"/>
        </a:p>
      </dsp:txBody>
      <dsp:txXfrm>
        <a:off x="2213213" y="1503680"/>
        <a:ext cx="2147410" cy="1503680"/>
      </dsp:txXfrm>
    </dsp:sp>
    <dsp:sp modelId="{A6B06665-7B6F-4E7C-BFC3-719311D6752B}">
      <dsp:nvSpPr>
        <dsp:cNvPr id="0" name=""/>
        <dsp:cNvSpPr/>
      </dsp:nvSpPr>
      <dsp:spPr>
        <a:xfrm>
          <a:off x="2661011"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8CFE13-A4EA-44B3-96FB-F9EB02EB8842}">
      <dsp:nvSpPr>
        <dsp:cNvPr id="0" name=""/>
        <dsp:cNvSpPr/>
      </dsp:nvSpPr>
      <dsp:spPr>
        <a:xfrm>
          <a:off x="442642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1">
          <a:noAutofit/>
        </a:bodyPr>
        <a:lstStyle/>
        <a:p>
          <a:pPr marL="0" lvl="0" indent="0" algn="l" defTabSz="666750">
            <a:lnSpc>
              <a:spcPct val="90000"/>
            </a:lnSpc>
            <a:spcBef>
              <a:spcPct val="0"/>
            </a:spcBef>
            <a:spcAft>
              <a:spcPct val="35000"/>
            </a:spcAft>
            <a:buNone/>
          </a:pPr>
          <a:r>
            <a:rPr lang="en-US" sz="1500" kern="1200" dirty="0"/>
            <a:t>Example : </a:t>
          </a:r>
          <a:endParaRPr lang="en-ID" sz="1500" kern="1200" dirty="0"/>
        </a:p>
        <a:p>
          <a:pPr marL="114300" lvl="1" indent="-114300" algn="l" defTabSz="533400">
            <a:lnSpc>
              <a:spcPct val="90000"/>
            </a:lnSpc>
            <a:spcBef>
              <a:spcPct val="0"/>
            </a:spcBef>
            <a:spcAft>
              <a:spcPct val="15000"/>
            </a:spcAft>
            <a:buChar char="•"/>
          </a:pPr>
          <a:r>
            <a:rPr lang="en-US" sz="1200" kern="1200" dirty="0"/>
            <a:t>Extract some keywords , ( “ come “, or “ closer “ )</a:t>
          </a:r>
          <a:endParaRPr lang="en-ID" sz="1200" kern="1200" dirty="0"/>
        </a:p>
        <a:p>
          <a:pPr marL="114300" lvl="1" indent="-114300" algn="l" defTabSz="533400">
            <a:lnSpc>
              <a:spcPct val="90000"/>
            </a:lnSpc>
            <a:spcBef>
              <a:spcPct val="0"/>
            </a:spcBef>
            <a:spcAft>
              <a:spcPct val="15000"/>
            </a:spcAft>
            <a:buChar char="•"/>
          </a:pPr>
          <a:r>
            <a:rPr lang="en-US" sz="1200" kern="1200" dirty="0"/>
            <a:t>Decision making with yes or no question</a:t>
          </a:r>
          <a:endParaRPr lang="en-ID" sz="1200" kern="1200" dirty="0"/>
        </a:p>
      </dsp:txBody>
      <dsp:txXfrm>
        <a:off x="4426420" y="1503680"/>
        <a:ext cx="2147410" cy="1503680"/>
      </dsp:txXfrm>
    </dsp:sp>
    <dsp:sp modelId="{617741D0-C1D4-4608-944E-14348B2873B9}">
      <dsp:nvSpPr>
        <dsp:cNvPr id="0" name=""/>
        <dsp:cNvSpPr/>
      </dsp:nvSpPr>
      <dsp:spPr>
        <a:xfrm>
          <a:off x="4872844"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9F36E3-3221-4FED-B914-EA6FFFDE74F9}">
      <dsp:nvSpPr>
        <dsp:cNvPr id="0" name=""/>
        <dsp:cNvSpPr/>
      </dsp:nvSpPr>
      <dsp:spPr>
        <a:xfrm>
          <a:off x="262953" y="3007360"/>
          <a:ext cx="6047930" cy="563880"/>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DB953-018A-468F-A649-A8B3C5DAB22E}" type="datetimeFigureOut">
              <a:rPr lang="en-ID" smtClean="0"/>
              <a:t>23/05/2019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90C20-280B-46AC-B664-8ED8A31C37AD}" type="slidenum">
              <a:rPr lang="en-ID" smtClean="0"/>
              <a:t>‹#›</a:t>
            </a:fld>
            <a:endParaRPr lang="en-ID"/>
          </a:p>
        </p:txBody>
      </p:sp>
    </p:spTree>
    <p:extLst>
      <p:ext uri="{BB962C8B-B14F-4D97-AF65-F5344CB8AC3E}">
        <p14:creationId xmlns:p14="http://schemas.microsoft.com/office/powerpoint/2010/main" val="186522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automated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2</a:t>
            </a:fld>
            <a:endParaRPr lang="en-ID"/>
          </a:p>
        </p:txBody>
      </p:sp>
    </p:spTree>
    <p:extLst>
      <p:ext uri="{BB962C8B-B14F-4D97-AF65-F5344CB8AC3E}">
        <p14:creationId xmlns:p14="http://schemas.microsoft.com/office/powerpoint/2010/main" val="22344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the standard Library of </a:t>
            </a:r>
            <a:r>
              <a:rPr lang="en-US" dirty="0" err="1"/>
              <a:t>Aruco</a:t>
            </a:r>
            <a:r>
              <a:rPr lang="en-US" dirty="0"/>
              <a:t> Marker, which is available in the internet and already in ROS platform. And also implemented it with </a:t>
            </a:r>
            <a:r>
              <a:rPr lang="en-US" dirty="0" err="1"/>
              <a:t>realsense</a:t>
            </a:r>
            <a:r>
              <a:rPr lang="en-US" dirty="0"/>
              <a:t> camera, so I used the </a:t>
            </a:r>
            <a:r>
              <a:rPr lang="en-US" dirty="0" err="1"/>
              <a:t>realsense</a:t>
            </a:r>
            <a:r>
              <a:rPr lang="en-US" dirty="0"/>
              <a:t> wrapper for ROS.</a:t>
            </a:r>
          </a:p>
          <a:p>
            <a:pPr marL="171450" indent="-171450">
              <a:buFontTx/>
              <a:buChar char="-"/>
            </a:pPr>
            <a:r>
              <a:rPr lang="en-US" dirty="0"/>
              <a:t>So then I make from scratch a simple TF publisher code, which subscribe to a topic of fiducial transforms from the </a:t>
            </a:r>
            <a:r>
              <a:rPr lang="en-US" dirty="0" err="1"/>
              <a:t>aruco</a:t>
            </a:r>
            <a:r>
              <a:rPr lang="en-US" dirty="0"/>
              <a:t> detect code which consist of the position and also the orientation in 6DOF space. With that information then I publish the TF based on that information between the marker and also the camera</a:t>
            </a:r>
          </a:p>
          <a:p>
            <a:pPr marL="171450" indent="-171450">
              <a:buFontTx/>
              <a:buChar char="-"/>
            </a:pPr>
            <a:r>
              <a:rPr lang="en-US" dirty="0"/>
              <a:t>But then the requirement is not in 6DOF, the requirement is in 2DOF space, so then I need to transform the pose. And to do that, I listen to the TF between the marker pose and the </a:t>
            </a:r>
            <a:r>
              <a:rPr lang="en-US" dirty="0" err="1"/>
              <a:t>base_link</a:t>
            </a:r>
            <a:r>
              <a:rPr lang="en-US" dirty="0"/>
              <a:t>. And then take the value of x , y and yaw from that information. And make the z equals to 0 and also the roll and pitch.</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3</a:t>
            </a:fld>
            <a:endParaRPr lang="en-ID"/>
          </a:p>
        </p:txBody>
      </p:sp>
    </p:spTree>
    <p:extLst>
      <p:ext uri="{BB962C8B-B14F-4D97-AF65-F5344CB8AC3E}">
        <p14:creationId xmlns:p14="http://schemas.microsoft.com/office/powerpoint/2010/main" val="32270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4</a:t>
            </a:fld>
            <a:endParaRPr lang="en-ID"/>
          </a:p>
        </p:txBody>
      </p:sp>
    </p:spTree>
    <p:extLst>
      <p:ext uri="{BB962C8B-B14F-4D97-AF65-F5344CB8AC3E}">
        <p14:creationId xmlns:p14="http://schemas.microsoft.com/office/powerpoint/2010/main" val="316896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are two videos of the result of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5</a:t>
            </a:fld>
            <a:endParaRPr lang="en-ID"/>
          </a:p>
        </p:txBody>
      </p:sp>
    </p:spTree>
    <p:extLst>
      <p:ext uri="{BB962C8B-B14F-4D97-AF65-F5344CB8AC3E}">
        <p14:creationId xmlns:p14="http://schemas.microsoft.com/office/powerpoint/2010/main" val="351482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the camera pose estimation, which use the feature in the robot, which is static. In this case the Lidar. While it is in circular shape, we can take advantage of Hough circle transformation to detect the Lidar. </a:t>
            </a:r>
          </a:p>
          <a:p>
            <a:pPr marL="171450" indent="-171450">
              <a:buFontTx/>
              <a:buChar char="-"/>
            </a:pPr>
            <a:r>
              <a:rPr lang="en-US" dirty="0"/>
              <a:t>So in this project I use the </a:t>
            </a:r>
            <a:r>
              <a:rPr lang="en-US" dirty="0" err="1"/>
              <a:t>hough</a:t>
            </a:r>
            <a:r>
              <a:rPr lang="en-US" dirty="0"/>
              <a:t> circle transformation, which is a standard library in </a:t>
            </a:r>
            <a:r>
              <a:rPr lang="en-US" dirty="0" err="1"/>
              <a:t>opencv</a:t>
            </a:r>
            <a:r>
              <a:rPr lang="en-US" dirty="0"/>
              <a:t> and use it to detect the circular shape of the Lidar.</a:t>
            </a:r>
          </a:p>
          <a:p>
            <a:pPr marL="171450" indent="-171450">
              <a:buFontTx/>
              <a:buChar char="-"/>
            </a:pPr>
            <a:endParaRPr lang="en-US" dirty="0"/>
          </a:p>
          <a:p>
            <a:pPr marL="171450" indent="-171450">
              <a:buFontTx/>
              <a:buChar char="-"/>
            </a:pPr>
            <a:endParaRPr lang="en-US" dirty="0"/>
          </a:p>
          <a:p>
            <a:pPr marL="171450" indent="-171450">
              <a:buFontTx/>
              <a:buChar char="-"/>
            </a:pPr>
            <a:r>
              <a:rPr lang="en-US" dirty="0"/>
              <a:t>And I am also using the camera FOV in this project as one of the tools to get the angle of the camera. And it will be later explained in the next slide.</a:t>
            </a:r>
          </a:p>
          <a:p>
            <a:pPr marL="171450" indent="-171450">
              <a:buFontTx/>
              <a:buChar char="-"/>
            </a:pPr>
            <a:r>
              <a:rPr lang="en-US" dirty="0"/>
              <a:t>Then I publish the TF of the camera pose, which use the angle detected from the previous process</a:t>
            </a:r>
            <a:endParaRPr lang="en-ID" dirty="0"/>
          </a:p>
          <a:p>
            <a:pPr marL="171450" indent="-171450">
              <a:buFontTx/>
              <a:buChar char="-"/>
            </a:pPr>
            <a:r>
              <a:rPr lang="en-US" dirty="0"/>
              <a:t>I also create two mode for this project, which is the debugging mode, and non-debugging mode. The debugging mode is always calculating the pose or angle in a infinite loop, while the non debugging mode take 10 data and take the median as the final data, while it probably occurs some false position of the circle.</a:t>
            </a:r>
          </a:p>
        </p:txBody>
      </p:sp>
      <p:sp>
        <p:nvSpPr>
          <p:cNvPr id="4" name="Slide Number Placeholder 3"/>
          <p:cNvSpPr>
            <a:spLocks noGrp="1"/>
          </p:cNvSpPr>
          <p:nvPr>
            <p:ph type="sldNum" sz="quarter" idx="5"/>
          </p:nvPr>
        </p:nvSpPr>
        <p:spPr/>
        <p:txBody>
          <a:bodyPr/>
          <a:lstStyle/>
          <a:p>
            <a:fld id="{67590C20-280B-46AC-B664-8ED8A31C37AD}" type="slidenum">
              <a:rPr lang="en-ID" smtClean="0"/>
              <a:t>7</a:t>
            </a:fld>
            <a:endParaRPr lang="en-ID"/>
          </a:p>
        </p:txBody>
      </p:sp>
    </p:spTree>
    <p:extLst>
      <p:ext uri="{BB962C8B-B14F-4D97-AF65-F5344CB8AC3E}">
        <p14:creationId xmlns:p14="http://schemas.microsoft.com/office/powerpoint/2010/main" val="25484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p>
          <a:p>
            <a:pPr marL="171450" indent="-171450">
              <a:buFontTx/>
              <a:buChar char="-"/>
            </a:pPr>
            <a:r>
              <a:rPr lang="en-US" dirty="0"/>
              <a:t>The reference colored in black, and when it is at the middle of the camera frame, the camera is at the angle which is straight / looks directly to the Lidar. So I used that as the reference frame.</a:t>
            </a:r>
          </a:p>
          <a:p>
            <a:pPr marL="171450" indent="-171450">
              <a:buFontTx/>
              <a:buChar char="-"/>
            </a:pPr>
            <a:r>
              <a:rPr lang="en-US" dirty="0"/>
              <a:t>What I want search or obtained is the b , but I calculated first the difference of the angle, which is theta. And then it can be easily obtained by this equation. And gradient equation is simply straight forward, which is the delta y divided by delta x.</a:t>
            </a:r>
          </a:p>
          <a:p>
            <a:r>
              <a:rPr lang="en-US" dirty="0"/>
              <a:t>- It calculated in 2D because the movement of the camera is restricted in one direction only. So the detected circle will always be in one line.</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8</a:t>
            </a:fld>
            <a:endParaRPr lang="en-ID"/>
          </a:p>
        </p:txBody>
      </p:sp>
    </p:spTree>
    <p:extLst>
      <p:ext uri="{BB962C8B-B14F-4D97-AF65-F5344CB8AC3E}">
        <p14:creationId xmlns:p14="http://schemas.microsoft.com/office/powerpoint/2010/main" val="1516716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 the </a:t>
            </a:r>
            <a:r>
              <a:rPr lang="en-US" dirty="0" err="1"/>
              <a:t>roboclaw</a:t>
            </a:r>
            <a:r>
              <a:rPr lang="en-US" dirty="0"/>
              <a:t> motor and encoder to control the motor. It can called by a service which, as specific type of service that commands a desired height in cm. </a:t>
            </a:r>
          </a:p>
          <a:p>
            <a:pPr marL="171450" indent="-171450">
              <a:buFontTx/>
              <a:buChar char="-"/>
            </a:pPr>
            <a:r>
              <a:rPr lang="en-US" dirty="0"/>
              <a:t>I also make it can be go automatically to the target height, but also can be controlled manually by joystick. If automatic, the first step it needs to initialize first to the very bottom of the height, then it can go up. </a:t>
            </a:r>
          </a:p>
          <a:p>
            <a:pPr marL="171450" indent="-171450">
              <a:buFontTx/>
              <a:buChar char="-"/>
            </a:pPr>
            <a:r>
              <a:rPr lang="en-US" dirty="0"/>
              <a:t>And I also added some acceleration and deceleration mode for the tablet which will be explained in the next slide.</a:t>
            </a:r>
          </a:p>
        </p:txBody>
      </p:sp>
      <p:sp>
        <p:nvSpPr>
          <p:cNvPr id="4" name="Slide Number Placeholder 3"/>
          <p:cNvSpPr>
            <a:spLocks noGrp="1"/>
          </p:cNvSpPr>
          <p:nvPr>
            <p:ph type="sldNum" sz="quarter" idx="5"/>
          </p:nvPr>
        </p:nvSpPr>
        <p:spPr/>
        <p:txBody>
          <a:bodyPr/>
          <a:lstStyle/>
          <a:p>
            <a:fld id="{67590C20-280B-46AC-B664-8ED8A31C37AD}" type="slidenum">
              <a:rPr lang="en-ID" smtClean="0"/>
              <a:t>12</a:t>
            </a:fld>
            <a:endParaRPr lang="en-ID"/>
          </a:p>
        </p:txBody>
      </p:sp>
    </p:spTree>
    <p:extLst>
      <p:ext uri="{BB962C8B-B14F-4D97-AF65-F5344CB8AC3E}">
        <p14:creationId xmlns:p14="http://schemas.microsoft.com/office/powerpoint/2010/main" val="4153627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this is the diagram of the how the speed of the tablet when go up or down. </a:t>
            </a:r>
          </a:p>
          <a:p>
            <a:pPr marL="171450" indent="-171450">
              <a:buFontTx/>
              <a:buChar char="-"/>
            </a:pPr>
            <a:r>
              <a:rPr lang="en-US" dirty="0"/>
              <a:t>For acceleration is very straight forward, only use the increment function, as speed = speed + 2 and after maximum speed, it will change into constant speed</a:t>
            </a:r>
          </a:p>
          <a:p>
            <a:pPr marL="171450" indent="-171450">
              <a:buFontTx/>
              <a:buChar char="-"/>
            </a:pPr>
            <a:r>
              <a:rPr lang="en-US" dirty="0"/>
              <a:t>For the deceleration, first we need to calculate the total distance that will be traveled. And when to decelerate is actually can be change easily, but in here I am using, for safety reason, while if the goal distance is bigger, then when to decelerate is also bigger so it is more safety.</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13</a:t>
            </a:fld>
            <a:endParaRPr lang="en-ID" dirty="0"/>
          </a:p>
        </p:txBody>
      </p:sp>
    </p:spTree>
    <p:extLst>
      <p:ext uri="{BB962C8B-B14F-4D97-AF65-F5344CB8AC3E}">
        <p14:creationId xmlns:p14="http://schemas.microsoft.com/office/powerpoint/2010/main" val="329776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F7DC4-C586-48FF-BAEF-20E01F248707}"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E20742-A01E-4568-B513-4CBFFF04FF64}"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FAFBA7-0396-4C74-9BAD-7EE60AC79094}"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72ADD5-A9EA-48C4-BDBB-681399332988}"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CC264B-16D8-4BE9-806E-83F9B699F54B}"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C50F5D9-3677-4285-87A8-D61638B76689}"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997AC-FB80-4911-A972-E9F026C3057B}"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F0D9A-E76F-4A0F-967A-958DDB4BD9E9}"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026AB-CAD4-4520-8E32-15D2A225933A}"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6021C7-B06C-4422-8C75-225ED1AB4762}"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5539E-5C3E-4226-93B8-84CB41B23959}"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F9E1F-A449-432C-8F70-236C1B1DCE0C}" type="datetime1">
              <a:rPr lang="en-US" smtClean="0"/>
              <a:t>5/23/2019</a:t>
            </a:fld>
            <a:endParaRPr lang="en-US" dirty="0"/>
          </a:p>
        </p:txBody>
      </p:sp>
      <p:sp>
        <p:nvSpPr>
          <p:cNvPr id="8" name="Footer Placeholder 7"/>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F48D0-5591-482C-A6B4-7D9DDF653F5E}" type="datetime1">
              <a:rPr lang="en-US" smtClean="0"/>
              <a:t>5/23/2019</a:t>
            </a:fld>
            <a:endParaRPr lang="en-US" dirty="0"/>
          </a:p>
        </p:txBody>
      </p:sp>
      <p:sp>
        <p:nvSpPr>
          <p:cNvPr id="4" name="Footer Placeholder 3"/>
          <p:cNvSpPr>
            <a:spLocks noGrp="1"/>
          </p:cNvSpPr>
          <p:nvPr>
            <p:ph type="ftr" sz="quarter" idx="11"/>
          </p:nvPr>
        </p:nvSpPr>
        <p:spPr/>
        <p:txBody>
          <a:bodyPr/>
          <a:lstStyle/>
          <a:p>
            <a:r>
              <a:rPr lang="en-US"/>
              <a:t>Mixed Topics in MobiKa - Joshua Phartogi</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EC0FA-FE3F-4A28-B783-546618C912FB}" type="datetime1">
              <a:rPr lang="en-US" smtClean="0"/>
              <a:t>5/23/2019</a:t>
            </a:fld>
            <a:endParaRPr lang="en-US" dirty="0"/>
          </a:p>
        </p:txBody>
      </p:sp>
      <p:sp>
        <p:nvSpPr>
          <p:cNvPr id="3" name="Footer Placeholder 2"/>
          <p:cNvSpPr>
            <a:spLocks noGrp="1"/>
          </p:cNvSpPr>
          <p:nvPr>
            <p:ph type="ftr" sz="quarter" idx="11"/>
          </p:nvPr>
        </p:nvSpPr>
        <p:spPr/>
        <p:txBody>
          <a:bodyPr/>
          <a:lstStyle/>
          <a:p>
            <a:r>
              <a:rPr lang="en-US"/>
              <a:t>Mixed Topics in MobiKa - Joshua Phartogi</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E7B388-9E84-4F19-BEC0-D207A126F0BB}"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DE0490-AE58-4AB8-A777-CA7C3A33BE63}"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98A687-774A-491A-84CB-20B8888AB425}" type="datetime1">
              <a:rPr lang="en-US" smtClean="0"/>
              <a:t>5/23/2019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Mixed Topics in MobiKa - Joshua Phartogi</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Internship\Buat%20presentasi\ipa_speech_command_2x.mp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D:\Internship\Buat%20presentasi\ipa_tablet_control.mp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iki.ros.org/aruco_det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D:\Internship\Buat%20presentasi\ipa_docking_4x_new.mp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pencv.org/2.4/doc/tutorials/imgproc/imgtrans/hough_circle/hough_circl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6.png"/><Relationship Id="rId4" Type="http://schemas.openxmlformats.org/officeDocument/2006/relationships/image" Target="../media/image60.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AB9F-A219-463D-99F5-AAD7DF93E929}"/>
              </a:ext>
            </a:extLst>
          </p:cNvPr>
          <p:cNvSpPr>
            <a:spLocks noGrp="1"/>
          </p:cNvSpPr>
          <p:nvPr>
            <p:ph type="ctrTitle"/>
          </p:nvPr>
        </p:nvSpPr>
        <p:spPr/>
        <p:txBody>
          <a:bodyPr/>
          <a:lstStyle/>
          <a:p>
            <a:r>
              <a:rPr lang="en-US" dirty="0"/>
              <a:t>Internship Presentation	</a:t>
            </a:r>
            <a:endParaRPr lang="en-ID" dirty="0"/>
          </a:p>
        </p:txBody>
      </p:sp>
      <p:sp>
        <p:nvSpPr>
          <p:cNvPr id="3" name="Subtitle 2">
            <a:extLst>
              <a:ext uri="{FF2B5EF4-FFF2-40B4-BE49-F238E27FC236}">
                <a16:creationId xmlns:a16="http://schemas.microsoft.com/office/drawing/2014/main" id="{69313798-085F-408E-ABA5-CB8413C623F2}"/>
              </a:ext>
            </a:extLst>
          </p:cNvPr>
          <p:cNvSpPr>
            <a:spLocks noGrp="1"/>
          </p:cNvSpPr>
          <p:nvPr>
            <p:ph type="subTitle" idx="1"/>
          </p:nvPr>
        </p:nvSpPr>
        <p:spPr>
          <a:xfrm>
            <a:off x="2589213" y="4777379"/>
            <a:ext cx="8915399" cy="1126283"/>
          </a:xfrm>
        </p:spPr>
        <p:txBody>
          <a:bodyPr>
            <a:normAutofit/>
          </a:bodyPr>
          <a:lstStyle/>
          <a:p>
            <a:r>
              <a:rPr lang="en-US" sz="3600" dirty="0"/>
              <a:t>Multiple Topics in </a:t>
            </a:r>
            <a:r>
              <a:rPr lang="en-US" sz="3600" dirty="0" err="1"/>
              <a:t>MobiKa</a:t>
            </a:r>
            <a:endParaRPr lang="en-ID" sz="3600" dirty="0"/>
          </a:p>
        </p:txBody>
      </p:sp>
      <p:sp>
        <p:nvSpPr>
          <p:cNvPr id="4" name="Footer Placeholder 3">
            <a:extLst>
              <a:ext uri="{FF2B5EF4-FFF2-40B4-BE49-F238E27FC236}">
                <a16:creationId xmlns:a16="http://schemas.microsoft.com/office/drawing/2014/main" id="{A24BE547-04FA-4C87-A7BC-542250729B1E}"/>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518E658D-2068-4944-8FFB-D4EE7008CBC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32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2" descr="Image result for speech recognition">
            <a:extLst>
              <a:ext uri="{FF2B5EF4-FFF2-40B4-BE49-F238E27FC236}">
                <a16:creationId xmlns:a16="http://schemas.microsoft.com/office/drawing/2014/main" id="{E8DD1BAB-20A5-4689-97EF-EAC18D5C79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6512" y="406906"/>
            <a:ext cx="3981455" cy="1861831"/>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graphicFrame>
        <p:nvGraphicFramePr>
          <p:cNvPr id="12" name="Content Placeholder 5">
            <a:extLst>
              <a:ext uri="{FF2B5EF4-FFF2-40B4-BE49-F238E27FC236}">
                <a16:creationId xmlns:a16="http://schemas.microsoft.com/office/drawing/2014/main" id="{1A98AC1F-8E02-4C56-9EA1-3F5918DB61D8}"/>
              </a:ext>
            </a:extLst>
          </p:cNvPr>
          <p:cNvGraphicFramePr>
            <a:graphicFrameLocks noGrp="1"/>
          </p:cNvGraphicFramePr>
          <p:nvPr>
            <p:ph idx="1"/>
            <p:extLst>
              <p:ext uri="{D42A27DB-BD31-4B8C-83A1-F6EECF244321}">
                <p14:modId xmlns:p14="http://schemas.microsoft.com/office/powerpoint/2010/main" val="75463404"/>
              </p:ext>
            </p:extLst>
          </p:nvPr>
        </p:nvGraphicFramePr>
        <p:xfrm>
          <a:off x="649288" y="2133600"/>
          <a:ext cx="6573837"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Respeaker Mic Array v2.0">
            <a:extLst>
              <a:ext uri="{FF2B5EF4-FFF2-40B4-BE49-F238E27FC236}">
                <a16:creationId xmlns:a16="http://schemas.microsoft.com/office/drawing/2014/main" id="{D210B69A-E385-4DA4-9204-284FB4A80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6512" y="2681094"/>
            <a:ext cx="4076700" cy="345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Demo 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11</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3" name="Content Placeholder 2">
            <a:extLst>
              <a:ext uri="{FF2B5EF4-FFF2-40B4-BE49-F238E27FC236}">
                <a16:creationId xmlns:a16="http://schemas.microsoft.com/office/drawing/2014/main" id="{A4A25B62-F76B-47C4-91AD-E8DF92709D32}"/>
              </a:ext>
            </a:extLst>
          </p:cNvPr>
          <p:cNvSpPr>
            <a:spLocks noGrp="1"/>
          </p:cNvSpPr>
          <p:nvPr>
            <p:ph idx="1"/>
          </p:nvPr>
        </p:nvSpPr>
        <p:spPr>
          <a:xfrm>
            <a:off x="901281" y="2129395"/>
            <a:ext cx="4420019" cy="3777622"/>
          </a:xfrm>
        </p:spPr>
        <p:txBody>
          <a:bodyPr/>
          <a:lstStyle/>
          <a:p>
            <a:pPr marL="0" indent="0">
              <a:buNone/>
            </a:pPr>
            <a:r>
              <a:rPr lang="en-US" dirty="0"/>
              <a:t>Robot “ Come Here “ Command</a:t>
            </a:r>
            <a:endParaRPr lang="en-ID" dirty="0"/>
          </a:p>
        </p:txBody>
      </p:sp>
      <p:sp>
        <p:nvSpPr>
          <p:cNvPr id="6" name="Action Button: Go Forward or Next 5">
            <a:hlinkClick r:id="rId2" action="ppaction://hlinkfile" highlightClick="1"/>
            <a:extLst>
              <a:ext uri="{FF2B5EF4-FFF2-40B4-BE49-F238E27FC236}">
                <a16:creationId xmlns:a16="http://schemas.microsoft.com/office/drawing/2014/main" id="{4E4FC197-A09F-43D3-92A2-EC19930BA682}"/>
              </a:ext>
            </a:extLst>
          </p:cNvPr>
          <p:cNvSpPr/>
          <p:nvPr/>
        </p:nvSpPr>
        <p:spPr>
          <a:xfrm>
            <a:off x="1473200" y="2749550"/>
            <a:ext cx="2679700" cy="19050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Content Placeholder 2">
            <a:extLst>
              <a:ext uri="{FF2B5EF4-FFF2-40B4-BE49-F238E27FC236}">
                <a16:creationId xmlns:a16="http://schemas.microsoft.com/office/drawing/2014/main" id="{A1AA04F4-879F-4AB2-86D6-F64CF4F4242E}"/>
              </a:ext>
            </a:extLst>
          </p:cNvPr>
          <p:cNvSpPr txBox="1">
            <a:spLocks/>
          </p:cNvSpPr>
          <p:nvPr/>
        </p:nvSpPr>
        <p:spPr>
          <a:xfrm>
            <a:off x="6094476" y="2092420"/>
            <a:ext cx="6574535"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Testing speech recognition conversation</a:t>
            </a:r>
          </a:p>
          <a:p>
            <a:endParaRPr lang="en-ID" dirty="0"/>
          </a:p>
        </p:txBody>
      </p:sp>
    </p:spTree>
    <p:extLst>
      <p:ext uri="{BB962C8B-B14F-4D97-AF65-F5344CB8AC3E}">
        <p14:creationId xmlns:p14="http://schemas.microsoft.com/office/powerpoint/2010/main" val="244615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Tablet Height Control</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12</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7" name="Rectangle 6">
            <a:extLst>
              <a:ext uri="{FF2B5EF4-FFF2-40B4-BE49-F238E27FC236}">
                <a16:creationId xmlns:a16="http://schemas.microsoft.com/office/drawing/2014/main" id="{7DF4BD9D-1E28-4254-BE35-D0A92AF58DFC}"/>
              </a:ext>
            </a:extLst>
          </p:cNvPr>
          <p:cNvSpPr/>
          <p:nvPr/>
        </p:nvSpPr>
        <p:spPr>
          <a:xfrm>
            <a:off x="644669" y="1275053"/>
            <a:ext cx="6441931" cy="5216813"/>
          </a:xfrm>
          <a:prstGeom prst="rect">
            <a:avLst/>
          </a:prstGeom>
        </p:spPr>
        <p:txBody>
          <a:bodyPr wrap="square">
            <a:spAutoFit/>
          </a:bodyPr>
          <a:lstStyle/>
          <a:p>
            <a:pPr marL="285750" indent="-285750">
              <a:spcBef>
                <a:spcPts val="1800"/>
              </a:spcBef>
              <a:buClr>
                <a:srgbClr val="FF9600"/>
              </a:buClr>
              <a:buFont typeface="Arial" panose="020B0604020202020204" pitchFamily="34" charset="0"/>
              <a:buChar char="•"/>
            </a:pPr>
            <a:r>
              <a:rPr lang="en-US" sz="2000" dirty="0"/>
              <a:t>Main task : Automated tablet height</a:t>
            </a:r>
          </a:p>
          <a:p>
            <a:pPr marL="285750" indent="-285750">
              <a:spcBef>
                <a:spcPts val="1800"/>
              </a:spcBef>
              <a:buClr>
                <a:srgbClr val="FF9600"/>
              </a:buClr>
              <a:buFont typeface="Arial" panose="020B0604020202020204" pitchFamily="34" charset="0"/>
              <a:buChar char="•"/>
            </a:pPr>
            <a:r>
              <a:rPr lang="en-US" sz="2000" dirty="0"/>
              <a:t>Problem: The tablet needs to be adjustable for different purposes, </a:t>
            </a:r>
            <a:r>
              <a:rPr lang="en-US" sz="2000" dirty="0" err="1"/>
              <a:t>i.e</a:t>
            </a:r>
            <a:r>
              <a:rPr lang="en-US" sz="2000" dirty="0"/>
              <a:t> person sitting, person standing.</a:t>
            </a:r>
          </a:p>
          <a:p>
            <a:pPr marL="285750" indent="-285750">
              <a:spcBef>
                <a:spcPts val="1800"/>
              </a:spcBef>
              <a:buClr>
                <a:srgbClr val="FF9600"/>
              </a:buClr>
              <a:buFont typeface="Arial" panose="020B0604020202020204" pitchFamily="34" charset="0"/>
              <a:buChar char="•"/>
            </a:pPr>
            <a:r>
              <a:rPr lang="en-US" sz="2000" dirty="0"/>
              <a:t>Using </a:t>
            </a:r>
            <a:r>
              <a:rPr lang="en-US" sz="2000" dirty="0" err="1"/>
              <a:t>Roboclaw</a:t>
            </a:r>
            <a:r>
              <a:rPr lang="en-US" sz="2000" dirty="0"/>
              <a:t> motor and encoder to control the motor</a:t>
            </a:r>
          </a:p>
          <a:p>
            <a:pPr marL="285750" indent="-285750">
              <a:spcBef>
                <a:spcPts val="1800"/>
              </a:spcBef>
              <a:buClr>
                <a:srgbClr val="FF9600"/>
              </a:buClr>
              <a:buFont typeface="Arial" panose="020B0604020202020204" pitchFamily="34" charset="0"/>
              <a:buChar char="•"/>
            </a:pPr>
            <a:r>
              <a:rPr lang="en-US" sz="2000" dirty="0"/>
              <a:t>Can be called with a service, the service consist of the desired height (in cm)</a:t>
            </a:r>
          </a:p>
          <a:p>
            <a:pPr marL="285750" indent="-285750">
              <a:spcBef>
                <a:spcPts val="1800"/>
              </a:spcBef>
              <a:buClr>
                <a:srgbClr val="FF9600"/>
              </a:buClr>
              <a:buFont typeface="Arial" panose="020B0604020202020204" pitchFamily="34" charset="0"/>
              <a:buChar char="•"/>
            </a:pPr>
            <a:r>
              <a:rPr lang="en-US" sz="2000" dirty="0"/>
              <a:t>Controlled automatically but also can be controlled with joystick</a:t>
            </a:r>
          </a:p>
          <a:p>
            <a:pPr marL="285750" indent="-285750">
              <a:spcBef>
                <a:spcPts val="1800"/>
              </a:spcBef>
              <a:buClr>
                <a:srgbClr val="FF9600"/>
              </a:buClr>
              <a:buFont typeface="Arial" panose="020B0604020202020204" pitchFamily="34" charset="0"/>
              <a:buChar char="•"/>
            </a:pPr>
            <a:r>
              <a:rPr lang="en-US" sz="2000" dirty="0"/>
              <a:t>Add acceleration and deceleration for the tablet speed</a:t>
            </a:r>
          </a:p>
          <a:p>
            <a:pPr marL="285750" indent="-285750">
              <a:buClr>
                <a:srgbClr val="FF9600"/>
              </a:buClr>
              <a:buFont typeface="Arial" panose="020B0604020202020204" pitchFamily="34" charset="0"/>
              <a:buChar char="•"/>
            </a:pPr>
            <a:endParaRPr lang="en-US" dirty="0"/>
          </a:p>
        </p:txBody>
      </p:sp>
      <p:sp>
        <p:nvSpPr>
          <p:cNvPr id="3" name="Action Button: Go Forward or Next 2">
            <a:hlinkClick r:id="rId3" action="ppaction://hlinkfile" highlightClick="1"/>
            <a:extLst>
              <a:ext uri="{FF2B5EF4-FFF2-40B4-BE49-F238E27FC236}">
                <a16:creationId xmlns:a16="http://schemas.microsoft.com/office/drawing/2014/main" id="{59B0B468-C037-4E45-AA8B-EACA770924A1}"/>
              </a:ext>
            </a:extLst>
          </p:cNvPr>
          <p:cNvSpPr/>
          <p:nvPr/>
        </p:nvSpPr>
        <p:spPr>
          <a:xfrm>
            <a:off x="7690104" y="1152801"/>
            <a:ext cx="4163534" cy="307690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914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337939" y="96877"/>
            <a:ext cx="8843692" cy="1259894"/>
          </a:xfrm>
        </p:spPr>
        <p:txBody>
          <a:bodyPr>
            <a:normAutofit/>
          </a:bodyPr>
          <a:lstStyle/>
          <a:p>
            <a:r>
              <a:rPr lang="en-US" dirty="0"/>
              <a:t>Acceleration and deceleration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13</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9" name="Trapezoid 8">
            <a:extLst>
              <a:ext uri="{FF2B5EF4-FFF2-40B4-BE49-F238E27FC236}">
                <a16:creationId xmlns:a16="http://schemas.microsoft.com/office/drawing/2014/main" id="{6A6A0522-B863-462E-939C-410CF89676FC}"/>
              </a:ext>
            </a:extLst>
          </p:cNvPr>
          <p:cNvSpPr/>
          <p:nvPr/>
        </p:nvSpPr>
        <p:spPr>
          <a:xfrm>
            <a:off x="488736" y="1575706"/>
            <a:ext cx="4481764" cy="2237874"/>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Constant speed</a:t>
            </a:r>
            <a:endParaRPr lang="en-ID" dirty="0"/>
          </a:p>
        </p:txBody>
      </p:sp>
      <p:cxnSp>
        <p:nvCxnSpPr>
          <p:cNvPr id="10" name="Straight Connector 9">
            <a:extLst>
              <a:ext uri="{FF2B5EF4-FFF2-40B4-BE49-F238E27FC236}">
                <a16:creationId xmlns:a16="http://schemas.microsoft.com/office/drawing/2014/main" id="{8109E6EA-AC6E-45FE-AF0E-9BFD05DED8E1}"/>
              </a:ext>
            </a:extLst>
          </p:cNvPr>
          <p:cNvCxnSpPr/>
          <p:nvPr/>
        </p:nvCxnSpPr>
        <p:spPr>
          <a:xfrm>
            <a:off x="10560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0228C0-C062-4FE6-B12D-2EBE8626F85A}"/>
              </a:ext>
            </a:extLst>
          </p:cNvPr>
          <p:cNvCxnSpPr/>
          <p:nvPr/>
        </p:nvCxnSpPr>
        <p:spPr>
          <a:xfrm>
            <a:off x="4408817" y="1575706"/>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530D33-E4D3-4A08-9813-86AA308C8E83}"/>
              </a:ext>
            </a:extLst>
          </p:cNvPr>
          <p:cNvSpPr txBox="1"/>
          <p:nvPr/>
        </p:nvSpPr>
        <p:spPr>
          <a:xfrm>
            <a:off x="93492" y="3853500"/>
            <a:ext cx="1774231" cy="369332"/>
          </a:xfrm>
          <a:prstGeom prst="rect">
            <a:avLst/>
          </a:prstGeom>
          <a:noFill/>
        </p:spPr>
        <p:txBody>
          <a:bodyPr wrap="square" rtlCol="0">
            <a:spAutoFit/>
          </a:bodyPr>
          <a:lstStyle/>
          <a:p>
            <a:r>
              <a:rPr lang="en-US" dirty="0"/>
              <a:t>accelerate</a:t>
            </a:r>
            <a:endParaRPr lang="en-ID" dirty="0"/>
          </a:p>
        </p:txBody>
      </p:sp>
      <p:sp>
        <p:nvSpPr>
          <p:cNvPr id="13" name="TextBox 12">
            <a:extLst>
              <a:ext uri="{FF2B5EF4-FFF2-40B4-BE49-F238E27FC236}">
                <a16:creationId xmlns:a16="http://schemas.microsoft.com/office/drawing/2014/main" id="{32292D71-88F5-4D1F-9217-AE4644ACE62F}"/>
              </a:ext>
            </a:extLst>
          </p:cNvPr>
          <p:cNvSpPr txBox="1"/>
          <p:nvPr/>
        </p:nvSpPr>
        <p:spPr>
          <a:xfrm>
            <a:off x="4035839" y="3853500"/>
            <a:ext cx="1446230" cy="369332"/>
          </a:xfrm>
          <a:prstGeom prst="rect">
            <a:avLst/>
          </a:prstGeom>
          <a:noFill/>
        </p:spPr>
        <p:txBody>
          <a:bodyPr wrap="none" rtlCol="0">
            <a:spAutoFit/>
          </a:bodyPr>
          <a:lstStyle/>
          <a:p>
            <a:r>
              <a:rPr lang="en-US" dirty="0"/>
              <a:t>decelerate</a:t>
            </a:r>
            <a:endParaRPr lang="en-ID"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B7BBC4B-4345-487B-882E-6E1944E25E95}"/>
                  </a:ext>
                </a:extLst>
              </p:cNvPr>
              <p:cNvSpPr txBox="1"/>
              <p:nvPr/>
            </p:nvSpPr>
            <p:spPr>
              <a:xfrm>
                <a:off x="5055267" y="1286897"/>
                <a:ext cx="7048917" cy="1323439"/>
              </a:xfrm>
              <a:prstGeom prst="rect">
                <a:avLst/>
              </a:prstGeom>
              <a:noFill/>
            </p:spPr>
            <p:txBody>
              <a:bodyPr wrap="none" rtlCol="0">
                <a:spAutoFit/>
              </a:bodyPr>
              <a:lstStyle/>
              <a:p>
                <a:r>
                  <a:rPr lang="en-US" sz="2000" dirty="0"/>
                  <a:t>Accelerate : s</a:t>
                </a:r>
                <a14:m>
                  <m:oMath xmlns:m="http://schemas.openxmlformats.org/officeDocument/2006/math">
                    <m:r>
                      <a:rPr lang="en-US" sz="2000" i="1">
                        <a:latin typeface="Cambria Math" panose="02040503050406030204" pitchFamily="18" charset="0"/>
                      </a:rPr>
                      <m:t>𝑝𝑒𝑒𝑑</m:t>
                    </m:r>
                    <m:r>
                      <a:rPr lang="en-US" sz="2000" b="0" i="1" smtClean="0">
                        <a:latin typeface="Cambria Math" panose="02040503050406030204" pitchFamily="18" charset="0"/>
                      </a:rPr>
                      <m:t>=</m:t>
                    </m:r>
                    <m:r>
                      <a:rPr lang="en-US" sz="2000" b="0" i="1" smtClean="0">
                        <a:latin typeface="Cambria Math" panose="02040503050406030204" pitchFamily="18" charset="0"/>
                      </a:rPr>
                      <m:t>𝑠𝑝𝑒𝑒𝑑</m:t>
                    </m:r>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ID" sz="2000" dirty="0"/>
              </a:p>
              <a:p>
                <a:endParaRPr lang="en-US" sz="2000" dirty="0"/>
              </a:p>
              <a:p>
                <a:r>
                  <a:rPr lang="en-US" sz="2000" dirty="0"/>
                  <a:t>Decelerate : </a:t>
                </a:r>
              </a:p>
              <a:p>
                <a:pPr marL="285750" indent="-285750">
                  <a:buFont typeface="Wingdings" panose="05000000000000000000" pitchFamily="2" charset="2"/>
                  <a:buChar char="§"/>
                </a:pPr>
                <a:r>
                  <a:rPr lang="en-US" sz="2000" dirty="0"/>
                  <a:t>Deceleration distance =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𝑔𝑜𝑎𝑙</m:t>
                        </m:r>
                        <m:r>
                          <a:rPr lang="en-US" sz="2000" b="0" i="1" smtClean="0">
                            <a:latin typeface="Cambria Math" panose="02040503050406030204" pitchFamily="18" charset="0"/>
                          </a:rPr>
                          <m:t> </m:t>
                        </m:r>
                        <m:r>
                          <a:rPr lang="en-US" sz="2000" b="0" i="1" smtClean="0">
                            <a:latin typeface="Cambria Math" panose="02040503050406030204" pitchFamily="18" charset="0"/>
                          </a:rPr>
                          <m:t>𝑑𝑖𝑠𝑡</m:t>
                        </m:r>
                        <m:r>
                          <a:rPr lang="en-US" sz="2000" b="0" i="1" smtClean="0">
                            <a:latin typeface="Cambria Math" panose="02040503050406030204" pitchFamily="18" charset="0"/>
                          </a:rPr>
                          <m:t> −</m:t>
                        </m:r>
                        <m:r>
                          <a:rPr lang="en-US" sz="2000" b="0" i="1" smtClean="0">
                            <a:latin typeface="Cambria Math" panose="02040503050406030204" pitchFamily="18" charset="0"/>
                          </a:rPr>
                          <m:t>𝑠𝑡𝑎𝑟𝑡𝑖𝑛𝑔</m:t>
                        </m:r>
                        <m:r>
                          <a:rPr lang="en-US" sz="2000" b="0" i="1" smtClean="0">
                            <a:latin typeface="Cambria Math" panose="02040503050406030204" pitchFamily="18" charset="0"/>
                          </a:rPr>
                          <m:t> </m:t>
                        </m:r>
                        <m:r>
                          <a:rPr lang="en-US" sz="2000" b="0" i="1" smtClean="0">
                            <a:latin typeface="Cambria Math" panose="02040503050406030204" pitchFamily="18" charset="0"/>
                          </a:rPr>
                          <m:t>𝑑𝑖𝑠𝑡</m:t>
                        </m:r>
                      </m:e>
                    </m:d>
                  </m:oMath>
                </a14:m>
                <a:r>
                  <a:rPr lang="en-ID" sz="2000" dirty="0"/>
                  <a:t> = </a:t>
                </a:r>
                <a14:m>
                  <m:oMath xmlns:m="http://schemas.openxmlformats.org/officeDocument/2006/math">
                    <m:r>
                      <a:rPr lang="en-US" sz="2000" b="0" i="1" smtClean="0">
                        <a:latin typeface="Cambria Math" panose="02040503050406030204" pitchFamily="18" charset="0"/>
                      </a:rPr>
                      <m:t>𝑑</m:t>
                    </m:r>
                  </m:oMath>
                </a14:m>
                <a:endParaRPr lang="en-ID" sz="2000" dirty="0"/>
              </a:p>
            </p:txBody>
          </p:sp>
        </mc:Choice>
        <mc:Fallback>
          <p:sp>
            <p:nvSpPr>
              <p:cNvPr id="6" name="TextBox 5">
                <a:extLst>
                  <a:ext uri="{FF2B5EF4-FFF2-40B4-BE49-F238E27FC236}">
                    <a16:creationId xmlns:a16="http://schemas.microsoft.com/office/drawing/2014/main" id="{3B7BBC4B-4345-487B-882E-6E1944E25E95}"/>
                  </a:ext>
                </a:extLst>
              </p:cNvPr>
              <p:cNvSpPr txBox="1">
                <a:spLocks noRot="1" noChangeAspect="1" noMove="1" noResize="1" noEditPoints="1" noAdjustHandles="1" noChangeArrowheads="1" noChangeShapeType="1" noTextEdit="1"/>
              </p:cNvSpPr>
              <p:nvPr/>
            </p:nvSpPr>
            <p:spPr>
              <a:xfrm>
                <a:off x="5055267" y="1286897"/>
                <a:ext cx="7048917" cy="1323439"/>
              </a:xfrm>
              <a:prstGeom prst="rect">
                <a:avLst/>
              </a:prstGeom>
              <a:blipFill>
                <a:blip r:embed="rId3"/>
                <a:stretch>
                  <a:fillRect l="-864" t="-2304" b="-7373"/>
                </a:stretch>
              </a:blipFill>
            </p:spPr>
            <p:txBody>
              <a:bodyPr/>
              <a:lstStyle/>
              <a:p>
                <a:r>
                  <a:rPr lang="en-ID">
                    <a:noFill/>
                  </a:rPr>
                  <a:t> </a:t>
                </a:r>
              </a:p>
            </p:txBody>
          </p:sp>
        </mc:Fallback>
      </mc:AlternateContent>
      <p:sp>
        <p:nvSpPr>
          <p:cNvPr id="7" name="Right Triangle 6">
            <a:extLst>
              <a:ext uri="{FF2B5EF4-FFF2-40B4-BE49-F238E27FC236}">
                <a16:creationId xmlns:a16="http://schemas.microsoft.com/office/drawing/2014/main" id="{44F9FCDA-11D0-4B28-A451-3160850AB3EE}"/>
              </a:ext>
            </a:extLst>
          </p:cNvPr>
          <p:cNvSpPr/>
          <p:nvPr/>
        </p:nvSpPr>
        <p:spPr>
          <a:xfrm>
            <a:off x="6418782" y="4252399"/>
            <a:ext cx="1427580" cy="2207723"/>
          </a:xfrm>
          <a:prstGeom prst="r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29" name="TextBox 28">
            <a:extLst>
              <a:ext uri="{FF2B5EF4-FFF2-40B4-BE49-F238E27FC236}">
                <a16:creationId xmlns:a16="http://schemas.microsoft.com/office/drawing/2014/main" id="{B2CF9EBA-1D55-4670-80DB-32C936475BDB}"/>
              </a:ext>
            </a:extLst>
          </p:cNvPr>
          <p:cNvSpPr txBox="1"/>
          <p:nvPr/>
        </p:nvSpPr>
        <p:spPr>
          <a:xfrm>
            <a:off x="7727927" y="6469345"/>
            <a:ext cx="1293396" cy="369332"/>
          </a:xfrm>
          <a:prstGeom prst="rect">
            <a:avLst/>
          </a:prstGeom>
          <a:noFill/>
        </p:spPr>
        <p:txBody>
          <a:bodyPr wrap="square" rtlCol="0">
            <a:spAutoFit/>
          </a:bodyPr>
          <a:lstStyle/>
          <a:p>
            <a:r>
              <a:rPr lang="en-US"/>
              <a:t>Goal_dist</a:t>
            </a:r>
            <a:endParaRPr lang="en-ID" dirty="0"/>
          </a:p>
        </p:txBody>
      </p:sp>
      <p:sp>
        <p:nvSpPr>
          <p:cNvPr id="30" name="TextBox 29">
            <a:extLst>
              <a:ext uri="{FF2B5EF4-FFF2-40B4-BE49-F238E27FC236}">
                <a16:creationId xmlns:a16="http://schemas.microsoft.com/office/drawing/2014/main" id="{0B3F93CA-540A-4EE8-949D-1BC712BD3693}"/>
              </a:ext>
            </a:extLst>
          </p:cNvPr>
          <p:cNvSpPr txBox="1"/>
          <p:nvPr/>
        </p:nvSpPr>
        <p:spPr>
          <a:xfrm>
            <a:off x="5179541" y="6488668"/>
            <a:ext cx="1515158" cy="369332"/>
          </a:xfrm>
          <a:prstGeom prst="rect">
            <a:avLst/>
          </a:prstGeom>
          <a:noFill/>
        </p:spPr>
        <p:txBody>
          <a:bodyPr wrap="none" rtlCol="0">
            <a:spAutoFit/>
          </a:bodyPr>
          <a:lstStyle/>
          <a:p>
            <a:r>
              <a:rPr lang="en-US" dirty="0" err="1"/>
              <a:t>Starting_dist</a:t>
            </a:r>
            <a:endParaRPr lang="en-ID" dirty="0"/>
          </a:p>
        </p:txBody>
      </p:sp>
      <p:sp>
        <p:nvSpPr>
          <p:cNvPr id="31" name="TextBox 30">
            <a:extLst>
              <a:ext uri="{FF2B5EF4-FFF2-40B4-BE49-F238E27FC236}">
                <a16:creationId xmlns:a16="http://schemas.microsoft.com/office/drawing/2014/main" id="{D05668E6-924D-4D24-890E-DE992AC0E5EB}"/>
              </a:ext>
            </a:extLst>
          </p:cNvPr>
          <p:cNvSpPr txBox="1"/>
          <p:nvPr/>
        </p:nvSpPr>
        <p:spPr>
          <a:xfrm>
            <a:off x="5914767" y="3952842"/>
            <a:ext cx="1825844" cy="369332"/>
          </a:xfrm>
          <a:prstGeom prst="rect">
            <a:avLst/>
          </a:prstGeom>
          <a:noFill/>
        </p:spPr>
        <p:txBody>
          <a:bodyPr wrap="square" rtlCol="0">
            <a:spAutoFit/>
          </a:bodyPr>
          <a:lstStyle/>
          <a:p>
            <a:r>
              <a:rPr lang="en-US" dirty="0"/>
              <a:t>Current speed</a:t>
            </a:r>
            <a:endParaRPr lang="en-ID"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9953DB8-9519-40F8-9D2C-289D0E954D2E}"/>
                  </a:ext>
                </a:extLst>
              </p:cNvPr>
              <p:cNvSpPr txBox="1"/>
              <p:nvPr/>
            </p:nvSpPr>
            <p:spPr>
              <a:xfrm>
                <a:off x="5179541" y="2819724"/>
                <a:ext cx="6888153" cy="41453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p:spPr>
            <p:txBody>
              <a:bodyPr wrap="square" lIns="0" tIns="0" rIns="0" bIns="0" rtlCol="0">
                <a:spAutoFit/>
              </a:bodyPr>
              <a:lstStyle/>
              <a:p>
                <a:r>
                  <a:rPr lang="en-US" b="0" dirty="0">
                    <a:solidFill>
                      <a:srgbClr val="C00000"/>
                    </a:solidFill>
                  </a:rPr>
                  <a:t>s</a:t>
                </a:r>
                <a14:m>
                  <m:oMath xmlns:m="http://schemas.openxmlformats.org/officeDocument/2006/math">
                    <m:r>
                      <a:rPr lang="en-US" b="0" i="1" smtClean="0">
                        <a:solidFill>
                          <a:srgbClr val="C00000"/>
                        </a:solidFill>
                        <a:latin typeface="Cambria Math" panose="02040503050406030204" pitchFamily="18" charset="0"/>
                      </a:rPr>
                      <m:t>𝑝𝑒𝑒𝑑</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max</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e>
                                </m:func>
                              </m:e>
                            </m:func>
                          </m:num>
                          <m:den>
                            <m:r>
                              <a:rPr lang="en-US" b="0" i="1" smtClean="0">
                                <a:solidFill>
                                  <a:srgbClr val="C00000"/>
                                </a:solidFill>
                                <a:latin typeface="Cambria Math" panose="02040503050406030204" pitchFamily="18" charset="0"/>
                              </a:rPr>
                              <m:t>𝑑</m:t>
                            </m:r>
                          </m:den>
                        </m:f>
                        <m:r>
                          <a:rPr lang="en-US" b="0" i="1" smtClean="0">
                            <a:solidFill>
                              <a:srgbClr val="C00000"/>
                            </a:solidFill>
                            <a:latin typeface="Cambria Math" panose="02040503050406030204" pitchFamily="18" charset="0"/>
                          </a:rPr>
                          <m:t> ∗</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𝑔𝑜𝑎</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𝑙</m:t>
                                </m:r>
                              </m:e>
                              <m:sub>
                                <m:r>
                                  <a:rPr lang="en-US" b="0" i="1" smtClean="0">
                                    <a:solidFill>
                                      <a:srgbClr val="C00000"/>
                                    </a:solidFill>
                                    <a:latin typeface="Cambria Math" panose="02040503050406030204" pitchFamily="18" charset="0"/>
                                  </a:rPr>
                                  <m:t>𝑑𝑖𝑠𝑡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𝑐𝑢𝑟</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𝑟</m:t>
                                </m:r>
                              </m:e>
                              <m:sub>
                                <m:r>
                                  <a:rPr lang="en-US" i="1">
                                    <a:solidFill>
                                      <a:srgbClr val="C00000"/>
                                    </a:solidFill>
                                    <a:latin typeface="Cambria Math" panose="02040503050406030204" pitchFamily="18" charset="0"/>
                                  </a:rPr>
                                  <m:t>𝑑𝑖𝑠𝑡</m:t>
                                </m:r>
                              </m:sub>
                            </m:sSub>
                          </m:e>
                        </m:d>
                      </m:e>
                    </m:d>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e>
                    </m:func>
                  </m:oMath>
                </a14:m>
                <a:endParaRPr lang="en-ID" dirty="0">
                  <a:solidFill>
                    <a:srgbClr val="C00000"/>
                  </a:solidFill>
                </a:endParaRPr>
              </a:p>
            </p:txBody>
          </p:sp>
        </mc:Choice>
        <mc:Fallback xmlns="">
          <p:sp>
            <p:nvSpPr>
              <p:cNvPr id="32" name="TextBox 31">
                <a:extLst>
                  <a:ext uri="{FF2B5EF4-FFF2-40B4-BE49-F238E27FC236}">
                    <a16:creationId xmlns:a16="http://schemas.microsoft.com/office/drawing/2014/main" id="{C9953DB8-9519-40F8-9D2C-289D0E954D2E}"/>
                  </a:ext>
                </a:extLst>
              </p:cNvPr>
              <p:cNvSpPr txBox="1">
                <a:spLocks noRot="1" noChangeAspect="1" noMove="1" noResize="1" noEditPoints="1" noAdjustHandles="1" noChangeArrowheads="1" noChangeShapeType="1" noTextEdit="1"/>
              </p:cNvSpPr>
              <p:nvPr/>
            </p:nvSpPr>
            <p:spPr>
              <a:xfrm>
                <a:off x="5179541" y="2819724"/>
                <a:ext cx="6888153" cy="414537"/>
              </a:xfrm>
              <a:prstGeom prst="rect">
                <a:avLst/>
              </a:prstGeom>
              <a:blipFill>
                <a:blip r:embed="rId4"/>
                <a:stretch>
                  <a:fillRect l="-2124" t="-4412" b="-14706"/>
                </a:stretch>
              </a:blipFill>
            </p:spPr>
            <p:txBody>
              <a:bodyPr/>
              <a:lstStyle/>
              <a:p>
                <a:r>
                  <a:rPr lang="en-ID">
                    <a:noFill/>
                  </a:rPr>
                  <a:t> </a:t>
                </a:r>
              </a:p>
            </p:txBody>
          </p:sp>
        </mc:Fallback>
      </mc:AlternateContent>
      <p:cxnSp>
        <p:nvCxnSpPr>
          <p:cNvPr id="35" name="Connector: Curved 34">
            <a:extLst>
              <a:ext uri="{FF2B5EF4-FFF2-40B4-BE49-F238E27FC236}">
                <a16:creationId xmlns:a16="http://schemas.microsoft.com/office/drawing/2014/main" id="{D09B9AC2-8F41-4A32-944A-B8D4961C8544}"/>
              </a:ext>
            </a:extLst>
          </p:cNvPr>
          <p:cNvCxnSpPr>
            <a:cxnSpLocks/>
          </p:cNvCxnSpPr>
          <p:nvPr/>
        </p:nvCxnSpPr>
        <p:spPr>
          <a:xfrm>
            <a:off x="4662532" y="3504012"/>
            <a:ext cx="1774233" cy="14728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88D0AC-D9E9-4885-AAFA-19E90089FD3A}"/>
              </a:ext>
            </a:extLst>
          </p:cNvPr>
          <p:cNvCxnSpPr>
            <a:cxnSpLocks/>
          </p:cNvCxnSpPr>
          <p:nvPr/>
        </p:nvCxnSpPr>
        <p:spPr>
          <a:xfrm flipV="1">
            <a:off x="9429067" y="4798923"/>
            <a:ext cx="0" cy="18028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A95B83-431A-41AB-B8B7-35F4D0B32467}"/>
              </a:ext>
            </a:extLst>
          </p:cNvPr>
          <p:cNvCxnSpPr>
            <a:cxnSpLocks/>
          </p:cNvCxnSpPr>
          <p:nvPr/>
        </p:nvCxnSpPr>
        <p:spPr>
          <a:xfrm>
            <a:off x="9017263" y="6384532"/>
            <a:ext cx="22016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A4491AD-6ABB-41C8-BCF6-BB8B87036E6B}"/>
                  </a:ext>
                </a:extLst>
              </p:cNvPr>
              <p:cNvSpPr txBox="1"/>
              <p:nvPr/>
            </p:nvSpPr>
            <p:spPr>
              <a:xfrm>
                <a:off x="9271712" y="4429311"/>
                <a:ext cx="886781" cy="46294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oMath>
                </a14:m>
                <a:r>
                  <a:rPr lang="en-ID" dirty="0"/>
                  <a:t> </a:t>
                </a:r>
              </a:p>
            </p:txBody>
          </p:sp>
        </mc:Choice>
        <mc:Fallback xmlns="">
          <p:sp>
            <p:nvSpPr>
              <p:cNvPr id="26" name="TextBox 25">
                <a:extLst>
                  <a:ext uri="{FF2B5EF4-FFF2-40B4-BE49-F238E27FC236}">
                    <a16:creationId xmlns:a16="http://schemas.microsoft.com/office/drawing/2014/main" id="{8A4491AD-6ABB-41C8-BCF6-BB8B87036E6B}"/>
                  </a:ext>
                </a:extLst>
              </p:cNvPr>
              <p:cNvSpPr txBox="1">
                <a:spLocks noRot="1" noChangeAspect="1" noMove="1" noResize="1" noEditPoints="1" noAdjustHandles="1" noChangeArrowheads="1" noChangeShapeType="1" noTextEdit="1"/>
              </p:cNvSpPr>
              <p:nvPr/>
            </p:nvSpPr>
            <p:spPr>
              <a:xfrm>
                <a:off x="9271712" y="4429311"/>
                <a:ext cx="886781" cy="462947"/>
              </a:xfrm>
              <a:prstGeom prst="rect">
                <a:avLst/>
              </a:prstGeom>
              <a:blipFill>
                <a:blip r:embed="rId5"/>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F628BB-14D4-49E2-BF14-869DBD7941E2}"/>
                  </a:ext>
                </a:extLst>
              </p:cNvPr>
              <p:cNvSpPr txBox="1"/>
              <p:nvPr/>
            </p:nvSpPr>
            <p:spPr>
              <a:xfrm>
                <a:off x="11199834" y="6183123"/>
                <a:ext cx="73872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e>
                      </m:d>
                    </m:oMath>
                  </m:oMathPara>
                </a14:m>
                <a:endParaRPr lang="en-ID" dirty="0"/>
              </a:p>
            </p:txBody>
          </p:sp>
        </mc:Choice>
        <mc:Fallback xmlns="">
          <p:sp>
            <p:nvSpPr>
              <p:cNvPr id="27" name="TextBox 26">
                <a:extLst>
                  <a:ext uri="{FF2B5EF4-FFF2-40B4-BE49-F238E27FC236}">
                    <a16:creationId xmlns:a16="http://schemas.microsoft.com/office/drawing/2014/main" id="{FEF628BB-14D4-49E2-BF14-869DBD7941E2}"/>
                  </a:ext>
                </a:extLst>
              </p:cNvPr>
              <p:cNvSpPr txBox="1">
                <a:spLocks noRot="1" noChangeAspect="1" noMove="1" noResize="1" noEditPoints="1" noAdjustHandles="1" noChangeArrowheads="1" noChangeShapeType="1" noTextEdit="1"/>
              </p:cNvSpPr>
              <p:nvPr/>
            </p:nvSpPr>
            <p:spPr>
              <a:xfrm>
                <a:off x="11199834" y="6183123"/>
                <a:ext cx="738728" cy="276999"/>
              </a:xfrm>
              <a:prstGeom prst="rect">
                <a:avLst/>
              </a:prstGeom>
              <a:blipFill>
                <a:blip r:embed="rId6"/>
                <a:stretch>
                  <a:fillRect l="-3306" b="-2174"/>
                </a:stretch>
              </a:blipFill>
            </p:spPr>
            <p:txBody>
              <a:bodyPr/>
              <a:lstStyle/>
              <a:p>
                <a:r>
                  <a:rPr lang="en-ID">
                    <a:noFill/>
                  </a:rPr>
                  <a:t> </a:t>
                </a:r>
              </a:p>
            </p:txBody>
          </p:sp>
        </mc:Fallback>
      </mc:AlternateContent>
      <p:cxnSp>
        <p:nvCxnSpPr>
          <p:cNvPr id="33" name="Straight Arrow Connector 32">
            <a:extLst>
              <a:ext uri="{FF2B5EF4-FFF2-40B4-BE49-F238E27FC236}">
                <a16:creationId xmlns:a16="http://schemas.microsoft.com/office/drawing/2014/main" id="{D19E0F92-EC79-4A35-BCCA-4AC58D10F271}"/>
              </a:ext>
            </a:extLst>
          </p:cNvPr>
          <p:cNvCxnSpPr>
            <a:cxnSpLocks/>
          </p:cNvCxnSpPr>
          <p:nvPr/>
        </p:nvCxnSpPr>
        <p:spPr>
          <a:xfrm flipV="1">
            <a:off x="1260380" y="3104941"/>
            <a:ext cx="0" cy="5434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2561DD-2316-48B5-A436-7EC95F681D0D}"/>
              </a:ext>
            </a:extLst>
          </p:cNvPr>
          <p:cNvCxnSpPr>
            <a:cxnSpLocks/>
          </p:cNvCxnSpPr>
          <p:nvPr/>
        </p:nvCxnSpPr>
        <p:spPr>
          <a:xfrm>
            <a:off x="1284029" y="3651408"/>
            <a:ext cx="5431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826996D-F6CF-4534-8E3A-C3CE181C7E00}"/>
                  </a:ext>
                </a:extLst>
              </p:cNvPr>
              <p:cNvSpPr txBox="1"/>
              <p:nvPr/>
            </p:nvSpPr>
            <p:spPr>
              <a:xfrm>
                <a:off x="1038745" y="2735328"/>
                <a:ext cx="951061" cy="46294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oMath>
                </a14:m>
                <a:r>
                  <a:rPr lang="en-ID" dirty="0"/>
                  <a:t> </a:t>
                </a:r>
              </a:p>
            </p:txBody>
          </p:sp>
        </mc:Choice>
        <mc:Fallback xmlns="">
          <p:sp>
            <p:nvSpPr>
              <p:cNvPr id="36" name="TextBox 35">
                <a:extLst>
                  <a:ext uri="{FF2B5EF4-FFF2-40B4-BE49-F238E27FC236}">
                    <a16:creationId xmlns:a16="http://schemas.microsoft.com/office/drawing/2014/main" id="{5826996D-F6CF-4534-8E3A-C3CE181C7E00}"/>
                  </a:ext>
                </a:extLst>
              </p:cNvPr>
              <p:cNvSpPr txBox="1">
                <a:spLocks noRot="1" noChangeAspect="1" noMove="1" noResize="1" noEditPoints="1" noAdjustHandles="1" noChangeArrowheads="1" noChangeShapeType="1" noTextEdit="1"/>
              </p:cNvSpPr>
              <p:nvPr/>
            </p:nvSpPr>
            <p:spPr>
              <a:xfrm>
                <a:off x="1038745" y="2735328"/>
                <a:ext cx="951061" cy="462947"/>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FD01A46-8B32-41B5-AB99-F183ED608D0D}"/>
                  </a:ext>
                </a:extLst>
              </p:cNvPr>
              <p:cNvSpPr txBox="1"/>
              <p:nvPr/>
            </p:nvSpPr>
            <p:spPr>
              <a:xfrm>
                <a:off x="1754526" y="3449999"/>
                <a:ext cx="7922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e>
                      </m:d>
                    </m:oMath>
                  </m:oMathPara>
                </a14:m>
                <a:endParaRPr lang="en-ID" dirty="0"/>
              </a:p>
            </p:txBody>
          </p:sp>
        </mc:Choice>
        <mc:Fallback xmlns="">
          <p:sp>
            <p:nvSpPr>
              <p:cNvPr id="37" name="TextBox 36">
                <a:extLst>
                  <a:ext uri="{FF2B5EF4-FFF2-40B4-BE49-F238E27FC236}">
                    <a16:creationId xmlns:a16="http://schemas.microsoft.com/office/drawing/2014/main" id="{2FD01A46-8B32-41B5-AB99-F183ED608D0D}"/>
                  </a:ext>
                </a:extLst>
              </p:cNvPr>
              <p:cNvSpPr txBox="1">
                <a:spLocks noRot="1" noChangeAspect="1" noMove="1" noResize="1" noEditPoints="1" noAdjustHandles="1" noChangeArrowheads="1" noChangeShapeType="1" noTextEdit="1"/>
              </p:cNvSpPr>
              <p:nvPr/>
            </p:nvSpPr>
            <p:spPr>
              <a:xfrm>
                <a:off x="1754526" y="3449999"/>
                <a:ext cx="792276" cy="276999"/>
              </a:xfrm>
              <a:prstGeom prst="rect">
                <a:avLst/>
              </a:prstGeom>
              <a:blipFill>
                <a:blip r:embed="rId8"/>
                <a:stretch>
                  <a:fillRect b="-4444"/>
                </a:stretch>
              </a:blipFill>
            </p:spPr>
            <p:txBody>
              <a:bodyPr/>
              <a:lstStyle/>
              <a:p>
                <a:r>
                  <a:rPr lang="en-ID">
                    <a:noFill/>
                  </a:rPr>
                  <a:t> </a:t>
                </a:r>
              </a:p>
            </p:txBody>
          </p:sp>
        </mc:Fallback>
      </mc:AlternateContent>
    </p:spTree>
    <p:extLst>
      <p:ext uri="{BB962C8B-B14F-4D97-AF65-F5344CB8AC3E}">
        <p14:creationId xmlns:p14="http://schemas.microsoft.com/office/powerpoint/2010/main" val="129517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F01-9AD8-4467-AB61-1F9D30A94A02}"/>
              </a:ext>
            </a:extLst>
          </p:cNvPr>
          <p:cNvSpPr>
            <a:spLocks noGrp="1"/>
          </p:cNvSpPr>
          <p:nvPr>
            <p:ph type="title"/>
          </p:nvPr>
        </p:nvSpPr>
        <p:spPr/>
        <p:txBody>
          <a:bodyPr/>
          <a:lstStyle/>
          <a:p>
            <a:r>
              <a:rPr lang="en-US" dirty="0"/>
              <a:t>Recommendations	</a:t>
            </a:r>
            <a:endParaRPr lang="en-ID" dirty="0"/>
          </a:p>
        </p:txBody>
      </p:sp>
      <p:sp>
        <p:nvSpPr>
          <p:cNvPr id="3" name="Content Placeholder 2">
            <a:extLst>
              <a:ext uri="{FF2B5EF4-FFF2-40B4-BE49-F238E27FC236}">
                <a16:creationId xmlns:a16="http://schemas.microsoft.com/office/drawing/2014/main" id="{F28CE185-39D7-4AEE-8875-09275D5121EA}"/>
              </a:ext>
            </a:extLst>
          </p:cNvPr>
          <p:cNvSpPr>
            <a:spLocks noGrp="1"/>
          </p:cNvSpPr>
          <p:nvPr>
            <p:ph idx="1"/>
          </p:nvPr>
        </p:nvSpPr>
        <p:spPr/>
        <p:txBody>
          <a:bodyPr/>
          <a:lstStyle/>
          <a:p>
            <a:r>
              <a:rPr lang="en-US" dirty="0"/>
              <a:t>Speech recognition is able to take people speech into string, and can be used for commands, decision and to have a simple conversation.</a:t>
            </a:r>
          </a:p>
          <a:p>
            <a:r>
              <a:rPr lang="en-US" dirty="0"/>
              <a:t>Docking still need to be optimized in terms of speed, precision, fixed when the marker is no longer detected  by the camera to publish a last known TF in orientation to map.</a:t>
            </a:r>
          </a:p>
          <a:p>
            <a:r>
              <a:rPr lang="en-US" dirty="0"/>
              <a:t>Tablet height control needs to fixed especially in the initialization part, to make sure the switch is pressed firmly</a:t>
            </a:r>
            <a:endParaRPr lang="en-ID" dirty="0"/>
          </a:p>
        </p:txBody>
      </p:sp>
      <p:sp>
        <p:nvSpPr>
          <p:cNvPr id="4" name="Footer Placeholder 3">
            <a:extLst>
              <a:ext uri="{FF2B5EF4-FFF2-40B4-BE49-F238E27FC236}">
                <a16:creationId xmlns:a16="http://schemas.microsoft.com/office/drawing/2014/main" id="{C94837D3-3417-4ADE-A42C-C533A5C85613}"/>
              </a:ext>
            </a:extLst>
          </p:cNvPr>
          <p:cNvSpPr>
            <a:spLocks noGrp="1"/>
          </p:cNvSpPr>
          <p:nvPr>
            <p:ph type="ftr" sz="quarter" idx="11"/>
          </p:nvPr>
        </p:nvSpPr>
        <p:spPr/>
        <p:txBody>
          <a:bodyPr/>
          <a:lstStyle/>
          <a:p>
            <a:r>
              <a:rPr lang="en-US" dirty="0"/>
              <a:t>Mixed Topics in </a:t>
            </a:r>
            <a:r>
              <a:rPr lang="en-US" dirty="0" err="1"/>
              <a:t>MobiKa</a:t>
            </a:r>
            <a:r>
              <a:rPr lang="en-US" dirty="0"/>
              <a:t> - Joshua Phartogi</a:t>
            </a:r>
          </a:p>
        </p:txBody>
      </p:sp>
      <p:sp>
        <p:nvSpPr>
          <p:cNvPr id="5" name="Slide Number Placeholder 4">
            <a:extLst>
              <a:ext uri="{FF2B5EF4-FFF2-40B4-BE49-F238E27FC236}">
                <a16:creationId xmlns:a16="http://schemas.microsoft.com/office/drawing/2014/main" id="{E28D661E-64DD-496F-A85C-02975FF1AEE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9218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E71E-B880-4614-BD92-0E72E4CBB09C}"/>
              </a:ext>
            </a:extLst>
          </p:cNvPr>
          <p:cNvSpPr>
            <a:spLocks noGrp="1"/>
          </p:cNvSpPr>
          <p:nvPr>
            <p:ph type="title"/>
          </p:nvPr>
        </p:nvSpPr>
        <p:spPr>
          <a:xfrm>
            <a:off x="1777585" y="147337"/>
            <a:ext cx="8911687" cy="1280890"/>
          </a:xfrm>
        </p:spPr>
        <p:txBody>
          <a:bodyPr/>
          <a:lstStyle/>
          <a:p>
            <a:r>
              <a:rPr lang="en-US" dirty="0"/>
              <a:t>Docking charging station</a:t>
            </a:r>
            <a:endParaRPr lang="en-ID" dirty="0"/>
          </a:p>
        </p:txBody>
      </p:sp>
      <p:sp>
        <p:nvSpPr>
          <p:cNvPr id="3" name="Content Placeholder 2">
            <a:extLst>
              <a:ext uri="{FF2B5EF4-FFF2-40B4-BE49-F238E27FC236}">
                <a16:creationId xmlns:a16="http://schemas.microsoft.com/office/drawing/2014/main" id="{B11775AA-513E-4926-B906-D38D8E81310D}"/>
              </a:ext>
            </a:extLst>
          </p:cNvPr>
          <p:cNvSpPr>
            <a:spLocks noGrp="1"/>
          </p:cNvSpPr>
          <p:nvPr>
            <p:ph idx="1"/>
          </p:nvPr>
        </p:nvSpPr>
        <p:spPr>
          <a:xfrm>
            <a:off x="1695235" y="991508"/>
            <a:ext cx="9695512" cy="4002874"/>
          </a:xfrm>
        </p:spPr>
        <p:txBody>
          <a:bodyPr/>
          <a:lstStyle/>
          <a:p>
            <a:r>
              <a:rPr lang="en-US" sz="2200" dirty="0"/>
              <a:t>Main task : Automated docking process ( for charging ) </a:t>
            </a:r>
          </a:p>
          <a:p>
            <a:pPr lvl="1"/>
            <a:r>
              <a:rPr lang="en-US" sz="2200" dirty="0"/>
              <a:t>Using previous existing code, differential &amp; cob docking</a:t>
            </a:r>
          </a:p>
          <a:p>
            <a:pPr lvl="1"/>
            <a:r>
              <a:rPr lang="en-US" sz="2200" dirty="0"/>
              <a:t>Difference : - Using marker detection with camera  instead of reflector markers</a:t>
            </a:r>
          </a:p>
          <a:p>
            <a:pPr marL="457200" lvl="1" indent="0">
              <a:buNone/>
            </a:pPr>
            <a:r>
              <a:rPr lang="en-US" sz="2200" dirty="0"/>
              <a:t>			       - Backward docking, instead of forward docking </a:t>
            </a:r>
          </a:p>
          <a:p>
            <a:r>
              <a:rPr lang="en-US" sz="2200" dirty="0"/>
              <a:t>Process overview</a:t>
            </a:r>
          </a:p>
          <a:p>
            <a:endParaRPr lang="en-ID" dirty="0"/>
          </a:p>
        </p:txBody>
      </p:sp>
      <p:sp>
        <p:nvSpPr>
          <p:cNvPr id="4" name="Footer Placeholder 3">
            <a:extLst>
              <a:ext uri="{FF2B5EF4-FFF2-40B4-BE49-F238E27FC236}">
                <a16:creationId xmlns:a16="http://schemas.microsoft.com/office/drawing/2014/main" id="{887EDE88-AE2F-414A-A8E6-BF2170330AA1}"/>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A2F0ABB0-DB22-42B6-8B7B-5C89F88857BF}"/>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6" name="Diagram 5">
            <a:extLst>
              <a:ext uri="{FF2B5EF4-FFF2-40B4-BE49-F238E27FC236}">
                <a16:creationId xmlns:a16="http://schemas.microsoft.com/office/drawing/2014/main" id="{D75BEDDE-81B3-44BF-BDB9-218E13A39694}"/>
              </a:ext>
            </a:extLst>
          </p:cNvPr>
          <p:cNvGraphicFramePr/>
          <p:nvPr>
            <p:extLst>
              <p:ext uri="{D42A27DB-BD31-4B8C-83A1-F6EECF244321}">
                <p14:modId xmlns:p14="http://schemas.microsoft.com/office/powerpoint/2010/main" val="3548650544"/>
              </p:ext>
            </p:extLst>
          </p:nvPr>
        </p:nvGraphicFramePr>
        <p:xfrm>
          <a:off x="2876768" y="3518286"/>
          <a:ext cx="7619998" cy="3524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795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6" name="Rectangle 202">
            <a:extLst>
              <a:ext uri="{FF2B5EF4-FFF2-40B4-BE49-F238E27FC236}">
                <a16:creationId xmlns:a16="http://schemas.microsoft.com/office/drawing/2014/main" id="{E58C8766-4DE8-4DB6-A4A6-6D575076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14F4-0777-46FE-9532-3B0FC267CECD}"/>
              </a:ext>
            </a:extLst>
          </p:cNvPr>
          <p:cNvSpPr>
            <a:spLocks noGrp="1"/>
          </p:cNvSpPr>
          <p:nvPr>
            <p:ph type="title"/>
          </p:nvPr>
        </p:nvSpPr>
        <p:spPr>
          <a:xfrm>
            <a:off x="686415" y="41601"/>
            <a:ext cx="6574536" cy="1259894"/>
          </a:xfrm>
        </p:spPr>
        <p:txBody>
          <a:bodyPr>
            <a:normAutofit/>
          </a:bodyPr>
          <a:lstStyle/>
          <a:p>
            <a:r>
              <a:rPr lang="en-US" dirty="0"/>
              <a:t>Marker Detection and Pose Estimation</a:t>
            </a:r>
            <a:endParaRPr lang="en-ID" dirty="0"/>
          </a:p>
        </p:txBody>
      </p:sp>
      <p:sp>
        <p:nvSpPr>
          <p:cNvPr id="2057" name="Rectangle 204">
            <a:extLst>
              <a:ext uri="{FF2B5EF4-FFF2-40B4-BE49-F238E27FC236}">
                <a16:creationId xmlns:a16="http://schemas.microsoft.com/office/drawing/2014/main" id="{FB8C794E-3CC5-4FA5-9A46-B9702575C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261717-2697-46AA-AAC0-553956269A34}"/>
              </a:ext>
            </a:extLst>
          </p:cNvPr>
          <p:cNvSpPr>
            <a:spLocks noGrp="1"/>
          </p:cNvSpPr>
          <p:nvPr>
            <p:ph idx="1"/>
          </p:nvPr>
        </p:nvSpPr>
        <p:spPr>
          <a:xfrm>
            <a:off x="661782" y="1166495"/>
            <a:ext cx="6574535" cy="3759253"/>
          </a:xfrm>
        </p:spPr>
        <p:txBody>
          <a:bodyPr>
            <a:normAutofit/>
          </a:bodyPr>
          <a:lstStyle/>
          <a:p>
            <a:r>
              <a:rPr lang="en-US" sz="2000" dirty="0"/>
              <a:t>Standard </a:t>
            </a:r>
            <a:r>
              <a:rPr lang="en-US" sz="2000" dirty="0" err="1"/>
              <a:t>Aruco</a:t>
            </a:r>
            <a:r>
              <a:rPr lang="en-US" sz="2000" dirty="0"/>
              <a:t> Marker Library </a:t>
            </a:r>
            <a:r>
              <a:rPr lang="en-ID" sz="2000" dirty="0">
                <a:hlinkClick r:id="rId3"/>
              </a:rPr>
              <a:t>http://wiki.ros.org/aruco_detect</a:t>
            </a:r>
            <a:r>
              <a:rPr lang="en-ID" sz="2000" dirty="0"/>
              <a:t> to detect the marker</a:t>
            </a:r>
          </a:p>
          <a:p>
            <a:r>
              <a:rPr lang="en-US" sz="2000" dirty="0"/>
              <a:t>Publishing a TF between camera (robot) and the Marker</a:t>
            </a:r>
          </a:p>
          <a:p>
            <a:endParaRPr lang="en-ID" sz="1600" dirty="0"/>
          </a:p>
        </p:txBody>
      </p:sp>
      <p:pic>
        <p:nvPicPr>
          <p:cNvPr id="1026" name="Picture 2" descr="markers.jpg">
            <a:extLst>
              <a:ext uri="{FF2B5EF4-FFF2-40B4-BE49-F238E27FC236}">
                <a16:creationId xmlns:a16="http://schemas.microsoft.com/office/drawing/2014/main" id="{C63B2428-C643-4906-9F0B-D613C46F1C8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8924" y="645106"/>
            <a:ext cx="3007783" cy="2541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Jphartogi/Ipa_final_presentation/master/Marker%20Pose.png?token=AKA7GHWX4GNBPDYGZAC4UP245OSZQ">
            <a:extLst>
              <a:ext uri="{FF2B5EF4-FFF2-40B4-BE49-F238E27FC236}">
                <a16:creationId xmlns:a16="http://schemas.microsoft.com/office/drawing/2014/main" id="{28C5E85F-14CA-4364-8795-DCC4B21C9CF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66369" y="2915495"/>
            <a:ext cx="5712653" cy="3213367"/>
          </a:xfrm>
          <a:prstGeom prst="rect">
            <a:avLst/>
          </a:prstGeom>
          <a:noFill/>
          <a:extLst>
            <a:ext uri="{909E8E84-426E-40DD-AFC4-6F175D3DCCD1}">
              <a14:hiddenFill xmlns:a14="http://schemas.microsoft.com/office/drawing/2010/main">
                <a:solidFill>
                  <a:srgbClr val="FFFFFF"/>
                </a:solidFill>
              </a14:hiddenFill>
            </a:ext>
          </a:extLst>
        </p:spPr>
      </p:pic>
      <p:sp>
        <p:nvSpPr>
          <p:cNvPr id="2058"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4912E1A-8D9D-43CD-A154-A96ECB4CBD54}"/>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3</a:t>
            </a:fld>
            <a:endParaRPr lang="en-US" sz="1900"/>
          </a:p>
        </p:txBody>
      </p:sp>
      <p:sp>
        <p:nvSpPr>
          <p:cNvPr id="4" name="Footer Placeholder 3">
            <a:extLst>
              <a:ext uri="{FF2B5EF4-FFF2-40B4-BE49-F238E27FC236}">
                <a16:creationId xmlns:a16="http://schemas.microsoft.com/office/drawing/2014/main" id="{77770FBE-F0A5-4C11-A48C-2BBCAA8D3F9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dirty="0"/>
              <a:t>Mixed Topics in </a:t>
            </a:r>
            <a:r>
              <a:rPr lang="en-US" dirty="0" err="1"/>
              <a:t>MobiKa</a:t>
            </a:r>
            <a:r>
              <a:rPr lang="en-US" dirty="0"/>
              <a:t> - Joshua Phartogi</a:t>
            </a:r>
          </a:p>
        </p:txBody>
      </p:sp>
      <p:sp>
        <p:nvSpPr>
          <p:cNvPr id="6" name="AutoShape 2" descr="Marker Pose.png">
            <a:extLst>
              <a:ext uri="{FF2B5EF4-FFF2-40B4-BE49-F238E27FC236}">
                <a16:creationId xmlns:a16="http://schemas.microsoft.com/office/drawing/2014/main" id="{35E9E283-36AA-4852-BB26-D7B8DAEF7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7" name="AutoShape 4" descr="Marker Pose.png">
            <a:extLst>
              <a:ext uri="{FF2B5EF4-FFF2-40B4-BE49-F238E27FC236}">
                <a16:creationId xmlns:a16="http://schemas.microsoft.com/office/drawing/2014/main" id="{9873CC7D-8ED3-4ABD-B1C6-EB8D289351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8" name="Oval 7">
            <a:extLst>
              <a:ext uri="{FF2B5EF4-FFF2-40B4-BE49-F238E27FC236}">
                <a16:creationId xmlns:a16="http://schemas.microsoft.com/office/drawing/2014/main" id="{8A5FDB25-D102-41EF-9BED-08CB5B85CC6B}"/>
              </a:ext>
            </a:extLst>
          </p:cNvPr>
          <p:cNvSpPr/>
          <p:nvPr/>
        </p:nvSpPr>
        <p:spPr>
          <a:xfrm>
            <a:off x="4187473" y="4984851"/>
            <a:ext cx="583531" cy="503759"/>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D" dirty="0"/>
          </a:p>
        </p:txBody>
      </p:sp>
      <p:sp>
        <p:nvSpPr>
          <p:cNvPr id="9" name="Oval 8">
            <a:extLst>
              <a:ext uri="{FF2B5EF4-FFF2-40B4-BE49-F238E27FC236}">
                <a16:creationId xmlns:a16="http://schemas.microsoft.com/office/drawing/2014/main" id="{16EF77C3-499A-468C-A9F5-BE0887AB8DBB}"/>
              </a:ext>
            </a:extLst>
          </p:cNvPr>
          <p:cNvSpPr/>
          <p:nvPr/>
        </p:nvSpPr>
        <p:spPr>
          <a:xfrm>
            <a:off x="4151420" y="4370315"/>
            <a:ext cx="661737" cy="510075"/>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D" dirty="0"/>
          </a:p>
        </p:txBody>
      </p:sp>
      <p:sp>
        <p:nvSpPr>
          <p:cNvPr id="10" name="TextBox 9">
            <a:extLst>
              <a:ext uri="{FF2B5EF4-FFF2-40B4-BE49-F238E27FC236}">
                <a16:creationId xmlns:a16="http://schemas.microsoft.com/office/drawing/2014/main" id="{E1E94A1E-AD29-4FC7-9E61-30A84B3E6400}"/>
              </a:ext>
            </a:extLst>
          </p:cNvPr>
          <p:cNvSpPr txBox="1"/>
          <p:nvPr/>
        </p:nvSpPr>
        <p:spPr>
          <a:xfrm>
            <a:off x="4938549" y="4442047"/>
            <a:ext cx="2897217" cy="369332"/>
          </a:xfrm>
          <a:prstGeom prst="rect">
            <a:avLst/>
          </a:prstGeom>
          <a:noFill/>
        </p:spPr>
        <p:txBody>
          <a:bodyPr wrap="square" rtlCol="0">
            <a:spAutoFit/>
          </a:bodyPr>
          <a:lstStyle/>
          <a:p>
            <a:r>
              <a:rPr lang="en-US" dirty="0">
                <a:solidFill>
                  <a:srgbClr val="FF0000"/>
                </a:solidFill>
                <a:highlight>
                  <a:srgbClr val="FFFF00"/>
                </a:highlight>
              </a:rPr>
              <a:t>6DOF marker pose</a:t>
            </a:r>
            <a:endParaRPr lang="en-ID" dirty="0">
              <a:solidFill>
                <a:srgbClr val="FF0000"/>
              </a:solidFill>
              <a:highlight>
                <a:srgbClr val="FFFF00"/>
              </a:highlight>
            </a:endParaRPr>
          </a:p>
        </p:txBody>
      </p:sp>
      <p:sp>
        <p:nvSpPr>
          <p:cNvPr id="11" name="Rectangle 10">
            <a:extLst>
              <a:ext uri="{FF2B5EF4-FFF2-40B4-BE49-F238E27FC236}">
                <a16:creationId xmlns:a16="http://schemas.microsoft.com/office/drawing/2014/main" id="{26E4DA30-5155-46D4-A23F-3C98791DA4B5}"/>
              </a:ext>
            </a:extLst>
          </p:cNvPr>
          <p:cNvSpPr/>
          <p:nvPr/>
        </p:nvSpPr>
        <p:spPr>
          <a:xfrm>
            <a:off x="4935632" y="5105984"/>
            <a:ext cx="2250937" cy="369332"/>
          </a:xfrm>
          <a:prstGeom prst="rect">
            <a:avLst/>
          </a:prstGeom>
        </p:spPr>
        <p:txBody>
          <a:bodyPr wrap="none">
            <a:spAutoFit/>
          </a:bodyPr>
          <a:lstStyle/>
          <a:p>
            <a:r>
              <a:rPr lang="en-US" dirty="0">
                <a:solidFill>
                  <a:srgbClr val="FF0000"/>
                </a:solidFill>
                <a:highlight>
                  <a:srgbClr val="FFFF00"/>
                </a:highlight>
              </a:rPr>
              <a:t>2DOF marker pose</a:t>
            </a:r>
            <a:endParaRPr lang="en-ID" dirty="0">
              <a:solidFill>
                <a:srgbClr val="FF0000"/>
              </a:solidFill>
              <a:highlight>
                <a:srgbClr val="FFFF00"/>
              </a:highlight>
            </a:endParaRPr>
          </a:p>
        </p:txBody>
      </p:sp>
      <p:sp>
        <p:nvSpPr>
          <p:cNvPr id="17" name="Content Placeholder 2">
            <a:extLst>
              <a:ext uri="{FF2B5EF4-FFF2-40B4-BE49-F238E27FC236}">
                <a16:creationId xmlns:a16="http://schemas.microsoft.com/office/drawing/2014/main" id="{0049CB1E-B419-440B-A3A1-611257C3A376}"/>
              </a:ext>
            </a:extLst>
          </p:cNvPr>
          <p:cNvSpPr txBox="1">
            <a:spLocks/>
          </p:cNvSpPr>
          <p:nvPr/>
        </p:nvSpPr>
        <p:spPr>
          <a:xfrm>
            <a:off x="7230098" y="4066479"/>
            <a:ext cx="4760013"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ID" dirty="0"/>
          </a:p>
        </p:txBody>
      </p:sp>
      <p:sp>
        <p:nvSpPr>
          <p:cNvPr id="13" name="Rectangle 12">
            <a:extLst>
              <a:ext uri="{FF2B5EF4-FFF2-40B4-BE49-F238E27FC236}">
                <a16:creationId xmlns:a16="http://schemas.microsoft.com/office/drawing/2014/main" id="{F224A25C-D6C3-41DC-BE4C-D40CFF1B177C}"/>
              </a:ext>
            </a:extLst>
          </p:cNvPr>
          <p:cNvSpPr/>
          <p:nvPr/>
        </p:nvSpPr>
        <p:spPr>
          <a:xfrm>
            <a:off x="7223760" y="3893945"/>
            <a:ext cx="4932740" cy="2123658"/>
          </a:xfrm>
          <a:prstGeom prst="rect">
            <a:avLst/>
          </a:prstGeom>
        </p:spPr>
        <p:txBody>
          <a:bodyPr wrap="square">
            <a:spAutoFit/>
          </a:bodyPr>
          <a:lstStyle/>
          <a:p>
            <a:pPr marL="285750" indent="-285750">
              <a:buFont typeface="Arial" panose="020B0604020202020204" pitchFamily="34" charset="0"/>
              <a:buChar char="•"/>
            </a:pPr>
            <a:r>
              <a:rPr lang="en-US" sz="2200" dirty="0"/>
              <a:t>Transform the 6DOF marker pose to 2DOF marker pose</a:t>
            </a:r>
          </a:p>
          <a:p>
            <a:endParaRPr lang="en-US" sz="2200" dirty="0"/>
          </a:p>
          <a:p>
            <a:pPr marL="285750" indent="-285750">
              <a:buFont typeface="Arial" panose="020B0604020202020204" pitchFamily="34" charset="0"/>
              <a:buChar char="•"/>
            </a:pPr>
            <a:r>
              <a:rPr lang="en-US" sz="2200" dirty="0"/>
              <a:t>How? Listen TF between 6DOF </a:t>
            </a:r>
            <a:r>
              <a:rPr lang="en-US" sz="2200" dirty="0" err="1"/>
              <a:t>marker_pose</a:t>
            </a:r>
            <a:r>
              <a:rPr lang="en-US" sz="2200" dirty="0"/>
              <a:t> to </a:t>
            </a:r>
            <a:r>
              <a:rPr lang="en-US" sz="2200" dirty="0" err="1"/>
              <a:t>base_link</a:t>
            </a:r>
            <a:r>
              <a:rPr lang="en-US" sz="2200" dirty="0"/>
              <a:t> and take only value of x, y and yaw</a:t>
            </a:r>
          </a:p>
        </p:txBody>
      </p:sp>
    </p:spTree>
    <p:extLst>
      <p:ext uri="{BB962C8B-B14F-4D97-AF65-F5344CB8AC3E}">
        <p14:creationId xmlns:p14="http://schemas.microsoft.com/office/powerpoint/2010/main" val="32393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1000"/>
                                        <p:tgtEl>
                                          <p:spTgt spid="13">
                                            <p:txEl>
                                              <p:pRg st="0" end="0"/>
                                            </p:txEl>
                                          </p:spTgt>
                                        </p:tgtEl>
                                      </p:cBhvr>
                                    </p:animEffect>
                                    <p:anim calcmode="lin" valueType="num">
                                      <p:cBhvr>
                                        <p:cTn id="36"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2" end="2"/>
                                            </p:txEl>
                                          </p:spTgt>
                                        </p:tgtEl>
                                        <p:attrNameLst>
                                          <p:attrName>style.visibility</p:attrName>
                                        </p:attrNameLst>
                                      </p:cBhvr>
                                      <p:to>
                                        <p:strVal val="visible"/>
                                      </p:to>
                                    </p:set>
                                    <p:animEffect transition="in" filter="fade">
                                      <p:cBhvr>
                                        <p:cTn id="56" dur="1000"/>
                                        <p:tgtEl>
                                          <p:spTgt spid="13">
                                            <p:txEl>
                                              <p:pRg st="2" end="2"/>
                                            </p:txEl>
                                          </p:spTgt>
                                        </p:tgtEl>
                                      </p:cBhvr>
                                    </p:animEffect>
                                    <p:anim calcmode="lin" valueType="num">
                                      <p:cBhvr>
                                        <p:cTn id="57"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fontScale="90000"/>
          </a:bodyPr>
          <a:lstStyle/>
          <a:p>
            <a:r>
              <a:rPr lang="en-US" dirty="0">
                <a:solidFill>
                  <a:srgbClr val="7F705F"/>
                </a:solidFill>
              </a:rPr>
              <a:t>Result of docking process</a:t>
            </a:r>
            <a:endParaRPr lang="en-ID" dirty="0">
              <a:solidFill>
                <a:srgbClr val="7F705F"/>
              </a:solidFill>
            </a:endParaRPr>
          </a:p>
        </p:txBody>
      </p:sp>
      <p:sp>
        <p:nvSpPr>
          <p:cNvPr id="80" name="Rectangle 79">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7F705F"/>
          </a:solidFill>
          <a:ln>
            <a:noFill/>
          </a:ln>
          <a:effectLst/>
        </p:spPr>
        <p:style>
          <a:lnRef idx="1">
            <a:schemeClr val="accent1"/>
          </a:lnRef>
          <a:fillRef idx="3">
            <a:schemeClr val="accent1"/>
          </a:fillRef>
          <a:effectRef idx="2">
            <a:schemeClr val="accent1"/>
          </a:effectRef>
          <a:fontRef idx="minor">
            <a:schemeClr val="lt1"/>
          </a:fontRef>
        </p:style>
      </p:sp>
      <p:sp>
        <p:nvSpPr>
          <p:cNvPr id="1035" name="Content Placeholder 1034">
            <a:extLst>
              <a:ext uri="{FF2B5EF4-FFF2-40B4-BE49-F238E27FC236}">
                <a16:creationId xmlns:a16="http://schemas.microsoft.com/office/drawing/2014/main" id="{E6DF512F-A416-46AE-B4BD-FD38002531FC}"/>
              </a:ext>
            </a:extLst>
          </p:cNvPr>
          <p:cNvSpPr>
            <a:spLocks noGrp="1"/>
          </p:cNvSpPr>
          <p:nvPr>
            <p:ph idx="1"/>
          </p:nvPr>
        </p:nvSpPr>
        <p:spPr>
          <a:xfrm>
            <a:off x="649225" y="2133600"/>
            <a:ext cx="3650278" cy="3759253"/>
          </a:xfrm>
        </p:spPr>
        <p:txBody>
          <a:bodyPr>
            <a:normAutofit/>
          </a:bodyPr>
          <a:lstStyle/>
          <a:p>
            <a:pPr>
              <a:buClr>
                <a:srgbClr val="9FE0FB"/>
              </a:buClr>
            </a:pPr>
            <a:endParaRPr lang="en-US" dirty="0"/>
          </a:p>
        </p:txBody>
      </p:sp>
      <p:pic>
        <p:nvPicPr>
          <p:cNvPr id="1033" name="Picture 6" descr="https://raw.githubusercontent.com/Jphartogi/Ipa_final_presentation/master/Result%20dockig%2017%20may.png?token=AKA7GHTXXIMVU4WBKOS7P7C45OSSG">
            <a:extLst>
              <a:ext uri="{FF2B5EF4-FFF2-40B4-BE49-F238E27FC236}">
                <a16:creationId xmlns:a16="http://schemas.microsoft.com/office/drawing/2014/main" id="{61F1A5ED-C81F-4A3E-92FD-802F1D938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9507" y="1849972"/>
            <a:ext cx="6953577" cy="3928769"/>
          </a:xfrm>
          <a:prstGeom prst="rect">
            <a:avLst/>
          </a:prstGeom>
          <a:noFill/>
          <a:extLst>
            <a:ext uri="{909E8E84-426E-40DD-AFC4-6F175D3DCCD1}">
              <a14:hiddenFill xmlns:a14="http://schemas.microsoft.com/office/drawing/2010/main">
                <a:solidFill>
                  <a:srgbClr val="FFFFFF"/>
                </a:solidFill>
              </a14:hiddenFill>
            </a:ext>
          </a:extLst>
        </p:spPr>
      </p:pic>
      <p:sp>
        <p:nvSpPr>
          <p:cNvPr id="82"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4</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4937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1035">
                                            <p:txEl>
                                              <p:pRg st="0" end="0"/>
                                            </p:txEl>
                                          </p:spTgt>
                                        </p:tgtEl>
                                        <p:attrNameLst>
                                          <p:attrName>style.visibility</p:attrName>
                                        </p:attrNameLst>
                                      </p:cBhvr>
                                      <p:to>
                                        <p:strVal val="visible"/>
                                      </p:to>
                                    </p:set>
                                    <p:animEffect transition="in" filter="fade">
                                      <p:cBhvr>
                                        <p:cTn id="7" dur="1000"/>
                                        <p:tgtEl>
                                          <p:spTgt spid="1035">
                                            <p:txEl>
                                              <p:pRg st="0" end="0"/>
                                            </p:txEl>
                                          </p:spTgt>
                                        </p:tgtEl>
                                      </p:cBhvr>
                                    </p:animEffect>
                                    <p:anim calcmode="lin" valueType="num">
                                      <p:cBhvr>
                                        <p:cTn id="8" dur="1000" fill="hold"/>
                                        <p:tgtEl>
                                          <p:spTgt spid="1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a:bodyPr>
          <a:lstStyle/>
          <a:p>
            <a:r>
              <a:rPr lang="en-US" dirty="0"/>
              <a:t>Result Video</a:t>
            </a:r>
            <a:endParaRPr lang="en-ID" dirty="0"/>
          </a:p>
        </p:txBody>
      </p:sp>
      <p:sp>
        <p:nvSpPr>
          <p:cNvPr id="146" name="Rectangle 145">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8"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5</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20" name="Action Button: Go Forward or Next 19">
            <a:hlinkClick r:id="rId3" action="ppaction://hlinkfile" highlightClick="1"/>
            <a:extLst>
              <a:ext uri="{FF2B5EF4-FFF2-40B4-BE49-F238E27FC236}">
                <a16:creationId xmlns:a16="http://schemas.microsoft.com/office/drawing/2014/main" id="{36131B24-E1ED-4A88-BE0C-578D850F9483}"/>
              </a:ext>
            </a:extLst>
          </p:cNvPr>
          <p:cNvSpPr/>
          <p:nvPr/>
        </p:nvSpPr>
        <p:spPr>
          <a:xfrm>
            <a:off x="3590621" y="1983851"/>
            <a:ext cx="5316905" cy="29691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6588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8834-55A9-47F6-A6BD-1AE576900D2E}"/>
              </a:ext>
            </a:extLst>
          </p:cNvPr>
          <p:cNvSpPr>
            <a:spLocks noGrp="1"/>
          </p:cNvSpPr>
          <p:nvPr>
            <p:ph type="title"/>
          </p:nvPr>
        </p:nvSpPr>
        <p:spPr/>
        <p:txBody>
          <a:bodyPr/>
          <a:lstStyle/>
          <a:p>
            <a:r>
              <a:rPr lang="en-US" dirty="0">
                <a:solidFill>
                  <a:srgbClr val="9D5744"/>
                </a:solidFill>
              </a:rPr>
              <a:t>Camera pose estimation</a:t>
            </a:r>
            <a:endParaRPr lang="en-ID" dirty="0"/>
          </a:p>
        </p:txBody>
      </p:sp>
      <p:sp>
        <p:nvSpPr>
          <p:cNvPr id="3" name="Content Placeholder 2">
            <a:extLst>
              <a:ext uri="{FF2B5EF4-FFF2-40B4-BE49-F238E27FC236}">
                <a16:creationId xmlns:a16="http://schemas.microsoft.com/office/drawing/2014/main" id="{1B7EAACA-DD34-4DC7-A972-BA1B38D52AB7}"/>
              </a:ext>
            </a:extLst>
          </p:cNvPr>
          <p:cNvSpPr>
            <a:spLocks noGrp="1"/>
          </p:cNvSpPr>
          <p:nvPr>
            <p:ph idx="1"/>
          </p:nvPr>
        </p:nvSpPr>
        <p:spPr/>
        <p:txBody>
          <a:bodyPr/>
          <a:lstStyle/>
          <a:p>
            <a:r>
              <a:rPr lang="en-US" dirty="0"/>
              <a:t>Main task : To estimate the precise orientation of the camera</a:t>
            </a:r>
          </a:p>
          <a:p>
            <a:r>
              <a:rPr lang="en-US" dirty="0"/>
              <a:t>Problem : </a:t>
            </a:r>
          </a:p>
          <a:p>
            <a:pPr lvl="1"/>
            <a:r>
              <a:rPr lang="en-US" dirty="0"/>
              <a:t>Instead of static camera, </a:t>
            </a:r>
            <a:r>
              <a:rPr lang="en-US" dirty="0" err="1"/>
              <a:t>mobika</a:t>
            </a:r>
            <a:r>
              <a:rPr lang="en-US" dirty="0"/>
              <a:t> needs rotation in its camera</a:t>
            </a:r>
          </a:p>
          <a:p>
            <a:pPr lvl="1"/>
            <a:r>
              <a:rPr lang="en-US" dirty="0"/>
              <a:t>In purpose for the automated docking, we need to know the orientation of the camera / the orientation of the camera must be fixed.</a:t>
            </a:r>
          </a:p>
          <a:p>
            <a:pPr marL="457200" lvl="1" indent="0">
              <a:buNone/>
            </a:pPr>
            <a:endParaRPr lang="en-US" dirty="0"/>
          </a:p>
          <a:p>
            <a:endParaRPr lang="en-ID" dirty="0"/>
          </a:p>
        </p:txBody>
      </p:sp>
      <p:sp>
        <p:nvSpPr>
          <p:cNvPr id="4" name="Footer Placeholder 3">
            <a:extLst>
              <a:ext uri="{FF2B5EF4-FFF2-40B4-BE49-F238E27FC236}">
                <a16:creationId xmlns:a16="http://schemas.microsoft.com/office/drawing/2014/main" id="{7E87773C-4C00-47FF-BB85-10B4C6D647C5}"/>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77146058-33F6-49BB-A5DF-4B4602B646B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952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C4AFE-B180-43A3-9465-FA17CAEFBF50}"/>
              </a:ext>
            </a:extLst>
          </p:cNvPr>
          <p:cNvSpPr>
            <a:spLocks noGrp="1"/>
          </p:cNvSpPr>
          <p:nvPr>
            <p:ph type="title"/>
          </p:nvPr>
        </p:nvSpPr>
        <p:spPr>
          <a:xfrm>
            <a:off x="649224" y="645106"/>
            <a:ext cx="3650279" cy="1259894"/>
          </a:xfrm>
        </p:spPr>
        <p:txBody>
          <a:bodyPr>
            <a:normAutofit/>
          </a:bodyPr>
          <a:lstStyle/>
          <a:p>
            <a:r>
              <a:rPr lang="en-US" dirty="0">
                <a:solidFill>
                  <a:srgbClr val="4D3346"/>
                </a:solidFill>
              </a:rPr>
              <a:t>Camera pose estimation</a:t>
            </a:r>
            <a:endParaRPr lang="en-ID" dirty="0">
              <a:solidFill>
                <a:srgbClr val="4D3346"/>
              </a:solidFill>
            </a:endParaRPr>
          </a:p>
        </p:txBody>
      </p:sp>
      <p:sp>
        <p:nvSpPr>
          <p:cNvPr id="104" name="Rectangle 103">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D3346"/>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49D623BB-0862-44C9-ACBE-8C16F1449AE5}"/>
              </a:ext>
            </a:extLst>
          </p:cNvPr>
          <p:cNvSpPr>
            <a:spLocks noGrp="1"/>
          </p:cNvSpPr>
          <p:nvPr>
            <p:ph idx="1"/>
          </p:nvPr>
        </p:nvSpPr>
        <p:spPr>
          <a:xfrm>
            <a:off x="649225" y="2133600"/>
            <a:ext cx="10815944" cy="3759253"/>
          </a:xfrm>
        </p:spPr>
        <p:txBody>
          <a:bodyPr>
            <a:normAutofit/>
          </a:bodyPr>
          <a:lstStyle/>
          <a:p>
            <a:pPr>
              <a:lnSpc>
                <a:spcPct val="90000"/>
              </a:lnSpc>
              <a:buClr>
                <a:srgbClr val="FF9700"/>
              </a:buClr>
            </a:pPr>
            <a:r>
              <a:rPr lang="en-US" sz="2200" dirty="0"/>
              <a:t>Using the static feature in the robot ( Lidar ) to detect the pose of the camera</a:t>
            </a:r>
          </a:p>
          <a:p>
            <a:pPr>
              <a:lnSpc>
                <a:spcPct val="90000"/>
              </a:lnSpc>
              <a:buClr>
                <a:srgbClr val="FF9700"/>
              </a:buClr>
            </a:pPr>
            <a:r>
              <a:rPr lang="en-US" sz="2200" dirty="0"/>
              <a:t>Using the Hough circle transformation </a:t>
            </a:r>
            <a:r>
              <a:rPr lang="en-ID" sz="2200" dirty="0">
                <a:hlinkClick r:id="rId3"/>
              </a:rPr>
              <a:t>https://docs.opencv.org/2.4/doc/tutorials/imgproc/imgtrans/hough_circle/hough_circle.html</a:t>
            </a:r>
            <a:endParaRPr lang="en-US" sz="2200" dirty="0"/>
          </a:p>
          <a:p>
            <a:pPr>
              <a:lnSpc>
                <a:spcPct val="90000"/>
              </a:lnSpc>
              <a:buClr>
                <a:srgbClr val="FF9700"/>
              </a:buClr>
            </a:pPr>
            <a:r>
              <a:rPr lang="en-US" sz="2200" dirty="0"/>
              <a:t>Publish the TF of the camera</a:t>
            </a:r>
          </a:p>
          <a:p>
            <a:pPr>
              <a:lnSpc>
                <a:spcPct val="90000"/>
              </a:lnSpc>
              <a:buClr>
                <a:srgbClr val="FF9700"/>
              </a:buClr>
            </a:pPr>
            <a:r>
              <a:rPr lang="en-US" sz="2200" dirty="0"/>
              <a:t>Create 2 mode, debugging and not debugging mode. </a:t>
            </a:r>
          </a:p>
          <a:p>
            <a:pPr lvl="1">
              <a:lnSpc>
                <a:spcPct val="90000"/>
              </a:lnSpc>
              <a:buClr>
                <a:srgbClr val="FF9700"/>
              </a:buClr>
            </a:pPr>
            <a:r>
              <a:rPr lang="en-US" sz="2200" dirty="0"/>
              <a:t>Debugging mode is always calculating the pose</a:t>
            </a:r>
          </a:p>
          <a:p>
            <a:pPr lvl="1">
              <a:lnSpc>
                <a:spcPct val="90000"/>
              </a:lnSpc>
              <a:buClr>
                <a:srgbClr val="FF9700"/>
              </a:buClr>
            </a:pPr>
            <a:r>
              <a:rPr lang="en-US" sz="2200" dirty="0"/>
              <a:t>Not-debugging mode take 10 data and get the median of the data as final data.</a:t>
            </a:r>
          </a:p>
          <a:p>
            <a:pPr lvl="1">
              <a:lnSpc>
                <a:spcPct val="90000"/>
              </a:lnSpc>
              <a:buClr>
                <a:srgbClr val="FF9700"/>
              </a:buClr>
            </a:pPr>
            <a:endParaRPr lang="en-US" sz="1400" dirty="0"/>
          </a:p>
          <a:p>
            <a:pPr marL="0" indent="0">
              <a:lnSpc>
                <a:spcPct val="90000"/>
              </a:lnSpc>
              <a:buClr>
                <a:srgbClr val="FF9700"/>
              </a:buClr>
              <a:buNone/>
            </a:pPr>
            <a:endParaRPr lang="en-US" sz="1400" dirty="0"/>
          </a:p>
        </p:txBody>
      </p:sp>
      <p:sp>
        <p:nvSpPr>
          <p:cNvPr id="113"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58B6D7A-80D6-4FCE-A0FA-91E56CFD49EC}"/>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7</a:t>
            </a:fld>
            <a:endParaRPr lang="en-US" sz="1900"/>
          </a:p>
        </p:txBody>
      </p:sp>
      <p:sp>
        <p:nvSpPr>
          <p:cNvPr id="4" name="Footer Placeholder 3">
            <a:extLst>
              <a:ext uri="{FF2B5EF4-FFF2-40B4-BE49-F238E27FC236}">
                <a16:creationId xmlns:a16="http://schemas.microsoft.com/office/drawing/2014/main" id="{8CF8957C-A04B-4AB8-B067-BFEED22BCEA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744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1" name="Rectangle 73">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51AE4-8694-4DEA-9245-F6DFD395AA1B}"/>
              </a:ext>
            </a:extLst>
          </p:cNvPr>
          <p:cNvSpPr>
            <a:spLocks noGrp="1"/>
          </p:cNvSpPr>
          <p:nvPr>
            <p:ph type="title"/>
          </p:nvPr>
        </p:nvSpPr>
        <p:spPr>
          <a:xfrm>
            <a:off x="649224" y="645106"/>
            <a:ext cx="3650279" cy="1259894"/>
          </a:xfrm>
        </p:spPr>
        <p:txBody>
          <a:bodyPr>
            <a:normAutofit/>
          </a:bodyPr>
          <a:lstStyle/>
          <a:p>
            <a:pPr>
              <a:lnSpc>
                <a:spcPct val="90000"/>
              </a:lnSpc>
            </a:pPr>
            <a:r>
              <a:rPr lang="en-US" sz="2800">
                <a:solidFill>
                  <a:srgbClr val="9D5744"/>
                </a:solidFill>
              </a:rPr>
              <a:t>Camera Pose Initialization and Estimation</a:t>
            </a:r>
            <a:endParaRPr lang="en-ID" sz="2800">
              <a:solidFill>
                <a:srgbClr val="9D5744"/>
              </a:solidFill>
            </a:endParaRPr>
          </a:p>
        </p:txBody>
      </p:sp>
      <p:sp>
        <p:nvSpPr>
          <p:cNvPr id="3082" name="Rectangle 75">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D5744"/>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lose up of a logo&#10;&#10;Description generated with high confidence">
            <a:extLst>
              <a:ext uri="{FF2B5EF4-FFF2-40B4-BE49-F238E27FC236}">
                <a16:creationId xmlns:a16="http://schemas.microsoft.com/office/drawing/2014/main" id="{3C642513-67A2-4F73-8E7E-B5E55F8D5DB9}"/>
              </a:ext>
            </a:extLst>
          </p:cNvPr>
          <p:cNvPicPr>
            <a:picLocks noGrp="1" noChangeAspect="1"/>
          </p:cNvPicPr>
          <p:nvPr>
            <p:ph idx="1"/>
          </p:nvPr>
        </p:nvPicPr>
        <p:blipFill>
          <a:blip r:embed="rId3"/>
          <a:stretch>
            <a:fillRect/>
          </a:stretch>
        </p:blipFill>
        <p:spPr>
          <a:xfrm>
            <a:off x="6995783" y="2395836"/>
            <a:ext cx="3379831" cy="3759200"/>
          </a:xfrm>
        </p:spPr>
      </p:pic>
      <p:sp>
        <p:nvSpPr>
          <p:cNvPr id="308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84C3B80-CB6B-4824-BCDC-77CC5C3D65D3}"/>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8</a:t>
            </a:fld>
            <a:endParaRPr lang="en-US" sz="1900"/>
          </a:p>
        </p:txBody>
      </p:sp>
      <p:sp>
        <p:nvSpPr>
          <p:cNvPr id="4" name="Footer Placeholder 3">
            <a:extLst>
              <a:ext uri="{FF2B5EF4-FFF2-40B4-BE49-F238E27FC236}">
                <a16:creationId xmlns:a16="http://schemas.microsoft.com/office/drawing/2014/main" id="{49AE2041-7566-4750-A02E-D09A6C087F70}"/>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8" name="TextBox 7">
            <a:extLst>
              <a:ext uri="{FF2B5EF4-FFF2-40B4-BE49-F238E27FC236}">
                <a16:creationId xmlns:a16="http://schemas.microsoft.com/office/drawing/2014/main" id="{805C7F5A-52F1-4F4A-AB17-F3DC47C84B25}"/>
              </a:ext>
            </a:extLst>
          </p:cNvPr>
          <p:cNvSpPr txBox="1"/>
          <p:nvPr/>
        </p:nvSpPr>
        <p:spPr>
          <a:xfrm>
            <a:off x="8871574" y="2325652"/>
            <a:ext cx="2099510" cy="369332"/>
          </a:xfrm>
          <a:prstGeom prst="rect">
            <a:avLst/>
          </a:prstGeom>
          <a:noFill/>
        </p:spPr>
        <p:txBody>
          <a:bodyPr wrap="square" rtlCol="0">
            <a:spAutoFit/>
          </a:bodyPr>
          <a:lstStyle/>
          <a:p>
            <a:r>
              <a:rPr lang="en-US" dirty="0" err="1"/>
              <a:t>camera_link</a:t>
            </a:r>
            <a:endParaRPr lang="en-ID" dirty="0"/>
          </a:p>
        </p:txBody>
      </p:sp>
      <p:sp>
        <p:nvSpPr>
          <p:cNvPr id="9" name="TextBox 8">
            <a:extLst>
              <a:ext uri="{FF2B5EF4-FFF2-40B4-BE49-F238E27FC236}">
                <a16:creationId xmlns:a16="http://schemas.microsoft.com/office/drawing/2014/main" id="{6B3C1E49-0882-4C9E-87BE-37D8F59AF2D0}"/>
              </a:ext>
            </a:extLst>
          </p:cNvPr>
          <p:cNvSpPr txBox="1"/>
          <p:nvPr/>
        </p:nvSpPr>
        <p:spPr>
          <a:xfrm>
            <a:off x="9131944" y="5722542"/>
            <a:ext cx="1553110" cy="369332"/>
          </a:xfrm>
          <a:prstGeom prst="rect">
            <a:avLst/>
          </a:prstGeom>
          <a:noFill/>
        </p:spPr>
        <p:txBody>
          <a:bodyPr wrap="square" rtlCol="0">
            <a:spAutoFit/>
          </a:bodyPr>
          <a:lstStyle/>
          <a:p>
            <a:r>
              <a:rPr lang="en-US" dirty="0" err="1"/>
              <a:t>base_link</a:t>
            </a:r>
            <a:endParaRPr lang="en-ID"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272F31-CDCF-4DCD-9533-887672ED38BB}"/>
                  </a:ext>
                </a:extLst>
              </p:cNvPr>
              <p:cNvSpPr txBox="1"/>
              <p:nvPr/>
            </p:nvSpPr>
            <p:spPr>
              <a:xfrm>
                <a:off x="5434771" y="2893772"/>
                <a:ext cx="2776966" cy="545342"/>
              </a:xfrm>
              <a:prstGeom prst="rect">
                <a:avLst/>
              </a:prstGeom>
              <a:solidFill>
                <a:srgbClr val="FFC000"/>
              </a:solidFill>
            </p:spPr>
            <p:txBody>
              <a:bodyPr wrap="square" rtlCol="0">
                <a:spAutoFit/>
              </a:bodyPr>
              <a:lstStyle/>
              <a:p>
                <a:r>
                  <a:rPr lang="en-US" dirty="0">
                    <a:latin typeface="Adobe Fan Heiti Std B" panose="020B0700000000000000" pitchFamily="34" charset="-128"/>
                    <a:ea typeface="Adobe Fan Heiti Std B" panose="020B0700000000000000" pitchFamily="34" charset="-128"/>
                  </a:rPr>
                  <a:t>a (ref angle) = </a:t>
                </a:r>
                <a14:m>
                  <m:oMath xmlns:m="http://schemas.openxmlformats.org/officeDocument/2006/math">
                    <m:func>
                      <m:funcPr>
                        <m:ctrlPr>
                          <a:rPr lang="en-US" i="1" smtClean="0">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i="0" smtClean="0">
                                <a:latin typeface="Cambria Math" panose="02040503050406030204" pitchFamily="18" charset="0"/>
                              </a:rPr>
                              <m:t>tan</m:t>
                            </m:r>
                          </m:e>
                          <m:sup>
                            <m:r>
                              <a:rPr lang="en-US" i="1" smtClean="0">
                                <a:latin typeface="Cambria Math" panose="02040503050406030204" pitchFamily="18" charset="0"/>
                              </a:rPr>
                              <m:t>−1</m:t>
                            </m:r>
                          </m:sup>
                        </m:sSup>
                      </m:fName>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den>
                        </m:f>
                      </m:e>
                    </m:func>
                  </m:oMath>
                </a14:m>
                <a:endParaRPr lang="en-ID" dirty="0">
                  <a:latin typeface="Adobe Fan Heiti Std B" panose="020B0700000000000000" pitchFamily="34" charset="-128"/>
                  <a:ea typeface="Adobe Fan Heiti Std B" panose="020B0700000000000000" pitchFamily="34" charset="-128"/>
                </a:endParaRPr>
              </a:p>
            </p:txBody>
          </p:sp>
        </mc:Choice>
        <mc:Fallback xmlns="">
          <p:sp>
            <p:nvSpPr>
              <p:cNvPr id="11" name="TextBox 10">
                <a:extLst>
                  <a:ext uri="{FF2B5EF4-FFF2-40B4-BE49-F238E27FC236}">
                    <a16:creationId xmlns:a16="http://schemas.microsoft.com/office/drawing/2014/main" id="{26272F31-CDCF-4DCD-9533-887672ED38BB}"/>
                  </a:ext>
                </a:extLst>
              </p:cNvPr>
              <p:cNvSpPr txBox="1">
                <a:spLocks noRot="1" noChangeAspect="1" noMove="1" noResize="1" noEditPoints="1" noAdjustHandles="1" noChangeArrowheads="1" noChangeShapeType="1" noTextEdit="1"/>
              </p:cNvSpPr>
              <p:nvPr/>
            </p:nvSpPr>
            <p:spPr>
              <a:xfrm>
                <a:off x="5434771" y="2893772"/>
                <a:ext cx="2776966" cy="545342"/>
              </a:xfrm>
              <a:prstGeom prst="rect">
                <a:avLst/>
              </a:prstGeom>
              <a:blipFill>
                <a:blip r:embed="rId4"/>
                <a:stretch>
                  <a:fillRect l="-1978" b="-3371"/>
                </a:stretch>
              </a:blipFill>
            </p:spPr>
            <p:txBody>
              <a:bodyPr/>
              <a:lstStyle/>
              <a:p>
                <a:r>
                  <a:rPr lang="en-ID">
                    <a:noFill/>
                  </a:rPr>
                  <a:t> </a:t>
                </a:r>
              </a:p>
            </p:txBody>
          </p:sp>
        </mc:Fallback>
      </mc:AlternateContent>
      <p:cxnSp>
        <p:nvCxnSpPr>
          <p:cNvPr id="13" name="Straight Connector 12">
            <a:extLst>
              <a:ext uri="{FF2B5EF4-FFF2-40B4-BE49-F238E27FC236}">
                <a16:creationId xmlns:a16="http://schemas.microsoft.com/office/drawing/2014/main" id="{7042070D-D022-4C3D-AA63-61D5CE020358}"/>
              </a:ext>
            </a:extLst>
          </p:cNvPr>
          <p:cNvCxnSpPr>
            <a:cxnSpLocks/>
          </p:cNvCxnSpPr>
          <p:nvPr/>
        </p:nvCxnSpPr>
        <p:spPr>
          <a:xfrm flipH="1">
            <a:off x="6434089" y="2694984"/>
            <a:ext cx="3353817" cy="208649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DB8D7E45-7BB8-4934-A227-226738D0E7C0}"/>
              </a:ext>
            </a:extLst>
          </p:cNvPr>
          <p:cNvCxnSpPr>
            <a:cxnSpLocks/>
          </p:cNvCxnSpPr>
          <p:nvPr/>
        </p:nvCxnSpPr>
        <p:spPr>
          <a:xfrm flipH="1">
            <a:off x="7655225" y="2694984"/>
            <a:ext cx="2132679" cy="3263669"/>
          </a:xfrm>
          <a:prstGeom prst="line">
            <a:avLst/>
          </a:prstGeom>
          <a:ln/>
        </p:spPr>
        <p:style>
          <a:lnRef idx="1">
            <a:schemeClr val="accent2"/>
          </a:lnRef>
          <a:fillRef idx="0">
            <a:schemeClr val="accent2"/>
          </a:fillRef>
          <a:effectRef idx="0">
            <a:schemeClr val="accent2"/>
          </a:effectRef>
          <a:fontRef idx="minor">
            <a:schemeClr val="tx1"/>
          </a:fontRef>
        </p:style>
      </p:cxnSp>
      <p:sp>
        <p:nvSpPr>
          <p:cNvPr id="17" name="Arc 16">
            <a:extLst>
              <a:ext uri="{FF2B5EF4-FFF2-40B4-BE49-F238E27FC236}">
                <a16:creationId xmlns:a16="http://schemas.microsoft.com/office/drawing/2014/main" id="{2B1F7CFE-04CB-4E8F-B3C4-151FF94F67F9}"/>
              </a:ext>
            </a:extLst>
          </p:cNvPr>
          <p:cNvSpPr/>
          <p:nvPr/>
        </p:nvSpPr>
        <p:spPr>
          <a:xfrm rot="10800000">
            <a:off x="8165891" y="3915167"/>
            <a:ext cx="1682677" cy="914400"/>
          </a:xfrm>
          <a:prstGeom prst="arc">
            <a:avLst>
              <a:gd name="adj1" fmla="val 11500824"/>
              <a:gd name="adj2" fmla="val 582570"/>
            </a:avLst>
          </a:prstGeom>
          <a:ln>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highlight>
                <a:srgbClr val="FF0000"/>
              </a:highlight>
            </a:endParaRPr>
          </a:p>
        </p:txBody>
      </p:sp>
      <p:cxnSp>
        <p:nvCxnSpPr>
          <p:cNvPr id="28" name="Straight Connector 27">
            <a:extLst>
              <a:ext uri="{FF2B5EF4-FFF2-40B4-BE49-F238E27FC236}">
                <a16:creationId xmlns:a16="http://schemas.microsoft.com/office/drawing/2014/main" id="{2198D6A1-FFD4-4B5D-921C-B93327719F88}"/>
              </a:ext>
            </a:extLst>
          </p:cNvPr>
          <p:cNvCxnSpPr>
            <a:cxnSpLocks/>
          </p:cNvCxnSpPr>
          <p:nvPr/>
        </p:nvCxnSpPr>
        <p:spPr>
          <a:xfrm>
            <a:off x="6434089" y="4742869"/>
            <a:ext cx="1170109" cy="1215784"/>
          </a:xfrm>
          <a:prstGeom prst="line">
            <a:avLst/>
          </a:prstGeom>
        </p:spPr>
        <p:style>
          <a:lnRef idx="1">
            <a:schemeClr val="accent2"/>
          </a:lnRef>
          <a:fillRef idx="0">
            <a:schemeClr val="accent2"/>
          </a:fillRef>
          <a:effectRef idx="0">
            <a:schemeClr val="accent2"/>
          </a:effectRef>
          <a:fontRef idx="minor">
            <a:schemeClr val="tx1"/>
          </a:fontRef>
        </p:style>
      </p:cxnSp>
      <p:sp>
        <p:nvSpPr>
          <p:cNvPr id="32" name="Rectangle 3">
            <a:extLst>
              <a:ext uri="{FF2B5EF4-FFF2-40B4-BE49-F238E27FC236}">
                <a16:creationId xmlns:a16="http://schemas.microsoft.com/office/drawing/2014/main" id="{54D25214-9B9F-4F09-AC78-1AF7FE4E73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tan θ = </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r>
              <a:rPr kumimoji="0" lang="en-US" altLang="en-US" sz="900" b="0" i="0" u="none" strike="noStrike" cap="none" normalizeH="0" baseline="0">
                <a:ln>
                  <a:noFill/>
                </a:ln>
                <a:solidFill>
                  <a:srgbClr val="000000"/>
                </a:solidFill>
                <a:effectLst/>
                <a:latin typeface="MathJax_Main"/>
              </a:rPr>
              <a:t>−</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8B603A-F968-48DC-AB34-0E32FD58FDFD}"/>
                  </a:ext>
                </a:extLst>
              </p:cNvPr>
              <p:cNvSpPr txBox="1"/>
              <p:nvPr/>
            </p:nvSpPr>
            <p:spPr>
              <a:xfrm>
                <a:off x="5300793" y="371895"/>
                <a:ext cx="1041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b="0" dirty="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08B603A-F968-48DC-AB34-0E32FD58FDFD}"/>
                  </a:ext>
                </a:extLst>
              </p:cNvPr>
              <p:cNvSpPr txBox="1">
                <a:spLocks noRot="1" noChangeAspect="1" noMove="1" noResize="1" noEditPoints="1" noAdjustHandles="1" noChangeArrowheads="1" noChangeShapeType="1" noTextEdit="1"/>
              </p:cNvSpPr>
              <p:nvPr/>
            </p:nvSpPr>
            <p:spPr>
              <a:xfrm>
                <a:off x="5300793" y="371895"/>
                <a:ext cx="1041760" cy="276999"/>
              </a:xfrm>
              <a:prstGeom prst="rect">
                <a:avLst/>
              </a:prstGeom>
              <a:blipFill>
                <a:blip r:embed="rId5"/>
                <a:stretch>
                  <a:fillRect l="-4706" r="-4706" b="-13333"/>
                </a:stretch>
              </a:blipFill>
            </p:spPr>
            <p:txBody>
              <a:bodyPr/>
              <a:lstStyle/>
              <a:p>
                <a:r>
                  <a:rPr lang="en-ID">
                    <a:noFill/>
                  </a:rPr>
                  <a:t> </a:t>
                </a:r>
              </a:p>
            </p:txBody>
          </p:sp>
        </mc:Fallback>
      </mc:AlternateContent>
      <p:sp>
        <p:nvSpPr>
          <p:cNvPr id="34" name="TextBox 33">
            <a:extLst>
              <a:ext uri="{FF2B5EF4-FFF2-40B4-BE49-F238E27FC236}">
                <a16:creationId xmlns:a16="http://schemas.microsoft.com/office/drawing/2014/main" id="{3774A2FC-53CC-4BC2-A8FB-5BBEE7CC269B}"/>
              </a:ext>
            </a:extLst>
          </p:cNvPr>
          <p:cNvSpPr txBox="1"/>
          <p:nvPr/>
        </p:nvSpPr>
        <p:spPr>
          <a:xfrm>
            <a:off x="8721564" y="4163190"/>
            <a:ext cx="341760" cy="369332"/>
          </a:xfrm>
          <a:prstGeom prst="rect">
            <a:avLst/>
          </a:prstGeom>
          <a:noFill/>
        </p:spPr>
        <p:txBody>
          <a:bodyPr wrap="none" rtlCol="0">
            <a:spAutoFit/>
          </a:bodyPr>
          <a:lstStyle/>
          <a:p>
            <a:r>
              <a:rPr lang="en-US" dirty="0"/>
              <a:t>b</a:t>
            </a:r>
            <a:endParaRPr lang="en-ID"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622DE5-74FF-427E-875D-478DD3A70A30}"/>
                  </a:ext>
                </a:extLst>
              </p:cNvPr>
              <p:cNvSpPr txBox="1"/>
              <p:nvPr/>
            </p:nvSpPr>
            <p:spPr>
              <a:xfrm>
                <a:off x="5300793" y="776683"/>
                <a:ext cx="201273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den>
                              </m:f>
                            </m:e>
                          </m:d>
                        </m:e>
                      </m:func>
                    </m:oMath>
                  </m:oMathPara>
                </a14:m>
                <a:endParaRPr lang="en-ID" dirty="0"/>
              </a:p>
            </p:txBody>
          </p:sp>
        </mc:Choice>
        <mc:Fallback xmlns="">
          <p:sp>
            <p:nvSpPr>
              <p:cNvPr id="37" name="TextBox 36">
                <a:extLst>
                  <a:ext uri="{FF2B5EF4-FFF2-40B4-BE49-F238E27FC236}">
                    <a16:creationId xmlns:a16="http://schemas.microsoft.com/office/drawing/2014/main" id="{37622DE5-74FF-427E-875D-478DD3A70A30}"/>
                  </a:ext>
                </a:extLst>
              </p:cNvPr>
              <p:cNvSpPr txBox="1">
                <a:spLocks noRot="1" noChangeAspect="1" noMove="1" noResize="1" noEditPoints="1" noAdjustHandles="1" noChangeArrowheads="1" noChangeShapeType="1" noTextEdit="1"/>
              </p:cNvSpPr>
              <p:nvPr/>
            </p:nvSpPr>
            <p:spPr>
              <a:xfrm>
                <a:off x="5300793" y="776683"/>
                <a:ext cx="2012730" cy="616259"/>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FA8DD183-BC25-4E9D-955F-B512F9228415}"/>
                  </a:ext>
                </a:extLst>
              </p:cNvPr>
              <p:cNvSpPr txBox="1"/>
              <p:nvPr/>
            </p:nvSpPr>
            <p:spPr>
              <a:xfrm>
                <a:off x="5285350" y="1488265"/>
                <a:ext cx="5794600" cy="707886"/>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000" dirty="0"/>
                  <a:t>Where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2</m:t>
                        </m:r>
                      </m:sub>
                    </m:sSub>
                  </m:oMath>
                </a14:m>
                <a:r>
                  <a:rPr lang="en-ID" sz="2000" dirty="0"/>
                  <a:t> = Reference gradient (</a:t>
                </a:r>
                <a:r>
                  <a:rPr lang="en-ID" sz="2000" dirty="0" err="1"/>
                  <a:t>const</a:t>
                </a:r>
                <a:r>
                  <a:rPr lang="en-ID" sz="2000" dirty="0"/>
                  <a:t>), and </a:t>
                </a:r>
              </a:p>
              <a:p>
                <a:r>
                  <a:rPr lang="en-US" sz="2000" dirty="0"/>
                  <a:t> </a:t>
                </a:r>
                <a:r>
                  <a:rPr lang="en-ID" sz="2000" dirty="0"/>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1</m:t>
                        </m:r>
                      </m:sub>
                    </m:sSub>
                  </m:oMath>
                </a14:m>
                <a:r>
                  <a:rPr lang="en-ID" sz="2000" dirty="0"/>
                  <a:t> = Detected circle gradient</a:t>
                </a:r>
              </a:p>
            </p:txBody>
          </p:sp>
        </mc:Choice>
        <mc:Fallback>
          <p:sp>
            <p:nvSpPr>
              <p:cNvPr id="40" name="TextBox 39">
                <a:extLst>
                  <a:ext uri="{FF2B5EF4-FFF2-40B4-BE49-F238E27FC236}">
                    <a16:creationId xmlns:a16="http://schemas.microsoft.com/office/drawing/2014/main" id="{FA8DD183-BC25-4E9D-955F-B512F9228415}"/>
                  </a:ext>
                </a:extLst>
              </p:cNvPr>
              <p:cNvSpPr txBox="1">
                <a:spLocks noRot="1" noChangeAspect="1" noMove="1" noResize="1" noEditPoints="1" noAdjustHandles="1" noChangeArrowheads="1" noChangeShapeType="1" noTextEdit="1"/>
              </p:cNvSpPr>
              <p:nvPr/>
            </p:nvSpPr>
            <p:spPr>
              <a:xfrm>
                <a:off x="5285350" y="1488265"/>
                <a:ext cx="5794600" cy="707886"/>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AFD457A-6731-40E3-8F4C-C980A0A1CD2C}"/>
                  </a:ext>
                </a:extLst>
              </p:cNvPr>
              <p:cNvSpPr txBox="1"/>
              <p:nvPr/>
            </p:nvSpPr>
            <p:spPr>
              <a:xfrm>
                <a:off x="7830343" y="346507"/>
                <a:ext cx="3786036" cy="719428"/>
              </a:xfrm>
              <a:prstGeom prst="rect">
                <a:avLst/>
              </a:prstGeom>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𝑐𝑎𝑚𝑒𝑟𝑎</m:t>
                      </m:r>
                      <m:r>
                        <a:rPr lang="en-US" b="0" i="1" smtClean="0">
                          <a:latin typeface="Cambria Math" panose="02040503050406030204" pitchFamily="18" charset="0"/>
                        </a:rPr>
                        <m:t> </m:t>
                      </m:r>
                      <m:r>
                        <a:rPr lang="en-US" b="0" i="1" smtClean="0">
                          <a:latin typeface="Cambria Math" panose="02040503050406030204" pitchFamily="18" charset="0"/>
                        </a:rPr>
                        <m:t>𝑎𝑛𝑔𝑙𝑒</m:t>
                      </m:r>
                      <m:r>
                        <a:rPr lang="en-ID" i="1" smtClean="0">
                          <a:latin typeface="Cambria Math" panose="02040503050406030204" pitchFamily="18" charset="0"/>
                        </a:rPr>
                        <m:t>=</m:t>
                      </m:r>
                      <m:d>
                        <m:dPr>
                          <m:begChr m:val="{"/>
                          <m:endChr m:val=""/>
                          <m:ctrlPr>
                            <a:rPr lang="en-ID" i="1" smtClean="0">
                              <a:latin typeface="Cambria Math" panose="02040503050406030204" pitchFamily="18" charset="0"/>
                            </a:rPr>
                          </m:ctrlPr>
                        </m:dPr>
                        <m:e>
                          <m:eqArr>
                            <m:eqArrPr>
                              <m:ctrlPr>
                                <a:rPr lang="en-ID" i="1" smtClean="0">
                                  <a:latin typeface="Cambria Math" panose="02040503050406030204" pitchFamily="18" charset="0"/>
                                </a:rPr>
                              </m:ctrlPr>
                            </m:eqArrPr>
                            <m:e>
                              <m:r>
                                <m:rPr>
                                  <m:nor/>
                                </m:rPr>
                                <a:rPr lang="en-US" dirty="0" smtClean="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
                              <m:r>
                                <a:rPr lang="en-ID" i="1" smtClean="0">
                                  <a:latin typeface="Cambria Math" panose="02040503050406030204" pitchFamily="18" charset="0"/>
                                </a:rPr>
                                <m:t>&amp;</m:t>
                              </m:r>
                              <m:r>
                                <m:rPr>
                                  <m:nor/>
                                </m:rPr>
                                <a:rPr lang="en-US" dirty="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smtClean="0">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m:t>
                              </m:r>
                              <m:sSub>
                                <m:sSubPr>
                                  <m:ctrlPr>
                                    <a:rPr lang="en-ID"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qArr>
                        </m:e>
                      </m:d>
                    </m:oMath>
                  </m:oMathPara>
                </a14:m>
                <a:endParaRPr lang="en-ID" dirty="0"/>
              </a:p>
            </p:txBody>
          </p:sp>
        </mc:Choice>
        <mc:Fallback xmlns="">
          <p:sp>
            <p:nvSpPr>
              <p:cNvPr id="41" name="TextBox 40">
                <a:extLst>
                  <a:ext uri="{FF2B5EF4-FFF2-40B4-BE49-F238E27FC236}">
                    <a16:creationId xmlns:a16="http://schemas.microsoft.com/office/drawing/2014/main" id="{9AFD457A-6731-40E3-8F4C-C980A0A1CD2C}"/>
                  </a:ext>
                </a:extLst>
              </p:cNvPr>
              <p:cNvSpPr txBox="1">
                <a:spLocks noRot="1" noChangeAspect="1" noMove="1" noResize="1" noEditPoints="1" noAdjustHandles="1" noChangeArrowheads="1" noChangeShapeType="1" noTextEdit="1"/>
              </p:cNvSpPr>
              <p:nvPr/>
            </p:nvSpPr>
            <p:spPr>
              <a:xfrm>
                <a:off x="7830343" y="346507"/>
                <a:ext cx="3786036" cy="719428"/>
              </a:xfrm>
              <a:prstGeom prst="rect">
                <a:avLst/>
              </a:prstGeom>
              <a:blipFill>
                <a:blip r:embed="rId9"/>
                <a:stretch>
                  <a:fillRect/>
                </a:stretch>
              </a:blipFill>
            </p:spPr>
            <p:txBody>
              <a:bodyPr/>
              <a:lstStyle/>
              <a:p>
                <a:r>
                  <a:rPr lang="en-ID">
                    <a:noFill/>
                  </a:rPr>
                  <a:t> </a:t>
                </a:r>
              </a:p>
            </p:txBody>
          </p:sp>
        </mc:Fallback>
      </mc:AlternateContent>
      <p:sp>
        <p:nvSpPr>
          <p:cNvPr id="42" name="TextBox 41">
            <a:extLst>
              <a:ext uri="{FF2B5EF4-FFF2-40B4-BE49-F238E27FC236}">
                <a16:creationId xmlns:a16="http://schemas.microsoft.com/office/drawing/2014/main" id="{82CE873A-4766-4B5A-A8BE-3F6146D9425E}"/>
              </a:ext>
            </a:extLst>
          </p:cNvPr>
          <p:cNvSpPr txBox="1"/>
          <p:nvPr/>
        </p:nvSpPr>
        <p:spPr>
          <a:xfrm>
            <a:off x="9830781" y="3991236"/>
            <a:ext cx="279962" cy="369332"/>
          </a:xfrm>
          <a:prstGeom prst="rect">
            <a:avLst/>
          </a:prstGeom>
          <a:solidFill>
            <a:srgbClr val="FFC000"/>
          </a:solidFill>
        </p:spPr>
        <p:txBody>
          <a:bodyPr wrap="square" rtlCol="0">
            <a:spAutoFit/>
          </a:bodyPr>
          <a:lstStyle/>
          <a:p>
            <a:r>
              <a:rPr lang="en-US" dirty="0"/>
              <a:t>y</a:t>
            </a:r>
            <a:endParaRPr lang="en-ID" dirty="0"/>
          </a:p>
        </p:txBody>
      </p:sp>
      <p:sp>
        <p:nvSpPr>
          <p:cNvPr id="71" name="TextBox 70">
            <a:extLst>
              <a:ext uri="{FF2B5EF4-FFF2-40B4-BE49-F238E27FC236}">
                <a16:creationId xmlns:a16="http://schemas.microsoft.com/office/drawing/2014/main" id="{6FF9FCA5-A18A-41F0-8B33-4082AC96482C}"/>
              </a:ext>
            </a:extLst>
          </p:cNvPr>
          <p:cNvSpPr txBox="1"/>
          <p:nvPr/>
        </p:nvSpPr>
        <p:spPr>
          <a:xfrm>
            <a:off x="8516973" y="5773987"/>
            <a:ext cx="279962" cy="369332"/>
          </a:xfrm>
          <a:prstGeom prst="rect">
            <a:avLst/>
          </a:prstGeom>
          <a:solidFill>
            <a:srgbClr val="FFC000"/>
          </a:solidFill>
        </p:spPr>
        <p:txBody>
          <a:bodyPr wrap="square" rtlCol="0">
            <a:spAutoFit/>
          </a:bodyPr>
          <a:lstStyle/>
          <a:p>
            <a:r>
              <a:rPr lang="en-US" dirty="0"/>
              <a:t>x</a:t>
            </a:r>
            <a:endParaRPr lang="en-ID" dirty="0"/>
          </a:p>
        </p:txBody>
      </p:sp>
      <p:sp>
        <p:nvSpPr>
          <p:cNvPr id="50" name="TextBox 49">
            <a:extLst>
              <a:ext uri="{FF2B5EF4-FFF2-40B4-BE49-F238E27FC236}">
                <a16:creationId xmlns:a16="http://schemas.microsoft.com/office/drawing/2014/main" id="{738DA7EE-97B2-48F7-9709-37017E860439}"/>
              </a:ext>
            </a:extLst>
          </p:cNvPr>
          <p:cNvSpPr txBox="1"/>
          <p:nvPr/>
        </p:nvSpPr>
        <p:spPr>
          <a:xfrm>
            <a:off x="2203418" y="1936770"/>
            <a:ext cx="2394284" cy="369332"/>
          </a:xfrm>
          <a:prstGeom prst="rect">
            <a:avLst/>
          </a:prstGeom>
          <a:noFill/>
        </p:spPr>
        <p:txBody>
          <a:bodyPr wrap="square" rtlCol="0">
            <a:spAutoFit/>
          </a:bodyPr>
          <a:lstStyle/>
          <a:p>
            <a:r>
              <a:rPr lang="en-US" dirty="0"/>
              <a:t>Color image</a:t>
            </a:r>
            <a:endParaRPr lang="en-ID" dirty="0"/>
          </a:p>
        </p:txBody>
      </p:sp>
      <p:cxnSp>
        <p:nvCxnSpPr>
          <p:cNvPr id="23" name="Straight Connector 22">
            <a:extLst>
              <a:ext uri="{FF2B5EF4-FFF2-40B4-BE49-F238E27FC236}">
                <a16:creationId xmlns:a16="http://schemas.microsoft.com/office/drawing/2014/main" id="{9E965A71-A984-4EE7-A2A1-005BE796D0A8}"/>
              </a:ext>
            </a:extLst>
          </p:cNvPr>
          <p:cNvCxnSpPr>
            <a:cxnSpLocks/>
          </p:cNvCxnSpPr>
          <p:nvPr/>
        </p:nvCxnSpPr>
        <p:spPr>
          <a:xfrm flipH="1">
            <a:off x="7010027" y="2694984"/>
            <a:ext cx="2767139" cy="26786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CBC34D1-7616-4DD0-8B6F-6C9DD1C01B30}"/>
              </a:ext>
            </a:extLst>
          </p:cNvPr>
          <p:cNvPicPr>
            <a:picLocks noChangeAspect="1"/>
          </p:cNvPicPr>
          <p:nvPr/>
        </p:nvPicPr>
        <p:blipFill>
          <a:blip r:embed="rId10"/>
          <a:stretch>
            <a:fillRect/>
          </a:stretch>
        </p:blipFill>
        <p:spPr>
          <a:xfrm>
            <a:off x="880608" y="2269359"/>
            <a:ext cx="4404742" cy="3779848"/>
          </a:xfrm>
          <a:prstGeom prst="rect">
            <a:avLst/>
          </a:prstGeom>
        </p:spPr>
      </p:pic>
      <p:sp>
        <p:nvSpPr>
          <p:cNvPr id="43" name="TextBox 42">
            <a:extLst>
              <a:ext uri="{FF2B5EF4-FFF2-40B4-BE49-F238E27FC236}">
                <a16:creationId xmlns:a16="http://schemas.microsoft.com/office/drawing/2014/main" id="{7801A639-CF8C-4B77-A80A-EC5F915C2C91}"/>
              </a:ext>
            </a:extLst>
          </p:cNvPr>
          <p:cNvSpPr txBox="1"/>
          <p:nvPr/>
        </p:nvSpPr>
        <p:spPr>
          <a:xfrm>
            <a:off x="1296722" y="3534830"/>
            <a:ext cx="1287532" cy="369332"/>
          </a:xfrm>
          <a:prstGeom prst="rect">
            <a:avLst/>
          </a:prstGeom>
          <a:noFill/>
        </p:spPr>
        <p:txBody>
          <a:bodyPr wrap="square" rtlCol="0">
            <a:spAutoFit/>
          </a:bodyPr>
          <a:lstStyle/>
          <a:p>
            <a:r>
              <a:rPr lang="en-US" dirty="0"/>
              <a:t>reference</a:t>
            </a:r>
            <a:endParaRPr lang="en-ID" dirty="0"/>
          </a:p>
        </p:txBody>
      </p:sp>
      <p:cxnSp>
        <p:nvCxnSpPr>
          <p:cNvPr id="47" name="Connector: Elbow 46">
            <a:extLst>
              <a:ext uri="{FF2B5EF4-FFF2-40B4-BE49-F238E27FC236}">
                <a16:creationId xmlns:a16="http://schemas.microsoft.com/office/drawing/2014/main" id="{2FBB21DA-24D1-4819-9219-D6CB137DA803}"/>
              </a:ext>
            </a:extLst>
          </p:cNvPr>
          <p:cNvCxnSpPr>
            <a:cxnSpLocks/>
          </p:cNvCxnSpPr>
          <p:nvPr/>
        </p:nvCxnSpPr>
        <p:spPr>
          <a:xfrm>
            <a:off x="1829325" y="3863292"/>
            <a:ext cx="962369" cy="2694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3940AD8-F663-4457-B45B-D160587DF68D}"/>
              </a:ext>
            </a:extLst>
          </p:cNvPr>
          <p:cNvSpPr/>
          <p:nvPr/>
        </p:nvSpPr>
        <p:spPr>
          <a:xfrm>
            <a:off x="3481404" y="2550105"/>
            <a:ext cx="1910492" cy="646331"/>
          </a:xfrm>
          <a:prstGeom prst="rect">
            <a:avLst/>
          </a:prstGeom>
        </p:spPr>
        <p:txBody>
          <a:bodyPr wrap="square">
            <a:spAutoFit/>
          </a:bodyPr>
          <a:lstStyle/>
          <a:p>
            <a:r>
              <a:rPr lang="en-US" dirty="0"/>
              <a:t>Detected circle</a:t>
            </a:r>
            <a:endParaRPr lang="en-ID" dirty="0"/>
          </a:p>
        </p:txBody>
      </p:sp>
      <p:cxnSp>
        <p:nvCxnSpPr>
          <p:cNvPr id="56" name="Connector: Elbow 55">
            <a:extLst>
              <a:ext uri="{FF2B5EF4-FFF2-40B4-BE49-F238E27FC236}">
                <a16:creationId xmlns:a16="http://schemas.microsoft.com/office/drawing/2014/main" id="{9D86958F-84E3-41E9-ADDC-F654B4FF1987}"/>
              </a:ext>
            </a:extLst>
          </p:cNvPr>
          <p:cNvCxnSpPr>
            <a:cxnSpLocks/>
          </p:cNvCxnSpPr>
          <p:nvPr/>
        </p:nvCxnSpPr>
        <p:spPr>
          <a:xfrm rot="10800000" flipV="1">
            <a:off x="3155084" y="3262790"/>
            <a:ext cx="723472" cy="166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25AE4D-27BA-4B5D-A765-3628BD3F994D}"/>
              </a:ext>
            </a:extLst>
          </p:cNvPr>
          <p:cNvSpPr txBox="1"/>
          <p:nvPr/>
        </p:nvSpPr>
        <p:spPr>
          <a:xfrm>
            <a:off x="6797964" y="6155036"/>
            <a:ext cx="662361" cy="369332"/>
          </a:xfrm>
          <a:prstGeom prst="rect">
            <a:avLst/>
          </a:prstGeom>
          <a:noFill/>
        </p:spPr>
        <p:txBody>
          <a:bodyPr wrap="none" rtlCol="0">
            <a:spAutoFit/>
          </a:bodyPr>
          <a:lstStyle/>
          <a:p>
            <a:r>
              <a:rPr lang="en-US" dirty="0"/>
              <a:t>lidar</a:t>
            </a:r>
            <a:endParaRPr lang="en-ID" dirty="0"/>
          </a:p>
        </p:txBody>
      </p:sp>
      <p:cxnSp>
        <p:nvCxnSpPr>
          <p:cNvPr id="20" name="Straight Arrow Connector 19">
            <a:extLst>
              <a:ext uri="{FF2B5EF4-FFF2-40B4-BE49-F238E27FC236}">
                <a16:creationId xmlns:a16="http://schemas.microsoft.com/office/drawing/2014/main" id="{95D351EF-28BD-4975-9896-9397A488A2C6}"/>
              </a:ext>
            </a:extLst>
          </p:cNvPr>
          <p:cNvCxnSpPr/>
          <p:nvPr/>
        </p:nvCxnSpPr>
        <p:spPr>
          <a:xfrm flipV="1">
            <a:off x="7232073" y="5722542"/>
            <a:ext cx="166254" cy="40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5E2D70-0441-4CB8-A473-16DD2AFE18ED}"/>
              </a:ext>
            </a:extLst>
          </p:cNvPr>
          <p:cNvSpPr txBox="1"/>
          <p:nvPr/>
        </p:nvSpPr>
        <p:spPr>
          <a:xfrm>
            <a:off x="5125324" y="5644457"/>
            <a:ext cx="1478475" cy="646331"/>
          </a:xfrm>
          <a:prstGeom prst="rect">
            <a:avLst/>
          </a:prstGeom>
          <a:noFill/>
        </p:spPr>
        <p:txBody>
          <a:bodyPr wrap="square" rtlCol="0">
            <a:spAutoFit/>
          </a:bodyPr>
          <a:lstStyle/>
          <a:p>
            <a:r>
              <a:rPr lang="en-US" dirty="0"/>
              <a:t>Detected circle</a:t>
            </a:r>
            <a:endParaRPr lang="en-ID" dirty="0"/>
          </a:p>
        </p:txBody>
      </p:sp>
      <p:cxnSp>
        <p:nvCxnSpPr>
          <p:cNvPr id="12" name="Straight Arrow Connector 11">
            <a:extLst>
              <a:ext uri="{FF2B5EF4-FFF2-40B4-BE49-F238E27FC236}">
                <a16:creationId xmlns:a16="http://schemas.microsoft.com/office/drawing/2014/main" id="{E90A8635-5E73-4042-80B3-AB6F6BE35F15}"/>
              </a:ext>
            </a:extLst>
          </p:cNvPr>
          <p:cNvCxnSpPr>
            <a:stCxn id="3" idx="0"/>
          </p:cNvCxnSpPr>
          <p:nvPr/>
        </p:nvCxnSpPr>
        <p:spPr>
          <a:xfrm flipV="1">
            <a:off x="5864562" y="5385122"/>
            <a:ext cx="1136779" cy="259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500" fill="hold"/>
                                        <p:tgtEl>
                                          <p:spTgt spid="43"/>
                                        </p:tgtEl>
                                        <p:attrNameLst>
                                          <p:attrName>ppt_x</p:attrName>
                                        </p:attrNameLst>
                                      </p:cBhvr>
                                      <p:tavLst>
                                        <p:tav tm="0">
                                          <p:val>
                                            <p:strVal val="#ppt_x"/>
                                          </p:val>
                                        </p:tav>
                                        <p:tav tm="100000">
                                          <p:val>
                                            <p:strVal val="#ppt_x"/>
                                          </p:val>
                                        </p:tav>
                                      </p:tavLst>
                                    </p:anim>
                                    <p:anim calcmode="lin" valueType="num">
                                      <p:cBhvr additive="base">
                                        <p:cTn id="15" dur="500" fill="hold"/>
                                        <p:tgtEl>
                                          <p:spTgt spid="4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ppt_x"/>
                                          </p:val>
                                        </p:tav>
                                        <p:tav tm="100000">
                                          <p:val>
                                            <p:strVal val="#ppt_x"/>
                                          </p:val>
                                        </p:tav>
                                      </p:tavLst>
                                    </p:anim>
                                    <p:anim calcmode="lin" valueType="num">
                                      <p:cBhvr additive="base">
                                        <p:cTn id="53" dur="500" fill="hold"/>
                                        <p:tgtEl>
                                          <p:spTgt spid="3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 calcmode="lin" valueType="num">
                                      <p:cBhvr additive="base">
                                        <p:cTn id="60" dur="500" fill="hold"/>
                                        <p:tgtEl>
                                          <p:spTgt spid="71"/>
                                        </p:tgtEl>
                                        <p:attrNameLst>
                                          <p:attrName>ppt_x</p:attrName>
                                        </p:attrNameLst>
                                      </p:cBhvr>
                                      <p:tavLst>
                                        <p:tav tm="0">
                                          <p:val>
                                            <p:strVal val="#ppt_x"/>
                                          </p:val>
                                        </p:tav>
                                        <p:tav tm="100000">
                                          <p:val>
                                            <p:strVal val="#ppt_x"/>
                                          </p:val>
                                        </p:tav>
                                      </p:tavLst>
                                    </p:anim>
                                    <p:anim calcmode="lin" valueType="num">
                                      <p:cBhvr additive="base">
                                        <p:cTn id="61" dur="500" fill="hold"/>
                                        <p:tgtEl>
                                          <p:spTgt spid="71"/>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 fill="hold"/>
                                        <p:tgtEl>
                                          <p:spTgt spid="20"/>
                                        </p:tgtEl>
                                        <p:attrNameLst>
                                          <p:attrName>ppt_x</p:attrName>
                                        </p:attrNameLst>
                                      </p:cBhvr>
                                      <p:tavLst>
                                        <p:tav tm="0">
                                          <p:val>
                                            <p:strVal val="#ppt_x"/>
                                          </p:val>
                                        </p:tav>
                                        <p:tav tm="100000">
                                          <p:val>
                                            <p:strVal val="#ppt_x"/>
                                          </p:val>
                                        </p:tav>
                                      </p:tavLst>
                                    </p:anim>
                                    <p:anim calcmode="lin" valueType="num">
                                      <p:cBhvr additive="base">
                                        <p:cTn id="73" dur="500" fill="hold"/>
                                        <p:tgtEl>
                                          <p:spTgt spid="2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 calcmode="lin" valueType="num">
                                      <p:cBhvr additive="base">
                                        <p:cTn id="76" dur="500" fill="hold"/>
                                        <p:tgtEl>
                                          <p:spTgt spid="50"/>
                                        </p:tgtEl>
                                        <p:attrNameLst>
                                          <p:attrName>ppt_x</p:attrName>
                                        </p:attrNameLst>
                                      </p:cBhvr>
                                      <p:tavLst>
                                        <p:tav tm="0">
                                          <p:val>
                                            <p:strVal val="#ppt_x"/>
                                          </p:val>
                                        </p:tav>
                                        <p:tav tm="100000">
                                          <p:val>
                                            <p:strVal val="#ppt_x"/>
                                          </p:val>
                                        </p:tav>
                                      </p:tavLst>
                                    </p:anim>
                                    <p:anim calcmode="lin" valueType="num">
                                      <p:cBhvr additive="base">
                                        <p:cTn id="77" dur="500" fill="hold"/>
                                        <p:tgtEl>
                                          <p:spTgt spid="5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500" fill="hold"/>
                                        <p:tgtEl>
                                          <p:spTgt spid="51"/>
                                        </p:tgtEl>
                                        <p:attrNameLst>
                                          <p:attrName>ppt_x</p:attrName>
                                        </p:attrNameLst>
                                      </p:cBhvr>
                                      <p:tavLst>
                                        <p:tav tm="0">
                                          <p:val>
                                            <p:strVal val="#ppt_x"/>
                                          </p:val>
                                        </p:tav>
                                        <p:tav tm="100000">
                                          <p:val>
                                            <p:strVal val="#ppt_x"/>
                                          </p:val>
                                        </p:tav>
                                      </p:tavLst>
                                    </p:anim>
                                    <p:anim calcmode="lin" valueType="num">
                                      <p:cBhvr additive="base">
                                        <p:cTn id="81" dur="500" fill="hold"/>
                                        <p:tgtEl>
                                          <p:spTgt spid="51"/>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additive="base">
                                        <p:cTn id="84" dur="500" fill="hold"/>
                                        <p:tgtEl>
                                          <p:spTgt spid="56"/>
                                        </p:tgtEl>
                                        <p:attrNameLst>
                                          <p:attrName>ppt_x</p:attrName>
                                        </p:attrNameLst>
                                      </p:cBhvr>
                                      <p:tavLst>
                                        <p:tav tm="0">
                                          <p:val>
                                            <p:strVal val="#ppt_x"/>
                                          </p:val>
                                        </p:tav>
                                        <p:tav tm="100000">
                                          <p:val>
                                            <p:strVal val="#ppt_x"/>
                                          </p:val>
                                        </p:tav>
                                      </p:tavLst>
                                    </p:anim>
                                    <p:anim calcmode="lin" valueType="num">
                                      <p:cBhvr additive="base">
                                        <p:cTn id="8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additive="base">
                                        <p:cTn id="90" dur="500" fill="hold"/>
                                        <p:tgtEl>
                                          <p:spTgt spid="11"/>
                                        </p:tgtEl>
                                        <p:attrNameLst>
                                          <p:attrName>ppt_x</p:attrName>
                                        </p:attrNameLst>
                                      </p:cBhvr>
                                      <p:tavLst>
                                        <p:tav tm="0">
                                          <p:val>
                                            <p:strVal val="#ppt_x"/>
                                          </p:val>
                                        </p:tav>
                                        <p:tav tm="100000">
                                          <p:val>
                                            <p:strVal val="#ppt_x"/>
                                          </p:val>
                                        </p:tav>
                                      </p:tavLst>
                                    </p:anim>
                                    <p:anim calcmode="lin" valueType="num">
                                      <p:cBhvr additive="base">
                                        <p:cTn id="9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barn(inVertical)">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1000"/>
                                        <p:tgtEl>
                                          <p:spTgt spid="37"/>
                                        </p:tgtEl>
                                      </p:cBhvr>
                                    </p:animEffect>
                                    <p:anim calcmode="lin" valueType="num">
                                      <p:cBhvr>
                                        <p:cTn id="102" dur="1000" fill="hold"/>
                                        <p:tgtEl>
                                          <p:spTgt spid="37"/>
                                        </p:tgtEl>
                                        <p:attrNameLst>
                                          <p:attrName>ppt_x</p:attrName>
                                        </p:attrNameLst>
                                      </p:cBhvr>
                                      <p:tavLst>
                                        <p:tav tm="0">
                                          <p:val>
                                            <p:strVal val="#ppt_x"/>
                                          </p:val>
                                        </p:tav>
                                        <p:tav tm="100000">
                                          <p:val>
                                            <p:strVal val="#ppt_x"/>
                                          </p:val>
                                        </p:tav>
                                      </p:tavLst>
                                    </p:anim>
                                    <p:anim calcmode="lin" valueType="num">
                                      <p:cBhvr>
                                        <p:cTn id="10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1000"/>
                                        <p:tgtEl>
                                          <p:spTgt spid="40"/>
                                        </p:tgtEl>
                                      </p:cBhvr>
                                    </p:animEffect>
                                    <p:anim calcmode="lin" valueType="num">
                                      <p:cBhvr>
                                        <p:cTn id="109" dur="1000" fill="hold"/>
                                        <p:tgtEl>
                                          <p:spTgt spid="40"/>
                                        </p:tgtEl>
                                        <p:attrNameLst>
                                          <p:attrName>ppt_x</p:attrName>
                                        </p:attrNameLst>
                                      </p:cBhvr>
                                      <p:tavLst>
                                        <p:tav tm="0">
                                          <p:val>
                                            <p:strVal val="#ppt_x"/>
                                          </p:val>
                                        </p:tav>
                                        <p:tav tm="100000">
                                          <p:val>
                                            <p:strVal val="#ppt_x"/>
                                          </p:val>
                                        </p:tav>
                                      </p:tavLst>
                                    </p:anim>
                                    <p:anim calcmode="lin" valueType="num">
                                      <p:cBhvr>
                                        <p:cTn id="11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7" grpId="0" animBg="1"/>
      <p:bldP spid="33" grpId="0"/>
      <p:bldP spid="34" grpId="0"/>
      <p:bldP spid="37" grpId="0"/>
      <p:bldP spid="40" grpId="0"/>
      <p:bldP spid="41" grpId="0" animBg="1"/>
      <p:bldP spid="42" grpId="0" animBg="1"/>
      <p:bldP spid="71" grpId="0" animBg="1"/>
      <p:bldP spid="50" grpId="0"/>
      <p:bldP spid="43" grpId="0"/>
      <p:bldP spid="5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4D77256-DBF1-4D3D-AB97-B6F94D75CEA6}"/>
              </a:ext>
            </a:extLst>
          </p:cNvPr>
          <p:cNvSpPr>
            <a:spLocks noGrp="1"/>
          </p:cNvSpPr>
          <p:nvPr>
            <p:ph type="title"/>
          </p:nvPr>
        </p:nvSpPr>
        <p:spPr>
          <a:xfrm>
            <a:off x="649224" y="645106"/>
            <a:ext cx="3650279" cy="1259894"/>
          </a:xfrm>
        </p:spPr>
        <p:txBody>
          <a:bodyPr>
            <a:normAutofit/>
          </a:bodyPr>
          <a:lstStyle/>
          <a:p>
            <a:r>
              <a:rPr lang="en-US" dirty="0">
                <a:solidFill>
                  <a:srgbClr val="4D3346"/>
                </a:solidFill>
              </a:rPr>
              <a:t>Result</a:t>
            </a:r>
            <a:endParaRPr lang="en-ID" dirty="0">
              <a:solidFill>
                <a:srgbClr val="4D3346"/>
              </a:solidFill>
            </a:endParaRPr>
          </a:p>
        </p:txBody>
      </p:sp>
      <p:sp>
        <p:nvSpPr>
          <p:cNvPr id="16" name="Rectangle 15">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D3346"/>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6B521946-660B-46D3-9683-19FFFF5C0DF6}"/>
              </a:ext>
            </a:extLst>
          </p:cNvPr>
          <p:cNvSpPr>
            <a:spLocks noGrp="1"/>
          </p:cNvSpPr>
          <p:nvPr>
            <p:ph idx="1"/>
          </p:nvPr>
        </p:nvSpPr>
        <p:spPr>
          <a:xfrm>
            <a:off x="649225" y="2133600"/>
            <a:ext cx="3650278" cy="3759253"/>
          </a:xfrm>
        </p:spPr>
        <p:txBody>
          <a:bodyPr>
            <a:normAutofit/>
          </a:bodyPr>
          <a:lstStyle/>
          <a:p>
            <a:pPr>
              <a:buClr>
                <a:srgbClr val="FF9700"/>
              </a:buClr>
            </a:pPr>
            <a:endParaRPr lang="en-US"/>
          </a:p>
        </p:txBody>
      </p:sp>
      <p:pic>
        <p:nvPicPr>
          <p:cNvPr id="9" name="Content Placeholder 5" descr="https://raw.githubusercontent.com/Jphartogi/Ipa_final_presentation/master/Hough%20oke%20banget.png">
            <a:extLst>
              <a:ext uri="{FF2B5EF4-FFF2-40B4-BE49-F238E27FC236}">
                <a16:creationId xmlns:a16="http://schemas.microsoft.com/office/drawing/2014/main" id="{E6C55879-0CBE-4C51-9A07-25AF0EAE00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56" t="1" r="18752" b="1"/>
          <a:stretch/>
        </p:blipFill>
        <p:spPr bwMode="auto">
          <a:xfrm>
            <a:off x="3675761" y="0"/>
            <a:ext cx="8433475" cy="741301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9AE0FDF-F20B-4AC6-AEC3-2344199371D1}"/>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9</a:t>
            </a:fld>
            <a:endParaRPr lang="en-US" sz="1900"/>
          </a:p>
        </p:txBody>
      </p:sp>
      <p:sp>
        <p:nvSpPr>
          <p:cNvPr id="4" name="Footer Placeholder 3">
            <a:extLst>
              <a:ext uri="{FF2B5EF4-FFF2-40B4-BE49-F238E27FC236}">
                <a16:creationId xmlns:a16="http://schemas.microsoft.com/office/drawing/2014/main" id="{6DD8976A-E1EB-47ED-AACB-E78D5920C54B}"/>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2715649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1443</Words>
  <Application>Microsoft Office PowerPoint</Application>
  <PresentationFormat>Widescreen</PresentationFormat>
  <Paragraphs>146</Paragraphs>
  <Slides>14</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Adobe Fan Heiti Std B</vt:lpstr>
      <vt:lpstr>Arial</vt:lpstr>
      <vt:lpstr>Calibri</vt:lpstr>
      <vt:lpstr>Cambria Math</vt:lpstr>
      <vt:lpstr>Century Gothic</vt:lpstr>
      <vt:lpstr>MathJax_Main</vt:lpstr>
      <vt:lpstr>MathJax_Math-italic</vt:lpstr>
      <vt:lpstr>Verdana</vt:lpstr>
      <vt:lpstr>Wingdings</vt:lpstr>
      <vt:lpstr>Wingdings 3</vt:lpstr>
      <vt:lpstr>Wisp</vt:lpstr>
      <vt:lpstr>Internship Presentation </vt:lpstr>
      <vt:lpstr>Docking charging station</vt:lpstr>
      <vt:lpstr>Marker Detection and Pose Estimation</vt:lpstr>
      <vt:lpstr>Result of docking process</vt:lpstr>
      <vt:lpstr>Result Video</vt:lpstr>
      <vt:lpstr>Camera pose estimation</vt:lpstr>
      <vt:lpstr>Camera pose estimation</vt:lpstr>
      <vt:lpstr>Camera Pose Initialization and Estimation</vt:lpstr>
      <vt:lpstr>Result</vt:lpstr>
      <vt:lpstr>Speech Recognition</vt:lpstr>
      <vt:lpstr>Demo Speech Recognition</vt:lpstr>
      <vt:lpstr>Tablet Height Control</vt:lpstr>
      <vt:lpstr>Acceleration and deceleration</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 </dc:title>
  <dc:creator>joshua phartogi</dc:creator>
  <cp:lastModifiedBy>joshua phartogi</cp:lastModifiedBy>
  <cp:revision>3</cp:revision>
  <dcterms:created xsi:type="dcterms:W3CDTF">2019-05-23T07:58:24Z</dcterms:created>
  <dcterms:modified xsi:type="dcterms:W3CDTF">2019-05-23T08:03:19Z</dcterms:modified>
</cp:coreProperties>
</file>