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56" r:id="rId4"/>
    <p:sldId id="259" r:id="rId5"/>
    <p:sldId id="278" r:id="rId6"/>
    <p:sldId id="274" r:id="rId7"/>
    <p:sldId id="258" r:id="rId8"/>
    <p:sldId id="261" r:id="rId9"/>
    <p:sldId id="275" r:id="rId10"/>
    <p:sldId id="276" r:id="rId11"/>
    <p:sldId id="262" r:id="rId12"/>
    <p:sldId id="263" r:id="rId13"/>
    <p:sldId id="279" r:id="rId14"/>
    <p:sldId id="264" r:id="rId15"/>
    <p:sldId id="280" r:id="rId16"/>
    <p:sldId id="281" r:id="rId17"/>
    <p:sldId id="266" r:id="rId18"/>
    <p:sldId id="265" r:id="rId19"/>
    <p:sldId id="277" r:id="rId20"/>
    <p:sldId id="282" r:id="rId21"/>
    <p:sldId id="267" r:id="rId22"/>
    <p:sldId id="268" r:id="rId23"/>
    <p:sldId id="269" r:id="rId24"/>
    <p:sldId id="285" r:id="rId25"/>
    <p:sldId id="270" r:id="rId26"/>
    <p:sldId id="289" r:id="rId27"/>
    <p:sldId id="288" r:id="rId28"/>
    <p:sldId id="271" r:id="rId29"/>
    <p:sldId id="272" r:id="rId30"/>
    <p:sldId id="284" r:id="rId31"/>
    <p:sldId id="287" r:id="rId32"/>
    <p:sldId id="273" r:id="rId33"/>
    <p:sldId id="260" r:id="rId34"/>
    <p:sldId id="283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00:39:35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1 129,'574'17,"-24"-1,-261-14,465-6,-511-11,90-2,-137 19,212-4,-246-12,56-2,747 15,-458 2,-472 1,63 11,-57-6,45 2,792 20,716-23,-873-9,-510 1,236 5,-262 11,73 2,1019-14,-614-4,-394-22,-97 5,445-5,-38 3,-100-21,514-18,-740 58,191 7,-291 8,185 39,-262-39,145 7,79-22,-114-1,382 3,-535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00:39:39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17543 160,'-1765'0,"1594"8,-321 59,9 1,-551-51,618-21,-3054 4,3394-4,-87-15,76 8,-177-17,-81-10,-74-11,-513 7,-1029 45,1937-4,-1-2,-40-8,40 5,0 2,-34-2,-222-25,23 2,-233 24,-95-5,-827-12,941 25,-643-3,1090 1,0 2,-43 9,42-6,-1-1,-29 1,-316-7,345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F990-D57B-CFD5-7F85-22A0A5CBF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2F5B-2B48-DE7A-950F-465C085FA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80A3-CA46-E4A0-5D41-D9DB0D4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1650-88BB-D4DF-0509-ACA3DACD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CD3D-8DFE-008B-A7F0-CA1469ED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79C4-E4B7-D3E0-CEE5-9049FC33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A1E50-9B35-368F-2EE8-7FACA9C41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735F-7211-FE36-BFCA-0515DDDA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CD6A-95FA-1B0B-DDA9-FF33173E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A9BC-45AC-263E-65A5-BF0B505C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0CA89-D7C8-2D40-ED6D-17FA29EEA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870F2-4F41-1271-01FF-0428B6A9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BDAE-31F7-263E-F7EC-5B3D34C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45D3-ADAC-44D8-63C9-6E310E08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61F6-728D-015A-F8B4-B9B21E5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BB1D-B3DE-1C46-F0AD-33A2BB31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3A78-6E69-A06C-43BD-CAB03E99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9843-EEDA-7755-39E9-41A90CEC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C1D4-0E05-E74B-8D4E-5A9135B9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CF18-A98D-7F71-3EEB-5CFC4C5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9617-0D72-AFC1-F9C6-901A65E1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509F-6427-1453-25CD-6CA5E4A0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2D6E-F133-74F6-468B-638A6C2E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B54C-11DF-7106-4411-A45E22AE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280D-6302-6ECE-B7DB-89296962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5214-95CD-345E-386B-2356C931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BF56-B1A2-56E9-8B6F-E77A67734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F454-76E1-1CFF-2ACF-2AAAD9BC9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E6B5D-E2C2-631F-178A-E410BCBC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4E7C5-8BE9-D0D1-FF9D-05CF80A6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971F-E468-0C12-7AC9-F4664A8A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77B-6251-4471-60EF-A0C0CA77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BE16-1C7B-6239-6272-E2E25A6F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19E6D-2F45-C47F-D55C-A2566317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B6127-1609-6135-A76D-987A7DC83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1E2B2-2C33-CFC3-225C-4342BDEE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B8304-BBA9-CDE3-03F3-0C4AB03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8DC76-EA85-550C-3B1A-721A2BA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4F798-5B8A-0B85-2786-CBBD91A0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AB3A-43DE-37FA-2920-A416035C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E0245-E7A4-D8A9-9359-FCFFA7A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64B0-E198-48E2-0953-A619B54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D656-9815-4EE6-05C0-EBBE162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0FF2A-C218-D5F5-D877-24E9D642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F47FC-96F1-F0BE-5777-0ED04035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73005-C86B-A033-0553-6F38AF99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5287-D048-2C0C-1930-F6DE2CA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875C-8B1B-4356-CE46-992D0035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A9EA-70D0-5473-6D53-BAEBC96C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758A-E9F9-4E59-3F7C-95298ED9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42AF-F14A-8112-F42B-4681318B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75377-3763-6229-F581-59EAEFF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DE7D-F577-BF2A-4EB5-873B0EC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0C213-AC04-765B-92F5-1BC2928A0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A5EF-32F6-2437-5652-45A99837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D9D8F-002B-2AFF-42FF-D9B90F3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4C170-C6B1-F133-F938-1631E79F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3DBCF-B1D7-6A7C-59DF-D6A86637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4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7E75E-FDCB-4444-6C53-3F48DCCC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ACE5-031E-AB56-381D-6828B515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4F52-C172-B9B8-7BA9-81FE31D50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2CFE-D0E9-405D-BD1A-647E3A6F7F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7059-9F9A-70D4-9276-630769F71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602D-85B8-C331-D148-92288083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0C7B-4D25-4716-B636-972C9D3E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8A0AD5-6E07-B3F2-2233-05B8C57BBF42}"/>
              </a:ext>
            </a:extLst>
          </p:cNvPr>
          <p:cNvSpPr/>
          <p:nvPr/>
        </p:nvSpPr>
        <p:spPr>
          <a:xfrm>
            <a:off x="128116" y="1439916"/>
            <a:ext cx="1145608" cy="66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35D77-38D9-343A-AE81-2D2037265209}"/>
              </a:ext>
            </a:extLst>
          </p:cNvPr>
          <p:cNvSpPr/>
          <p:nvPr/>
        </p:nvSpPr>
        <p:spPr>
          <a:xfrm>
            <a:off x="128116" y="2212901"/>
            <a:ext cx="1145608" cy="66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860D2-ACB5-C2A0-EF21-A19B97A7D7FE}"/>
              </a:ext>
            </a:extLst>
          </p:cNvPr>
          <p:cNvSpPr/>
          <p:nvPr/>
        </p:nvSpPr>
        <p:spPr>
          <a:xfrm>
            <a:off x="128116" y="2985886"/>
            <a:ext cx="1145608" cy="66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19442-63E3-36CB-FC83-16C21F4112B3}"/>
              </a:ext>
            </a:extLst>
          </p:cNvPr>
          <p:cNvSpPr/>
          <p:nvPr/>
        </p:nvSpPr>
        <p:spPr>
          <a:xfrm>
            <a:off x="128116" y="3758871"/>
            <a:ext cx="1145608" cy="66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F7FCD-9F3D-A2E6-DFBA-8E98B035C184}"/>
              </a:ext>
            </a:extLst>
          </p:cNvPr>
          <p:cNvSpPr/>
          <p:nvPr/>
        </p:nvSpPr>
        <p:spPr>
          <a:xfrm>
            <a:off x="128116" y="4531856"/>
            <a:ext cx="1145608" cy="66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BB993-581A-037A-640A-0D91034B86E8}"/>
              </a:ext>
            </a:extLst>
          </p:cNvPr>
          <p:cNvSpPr/>
          <p:nvPr/>
        </p:nvSpPr>
        <p:spPr>
          <a:xfrm>
            <a:off x="128116" y="5304841"/>
            <a:ext cx="1145608" cy="66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1FA82-317A-8D42-1DDB-F830189CA1A3}"/>
              </a:ext>
            </a:extLst>
          </p:cNvPr>
          <p:cNvSpPr/>
          <p:nvPr/>
        </p:nvSpPr>
        <p:spPr>
          <a:xfrm>
            <a:off x="231226" y="772501"/>
            <a:ext cx="11519339" cy="509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9167-2604-2720-8821-21F08F57B958}"/>
              </a:ext>
            </a:extLst>
          </p:cNvPr>
          <p:cNvSpPr txBox="1"/>
          <p:nvPr/>
        </p:nvSpPr>
        <p:spPr>
          <a:xfrm>
            <a:off x="231226" y="271046"/>
            <a:ext cx="208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566D2-4AFA-8A2C-4ADD-F23BEEA72683}"/>
              </a:ext>
            </a:extLst>
          </p:cNvPr>
          <p:cNvSpPr/>
          <p:nvPr/>
        </p:nvSpPr>
        <p:spPr>
          <a:xfrm>
            <a:off x="128116" y="6077828"/>
            <a:ext cx="1145608" cy="66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MODULES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E990FF-97B0-8BAC-4F6B-C7D95E27DB22}"/>
              </a:ext>
            </a:extLst>
          </p:cNvPr>
          <p:cNvSpPr txBox="1"/>
          <p:nvPr/>
        </p:nvSpPr>
        <p:spPr>
          <a:xfrm>
            <a:off x="1663677" y="1439916"/>
            <a:ext cx="10086888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Front end files:</a:t>
            </a:r>
          </a:p>
          <a:p>
            <a:r>
              <a:rPr lang="en-US" dirty="0"/>
              <a:t>App.css</a:t>
            </a:r>
          </a:p>
          <a:p>
            <a:r>
              <a:rPr lang="en-US" dirty="0" err="1"/>
              <a:t>app.jsx</a:t>
            </a:r>
            <a:endParaRPr lang="en-US" dirty="0"/>
          </a:p>
          <a:p>
            <a:r>
              <a:rPr lang="en-US" dirty="0"/>
              <a:t>Index.css</a:t>
            </a:r>
          </a:p>
          <a:p>
            <a:r>
              <a:rPr lang="en-US" dirty="0" err="1"/>
              <a:t>Main.jsx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91A4B-5813-27AD-F74F-D18237793EB4}"/>
              </a:ext>
            </a:extLst>
          </p:cNvPr>
          <p:cNvSpPr txBox="1"/>
          <p:nvPr/>
        </p:nvSpPr>
        <p:spPr>
          <a:xfrm>
            <a:off x="1593577" y="2212901"/>
            <a:ext cx="10156988" cy="92333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Database files:</a:t>
            </a:r>
          </a:p>
          <a:p>
            <a:r>
              <a:rPr lang="en-US" dirty="0" err="1"/>
              <a:t>dbTableName</a:t>
            </a:r>
            <a:r>
              <a:rPr lang="en-US" dirty="0"/>
              <a:t>(s)</a:t>
            </a:r>
          </a:p>
          <a:p>
            <a:endParaRPr lang="en-US" dirty="0"/>
          </a:p>
          <a:p>
            <a:r>
              <a:rPr lang="en-US" dirty="0" err="1"/>
              <a:t>users.cjs</a:t>
            </a:r>
            <a:endParaRPr lang="en-US" dirty="0"/>
          </a:p>
          <a:p>
            <a:r>
              <a:rPr lang="en-US" dirty="0" err="1"/>
              <a:t>otherTableNames.cjs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Seed.cjs</a:t>
            </a:r>
            <a:endParaRPr lang="en-US" dirty="0"/>
          </a:p>
          <a:p>
            <a:r>
              <a:rPr lang="en-US" dirty="0"/>
              <a:t>These hold the functions for those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8DF96-C345-DD4B-81D4-277BC1A72EDE}"/>
              </a:ext>
            </a:extLst>
          </p:cNvPr>
          <p:cNvSpPr txBox="1"/>
          <p:nvPr/>
        </p:nvSpPr>
        <p:spPr>
          <a:xfrm>
            <a:off x="1593577" y="2923889"/>
            <a:ext cx="9915251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Router files:</a:t>
            </a:r>
          </a:p>
          <a:p>
            <a:endParaRPr lang="en-US" dirty="0"/>
          </a:p>
          <a:p>
            <a:r>
              <a:rPr lang="en-US" dirty="0" err="1"/>
              <a:t>users.cjs</a:t>
            </a:r>
            <a:endParaRPr lang="en-US" dirty="0"/>
          </a:p>
          <a:p>
            <a:r>
              <a:rPr lang="en-US" dirty="0" err="1"/>
              <a:t>otherTableNames.cjs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7A860-E6F4-1E24-ADCD-9F6DECEA82C1}"/>
              </a:ext>
            </a:extLst>
          </p:cNvPr>
          <p:cNvSpPr txBox="1"/>
          <p:nvPr/>
        </p:nvSpPr>
        <p:spPr>
          <a:xfrm>
            <a:off x="1593576" y="3641861"/>
            <a:ext cx="9915251" cy="92333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Public Files: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Index.html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Readme.md</a:t>
            </a:r>
          </a:p>
          <a:p>
            <a:r>
              <a:rPr lang="en-US" dirty="0" err="1"/>
              <a:t>Server.cjs</a:t>
            </a:r>
            <a:endParaRPr lang="en-US" dirty="0"/>
          </a:p>
          <a:p>
            <a:r>
              <a:rPr lang="en-US" dirty="0"/>
              <a:t>Vite.config.js</a:t>
            </a:r>
          </a:p>
          <a:p>
            <a:r>
              <a:rPr lang="en-US" dirty="0"/>
              <a:t>.</a:t>
            </a:r>
            <a:r>
              <a:rPr lang="en-US" dirty="0" err="1"/>
              <a:t>eslintrc.cjs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A8E2D-BC7E-B045-5246-13C55ABEDC62}"/>
              </a:ext>
            </a:extLst>
          </p:cNvPr>
          <p:cNvSpPr txBox="1"/>
          <p:nvPr/>
        </p:nvSpPr>
        <p:spPr>
          <a:xfrm>
            <a:off x="1430666" y="4659618"/>
            <a:ext cx="9915251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An area for storing other assets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Sound</a:t>
            </a:r>
          </a:p>
          <a:p>
            <a:r>
              <a:rPr lang="en-US" dirty="0"/>
              <a:t>video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78FF2-10FB-A5EB-9BD8-2E3D2C0B0B08}"/>
              </a:ext>
            </a:extLst>
          </p:cNvPr>
          <p:cNvSpPr txBox="1"/>
          <p:nvPr/>
        </p:nvSpPr>
        <p:spPr>
          <a:xfrm>
            <a:off x="1430665" y="5324087"/>
            <a:ext cx="991525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These files are for the built website and can be uploaded to a hosting site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BA950-778C-62F1-A92D-42897F58F43B}"/>
              </a:ext>
            </a:extLst>
          </p:cNvPr>
          <p:cNvSpPr txBox="1"/>
          <p:nvPr/>
        </p:nvSpPr>
        <p:spPr>
          <a:xfrm>
            <a:off x="1272088" y="6111881"/>
            <a:ext cx="991525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These are node modules needed to run the program. DO NOT UPLOAD TO GIT (too big) when building, necessary modules are incorporated into the build.</a:t>
            </a:r>
          </a:p>
        </p:txBody>
      </p:sp>
    </p:spTree>
    <p:extLst>
      <p:ext uri="{BB962C8B-B14F-4D97-AF65-F5344CB8AC3E}">
        <p14:creationId xmlns:p14="http://schemas.microsoft.com/office/powerpoint/2010/main" val="312579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A6C2C-D572-3CD8-D210-E976F21AF161}"/>
              </a:ext>
            </a:extLst>
          </p:cNvPr>
          <p:cNvSpPr/>
          <p:nvPr/>
        </p:nvSpPr>
        <p:spPr>
          <a:xfrm>
            <a:off x="186556" y="524771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client.js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305F7-48E5-755A-5693-699161611527}"/>
              </a:ext>
            </a:extLst>
          </p:cNvPr>
          <p:cNvSpPr txBox="1"/>
          <p:nvPr/>
        </p:nvSpPr>
        <p:spPr>
          <a:xfrm>
            <a:off x="1860331" y="735724"/>
            <a:ext cx="56841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Touch </a:t>
            </a:r>
            <a:r>
              <a:rPr lang="en-US" dirty="0" err="1"/>
              <a:t>db</a:t>
            </a:r>
            <a:r>
              <a:rPr lang="en-US" dirty="0"/>
              <a:t>/client.js</a:t>
            </a:r>
          </a:p>
          <a:p>
            <a:endParaRPr lang="en-US" dirty="0"/>
          </a:p>
          <a:p>
            <a:r>
              <a:rPr lang="en-US" dirty="0"/>
              <a:t>Inside client.js</a:t>
            </a:r>
          </a:p>
          <a:p>
            <a:endParaRPr lang="en-US" dirty="0"/>
          </a:p>
          <a:p>
            <a:r>
              <a:rPr lang="en-US" dirty="0"/>
              <a:t>const(</a:t>
            </a:r>
            <a:r>
              <a:rPr lang="en-US" dirty="0">
                <a:highlight>
                  <a:srgbClr val="FFFF00"/>
                </a:highlight>
              </a:rPr>
              <a:t>Client</a:t>
            </a:r>
            <a:r>
              <a:rPr lang="en-US" dirty="0"/>
              <a:t>} = require(‘</a:t>
            </a:r>
            <a:r>
              <a:rPr lang="en-US" dirty="0" err="1"/>
              <a:t>pg</a:t>
            </a:r>
            <a:r>
              <a:rPr lang="en-US" dirty="0"/>
              <a:t>’);</a:t>
            </a:r>
          </a:p>
          <a:p>
            <a:r>
              <a:rPr lang="en-US" dirty="0"/>
              <a:t>const client = new </a:t>
            </a:r>
            <a:r>
              <a:rPr lang="en-US" dirty="0">
                <a:highlight>
                  <a:srgbClr val="FFFF00"/>
                </a:highlight>
              </a:rPr>
              <a:t>Client</a:t>
            </a:r>
            <a:r>
              <a:rPr lang="en-US" dirty="0"/>
              <a:t>(‘</a:t>
            </a:r>
            <a:r>
              <a:rPr lang="en-US" dirty="0" err="1"/>
              <a:t>postgres</a:t>
            </a:r>
            <a:r>
              <a:rPr lang="en-US" dirty="0"/>
              <a:t> ://host:####/dbname’);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client;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CB8A1-3E40-75D0-B55D-017D4A14AFC0}"/>
              </a:ext>
            </a:extLst>
          </p:cNvPr>
          <p:cNvSpPr txBox="1"/>
          <p:nvPr/>
        </p:nvSpPr>
        <p:spPr>
          <a:xfrm>
            <a:off x="8050924" y="1889886"/>
            <a:ext cx="2816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 the program is connecting to the database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Note the capitalization of “Client” in 2 key places</a:t>
            </a:r>
          </a:p>
        </p:txBody>
      </p:sp>
    </p:spTree>
    <p:extLst>
      <p:ext uri="{BB962C8B-B14F-4D97-AF65-F5344CB8AC3E}">
        <p14:creationId xmlns:p14="http://schemas.microsoft.com/office/powerpoint/2010/main" val="237381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C7BE1-C598-920F-26C1-FF541422AB41}"/>
              </a:ext>
            </a:extLst>
          </p:cNvPr>
          <p:cNvSpPr/>
          <p:nvPr/>
        </p:nvSpPr>
        <p:spPr>
          <a:xfrm>
            <a:off x="341585" y="31456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</a:t>
            </a:r>
            <a:r>
              <a:rPr lang="en-US" sz="1400" dirty="0" err="1"/>
              <a:t>server.cjs</a:t>
            </a:r>
            <a:r>
              <a:rPr lang="en-US" sz="1400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EAA8D-033C-FD64-700C-B68ABBD33B30}"/>
              </a:ext>
            </a:extLst>
          </p:cNvPr>
          <p:cNvSpPr txBox="1"/>
          <p:nvPr/>
        </p:nvSpPr>
        <p:spPr>
          <a:xfrm>
            <a:off x="2028495" y="574789"/>
            <a:ext cx="86079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server.js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(sometimes called index.js)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server.js: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express = require(express);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app = express();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 PORT = ####;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App.listen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(PORT, ()=&gt;{console.log(`server is running on port ${PORT}`);});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15971-EE8D-1C1D-8C83-1D103141640C}"/>
              </a:ext>
            </a:extLst>
          </p:cNvPr>
          <p:cNvSpPr txBox="1"/>
          <p:nvPr/>
        </p:nvSpPr>
        <p:spPr>
          <a:xfrm>
            <a:off x="2028496" y="3605556"/>
            <a:ext cx="567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Route:  </a:t>
            </a:r>
          </a:p>
          <a:p>
            <a:r>
              <a:rPr lang="en-US" dirty="0"/>
              <a:t>      </a:t>
            </a:r>
            <a:r>
              <a:rPr lang="en-US" dirty="0" err="1"/>
              <a:t>app.get</a:t>
            </a:r>
            <a:r>
              <a:rPr lang="en-US" dirty="0"/>
              <a:t>(‘/hello’, (req, res) =&gt; {</a:t>
            </a:r>
            <a:r>
              <a:rPr lang="en-US" dirty="0" err="1"/>
              <a:t>res.send</a:t>
            </a:r>
            <a:r>
              <a:rPr lang="en-US" dirty="0"/>
              <a:t>(‘hello world’);});</a:t>
            </a:r>
          </a:p>
        </p:txBody>
      </p:sp>
    </p:spTree>
    <p:extLst>
      <p:ext uri="{BB962C8B-B14F-4D97-AF65-F5344CB8AC3E}">
        <p14:creationId xmlns:p14="http://schemas.microsoft.com/office/powerpoint/2010/main" val="27555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23AC1B-41CC-F292-DCC2-B9EF02355406}"/>
              </a:ext>
            </a:extLst>
          </p:cNvPr>
          <p:cNvSpPr/>
          <p:nvPr/>
        </p:nvSpPr>
        <p:spPr>
          <a:xfrm>
            <a:off x="173420" y="188440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</a:t>
            </a:r>
            <a:r>
              <a:rPr lang="en-US" sz="1400" dirty="0" err="1"/>
              <a:t>seedAndSync</a:t>
            </a:r>
            <a:r>
              <a:rPr lang="en-US" sz="1400" dirty="0"/>
              <a:t>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AD538-93A5-31A8-75F7-8C504976B654}"/>
              </a:ext>
            </a:extLst>
          </p:cNvPr>
          <p:cNvSpPr/>
          <p:nvPr/>
        </p:nvSpPr>
        <p:spPr>
          <a:xfrm>
            <a:off x="173420" y="1507490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table called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0CF0C-2FB4-9D35-F22B-7ED7C7E7C90C}"/>
              </a:ext>
            </a:extLst>
          </p:cNvPr>
          <p:cNvSpPr txBox="1"/>
          <p:nvPr/>
        </p:nvSpPr>
        <p:spPr>
          <a:xfrm>
            <a:off x="1692165" y="536028"/>
            <a:ext cx="58337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seedAndSync.js</a:t>
            </a:r>
          </a:p>
          <a:p>
            <a:endParaRPr lang="en-US" dirty="0"/>
          </a:p>
          <a:p>
            <a:r>
              <a:rPr lang="en-US" dirty="0"/>
              <a:t>Inside seedAndSync.js:</a:t>
            </a:r>
          </a:p>
          <a:p>
            <a:endParaRPr lang="en-US" dirty="0"/>
          </a:p>
          <a:p>
            <a:r>
              <a:rPr lang="en-US" dirty="0"/>
              <a:t>Const {client} = require (‘./client.js);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seedAndSync</a:t>
            </a:r>
            <a:r>
              <a:rPr lang="en-US" dirty="0"/>
              <a:t> = async ()=&gt;{</a:t>
            </a:r>
          </a:p>
          <a:p>
            <a:r>
              <a:rPr lang="en-US" dirty="0"/>
              <a:t>	try{</a:t>
            </a:r>
          </a:p>
          <a:p>
            <a:r>
              <a:rPr lang="en-US" dirty="0"/>
              <a:t>	await </a:t>
            </a:r>
            <a:r>
              <a:rPr lang="en-US" dirty="0" err="1"/>
              <a:t>client.connect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///insert code here to create tables///</a:t>
            </a:r>
          </a:p>
          <a:p>
            <a:r>
              <a:rPr lang="en-US" dirty="0"/>
              <a:t>	</a:t>
            </a:r>
            <a:r>
              <a:rPr lang="en-US" dirty="0" err="1"/>
              <a:t>dropTable</a:t>
            </a:r>
            <a:r>
              <a:rPr lang="en-US" dirty="0"/>
              <a:t>(); </a:t>
            </a:r>
            <a:r>
              <a:rPr lang="en-US" dirty="0">
                <a:highlight>
                  <a:srgbClr val="FFFF00"/>
                </a:highlight>
              </a:rPr>
              <a:t>(like this)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createTable</a:t>
            </a:r>
            <a:r>
              <a:rPr lang="en-US" dirty="0"/>
              <a:t>();  </a:t>
            </a:r>
            <a:r>
              <a:rPr lang="en-US" dirty="0">
                <a:highlight>
                  <a:srgbClr val="FFFF00"/>
                </a:highlight>
              </a:rPr>
              <a:t>(like this)</a:t>
            </a:r>
          </a:p>
          <a:p>
            <a:r>
              <a:rPr lang="en-US" dirty="0"/>
              <a:t>	</a:t>
            </a:r>
            <a:r>
              <a:rPr lang="en-US" dirty="0" err="1"/>
              <a:t>client.end</a:t>
            </a:r>
            <a:r>
              <a:rPr lang="en-US" dirty="0"/>
              <a:t>();  (this closes the connection to the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	}catch(err){</a:t>
            </a:r>
          </a:p>
          <a:p>
            <a:r>
              <a:rPr lang="en-US" dirty="0"/>
              <a:t>	console.log(err);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AECA2-2E46-0166-EF9E-A7BA6BAD907F}"/>
              </a:ext>
            </a:extLst>
          </p:cNvPr>
          <p:cNvSpPr txBox="1"/>
          <p:nvPr/>
        </p:nvSpPr>
        <p:spPr>
          <a:xfrm>
            <a:off x="8030438" y="2927618"/>
            <a:ext cx="33123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createTable</a:t>
            </a:r>
            <a:r>
              <a:rPr lang="en-US" dirty="0"/>
              <a:t> = async()=&gt;{</a:t>
            </a:r>
          </a:p>
          <a:p>
            <a:r>
              <a:rPr lang="en-US" dirty="0"/>
              <a:t>	try{</a:t>
            </a:r>
          </a:p>
          <a:p>
            <a:r>
              <a:rPr lang="en-US" dirty="0"/>
              <a:t>	await </a:t>
            </a:r>
            <a:r>
              <a:rPr lang="en-US" dirty="0" err="1"/>
              <a:t>client.query</a:t>
            </a:r>
            <a:r>
              <a:rPr lang="en-US" dirty="0"/>
              <a:t>(`</a:t>
            </a:r>
          </a:p>
          <a:p>
            <a:r>
              <a:rPr lang="en-US" dirty="0"/>
              <a:t>	CREATE TABLE users</a:t>
            </a:r>
          </a:p>
          <a:p>
            <a:r>
              <a:rPr lang="en-US" dirty="0"/>
              <a:t>	id SERIAL PRIMARY KEY,</a:t>
            </a:r>
          </a:p>
          <a:p>
            <a:r>
              <a:rPr lang="en-US" dirty="0"/>
              <a:t>	name VARCHAR(30)</a:t>
            </a:r>
          </a:p>
          <a:p>
            <a:r>
              <a:rPr lang="en-US" dirty="0"/>
              <a:t>	`)</a:t>
            </a:r>
          </a:p>
          <a:p>
            <a:r>
              <a:rPr lang="en-US" dirty="0"/>
              <a:t>	}catch(err){</a:t>
            </a:r>
          </a:p>
          <a:p>
            <a:r>
              <a:rPr lang="en-US" dirty="0"/>
              <a:t>	console.log(err)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C9BBB71-3313-F9AB-D2BC-D6FAB7375446}"/>
              </a:ext>
            </a:extLst>
          </p:cNvPr>
          <p:cNvSpPr/>
          <p:nvPr/>
        </p:nvSpPr>
        <p:spPr>
          <a:xfrm>
            <a:off x="4025462" y="2144110"/>
            <a:ext cx="3773213" cy="3888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definitions go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4FEDF-6214-F08B-6695-1F50473B075F}"/>
              </a:ext>
            </a:extLst>
          </p:cNvPr>
          <p:cNvSpPr txBox="1"/>
          <p:nvPr/>
        </p:nvSpPr>
        <p:spPr>
          <a:xfrm>
            <a:off x="578069" y="5860307"/>
            <a:ext cx="665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0000"/>
                </a:highlight>
              </a:rPr>
              <a:t>ANY TIME YOU TALK TO THE DATABASE, USE AWAIT!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557E4-7CF1-4901-9A43-62B09B67988E}"/>
              </a:ext>
            </a:extLst>
          </p:cNvPr>
          <p:cNvSpPr txBox="1"/>
          <p:nvPr/>
        </p:nvSpPr>
        <p:spPr>
          <a:xfrm>
            <a:off x="8030438" y="307893"/>
            <a:ext cx="3685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dropTable</a:t>
            </a:r>
            <a:r>
              <a:rPr lang="en-US" dirty="0"/>
              <a:t> = async()=&gt;{</a:t>
            </a:r>
          </a:p>
          <a:p>
            <a:r>
              <a:rPr lang="en-US" dirty="0"/>
              <a:t>	try{</a:t>
            </a:r>
          </a:p>
          <a:p>
            <a:r>
              <a:rPr lang="en-US" dirty="0"/>
              <a:t>	await </a:t>
            </a:r>
            <a:r>
              <a:rPr lang="en-US" dirty="0" err="1"/>
              <a:t>client.query</a:t>
            </a:r>
            <a:r>
              <a:rPr lang="en-US" dirty="0"/>
              <a:t>(`</a:t>
            </a:r>
          </a:p>
          <a:p>
            <a:r>
              <a:rPr lang="en-US" dirty="0"/>
              <a:t>	DROP TABLE IF EXISTS users</a:t>
            </a:r>
          </a:p>
          <a:p>
            <a:r>
              <a:rPr lang="en-US" dirty="0"/>
              <a:t>	`)</a:t>
            </a:r>
          </a:p>
          <a:p>
            <a:r>
              <a:rPr lang="en-US" dirty="0"/>
              <a:t>	}catch(err){</a:t>
            </a:r>
          </a:p>
          <a:p>
            <a:r>
              <a:rPr lang="en-US" dirty="0"/>
              <a:t>	console.log(err)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376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00ABB6B-7227-DB63-AD1D-1FC4B0F0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14"/>
          <a:stretch/>
        </p:blipFill>
        <p:spPr>
          <a:xfrm>
            <a:off x="341901" y="1022475"/>
            <a:ext cx="6444053" cy="4273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AFF15-DEB4-5266-37B6-CD22ACE53166}"/>
              </a:ext>
            </a:extLst>
          </p:cNvPr>
          <p:cNvSpPr txBox="1"/>
          <p:nvPr/>
        </p:nvSpPr>
        <p:spPr>
          <a:xfrm>
            <a:off x="809897" y="653143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seed data:</a:t>
            </a:r>
          </a:p>
        </p:txBody>
      </p:sp>
    </p:spTree>
    <p:extLst>
      <p:ext uri="{BB962C8B-B14F-4D97-AF65-F5344CB8AC3E}">
        <p14:creationId xmlns:p14="http://schemas.microsoft.com/office/powerpoint/2010/main" val="219665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E0684C-F7AD-8F8E-5261-C43FBF943B9E}"/>
              </a:ext>
            </a:extLst>
          </p:cNvPr>
          <p:cNvSpPr/>
          <p:nvPr/>
        </p:nvSpPr>
        <p:spPr>
          <a:xfrm>
            <a:off x="294291" y="293543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route to access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14743-5DE6-CADC-C586-B2F637175CC1}"/>
              </a:ext>
            </a:extLst>
          </p:cNvPr>
          <p:cNvSpPr/>
          <p:nvPr/>
        </p:nvSpPr>
        <p:spPr>
          <a:xfrm>
            <a:off x="294290" y="1641497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 route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0DDCC-54B9-ACDA-7547-ECD17766313A}"/>
              </a:ext>
            </a:extLst>
          </p:cNvPr>
          <p:cNvSpPr txBox="1"/>
          <p:nvPr/>
        </p:nvSpPr>
        <p:spPr>
          <a:xfrm>
            <a:off x="1656921" y="1778219"/>
            <a:ext cx="3363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API Folder:</a:t>
            </a:r>
          </a:p>
          <a:p>
            <a:r>
              <a:rPr lang="en-US" dirty="0"/>
              <a:t>Inside index.js  or </a:t>
            </a:r>
            <a:r>
              <a:rPr lang="en-US" dirty="0" err="1"/>
              <a:t>index.cjs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 express = require(‘express’);</a:t>
            </a:r>
          </a:p>
          <a:p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{router};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985BE-8348-3A5B-28D2-AC5C08ECFE19}"/>
              </a:ext>
            </a:extLst>
          </p:cNvPr>
          <p:cNvSpPr txBox="1"/>
          <p:nvPr/>
        </p:nvSpPr>
        <p:spPr>
          <a:xfrm>
            <a:off x="1671143" y="399436"/>
            <a:ext cx="7714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was run earlier, but including here as well. Express needs to be installed.</a:t>
            </a:r>
          </a:p>
          <a:p>
            <a:r>
              <a:rPr lang="en-US" dirty="0" err="1"/>
              <a:t>Npm</a:t>
            </a:r>
            <a:r>
              <a:rPr lang="en-US" dirty="0"/>
              <a:t> install express  </a:t>
            </a:r>
            <a:r>
              <a:rPr lang="en-US" sz="1800" dirty="0"/>
              <a:t> (this creates </a:t>
            </a:r>
            <a:r>
              <a:rPr lang="en-US" sz="1800" dirty="0" err="1"/>
              <a:t>node_modules</a:t>
            </a:r>
            <a:r>
              <a:rPr lang="en-US" sz="1800" dirty="0"/>
              <a:t>, local host defaults to 8000)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F457FE4-0783-F06C-72EF-3B6DCB3D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62" y="1778219"/>
            <a:ext cx="6319323" cy="4447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FA560-8CBE-D328-FD56-8E995E1F8856}"/>
              </a:ext>
            </a:extLst>
          </p:cNvPr>
          <p:cNvSpPr txBox="1"/>
          <p:nvPr/>
        </p:nvSpPr>
        <p:spPr>
          <a:xfrm>
            <a:off x="163554" y="6135398"/>
            <a:ext cx="463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file name “index” will catch any requests going to the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6C7C4-D882-0BDB-E0A4-57ACD19EB78F}"/>
              </a:ext>
            </a:extLst>
          </p:cNvPr>
          <p:cNvSpPr txBox="1"/>
          <p:nvPr/>
        </p:nvSpPr>
        <p:spPr>
          <a:xfrm>
            <a:off x="5444356" y="1281717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5ADE3-AD54-3765-FBE7-34D22784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" y="4416291"/>
            <a:ext cx="489653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4B28C-A7B3-D009-9737-71966766DBE3}"/>
              </a:ext>
            </a:extLst>
          </p:cNvPr>
          <p:cNvSpPr/>
          <p:nvPr/>
        </p:nvSpPr>
        <p:spPr>
          <a:xfrm>
            <a:off x="294291" y="293543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route to access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57749-5696-5FE3-3C06-57523E492FF5}"/>
              </a:ext>
            </a:extLst>
          </p:cNvPr>
          <p:cNvSpPr/>
          <p:nvPr/>
        </p:nvSpPr>
        <p:spPr>
          <a:xfrm>
            <a:off x="294290" y="1641497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 route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CD8A51-BE63-3B7B-47D9-D9F64181611B}"/>
              </a:ext>
            </a:extLst>
          </p:cNvPr>
          <p:cNvGrpSpPr/>
          <p:nvPr/>
        </p:nvGrpSpPr>
        <p:grpSpPr>
          <a:xfrm>
            <a:off x="5782081" y="894883"/>
            <a:ext cx="6315617" cy="3078027"/>
            <a:chOff x="3133183" y="1390650"/>
            <a:chExt cx="5927040" cy="2875543"/>
          </a:xfrm>
        </p:grpSpPr>
        <p:pic>
          <p:nvPicPr>
            <p:cNvPr id="4" name="Picture 3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7EC796A7-2B50-FF63-A113-3A4393088A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9464"/>
            <a:stretch/>
          </p:blipFill>
          <p:spPr>
            <a:xfrm>
              <a:off x="3423920" y="1390650"/>
              <a:ext cx="5344160" cy="287554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E0013E-E94A-35D9-A35C-B70F3AFF1941}"/>
                    </a:ext>
                  </a:extLst>
                </p14:cNvPr>
                <p14:cNvContentPartPr/>
                <p14:nvPr/>
              </p14:nvContentPartPr>
              <p14:xfrm>
                <a:off x="3173863" y="2846781"/>
                <a:ext cx="5870520" cy="65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E0013E-E94A-35D9-A35C-B70F3AFF19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3523" y="2745981"/>
                  <a:ext cx="5971538" cy="266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78D9DF-B4B2-E695-5D82-2BBFF34828EB}"/>
                    </a:ext>
                  </a:extLst>
                </p14:cNvPr>
                <p14:cNvContentPartPr/>
                <p14:nvPr/>
              </p14:nvContentPartPr>
              <p14:xfrm>
                <a:off x="3133183" y="3004821"/>
                <a:ext cx="5927040" cy="108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78D9DF-B4B2-E695-5D82-2BBFF34828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2504" y="2903886"/>
                  <a:ext cx="6028059" cy="30953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D90B1F-A069-D03C-210B-5DA16311B6C0}"/>
              </a:ext>
            </a:extLst>
          </p:cNvPr>
          <p:cNvSpPr txBox="1"/>
          <p:nvPr/>
        </p:nvSpPr>
        <p:spPr>
          <a:xfrm>
            <a:off x="5891890" y="2080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API Folder:</a:t>
            </a:r>
          </a:p>
          <a:p>
            <a:r>
              <a:rPr lang="en-US" dirty="0"/>
              <a:t>Inside index.js  or </a:t>
            </a:r>
            <a:r>
              <a:rPr lang="en-US" dirty="0" err="1"/>
              <a:t>index.cjs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1CEFA-F14C-0D2C-9B4A-74D810F9B669}"/>
              </a:ext>
            </a:extLst>
          </p:cNvPr>
          <p:cNvSpPr txBox="1"/>
          <p:nvPr/>
        </p:nvSpPr>
        <p:spPr>
          <a:xfrm>
            <a:off x="1513489" y="208041"/>
            <a:ext cx="367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Linking Front to Back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F05209-B3A5-3C58-59A6-AF44AA7B71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36" t="8642" b="13509"/>
          <a:stretch/>
        </p:blipFill>
        <p:spPr>
          <a:xfrm>
            <a:off x="179518" y="3494559"/>
            <a:ext cx="5387393" cy="3203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D344B-32EF-A47F-3B98-6922785BC408}"/>
              </a:ext>
            </a:extLst>
          </p:cNvPr>
          <p:cNvSpPr txBox="1"/>
          <p:nvPr/>
        </p:nvSpPr>
        <p:spPr>
          <a:xfrm>
            <a:off x="179518" y="27971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main Folder:</a:t>
            </a:r>
          </a:p>
          <a:p>
            <a:r>
              <a:rPr lang="en-US" dirty="0"/>
              <a:t>Inside </a:t>
            </a:r>
            <a:r>
              <a:rPr lang="en-US" dirty="0" err="1"/>
              <a:t>server.Cjs</a:t>
            </a:r>
            <a:endParaRPr lang="en-US" dirty="0"/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3FC13E1-9387-80FE-165D-FBB940E82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4045"/>
          <a:stretch/>
        </p:blipFill>
        <p:spPr>
          <a:xfrm>
            <a:off x="5825427" y="4122860"/>
            <a:ext cx="4110811" cy="25749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5C6B21-2DB7-42E0-90E5-D5B01E1E86A7}"/>
              </a:ext>
            </a:extLst>
          </p:cNvPr>
          <p:cNvSpPr txBox="1"/>
          <p:nvPr/>
        </p:nvSpPr>
        <p:spPr>
          <a:xfrm>
            <a:off x="10789710" y="4487917"/>
            <a:ext cx="11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is important, it reads </a:t>
            </a:r>
            <a:r>
              <a:rPr lang="en-US" dirty="0" err="1"/>
              <a:t>json</a:t>
            </a:r>
            <a:r>
              <a:rPr lang="en-US" dirty="0"/>
              <a:t> body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B9506E8-73D9-F155-015E-55B7108BA936}"/>
              </a:ext>
            </a:extLst>
          </p:cNvPr>
          <p:cNvSpPr/>
          <p:nvPr/>
        </p:nvSpPr>
        <p:spPr>
          <a:xfrm>
            <a:off x="8628993" y="5196744"/>
            <a:ext cx="1881352" cy="4915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4593D3-9CAC-0A9F-EEA9-C0C931DC612B}"/>
              </a:ext>
            </a:extLst>
          </p:cNvPr>
          <p:cNvGrpSpPr/>
          <p:nvPr/>
        </p:nvGrpSpPr>
        <p:grpSpPr>
          <a:xfrm>
            <a:off x="230138" y="2102561"/>
            <a:ext cx="11546228" cy="3772722"/>
            <a:chOff x="230138" y="2102561"/>
            <a:chExt cx="11546228" cy="3772722"/>
          </a:xfrm>
        </p:grpSpPr>
        <p:pic>
          <p:nvPicPr>
            <p:cNvPr id="2" name="Picture 1" descr="A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885815E1-DE50-8834-009E-894B00F24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728" b="28245"/>
            <a:stretch/>
          </p:blipFill>
          <p:spPr>
            <a:xfrm>
              <a:off x="4057989" y="2102561"/>
              <a:ext cx="7718377" cy="3772722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C9B5714-E542-478D-01E1-6BC6466429B2}"/>
                </a:ext>
              </a:extLst>
            </p:cNvPr>
            <p:cNvSpPr/>
            <p:nvPr/>
          </p:nvSpPr>
          <p:spPr>
            <a:xfrm>
              <a:off x="230138" y="2753709"/>
              <a:ext cx="4005531" cy="19128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 line is needed for when building so it can redirect to correct file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F6B2B67-A68F-E3D6-8BA6-734AC82665F8}"/>
              </a:ext>
            </a:extLst>
          </p:cNvPr>
          <p:cNvSpPr/>
          <p:nvPr/>
        </p:nvSpPr>
        <p:spPr>
          <a:xfrm>
            <a:off x="294291" y="293543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route to access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54D1E-BC84-8F5E-4154-C7F62B0480B1}"/>
              </a:ext>
            </a:extLst>
          </p:cNvPr>
          <p:cNvSpPr/>
          <p:nvPr/>
        </p:nvSpPr>
        <p:spPr>
          <a:xfrm>
            <a:off x="294290" y="1641497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 route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67AEC-1380-61C7-65BA-0E8867D40099}"/>
              </a:ext>
            </a:extLst>
          </p:cNvPr>
          <p:cNvSpPr txBox="1"/>
          <p:nvPr/>
        </p:nvSpPr>
        <p:spPr>
          <a:xfrm>
            <a:off x="1513489" y="208041"/>
            <a:ext cx="367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Linking Front to 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B0A9F-C393-F862-775D-AE2251017DF3}"/>
              </a:ext>
            </a:extLst>
          </p:cNvPr>
          <p:cNvSpPr txBox="1"/>
          <p:nvPr/>
        </p:nvSpPr>
        <p:spPr>
          <a:xfrm>
            <a:off x="1513489" y="982717"/>
            <a:ext cx="367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build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39D81-6B19-C3B9-E38B-61ACFADF5202}"/>
              </a:ext>
            </a:extLst>
          </p:cNvPr>
          <p:cNvSpPr txBox="1"/>
          <p:nvPr/>
        </p:nvSpPr>
        <p:spPr>
          <a:xfrm>
            <a:off x="230138" y="4763142"/>
            <a:ext cx="3678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do this, you need to re-build after changes for them to take effect.</a:t>
            </a:r>
          </a:p>
          <a:p>
            <a:endParaRPr lang="en-US" dirty="0"/>
          </a:p>
          <a:p>
            <a:r>
              <a:rPr lang="en-US" dirty="0"/>
              <a:t>Once built with this line, it can be deployed to a website and find the correct files</a:t>
            </a:r>
          </a:p>
        </p:txBody>
      </p:sp>
    </p:spTree>
    <p:extLst>
      <p:ext uri="{BB962C8B-B14F-4D97-AF65-F5344CB8AC3E}">
        <p14:creationId xmlns:p14="http://schemas.microsoft.com/office/powerpoint/2010/main" val="44297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084D6-69AB-3F2D-12CE-F411C94F66BE}"/>
              </a:ext>
            </a:extLst>
          </p:cNvPr>
          <p:cNvSpPr/>
          <p:nvPr/>
        </p:nvSpPr>
        <p:spPr>
          <a:xfrm>
            <a:off x="225974" y="409155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the function get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6AEE2-BE8F-0FDF-3E1F-0B8897BFAAED}"/>
              </a:ext>
            </a:extLst>
          </p:cNvPr>
          <p:cNvSpPr txBox="1"/>
          <p:nvPr/>
        </p:nvSpPr>
        <p:spPr>
          <a:xfrm>
            <a:off x="1521374" y="1376105"/>
            <a:ext cx="71049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Create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dbusers.cjs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Inside:</a:t>
            </a:r>
          </a:p>
          <a:p>
            <a:r>
              <a:rPr lang="en-US" dirty="0"/>
              <a:t>require {</a:t>
            </a:r>
            <a:r>
              <a:rPr lang="en-US" dirty="0" err="1"/>
              <a:t>getUser</a:t>
            </a:r>
            <a:r>
              <a:rPr lang="en-US" dirty="0"/>
              <a:t>} = require(‘/users.js’);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getUser</a:t>
            </a:r>
            <a:r>
              <a:rPr lang="en-US" dirty="0"/>
              <a:t> = async(name) =&gt;{</a:t>
            </a:r>
          </a:p>
          <a:p>
            <a:endParaRPr lang="en-US" dirty="0"/>
          </a:p>
          <a:p>
            <a:r>
              <a:rPr lang="en-US" dirty="0"/>
              <a:t>	try{</a:t>
            </a:r>
          </a:p>
          <a:p>
            <a:r>
              <a:rPr lang="en-US" dirty="0"/>
              <a:t>		await </a:t>
            </a:r>
            <a:r>
              <a:rPr lang="en-US" dirty="0" err="1"/>
              <a:t>client.query</a:t>
            </a:r>
            <a:r>
              <a:rPr lang="en-US" dirty="0"/>
              <a:t> (`</a:t>
            </a:r>
          </a:p>
          <a:p>
            <a:r>
              <a:rPr lang="en-US" dirty="0"/>
              <a:t>		fetch users (name),</a:t>
            </a:r>
          </a:p>
          <a:p>
            <a:r>
              <a:rPr lang="en-US" dirty="0"/>
              <a:t>		VALUES </a:t>
            </a:r>
            <a:r>
              <a:rPr lang="en-US" dirty="0">
                <a:highlight>
                  <a:srgbClr val="FFFF00"/>
                </a:highlight>
              </a:rPr>
              <a:t>(‘${name}’)</a:t>
            </a:r>
          </a:p>
          <a:p>
            <a:r>
              <a:rPr lang="en-US" dirty="0"/>
              <a:t>		WHERE user.name = ${name}</a:t>
            </a:r>
          </a:p>
          <a:p>
            <a:r>
              <a:rPr lang="en-US" dirty="0"/>
              <a:t>		`)</a:t>
            </a:r>
          </a:p>
          <a:p>
            <a:r>
              <a:rPr lang="en-US" dirty="0"/>
              <a:t>	}catch(err){</a:t>
            </a:r>
          </a:p>
          <a:p>
            <a:r>
              <a:rPr lang="en-US" dirty="0"/>
              <a:t>		console.log(err);</a:t>
            </a:r>
          </a:p>
          <a:p>
            <a:r>
              <a:rPr lang="en-US" dirty="0"/>
              <a:t>	}</a:t>
            </a:r>
          </a:p>
          <a:p>
            <a:r>
              <a:rPr lang="en-US" dirty="0" err="1"/>
              <a:t>module.exports</a:t>
            </a:r>
            <a:r>
              <a:rPr lang="en-US" dirty="0"/>
              <a:t> {</a:t>
            </a:r>
            <a:r>
              <a:rPr lang="en-US" dirty="0" err="1"/>
              <a:t>getUser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30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CC33-A812-4F76-2668-BC5BD846B3F3}"/>
              </a:ext>
            </a:extLst>
          </p:cNvPr>
          <p:cNvSpPr/>
          <p:nvPr/>
        </p:nvSpPr>
        <p:spPr>
          <a:xfrm>
            <a:off x="315312" y="38813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the function create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BA076-6A25-9C08-510F-4FC157E601AD}"/>
              </a:ext>
            </a:extLst>
          </p:cNvPr>
          <p:cNvSpPr txBox="1"/>
          <p:nvPr/>
        </p:nvSpPr>
        <p:spPr>
          <a:xfrm>
            <a:off x="1954924" y="620110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TABLE, CREATE A FILE TO HANDLE CRUD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FCC50-C4DE-1909-9848-0FFE14DD7D45}"/>
              </a:ext>
            </a:extLst>
          </p:cNvPr>
          <p:cNvSpPr txBox="1"/>
          <p:nvPr/>
        </p:nvSpPr>
        <p:spPr>
          <a:xfrm>
            <a:off x="1954924" y="1153918"/>
            <a:ext cx="681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dbname.cjs</a:t>
            </a:r>
            <a:r>
              <a:rPr lang="en-US" dirty="0"/>
              <a:t>  (name of the table) also, use .</a:t>
            </a:r>
            <a:r>
              <a:rPr lang="en-US" dirty="0" err="1"/>
              <a:t>cjs</a:t>
            </a:r>
            <a:r>
              <a:rPr lang="en-US" dirty="0"/>
              <a:t> to avoid </a:t>
            </a:r>
            <a:r>
              <a:rPr lang="en-US" dirty="0" err="1"/>
              <a:t>js</a:t>
            </a:r>
            <a:r>
              <a:rPr lang="en-US" dirty="0"/>
              <a:t> runtime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C6956-47CF-1A59-EC7E-3A6DAFDDE5BB}"/>
              </a:ext>
            </a:extLst>
          </p:cNvPr>
          <p:cNvSpPr txBox="1"/>
          <p:nvPr/>
        </p:nvSpPr>
        <p:spPr>
          <a:xfrm>
            <a:off x="315312" y="1713575"/>
            <a:ext cx="71049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Create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dbusers.cjs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Inside:</a:t>
            </a:r>
          </a:p>
          <a:p>
            <a:r>
              <a:rPr lang="en-US" dirty="0"/>
              <a:t>require {</a:t>
            </a:r>
            <a:r>
              <a:rPr lang="en-US" dirty="0" err="1"/>
              <a:t>createUser</a:t>
            </a:r>
            <a:r>
              <a:rPr lang="en-US" dirty="0"/>
              <a:t>} = require(‘/users.js’);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createUser</a:t>
            </a:r>
            <a:r>
              <a:rPr lang="en-US" dirty="0"/>
              <a:t> = async(name, password) =&gt;{</a:t>
            </a:r>
          </a:p>
          <a:p>
            <a:endParaRPr lang="en-US" dirty="0"/>
          </a:p>
          <a:p>
            <a:r>
              <a:rPr lang="en-US" dirty="0"/>
              <a:t>	try{</a:t>
            </a:r>
          </a:p>
          <a:p>
            <a:r>
              <a:rPr lang="en-US" dirty="0"/>
              <a:t>		await </a:t>
            </a:r>
            <a:r>
              <a:rPr lang="en-US" dirty="0" err="1"/>
              <a:t>client.query</a:t>
            </a:r>
            <a:r>
              <a:rPr lang="en-US" dirty="0"/>
              <a:t> (`</a:t>
            </a:r>
          </a:p>
          <a:p>
            <a:r>
              <a:rPr lang="en-US" dirty="0"/>
              <a:t>		INSERT INTO users (name, password),</a:t>
            </a:r>
          </a:p>
          <a:p>
            <a:r>
              <a:rPr lang="en-US" dirty="0"/>
              <a:t>		VALUES </a:t>
            </a:r>
            <a:r>
              <a:rPr lang="en-US" dirty="0">
                <a:highlight>
                  <a:srgbClr val="FFFF00"/>
                </a:highlight>
              </a:rPr>
              <a:t>(‘${name}’ ‘${password}’)</a:t>
            </a:r>
          </a:p>
          <a:p>
            <a:r>
              <a:rPr lang="en-US" dirty="0"/>
              <a:t>		`)</a:t>
            </a:r>
          </a:p>
          <a:p>
            <a:r>
              <a:rPr lang="en-US" dirty="0"/>
              <a:t>	}catch(err){</a:t>
            </a:r>
          </a:p>
          <a:p>
            <a:r>
              <a:rPr lang="en-US" dirty="0"/>
              <a:t>		console.log(err);</a:t>
            </a:r>
          </a:p>
          <a:p>
            <a:r>
              <a:rPr lang="en-US" dirty="0"/>
              <a:t>	}</a:t>
            </a:r>
          </a:p>
          <a:p>
            <a:r>
              <a:rPr lang="en-US" dirty="0" err="1"/>
              <a:t>module.exports</a:t>
            </a:r>
            <a:r>
              <a:rPr lang="en-US" dirty="0"/>
              <a:t> {</a:t>
            </a:r>
            <a:r>
              <a:rPr lang="en-US" dirty="0" err="1"/>
              <a:t>createUser</a:t>
            </a: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897CB-A79F-61AF-6A36-228CDFCE86FC}"/>
              </a:ext>
            </a:extLst>
          </p:cNvPr>
          <p:cNvSpPr txBox="1"/>
          <p:nvPr/>
        </p:nvSpPr>
        <p:spPr>
          <a:xfrm>
            <a:off x="5879906" y="4477407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 single quotes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B2829-45CD-60FE-C539-C98FE3E923BA}"/>
              </a:ext>
            </a:extLst>
          </p:cNvPr>
          <p:cNvSpPr txBox="1"/>
          <p:nvPr/>
        </p:nvSpPr>
        <p:spPr>
          <a:xfrm>
            <a:off x="6474315" y="3051800"/>
            <a:ext cx="3006079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handle null values add this:</a:t>
            </a:r>
          </a:p>
          <a:p>
            <a:endParaRPr lang="en-US" dirty="0"/>
          </a:p>
          <a:p>
            <a:r>
              <a:rPr lang="en-US" dirty="0"/>
              <a:t>If(!name){name=null}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D036783-4834-80BD-6482-A433B7766EF9}"/>
              </a:ext>
            </a:extLst>
          </p:cNvPr>
          <p:cNvSpPr/>
          <p:nvPr/>
        </p:nvSpPr>
        <p:spPr>
          <a:xfrm>
            <a:off x="1734206" y="3722882"/>
            <a:ext cx="4572000" cy="2522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93C2B4-A48A-9BF1-3609-DE8DDFCBB931}"/>
              </a:ext>
            </a:extLst>
          </p:cNvPr>
          <p:cNvSpPr/>
          <p:nvPr/>
        </p:nvSpPr>
        <p:spPr>
          <a:xfrm>
            <a:off x="304800" y="40390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testing, display table in webpage?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41BB59-C467-3608-EEE8-BBB55A0D32E7}"/>
              </a:ext>
            </a:extLst>
          </p:cNvPr>
          <p:cNvSpPr/>
          <p:nvPr/>
        </p:nvSpPr>
        <p:spPr>
          <a:xfrm>
            <a:off x="6821214" y="328449"/>
            <a:ext cx="4698124" cy="6348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799167-2604-2720-8821-21F08F57B958}"/>
              </a:ext>
            </a:extLst>
          </p:cNvPr>
          <p:cNvSpPr txBox="1"/>
          <p:nvPr/>
        </p:nvSpPr>
        <p:spPr>
          <a:xfrm>
            <a:off x="231226" y="271046"/>
            <a:ext cx="208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1899BF4-156C-3D45-2AAD-1F6EA93F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24" y="128020"/>
            <a:ext cx="2806783" cy="64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E14020-ECBC-E3FE-74FB-C09B8EB5A8F7}"/>
              </a:ext>
            </a:extLst>
          </p:cNvPr>
          <p:cNvSpPr/>
          <p:nvPr/>
        </p:nvSpPr>
        <p:spPr>
          <a:xfrm>
            <a:off x="165531" y="18844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81AE1-54F8-57E1-986E-C2C244DC6D0D}"/>
              </a:ext>
            </a:extLst>
          </p:cNvPr>
          <p:cNvSpPr txBox="1"/>
          <p:nvPr/>
        </p:nvSpPr>
        <p:spPr>
          <a:xfrm>
            <a:off x="165531" y="5261571"/>
            <a:ext cx="458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server.cjs</a:t>
            </a:r>
            <a:r>
              <a:rPr lang="en-US" dirty="0"/>
              <a:t> add this code to route to the login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1EB3C-D003-9BCD-D16A-68E34BA7B8DC}"/>
              </a:ext>
            </a:extLst>
          </p:cNvPr>
          <p:cNvSpPr txBox="1"/>
          <p:nvPr/>
        </p:nvSpPr>
        <p:spPr>
          <a:xfrm>
            <a:off x="343896" y="1596429"/>
            <a:ext cx="495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app.jsx</a:t>
            </a:r>
            <a:r>
              <a:rPr lang="en-US" dirty="0"/>
              <a:t>  this checks the data entered with the 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5A9DFF8-0D98-B927-6E96-DDEFE8A6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92" b="29087"/>
          <a:stretch/>
        </p:blipFill>
        <p:spPr>
          <a:xfrm>
            <a:off x="165531" y="1965761"/>
            <a:ext cx="4983246" cy="3192675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8571159-46BC-4B9B-5A3B-1C6E01809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66" r="40053" b="30132"/>
          <a:stretch/>
        </p:blipFill>
        <p:spPr>
          <a:xfrm>
            <a:off x="165531" y="5718362"/>
            <a:ext cx="4376017" cy="993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08556-7C61-352D-263A-FCB633809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17" y="530702"/>
            <a:ext cx="5642043" cy="6015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35DAD5-A846-E494-9D5D-2D9F9880E972}"/>
              </a:ext>
            </a:extLst>
          </p:cNvPr>
          <p:cNvSpPr txBox="1"/>
          <p:nvPr/>
        </p:nvSpPr>
        <p:spPr>
          <a:xfrm>
            <a:off x="2657154" y="343465"/>
            <a:ext cx="242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5637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BC33D1-7D49-70F2-2B66-05DFA9B3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3023202"/>
            <a:ext cx="7279753" cy="3755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17BD1F-6443-E0BF-B8A6-C5BE169225AF}"/>
              </a:ext>
            </a:extLst>
          </p:cNvPr>
          <p:cNvSpPr/>
          <p:nvPr/>
        </p:nvSpPr>
        <p:spPr>
          <a:xfrm>
            <a:off x="307427" y="299541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token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55B56-03BC-BE37-F804-CAB3943ACC39}"/>
              </a:ext>
            </a:extLst>
          </p:cNvPr>
          <p:cNvSpPr/>
          <p:nvPr/>
        </p:nvSpPr>
        <p:spPr>
          <a:xfrm>
            <a:off x="307426" y="1807774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Json </a:t>
            </a:r>
            <a:r>
              <a:rPr lang="en-US" sz="1400" dirty="0" err="1"/>
              <a:t>webtoken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5C037-B38A-8350-9BC9-C50B1A704E4D}"/>
              </a:ext>
            </a:extLst>
          </p:cNvPr>
          <p:cNvSpPr txBox="1"/>
          <p:nvPr/>
        </p:nvSpPr>
        <p:spPr>
          <a:xfrm>
            <a:off x="1713186" y="299541"/>
            <a:ext cx="269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json</a:t>
            </a:r>
            <a:r>
              <a:rPr lang="en-US" dirty="0"/>
              <a:t> web token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B986B-0843-C8CE-7C38-E9269B659C03}"/>
              </a:ext>
            </a:extLst>
          </p:cNvPr>
          <p:cNvSpPr txBox="1"/>
          <p:nvPr/>
        </p:nvSpPr>
        <p:spPr>
          <a:xfrm>
            <a:off x="9280634" y="253374"/>
            <a:ext cx="276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Jwt.io for more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3B495-C143-057B-15D9-C0DF0AFC1270}"/>
              </a:ext>
            </a:extLst>
          </p:cNvPr>
          <p:cNvSpPr txBox="1"/>
          <p:nvPr/>
        </p:nvSpPr>
        <p:spPr>
          <a:xfrm>
            <a:off x="1713186" y="788326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any files using </a:t>
            </a:r>
            <a:r>
              <a:rPr lang="en-US" dirty="0" err="1"/>
              <a:t>json</a:t>
            </a:r>
            <a:r>
              <a:rPr lang="en-US" dirty="0"/>
              <a:t> web token, add this line:</a:t>
            </a:r>
          </a:p>
          <a:p>
            <a:r>
              <a:rPr lang="en-US" dirty="0"/>
              <a:t>Const </a:t>
            </a:r>
            <a:r>
              <a:rPr lang="en-US" dirty="0" err="1"/>
              <a:t>jwt</a:t>
            </a:r>
            <a:r>
              <a:rPr lang="en-US" dirty="0"/>
              <a:t> = require(‘</a:t>
            </a:r>
            <a:r>
              <a:rPr lang="en-US" dirty="0" err="1"/>
              <a:t>jsonwebtoken</a:t>
            </a:r>
            <a:r>
              <a:rPr lang="en-US" dirty="0"/>
              <a:t>’)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3AFB5F9-7740-C78E-0CFE-4FD291E0B924}"/>
              </a:ext>
            </a:extLst>
          </p:cNvPr>
          <p:cNvSpPr/>
          <p:nvPr/>
        </p:nvSpPr>
        <p:spPr>
          <a:xfrm>
            <a:off x="7007642" y="3901394"/>
            <a:ext cx="3058510" cy="17678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Myspecialtoken</a:t>
            </a:r>
            <a:r>
              <a:rPr lang="en-US" dirty="0"/>
              <a:t> is the encryption key</a:t>
            </a:r>
          </a:p>
        </p:txBody>
      </p:sp>
    </p:spTree>
    <p:extLst>
      <p:ext uri="{BB962C8B-B14F-4D97-AF65-F5344CB8AC3E}">
        <p14:creationId xmlns:p14="http://schemas.microsoft.com/office/powerpoint/2010/main" val="113093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61569-9402-1E84-D9E3-30BDC31195F2}"/>
              </a:ext>
            </a:extLst>
          </p:cNvPr>
          <p:cNvSpPr/>
          <p:nvPr/>
        </p:nvSpPr>
        <p:spPr>
          <a:xfrm>
            <a:off x="312680" y="404645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token on local computer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14EFA8F-EE5F-C57F-0202-B332DFE1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0" y="1727144"/>
            <a:ext cx="6184793" cy="4400387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35593DED-7444-D689-852F-5BFD88C908A0}"/>
              </a:ext>
            </a:extLst>
          </p:cNvPr>
          <p:cNvSpPr/>
          <p:nvPr/>
        </p:nvSpPr>
        <p:spPr>
          <a:xfrm>
            <a:off x="5843752" y="4175234"/>
            <a:ext cx="3121573" cy="17657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stores on the users local browser</a:t>
            </a:r>
          </a:p>
        </p:txBody>
      </p:sp>
    </p:spTree>
    <p:extLst>
      <p:ext uri="{BB962C8B-B14F-4D97-AF65-F5344CB8AC3E}">
        <p14:creationId xmlns:p14="http://schemas.microsoft.com/office/powerpoint/2010/main" val="384562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6B7C1-2C02-21EA-2603-1E8EDE23D8F7}"/>
              </a:ext>
            </a:extLst>
          </p:cNvPr>
          <p:cNvSpPr/>
          <p:nvPr/>
        </p:nvSpPr>
        <p:spPr>
          <a:xfrm>
            <a:off x="241736" y="404645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token to stay logged in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B251841-EA8A-000A-BA1A-60B7DB8BD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72"/>
          <a:stretch/>
        </p:blipFill>
        <p:spPr>
          <a:xfrm>
            <a:off x="241736" y="1924049"/>
            <a:ext cx="4533900" cy="2573885"/>
          </a:xfrm>
          <a:prstGeom prst="rect">
            <a:avLst/>
          </a:prstGeom>
        </p:spPr>
      </p:pic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5F70D60-C943-B25B-E76F-BCB68B32E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13465" b="14486"/>
          <a:stretch/>
        </p:blipFill>
        <p:spPr>
          <a:xfrm>
            <a:off x="241737" y="4497934"/>
            <a:ext cx="4533900" cy="106893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DE0880B6-8C9F-0033-C3E4-BEFEF84AA264}"/>
              </a:ext>
            </a:extLst>
          </p:cNvPr>
          <p:cNvSpPr/>
          <p:nvPr/>
        </p:nvSpPr>
        <p:spPr>
          <a:xfrm>
            <a:off x="4214649" y="2848303"/>
            <a:ext cx="1103586" cy="14635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7ACA13F-F08F-AA9A-F1CC-2A8D17937626}"/>
              </a:ext>
            </a:extLst>
          </p:cNvPr>
          <p:cNvSpPr/>
          <p:nvPr/>
        </p:nvSpPr>
        <p:spPr>
          <a:xfrm>
            <a:off x="4214648" y="4539319"/>
            <a:ext cx="1103586" cy="14635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B79E834-399B-86DF-2905-307C91ADE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38" b="26716"/>
          <a:stretch/>
        </p:blipFill>
        <p:spPr>
          <a:xfrm>
            <a:off x="6366511" y="510684"/>
            <a:ext cx="5690931" cy="1135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7BF1A-AB6E-9C9F-6134-5122ADD7BF06}"/>
              </a:ext>
            </a:extLst>
          </p:cNvPr>
          <p:cNvSpPr txBox="1"/>
          <p:nvPr/>
        </p:nvSpPr>
        <p:spPr>
          <a:xfrm>
            <a:off x="6758021" y="117726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server.cjs</a:t>
            </a:r>
            <a:r>
              <a:rPr lang="en-US" dirty="0"/>
              <a:t> </a:t>
            </a:r>
          </a:p>
        </p:txBody>
      </p:sp>
      <p:pic>
        <p:nvPicPr>
          <p:cNvPr id="9" name="Picture 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E64AC13-FB39-FB69-7FF4-B5F1183572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18" b="3585"/>
          <a:stretch/>
        </p:blipFill>
        <p:spPr>
          <a:xfrm>
            <a:off x="6366511" y="2406375"/>
            <a:ext cx="5010785" cy="1314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D59CA-22FC-62C7-A77B-77E4692BD111}"/>
              </a:ext>
            </a:extLst>
          </p:cNvPr>
          <p:cNvSpPr txBox="1"/>
          <p:nvPr/>
        </p:nvSpPr>
        <p:spPr>
          <a:xfrm>
            <a:off x="6425636" y="2037043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users.cjs</a:t>
            </a:r>
            <a:endParaRPr lang="en-US" dirty="0"/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962D39A-766E-5757-00D2-2AFC8E01D8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21340" r="27786" b="33663"/>
          <a:stretch/>
        </p:blipFill>
        <p:spPr>
          <a:xfrm>
            <a:off x="6366511" y="4122601"/>
            <a:ext cx="4999779" cy="2030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6BB49D-BAB6-2588-E0DE-C050ED36B820}"/>
              </a:ext>
            </a:extLst>
          </p:cNvPr>
          <p:cNvSpPr txBox="1"/>
          <p:nvPr/>
        </p:nvSpPr>
        <p:spPr>
          <a:xfrm>
            <a:off x="6354943" y="3753269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update to:</a:t>
            </a:r>
          </a:p>
        </p:txBody>
      </p:sp>
    </p:spTree>
    <p:extLst>
      <p:ext uri="{BB962C8B-B14F-4D97-AF65-F5344CB8AC3E}">
        <p14:creationId xmlns:p14="http://schemas.microsoft.com/office/powerpoint/2010/main" val="93844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6B7C1-2C02-21EA-2603-1E8EDE23D8F7}"/>
              </a:ext>
            </a:extLst>
          </p:cNvPr>
          <p:cNvSpPr/>
          <p:nvPr/>
        </p:nvSpPr>
        <p:spPr>
          <a:xfrm>
            <a:off x="241736" y="404645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token to stay logged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EE555-0575-7A85-32FB-8D4715F2CCD7}"/>
              </a:ext>
            </a:extLst>
          </p:cNvPr>
          <p:cNvSpPr txBox="1"/>
          <p:nvPr/>
        </p:nvSpPr>
        <p:spPr>
          <a:xfrm>
            <a:off x="241736" y="1757118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app.jsx</a:t>
            </a:r>
            <a:endParaRPr lang="en-US" dirty="0"/>
          </a:p>
        </p:txBody>
      </p:sp>
      <p:pic>
        <p:nvPicPr>
          <p:cNvPr id="15" name="Picture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98464AD-0B92-C697-C2D3-7E94E9EBF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79" b="10014"/>
          <a:stretch/>
        </p:blipFill>
        <p:spPr>
          <a:xfrm>
            <a:off x="241736" y="2126450"/>
            <a:ext cx="6322654" cy="2876474"/>
          </a:xfrm>
          <a:prstGeom prst="rect">
            <a:avLst/>
          </a:prstGeom>
        </p:spPr>
      </p:pic>
      <p:pic>
        <p:nvPicPr>
          <p:cNvPr id="16" name="Picture 1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09E1CCC-2511-F16B-5826-97DAC66EE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20" r="35855" b="16935"/>
          <a:stretch/>
        </p:blipFill>
        <p:spPr>
          <a:xfrm>
            <a:off x="241736" y="5002924"/>
            <a:ext cx="4256692" cy="1233681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CFC4E0B0-4A4A-EF86-ECD6-3972C293959E}"/>
              </a:ext>
            </a:extLst>
          </p:cNvPr>
          <p:cNvSpPr/>
          <p:nvPr/>
        </p:nvSpPr>
        <p:spPr>
          <a:xfrm>
            <a:off x="4845269" y="4887981"/>
            <a:ext cx="3226675" cy="14635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logout runs, it erases the local storage token</a:t>
            </a:r>
          </a:p>
        </p:txBody>
      </p:sp>
    </p:spTree>
    <p:extLst>
      <p:ext uri="{BB962C8B-B14F-4D97-AF65-F5344CB8AC3E}">
        <p14:creationId xmlns:p14="http://schemas.microsoft.com/office/powerpoint/2010/main" val="388798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40A1AE-F421-9F20-CCC3-4C2861E40DF1}"/>
              </a:ext>
            </a:extLst>
          </p:cNvPr>
          <p:cNvSpPr/>
          <p:nvPr/>
        </p:nvSpPr>
        <p:spPr>
          <a:xfrm>
            <a:off x="273269" y="20494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 pw to and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7238E-9E08-ADD9-E11C-8044173C82D6}"/>
              </a:ext>
            </a:extLst>
          </p:cNvPr>
          <p:cNvSpPr/>
          <p:nvPr/>
        </p:nvSpPr>
        <p:spPr>
          <a:xfrm>
            <a:off x="283777" y="177098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B-crypt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E3B2-265F-0043-9CEB-93E9F8098398}"/>
              </a:ext>
            </a:extLst>
          </p:cNvPr>
          <p:cNvSpPr txBox="1"/>
          <p:nvPr/>
        </p:nvSpPr>
        <p:spPr>
          <a:xfrm>
            <a:off x="2354317" y="493987"/>
            <a:ext cx="187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B-crypt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9002-6922-E13E-0A4C-ABE5B230FAD1}"/>
              </a:ext>
            </a:extLst>
          </p:cNvPr>
          <p:cNvSpPr txBox="1"/>
          <p:nvPr/>
        </p:nvSpPr>
        <p:spPr>
          <a:xfrm>
            <a:off x="5192110" y="76787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lines of code:   import, hash, compare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E21A9-71B3-4E54-5E90-7828956E4C9B}"/>
              </a:ext>
            </a:extLst>
          </p:cNvPr>
          <p:cNvSpPr txBox="1"/>
          <p:nvPr/>
        </p:nvSpPr>
        <p:spPr>
          <a:xfrm>
            <a:off x="5192110" y="1152288"/>
            <a:ext cx="258554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1 goes 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seed.cjs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2D40683-59E5-5186-0F84-4974F1432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21"/>
          <a:stretch/>
        </p:blipFill>
        <p:spPr>
          <a:xfrm>
            <a:off x="1674757" y="1770988"/>
            <a:ext cx="7140760" cy="3410612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305FDE3F-A78B-06A7-F866-B48B1EE021A1}"/>
              </a:ext>
            </a:extLst>
          </p:cNvPr>
          <p:cNvSpPr/>
          <p:nvPr/>
        </p:nvSpPr>
        <p:spPr>
          <a:xfrm>
            <a:off x="8088661" y="3237185"/>
            <a:ext cx="2547807" cy="11278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34728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40A1AE-F421-9F20-CCC3-4C2861E40DF1}"/>
              </a:ext>
            </a:extLst>
          </p:cNvPr>
          <p:cNvSpPr/>
          <p:nvPr/>
        </p:nvSpPr>
        <p:spPr>
          <a:xfrm>
            <a:off x="273269" y="20494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 pw to and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7238E-9E08-ADD9-E11C-8044173C82D6}"/>
              </a:ext>
            </a:extLst>
          </p:cNvPr>
          <p:cNvSpPr/>
          <p:nvPr/>
        </p:nvSpPr>
        <p:spPr>
          <a:xfrm>
            <a:off x="283777" y="177098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B-crypt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E3B2-265F-0043-9CEB-93E9F8098398}"/>
              </a:ext>
            </a:extLst>
          </p:cNvPr>
          <p:cNvSpPr txBox="1"/>
          <p:nvPr/>
        </p:nvSpPr>
        <p:spPr>
          <a:xfrm>
            <a:off x="2354317" y="493987"/>
            <a:ext cx="187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B-crypt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9002-6922-E13E-0A4C-ABE5B230FAD1}"/>
              </a:ext>
            </a:extLst>
          </p:cNvPr>
          <p:cNvSpPr txBox="1"/>
          <p:nvPr/>
        </p:nvSpPr>
        <p:spPr>
          <a:xfrm>
            <a:off x="5192110" y="76787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lines of code:   import, hash, compare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E21A9-71B3-4E54-5E90-7828956E4C9B}"/>
              </a:ext>
            </a:extLst>
          </p:cNvPr>
          <p:cNvSpPr txBox="1"/>
          <p:nvPr/>
        </p:nvSpPr>
        <p:spPr>
          <a:xfrm>
            <a:off x="5192110" y="1152288"/>
            <a:ext cx="258554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2 goes 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users.cjs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05FDE3F-A78B-06A7-F866-B48B1EE021A1}"/>
              </a:ext>
            </a:extLst>
          </p:cNvPr>
          <p:cNvSpPr/>
          <p:nvPr/>
        </p:nvSpPr>
        <p:spPr>
          <a:xfrm>
            <a:off x="7056043" y="3429000"/>
            <a:ext cx="2547807" cy="11278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DC9E001-25DF-ED8A-D90C-EB3A30044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34"/>
          <a:stretch/>
        </p:blipFill>
        <p:spPr>
          <a:xfrm>
            <a:off x="1835708" y="1723390"/>
            <a:ext cx="5220335" cy="41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2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2CAAE60-4601-3C05-3560-5F8DD8A2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2" y="1560348"/>
            <a:ext cx="7514896" cy="49593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40A1AE-F421-9F20-CCC3-4C2861E40DF1}"/>
              </a:ext>
            </a:extLst>
          </p:cNvPr>
          <p:cNvSpPr/>
          <p:nvPr/>
        </p:nvSpPr>
        <p:spPr>
          <a:xfrm>
            <a:off x="273269" y="20494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 pw to and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7238E-9E08-ADD9-E11C-8044173C82D6}"/>
              </a:ext>
            </a:extLst>
          </p:cNvPr>
          <p:cNvSpPr/>
          <p:nvPr/>
        </p:nvSpPr>
        <p:spPr>
          <a:xfrm>
            <a:off x="283777" y="177098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B-crypt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E3B2-265F-0043-9CEB-93E9F8098398}"/>
              </a:ext>
            </a:extLst>
          </p:cNvPr>
          <p:cNvSpPr txBox="1"/>
          <p:nvPr/>
        </p:nvSpPr>
        <p:spPr>
          <a:xfrm>
            <a:off x="2354317" y="493987"/>
            <a:ext cx="187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B-crypt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9002-6922-E13E-0A4C-ABE5B230FAD1}"/>
              </a:ext>
            </a:extLst>
          </p:cNvPr>
          <p:cNvSpPr txBox="1"/>
          <p:nvPr/>
        </p:nvSpPr>
        <p:spPr>
          <a:xfrm>
            <a:off x="5192110" y="76787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lines of code:   import, hash, compare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E21A9-71B3-4E54-5E90-7828956E4C9B}"/>
              </a:ext>
            </a:extLst>
          </p:cNvPr>
          <p:cNvSpPr txBox="1"/>
          <p:nvPr/>
        </p:nvSpPr>
        <p:spPr>
          <a:xfrm>
            <a:off x="5192110" y="1152288"/>
            <a:ext cx="258554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3 goes in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.cjs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05FDE3F-A78B-06A7-F866-B48B1EE021A1}"/>
              </a:ext>
            </a:extLst>
          </p:cNvPr>
          <p:cNvSpPr/>
          <p:nvPr/>
        </p:nvSpPr>
        <p:spPr>
          <a:xfrm>
            <a:off x="7195282" y="3331778"/>
            <a:ext cx="2547807" cy="11278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692542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6EF7A-2E0E-677C-DE92-6D0428A135CC}"/>
              </a:ext>
            </a:extLst>
          </p:cNvPr>
          <p:cNvSpPr/>
          <p:nvPr/>
        </p:nvSpPr>
        <p:spPr>
          <a:xfrm>
            <a:off x="241740" y="257500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 database pw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6CCE45-99DF-8CDE-27F9-693A7CB3EDFB}"/>
              </a:ext>
            </a:extLst>
          </p:cNvPr>
          <p:cNvSpPr/>
          <p:nvPr/>
        </p:nvSpPr>
        <p:spPr>
          <a:xfrm>
            <a:off x="241739" y="1823540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dotenv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EEC19-4B2A-7A2E-5218-20FC77A99C3C}"/>
              </a:ext>
            </a:extLst>
          </p:cNvPr>
          <p:cNvSpPr txBox="1"/>
          <p:nvPr/>
        </p:nvSpPr>
        <p:spPr>
          <a:xfrm>
            <a:off x="1923392" y="257500"/>
            <a:ext cx="1926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touch .env</a:t>
            </a:r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B4347FEF-5416-6D16-58D8-1D8E1D15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02" y="2412119"/>
            <a:ext cx="6857714" cy="2370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E6CC9-BCAA-FF53-975D-1F54483B6E74}"/>
              </a:ext>
            </a:extLst>
          </p:cNvPr>
          <p:cNvSpPr txBox="1"/>
          <p:nvPr/>
        </p:nvSpPr>
        <p:spPr>
          <a:xfrm>
            <a:off x="1535002" y="1888807"/>
            <a:ext cx="387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in </a:t>
            </a:r>
            <a:r>
              <a:rPr lang="en-US" dirty="0" err="1"/>
              <a:t>users.cjs</a:t>
            </a:r>
            <a:r>
              <a:rPr lang="en-US" dirty="0"/>
              <a:t> but best in </a:t>
            </a:r>
            <a:r>
              <a:rPr lang="en-US" dirty="0" err="1"/>
              <a:t>server.cjs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113917E-C0B5-C4E0-189F-7C0BF810C615}"/>
              </a:ext>
            </a:extLst>
          </p:cNvPr>
          <p:cNvSpPr/>
          <p:nvPr/>
        </p:nvSpPr>
        <p:spPr>
          <a:xfrm>
            <a:off x="6096000" y="3344918"/>
            <a:ext cx="3650698" cy="11278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452DD-E151-2CB3-9769-F28BCF84F606}"/>
              </a:ext>
            </a:extLst>
          </p:cNvPr>
          <p:cNvSpPr/>
          <p:nvPr/>
        </p:nvSpPr>
        <p:spPr>
          <a:xfrm>
            <a:off x="268020" y="25749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Axios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8EA44-988E-8AEF-D416-A767300BEFA2}"/>
              </a:ext>
            </a:extLst>
          </p:cNvPr>
          <p:cNvSpPr txBox="1"/>
          <p:nvPr/>
        </p:nvSpPr>
        <p:spPr>
          <a:xfrm>
            <a:off x="1650124" y="257498"/>
            <a:ext cx="174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endParaRPr lang="en-US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4F03FFE-8871-B7C3-A6D7-3BB1A433D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33" b="13607"/>
          <a:stretch/>
        </p:blipFill>
        <p:spPr>
          <a:xfrm>
            <a:off x="152400" y="2249115"/>
            <a:ext cx="5392184" cy="403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CE681-D5DD-B387-842D-4B68773D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2" y="2029545"/>
            <a:ext cx="6249272" cy="4258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70D4D-79E9-422F-D634-CCE4BAF70723}"/>
              </a:ext>
            </a:extLst>
          </p:cNvPr>
          <p:cNvSpPr txBox="1"/>
          <p:nvPr/>
        </p:nvSpPr>
        <p:spPr>
          <a:xfrm>
            <a:off x="5002924" y="257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 be installed, use instead of fetch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94C2E-8313-2603-16E6-1E47B124DD38}"/>
              </a:ext>
            </a:extLst>
          </p:cNvPr>
          <p:cNvSpPr txBox="1"/>
          <p:nvPr/>
        </p:nvSpPr>
        <p:spPr>
          <a:xfrm>
            <a:off x="1397882" y="166799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AXIOS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7A87A-A9B6-7EF4-23A4-39C24E0F547D}"/>
              </a:ext>
            </a:extLst>
          </p:cNvPr>
          <p:cNvSpPr txBox="1"/>
          <p:nvPr/>
        </p:nvSpPr>
        <p:spPr>
          <a:xfrm>
            <a:off x="8371496" y="148333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AXIOS</a:t>
            </a:r>
          </a:p>
        </p:txBody>
      </p:sp>
    </p:spTree>
    <p:extLst>
      <p:ext uri="{BB962C8B-B14F-4D97-AF65-F5344CB8AC3E}">
        <p14:creationId xmlns:p14="http://schemas.microsoft.com/office/powerpoint/2010/main" val="39775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E3CC11-041D-F0E8-E6EC-69C20E3C86E4}"/>
              </a:ext>
            </a:extLst>
          </p:cNvPr>
          <p:cNvSpPr/>
          <p:nvPr/>
        </p:nvSpPr>
        <p:spPr>
          <a:xfrm>
            <a:off x="1376849" y="703445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form for user and pw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09E75-DE87-6781-203C-7C0B82C2EED8}"/>
              </a:ext>
            </a:extLst>
          </p:cNvPr>
          <p:cNvSpPr/>
          <p:nvPr/>
        </p:nvSpPr>
        <p:spPr>
          <a:xfrm>
            <a:off x="2638091" y="70344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database  called PROJECTNAME?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0B106-8710-D693-1547-195229F7159E}"/>
              </a:ext>
            </a:extLst>
          </p:cNvPr>
          <p:cNvSpPr/>
          <p:nvPr/>
        </p:nvSpPr>
        <p:spPr>
          <a:xfrm>
            <a:off x="6511158" y="703447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</a:t>
            </a:r>
            <a:r>
              <a:rPr lang="en-US" sz="1400" dirty="0" err="1"/>
              <a:t>seedAndSync</a:t>
            </a:r>
            <a:r>
              <a:rPr lang="en-US" sz="1400" dirty="0"/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3DF82-22A7-153D-3DE7-231350651E8F}"/>
              </a:ext>
            </a:extLst>
          </p:cNvPr>
          <p:cNvSpPr/>
          <p:nvPr/>
        </p:nvSpPr>
        <p:spPr>
          <a:xfrm>
            <a:off x="7956332" y="703446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route to access 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09E21-1976-0BDB-47ED-4ED13444A68C}"/>
              </a:ext>
            </a:extLst>
          </p:cNvPr>
          <p:cNvSpPr/>
          <p:nvPr/>
        </p:nvSpPr>
        <p:spPr>
          <a:xfrm>
            <a:off x="3812623" y="70344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</a:t>
            </a:r>
            <a:r>
              <a:rPr lang="en-US" sz="1400" dirty="0" err="1"/>
              <a:t>server.cjs</a:t>
            </a:r>
            <a:r>
              <a:rPr lang="en-US" sz="1400" dirty="0"/>
              <a:t>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2F8B-E6D2-1A23-2647-65CE9561B8E1}"/>
              </a:ext>
            </a:extLst>
          </p:cNvPr>
          <p:cNvSpPr/>
          <p:nvPr/>
        </p:nvSpPr>
        <p:spPr>
          <a:xfrm>
            <a:off x="9354209" y="703445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the function get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B5F42-0500-0E4B-418A-B0ED80F0B456}"/>
              </a:ext>
            </a:extLst>
          </p:cNvPr>
          <p:cNvSpPr/>
          <p:nvPr/>
        </p:nvSpPr>
        <p:spPr>
          <a:xfrm>
            <a:off x="9354208" y="2022497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testing, display table in webpage?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2189A-413B-7C54-DA9F-E3A31F6E63CB}"/>
              </a:ext>
            </a:extLst>
          </p:cNvPr>
          <p:cNvSpPr/>
          <p:nvPr/>
        </p:nvSpPr>
        <p:spPr>
          <a:xfrm>
            <a:off x="6511158" y="2022497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table called 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68EC6-0D6C-962A-AE05-B9AFEF5DD011}"/>
              </a:ext>
            </a:extLst>
          </p:cNvPr>
          <p:cNvSpPr/>
          <p:nvPr/>
        </p:nvSpPr>
        <p:spPr>
          <a:xfrm>
            <a:off x="10652236" y="703445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the function create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5EADE-55C9-6139-B24E-26FA5493E496}"/>
              </a:ext>
            </a:extLst>
          </p:cNvPr>
          <p:cNvSpPr/>
          <p:nvPr/>
        </p:nvSpPr>
        <p:spPr>
          <a:xfrm>
            <a:off x="6913175" y="397216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 database pw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DFF98-35B4-4339-971E-428B2339D492}"/>
              </a:ext>
            </a:extLst>
          </p:cNvPr>
          <p:cNvSpPr/>
          <p:nvPr/>
        </p:nvSpPr>
        <p:spPr>
          <a:xfrm>
            <a:off x="1376848" y="2022494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Js</a:t>
            </a:r>
            <a:r>
              <a:rPr lang="en-US" sz="1400" dirty="0"/>
              <a:t>, html, </a:t>
            </a:r>
            <a:r>
              <a:rPr lang="en-US" sz="1400" dirty="0" err="1"/>
              <a:t>css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97D7A-4A5D-8FC2-3940-330C3D00ADB1}"/>
              </a:ext>
            </a:extLst>
          </p:cNvPr>
          <p:cNvSpPr/>
          <p:nvPr/>
        </p:nvSpPr>
        <p:spPr>
          <a:xfrm>
            <a:off x="1376849" y="397216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token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A65DF-AEE2-C2C3-6644-8BE5A3855BA7}"/>
              </a:ext>
            </a:extLst>
          </p:cNvPr>
          <p:cNvSpPr/>
          <p:nvPr/>
        </p:nvSpPr>
        <p:spPr>
          <a:xfrm>
            <a:off x="2895592" y="397216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token on local computer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758EA-4786-C9B0-5ACB-9A1CB1C60A75}"/>
              </a:ext>
            </a:extLst>
          </p:cNvPr>
          <p:cNvSpPr/>
          <p:nvPr/>
        </p:nvSpPr>
        <p:spPr>
          <a:xfrm>
            <a:off x="4117420" y="397216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token to stay logged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D25DA-E94A-3F10-A3CB-E423562FEC1B}"/>
              </a:ext>
            </a:extLst>
          </p:cNvPr>
          <p:cNvSpPr/>
          <p:nvPr/>
        </p:nvSpPr>
        <p:spPr>
          <a:xfrm>
            <a:off x="5515297" y="397216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 pw to and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3EB5FE-1833-B8C2-BAE5-47420432C98F}"/>
              </a:ext>
            </a:extLst>
          </p:cNvPr>
          <p:cNvSpPr/>
          <p:nvPr/>
        </p:nvSpPr>
        <p:spPr>
          <a:xfrm>
            <a:off x="2648600" y="2022494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psql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5E444-0477-37D9-4BAE-50277141ED68}"/>
              </a:ext>
            </a:extLst>
          </p:cNvPr>
          <p:cNvSpPr/>
          <p:nvPr/>
        </p:nvSpPr>
        <p:spPr>
          <a:xfrm>
            <a:off x="7958957" y="2061910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 route?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543C09-F1EB-DE42-7E54-878086FA1078}"/>
              </a:ext>
            </a:extLst>
          </p:cNvPr>
          <p:cNvSpPr/>
          <p:nvPr/>
        </p:nvSpPr>
        <p:spPr>
          <a:xfrm>
            <a:off x="5525805" y="553820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B-crypt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C7A0D2-A541-FFB3-1645-CB5D5F5C4D8C}"/>
              </a:ext>
            </a:extLst>
          </p:cNvPr>
          <p:cNvSpPr/>
          <p:nvPr/>
        </p:nvSpPr>
        <p:spPr>
          <a:xfrm>
            <a:off x="6913174" y="553820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dotenv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5407A6-D542-8F32-F179-92570F50B0C9}"/>
              </a:ext>
            </a:extLst>
          </p:cNvPr>
          <p:cNvSpPr/>
          <p:nvPr/>
        </p:nvSpPr>
        <p:spPr>
          <a:xfrm>
            <a:off x="8316311" y="553820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Axios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737FE3-0025-33F3-7077-5C7F38C2F9ED}"/>
              </a:ext>
            </a:extLst>
          </p:cNvPr>
          <p:cNvSpPr/>
          <p:nvPr/>
        </p:nvSpPr>
        <p:spPr>
          <a:xfrm>
            <a:off x="1376848" y="5480401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Json </a:t>
            </a:r>
            <a:r>
              <a:rPr lang="en-US" sz="1400" dirty="0" err="1"/>
              <a:t>webtoken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96F645-3FEE-2AF4-ABDE-C45887FAB806}"/>
              </a:ext>
            </a:extLst>
          </p:cNvPr>
          <p:cNvSpPr txBox="1"/>
          <p:nvPr/>
        </p:nvSpPr>
        <p:spPr>
          <a:xfrm>
            <a:off x="231226" y="271046"/>
            <a:ext cx="17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STEPS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9B726-44EF-A6A8-AF22-19AD4F2C0790}"/>
              </a:ext>
            </a:extLst>
          </p:cNvPr>
          <p:cNvSpPr/>
          <p:nvPr/>
        </p:nvSpPr>
        <p:spPr>
          <a:xfrm>
            <a:off x="176042" y="70344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up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FEFE2-726B-DB5F-6BEC-6E03BB775ED4}"/>
              </a:ext>
            </a:extLst>
          </p:cNvPr>
          <p:cNvSpPr/>
          <p:nvPr/>
        </p:nvSpPr>
        <p:spPr>
          <a:xfrm>
            <a:off x="176041" y="2022497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VS, </a:t>
            </a:r>
            <a:r>
              <a:rPr lang="en-US" sz="1400" dirty="0" err="1"/>
              <a:t>Vite</a:t>
            </a:r>
            <a:r>
              <a:rPr lang="en-US" sz="1400" dirty="0"/>
              <a:t>, git, React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F8EF28-4CF4-77F8-CEA7-3D53EDC89F22}"/>
              </a:ext>
            </a:extLst>
          </p:cNvPr>
          <p:cNvSpPr/>
          <p:nvPr/>
        </p:nvSpPr>
        <p:spPr>
          <a:xfrm>
            <a:off x="9530256" y="397216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Project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5BA18F-7DE2-E017-0671-29DAFE008418}"/>
              </a:ext>
            </a:extLst>
          </p:cNvPr>
          <p:cNvSpPr/>
          <p:nvPr/>
        </p:nvSpPr>
        <p:spPr>
          <a:xfrm>
            <a:off x="5013433" y="71058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client.js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AA82D6-E35D-0AAC-1E32-4842DFF4D359}"/>
              </a:ext>
            </a:extLst>
          </p:cNvPr>
          <p:cNvSpPr/>
          <p:nvPr/>
        </p:nvSpPr>
        <p:spPr>
          <a:xfrm>
            <a:off x="176041" y="397216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login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009270-A010-9404-14E3-D93E95C7943B}"/>
              </a:ext>
            </a:extLst>
          </p:cNvPr>
          <p:cNvCxnSpPr/>
          <p:nvPr/>
        </p:nvCxnSpPr>
        <p:spPr>
          <a:xfrm>
            <a:off x="176041" y="3550024"/>
            <a:ext cx="11307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31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8A0B3-ECB5-110D-20C8-C0245E289196}"/>
              </a:ext>
            </a:extLst>
          </p:cNvPr>
          <p:cNvSpPr/>
          <p:nvPr/>
        </p:nvSpPr>
        <p:spPr>
          <a:xfrm>
            <a:off x="268020" y="257498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Axios</a:t>
            </a:r>
            <a:endParaRPr lang="en-US" sz="1400"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2D003BE-D0E9-8D10-BBD3-1BF7D91D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89" y="1257464"/>
            <a:ext cx="4688928" cy="52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4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12DDB-C576-91D0-9E26-96271C17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613969"/>
            <a:ext cx="737337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0E1BD-7927-F4C3-A026-A1AF4344F0DB}"/>
              </a:ext>
            </a:extLst>
          </p:cNvPr>
          <p:cNvSpPr txBox="1"/>
          <p:nvPr/>
        </p:nvSpPr>
        <p:spPr>
          <a:xfrm>
            <a:off x="1828800" y="128226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run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5D8C0-63E2-C423-569C-70E9F6CD1264}"/>
              </a:ext>
            </a:extLst>
          </p:cNvPr>
          <p:cNvSpPr txBox="1"/>
          <p:nvPr/>
        </p:nvSpPr>
        <p:spPr>
          <a:xfrm>
            <a:off x="4981903" y="1282261"/>
            <a:ext cx="363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 build folder, this folder can be uploaded to </a:t>
            </a:r>
            <a:r>
              <a:rPr lang="en-US" dirty="0" err="1"/>
              <a:t>netlify</a:t>
            </a:r>
            <a:r>
              <a:rPr lang="en-US" dirty="0"/>
              <a:t> or other web-hosting 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22C21-1831-7403-3E86-FDB07FC24C66}"/>
              </a:ext>
            </a:extLst>
          </p:cNvPr>
          <p:cNvSpPr/>
          <p:nvPr/>
        </p:nvSpPr>
        <p:spPr>
          <a:xfrm>
            <a:off x="216503" y="425666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B5719-2487-C11A-1212-E98E05FA9109}"/>
              </a:ext>
            </a:extLst>
          </p:cNvPr>
          <p:cNvSpPr txBox="1"/>
          <p:nvPr/>
        </p:nvSpPr>
        <p:spPr>
          <a:xfrm>
            <a:off x="1545020" y="2511973"/>
            <a:ext cx="593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program has to be built because it cannot read react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EF25F-3DA0-9459-C0E2-04075C16D1FC}"/>
              </a:ext>
            </a:extLst>
          </p:cNvPr>
          <p:cNvSpPr txBox="1"/>
          <p:nvPr/>
        </p:nvSpPr>
        <p:spPr>
          <a:xfrm>
            <a:off x="1545020" y="3376451"/>
            <a:ext cx="307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(‘./</a:t>
            </a:r>
            <a:r>
              <a:rPr lang="en-US" dirty="0" err="1"/>
              <a:t>dist</a:t>
            </a:r>
            <a:r>
              <a:rPr lang="en-US" dirty="0"/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229500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03D40C-B7CD-7405-89F5-3C03E47673FA}"/>
              </a:ext>
            </a:extLst>
          </p:cNvPr>
          <p:cNvSpPr/>
          <p:nvPr/>
        </p:nvSpPr>
        <p:spPr>
          <a:xfrm>
            <a:off x="1765738" y="254876"/>
            <a:ext cx="4698124" cy="6348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3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9CD2D-4EFD-5958-ADB5-B0EEB155DB97}"/>
              </a:ext>
            </a:extLst>
          </p:cNvPr>
          <p:cNvSpPr txBox="1"/>
          <p:nvPr/>
        </p:nvSpPr>
        <p:spPr>
          <a:xfrm>
            <a:off x="346842" y="231228"/>
            <a:ext cx="2458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Script ideas: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26AA0F4-205D-5099-D098-0D4163166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70" b="16793"/>
          <a:stretch/>
        </p:blipFill>
        <p:spPr>
          <a:xfrm>
            <a:off x="346842" y="1506181"/>
            <a:ext cx="7115768" cy="1889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E4406-4EB8-4521-AFAA-CCB3BF96E291}"/>
              </a:ext>
            </a:extLst>
          </p:cNvPr>
          <p:cNvSpPr txBox="1"/>
          <p:nvPr/>
        </p:nvSpPr>
        <p:spPr>
          <a:xfrm>
            <a:off x="424366" y="1007204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</a:t>
            </a:r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15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B264D-680F-2A5A-042A-E7B276FDBE3D}"/>
              </a:ext>
            </a:extLst>
          </p:cNvPr>
          <p:cNvSpPr txBox="1"/>
          <p:nvPr/>
        </p:nvSpPr>
        <p:spPr>
          <a:xfrm>
            <a:off x="430924" y="441434"/>
            <a:ext cx="528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Additional notes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E8D0824-796A-055A-16BA-52045508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4" y="1199656"/>
            <a:ext cx="5943559" cy="341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A99E9-88F2-7859-3587-C9193DFF11DA}"/>
              </a:ext>
            </a:extLst>
          </p:cNvPr>
          <p:cNvSpPr txBox="1"/>
          <p:nvPr/>
        </p:nvSpPr>
        <p:spPr>
          <a:xfrm>
            <a:off x="430924" y="4725932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 points to the first item in the array  similar to  ${id}  -- if id was the first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28357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BE597-5EC3-FD49-5AC4-49094FFED661}"/>
              </a:ext>
            </a:extLst>
          </p:cNvPr>
          <p:cNvSpPr/>
          <p:nvPr/>
        </p:nvSpPr>
        <p:spPr>
          <a:xfrm>
            <a:off x="176042" y="703448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up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8B18D-1973-34A5-D494-C675CECA1202}"/>
              </a:ext>
            </a:extLst>
          </p:cNvPr>
          <p:cNvSpPr/>
          <p:nvPr/>
        </p:nvSpPr>
        <p:spPr>
          <a:xfrm>
            <a:off x="176041" y="2022497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VS, </a:t>
            </a:r>
            <a:r>
              <a:rPr lang="en-US" sz="1400" dirty="0" err="1"/>
              <a:t>Vite</a:t>
            </a:r>
            <a:r>
              <a:rPr lang="en-US" sz="1400" dirty="0"/>
              <a:t>, git, 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5D1C1-56BC-67B0-3DB9-889FFDE268BD}"/>
              </a:ext>
            </a:extLst>
          </p:cNvPr>
          <p:cNvSpPr txBox="1"/>
          <p:nvPr/>
        </p:nvSpPr>
        <p:spPr>
          <a:xfrm>
            <a:off x="4719145" y="6154552"/>
            <a:ext cx="7735614" cy="28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US" sz="1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sz="1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1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"react"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63A94-CA00-BA9B-27FE-D86E5F0F5429}"/>
              </a:ext>
            </a:extLst>
          </p:cNvPr>
          <p:cNvSpPr txBox="1"/>
          <p:nvPr/>
        </p:nvSpPr>
        <p:spPr>
          <a:xfrm>
            <a:off x="1545020" y="286389"/>
            <a:ext cx="6096000" cy="363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install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vite@latest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name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.  (to go into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 (installs NPM – node package manager)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dev (funs the program and monitors for changes)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up files, remove unwanted, clear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update readme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PROCESS HERE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8EB40-5578-0394-5360-11122A84796E}"/>
              </a:ext>
            </a:extLst>
          </p:cNvPr>
          <p:cNvSpPr txBox="1"/>
          <p:nvPr/>
        </p:nvSpPr>
        <p:spPr>
          <a:xfrm>
            <a:off x="7641020" y="703448"/>
            <a:ext cx="3844152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PROCESS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create repository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(initializes the git 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directions from GITHUB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9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FF35E-CC14-04B5-8B30-841A37697B5D}"/>
              </a:ext>
            </a:extLst>
          </p:cNvPr>
          <p:cNvSpPr txBox="1"/>
          <p:nvPr/>
        </p:nvSpPr>
        <p:spPr>
          <a:xfrm>
            <a:off x="367862" y="409903"/>
            <a:ext cx="1839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D163C-20E1-DDFC-192E-424B1EA7FFC4}"/>
              </a:ext>
            </a:extLst>
          </p:cNvPr>
          <p:cNvSpPr txBox="1"/>
          <p:nvPr/>
        </p:nvSpPr>
        <p:spPr>
          <a:xfrm>
            <a:off x="367862" y="1814883"/>
            <a:ext cx="3552497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revert to previous git status: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fetch --all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reset --hard origin/main</a:t>
            </a:r>
          </a:p>
        </p:txBody>
      </p:sp>
    </p:spTree>
    <p:extLst>
      <p:ext uri="{BB962C8B-B14F-4D97-AF65-F5344CB8AC3E}">
        <p14:creationId xmlns:p14="http://schemas.microsoft.com/office/powerpoint/2010/main" val="214309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AB30D-50ED-D6BD-0F19-C5261B19E04B}"/>
              </a:ext>
            </a:extLst>
          </p:cNvPr>
          <p:cNvSpPr txBox="1"/>
          <p:nvPr/>
        </p:nvSpPr>
        <p:spPr>
          <a:xfrm>
            <a:off x="357352" y="511591"/>
            <a:ext cx="2732689" cy="77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install react 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react-router-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D580-729E-A1D5-8A73-7EB2CB861A74}"/>
              </a:ext>
            </a:extLst>
          </p:cNvPr>
          <p:cNvSpPr txBox="1"/>
          <p:nvPr/>
        </p:nvSpPr>
        <p:spPr>
          <a:xfrm>
            <a:off x="357351" y="1541032"/>
            <a:ext cx="5115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main.jsx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hashrouter</a:t>
            </a:r>
            <a:r>
              <a:rPr lang="en-US" dirty="0"/>
              <a:t>&gt;</a:t>
            </a:r>
          </a:p>
          <a:p>
            <a:r>
              <a:rPr lang="en-US" dirty="0"/>
              <a:t>&lt;app/&gt;    (surround the app function with </a:t>
            </a:r>
            <a:r>
              <a:rPr lang="en-US" dirty="0" err="1"/>
              <a:t>hasrouter</a:t>
            </a:r>
            <a:r>
              <a:rPr lang="en-US" dirty="0"/>
              <a:t>)</a:t>
            </a:r>
          </a:p>
          <a:p>
            <a:r>
              <a:rPr lang="en-US" dirty="0"/>
              <a:t>&lt;/</a:t>
            </a:r>
            <a:r>
              <a:rPr lang="en-US" dirty="0" err="1"/>
              <a:t>hashrouter</a:t>
            </a:r>
            <a:r>
              <a:rPr lang="en-US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7E5CD-0138-0570-C43A-D4183703C446}"/>
              </a:ext>
            </a:extLst>
          </p:cNvPr>
          <p:cNvSpPr txBox="1"/>
          <p:nvPr/>
        </p:nvSpPr>
        <p:spPr>
          <a:xfrm>
            <a:off x="357351" y="4057417"/>
            <a:ext cx="8092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HashRouter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4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"react-router-</a:t>
            </a:r>
            <a:r>
              <a:rPr lang="en-US" sz="1400" kern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F48A4-2152-0A39-9307-CE8C2A4AFC14}"/>
              </a:ext>
            </a:extLst>
          </p:cNvPr>
          <p:cNvSpPr txBox="1"/>
          <p:nvPr/>
        </p:nvSpPr>
        <p:spPr>
          <a:xfrm>
            <a:off x="357351" y="3711418"/>
            <a:ext cx="66653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app.jsx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Return(</a:t>
            </a:r>
          </a:p>
          <a:p>
            <a:r>
              <a:rPr lang="en-US" dirty="0"/>
              <a:t>	&lt;routes&gt;</a:t>
            </a:r>
          </a:p>
          <a:p>
            <a:r>
              <a:rPr lang="en-US" dirty="0"/>
              <a:t>		&lt;Route path = ‘/’ element = {&lt;h1&gt; hello &lt;/h1&gt; }/&gt;</a:t>
            </a:r>
          </a:p>
          <a:p>
            <a:r>
              <a:rPr lang="en-US" dirty="0"/>
              <a:t>		&lt;Route path = ‘/’ element = {component/&gt;}/&gt;</a:t>
            </a:r>
          </a:p>
          <a:p>
            <a:r>
              <a:rPr lang="en-US" dirty="0"/>
              <a:t>	&lt;/routes&gt;</a:t>
            </a:r>
          </a:p>
          <a:p>
            <a:r>
              <a:rPr lang="en-US" dirty="0"/>
              <a:t>     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F1AD6-073F-F10E-441C-91E7F772E5D4}"/>
              </a:ext>
            </a:extLst>
          </p:cNvPr>
          <p:cNvSpPr txBox="1"/>
          <p:nvPr/>
        </p:nvSpPr>
        <p:spPr>
          <a:xfrm>
            <a:off x="357351" y="1971981"/>
            <a:ext cx="8092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HashRouter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4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"react-router-</a:t>
            </a:r>
            <a:r>
              <a:rPr lang="en-US" sz="1400" kern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1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4370B-33BE-C4C4-18AC-D7B80D2522BC}"/>
              </a:ext>
            </a:extLst>
          </p:cNvPr>
          <p:cNvSpPr/>
          <p:nvPr/>
        </p:nvSpPr>
        <p:spPr>
          <a:xfrm>
            <a:off x="231227" y="746234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form for user and pw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FCAD43-AA3B-0DDD-367A-A6F2BCA714D7}"/>
              </a:ext>
            </a:extLst>
          </p:cNvPr>
          <p:cNvSpPr/>
          <p:nvPr/>
        </p:nvSpPr>
        <p:spPr>
          <a:xfrm>
            <a:off x="231226" y="2065283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Js</a:t>
            </a:r>
            <a:r>
              <a:rPr lang="en-US" sz="1400" dirty="0"/>
              <a:t>, html, </a:t>
            </a:r>
            <a:r>
              <a:rPr lang="en-US" sz="1400" dirty="0" err="1"/>
              <a:t>css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3E96C-EBE1-D60F-3D4C-F7D904CBD7B4}"/>
              </a:ext>
            </a:extLst>
          </p:cNvPr>
          <p:cNvSpPr/>
          <p:nvPr/>
        </p:nvSpPr>
        <p:spPr>
          <a:xfrm>
            <a:off x="6737132" y="746233"/>
            <a:ext cx="4698124" cy="5940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62E2F-85C7-8906-6BD2-EA93076229CB}"/>
              </a:ext>
            </a:extLst>
          </p:cNvPr>
          <p:cNvSpPr txBox="1"/>
          <p:nvPr/>
        </p:nvSpPr>
        <p:spPr>
          <a:xfrm>
            <a:off x="6999891" y="1069004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E987C-8814-010D-AE78-D8670BAF7C8E}"/>
              </a:ext>
            </a:extLst>
          </p:cNvPr>
          <p:cNvSpPr txBox="1"/>
          <p:nvPr/>
        </p:nvSpPr>
        <p:spPr>
          <a:xfrm>
            <a:off x="6999891" y="1438336"/>
            <a:ext cx="12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78991-4067-B763-BD3A-C012325C5AFC}"/>
              </a:ext>
            </a:extLst>
          </p:cNvPr>
          <p:cNvSpPr/>
          <p:nvPr/>
        </p:nvSpPr>
        <p:spPr>
          <a:xfrm>
            <a:off x="8502869" y="1156138"/>
            <a:ext cx="1818290" cy="282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DE376-F5BF-BFBF-E761-716747BA8035}"/>
              </a:ext>
            </a:extLst>
          </p:cNvPr>
          <p:cNvSpPr/>
          <p:nvPr/>
        </p:nvSpPr>
        <p:spPr>
          <a:xfrm>
            <a:off x="8502869" y="1495352"/>
            <a:ext cx="1818290" cy="282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67B89-64F4-68E1-E40E-353033AE57FD}"/>
              </a:ext>
            </a:extLst>
          </p:cNvPr>
          <p:cNvSpPr/>
          <p:nvPr/>
        </p:nvSpPr>
        <p:spPr>
          <a:xfrm>
            <a:off x="7620000" y="1973317"/>
            <a:ext cx="1818290" cy="282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BE83D-1532-A442-2AD7-5E12475D2217}"/>
              </a:ext>
            </a:extLst>
          </p:cNvPr>
          <p:cNvSpPr txBox="1"/>
          <p:nvPr/>
        </p:nvSpPr>
        <p:spPr>
          <a:xfrm>
            <a:off x="8360065" y="221874"/>
            <a:ext cx="145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91C9D-0B60-4767-0EE1-213B6CC00EA7}"/>
              </a:ext>
            </a:extLst>
          </p:cNvPr>
          <p:cNvSpPr txBox="1"/>
          <p:nvPr/>
        </p:nvSpPr>
        <p:spPr>
          <a:xfrm>
            <a:off x="7304690" y="2785241"/>
            <a:ext cx="348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or fail message</a:t>
            </a:r>
          </a:p>
        </p:txBody>
      </p:sp>
    </p:spTree>
    <p:extLst>
      <p:ext uri="{BB962C8B-B14F-4D97-AF65-F5344CB8AC3E}">
        <p14:creationId xmlns:p14="http://schemas.microsoft.com/office/powerpoint/2010/main" val="197762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AFF5C1-7EDD-3B34-7C2C-AE95FE69D9AA}"/>
              </a:ext>
            </a:extLst>
          </p:cNvPr>
          <p:cNvSpPr/>
          <p:nvPr/>
        </p:nvSpPr>
        <p:spPr>
          <a:xfrm>
            <a:off x="186556" y="524771"/>
            <a:ext cx="1014249" cy="1135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database  called PROJECTNAME?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56A0C-AB3D-CB9B-5D92-EA5BDBC4E114}"/>
              </a:ext>
            </a:extLst>
          </p:cNvPr>
          <p:cNvSpPr txBox="1"/>
          <p:nvPr/>
        </p:nvSpPr>
        <p:spPr>
          <a:xfrm>
            <a:off x="1849820" y="241554"/>
            <a:ext cx="1002686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terminal: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</a:t>
            </a:r>
            <a:r>
              <a:rPr lang="en-US" sz="1400" dirty="0"/>
              <a:t> (Creates </a:t>
            </a:r>
            <a:r>
              <a:rPr lang="en-US" sz="1400" dirty="0" err="1"/>
              <a:t>package.json</a:t>
            </a:r>
            <a:r>
              <a:rPr lang="en-US" sz="1400" dirty="0"/>
              <a:t> the –y takes default answers)</a:t>
            </a:r>
          </a:p>
          <a:p>
            <a:r>
              <a:rPr lang="en-US" dirty="0" err="1"/>
              <a:t>Npm</a:t>
            </a:r>
            <a:r>
              <a:rPr lang="en-US" dirty="0"/>
              <a:t> install express  </a:t>
            </a:r>
            <a:r>
              <a:rPr lang="en-US" sz="1400" dirty="0"/>
              <a:t> (this creates </a:t>
            </a:r>
            <a:r>
              <a:rPr lang="en-US" sz="1400" dirty="0" err="1"/>
              <a:t>node_modules</a:t>
            </a:r>
            <a:r>
              <a:rPr lang="en-US" sz="1400" dirty="0"/>
              <a:t>, local host defaults to 8000)</a:t>
            </a:r>
          </a:p>
          <a:p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install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(installs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If a git does not exist, and you plan to use one later….</a:t>
            </a:r>
          </a:p>
          <a:p>
            <a:r>
              <a:rPr lang="en-US" dirty="0"/>
              <a:t>	touch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node_modules</a:t>
            </a:r>
            <a:r>
              <a:rPr lang="en-US" dirty="0"/>
              <a:t> (</a:t>
            </a:r>
            <a:r>
              <a:rPr lang="en-US" sz="1100" dirty="0"/>
              <a:t>this prevents </a:t>
            </a:r>
            <a:r>
              <a:rPr lang="en-US" sz="1100" dirty="0" err="1"/>
              <a:t>node_modules</a:t>
            </a:r>
            <a:r>
              <a:rPr lang="en-US" sz="1100" dirty="0"/>
              <a:t> from being uploaded to the repository --- it is too large)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sz="1400" dirty="0"/>
              <a:t> (this allows the server to be monitored similar to </a:t>
            </a:r>
            <a:r>
              <a:rPr lang="en-US" sz="1400" dirty="0" err="1"/>
              <a:t>npm</a:t>
            </a:r>
            <a:r>
              <a:rPr lang="en-US" sz="1400" dirty="0"/>
              <a:t> run dev)</a:t>
            </a:r>
          </a:p>
          <a:p>
            <a:r>
              <a:rPr lang="en-US" sz="1400" dirty="0"/>
              <a:t>	inside </a:t>
            </a:r>
            <a:r>
              <a:rPr lang="en-US" sz="1400" dirty="0" err="1"/>
              <a:t>package.json</a:t>
            </a:r>
            <a:r>
              <a:rPr lang="en-US" sz="1400" dirty="0"/>
              <a:t> you can create scripts to speed up common commands, example: in the scripts section </a:t>
            </a:r>
          </a:p>
          <a:p>
            <a:r>
              <a:rPr lang="en-US" sz="1400" dirty="0"/>
              <a:t>	“</a:t>
            </a:r>
            <a:r>
              <a:rPr lang="en-US" sz="1400" dirty="0" err="1"/>
              <a:t>start:dev</a:t>
            </a:r>
            <a:r>
              <a:rPr lang="en-US" sz="1400" dirty="0"/>
              <a:t>”: </a:t>
            </a:r>
            <a:r>
              <a:rPr lang="en-US" sz="1400" dirty="0" err="1"/>
              <a:t>nodemon</a:t>
            </a:r>
            <a:r>
              <a:rPr lang="en-US" sz="1400" dirty="0"/>
              <a:t> </a:t>
            </a:r>
            <a:r>
              <a:rPr lang="en-US" sz="1400" dirty="0" err="1"/>
              <a:t>server.cjs</a:t>
            </a:r>
            <a:endParaRPr lang="en-US" sz="1400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77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6A3ABC-28A9-6B77-021D-3C27ECC17A32}"/>
              </a:ext>
            </a:extLst>
          </p:cNvPr>
          <p:cNvSpPr/>
          <p:nvPr/>
        </p:nvSpPr>
        <p:spPr>
          <a:xfrm>
            <a:off x="166436" y="530430"/>
            <a:ext cx="1014249" cy="1135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psql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28A68-52D2-E8D9-19A1-3C23B27591F4}"/>
              </a:ext>
            </a:extLst>
          </p:cNvPr>
          <p:cNvSpPr txBox="1"/>
          <p:nvPr/>
        </p:nvSpPr>
        <p:spPr>
          <a:xfrm>
            <a:off x="8692600" y="530430"/>
            <a:ext cx="33329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BASIC PSQL COMMANDS:</a:t>
            </a:r>
          </a:p>
          <a:p>
            <a:r>
              <a:rPr lang="en-US" sz="1400" dirty="0"/>
              <a:t>\l </a:t>
            </a:r>
            <a:r>
              <a:rPr lang="en-US" sz="1100" dirty="0"/>
              <a:t>list of databases</a:t>
            </a:r>
            <a:endParaRPr lang="en-US" sz="1400" dirty="0"/>
          </a:p>
          <a:p>
            <a:r>
              <a:rPr lang="en-US" sz="1400" dirty="0"/>
              <a:t>\c </a:t>
            </a:r>
            <a:r>
              <a:rPr lang="en-US" sz="1400" dirty="0" err="1"/>
              <a:t>nameOfDb</a:t>
            </a:r>
            <a:r>
              <a:rPr lang="en-US" sz="1400" dirty="0"/>
              <a:t>  </a:t>
            </a:r>
            <a:r>
              <a:rPr lang="en-US" sz="1100" dirty="0"/>
              <a:t>connects to the </a:t>
            </a:r>
            <a:r>
              <a:rPr lang="en-US" sz="1100" dirty="0" err="1"/>
              <a:t>nameOfDb</a:t>
            </a:r>
            <a:r>
              <a:rPr lang="en-US" sz="1100" dirty="0"/>
              <a:t> database</a:t>
            </a:r>
          </a:p>
          <a:p>
            <a:r>
              <a:rPr lang="en-US" sz="1400" dirty="0"/>
              <a:t>\d  </a:t>
            </a:r>
            <a:r>
              <a:rPr lang="en-US" sz="1100" dirty="0"/>
              <a:t>shows the tables in the database</a:t>
            </a:r>
            <a:endParaRPr lang="en-US" sz="1400" dirty="0"/>
          </a:p>
          <a:p>
            <a:r>
              <a:rPr lang="en-US" sz="1400" dirty="0"/>
              <a:t>\q or Ctrl-C </a:t>
            </a:r>
            <a:r>
              <a:rPr lang="en-US" sz="1100" dirty="0"/>
              <a:t>quits </a:t>
            </a:r>
            <a:r>
              <a:rPr lang="en-US" sz="1100" dirty="0" err="1"/>
              <a:t>psql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ED12E-E388-894E-4FF7-371C5DD32887}"/>
              </a:ext>
            </a:extLst>
          </p:cNvPr>
          <p:cNvSpPr txBox="1"/>
          <p:nvPr/>
        </p:nvSpPr>
        <p:spPr>
          <a:xfrm>
            <a:off x="1576549" y="329773"/>
            <a:ext cx="69263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helpful to open a second terminal at this point</a:t>
            </a:r>
          </a:p>
          <a:p>
            <a:r>
              <a:rPr lang="en-US" dirty="0"/>
              <a:t>To create the database:</a:t>
            </a:r>
          </a:p>
          <a:p>
            <a:endParaRPr lang="en-US" dirty="0"/>
          </a:p>
          <a:p>
            <a:r>
              <a:rPr lang="en-US" dirty="0" err="1"/>
              <a:t>psql</a:t>
            </a:r>
            <a:r>
              <a:rPr lang="en-US" dirty="0"/>
              <a:t>   </a:t>
            </a:r>
            <a:r>
              <a:rPr lang="en-US" sz="1400" dirty="0"/>
              <a:t>(opens </a:t>
            </a:r>
            <a:r>
              <a:rPr lang="en-US" sz="1400" dirty="0" err="1"/>
              <a:t>psql</a:t>
            </a:r>
            <a:r>
              <a:rPr lang="en-US" sz="1400" dirty="0"/>
              <a:t> for </a:t>
            </a:r>
            <a:r>
              <a:rPr lang="en-US" sz="1400" dirty="0" err="1"/>
              <a:t>sql</a:t>
            </a:r>
            <a:r>
              <a:rPr lang="en-US" sz="1400" dirty="0"/>
              <a:t> commands)</a:t>
            </a:r>
          </a:p>
          <a:p>
            <a:endParaRPr lang="en-US" sz="1400" dirty="0"/>
          </a:p>
          <a:p>
            <a:r>
              <a:rPr lang="en-US" dirty="0"/>
              <a:t>CREATE DATABASE </a:t>
            </a:r>
            <a:r>
              <a:rPr lang="en-US" dirty="0" err="1"/>
              <a:t>database_Name</a:t>
            </a:r>
            <a:r>
              <a:rPr lang="en-US" dirty="0"/>
              <a:t>;   </a:t>
            </a:r>
            <a:r>
              <a:rPr lang="en-US" sz="1400" dirty="0"/>
              <a:t>(don’t forget the “;” it  ends the command and won’t work without it. Also avoid using hyphens, use underscores instead) </a:t>
            </a:r>
          </a:p>
          <a:p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\l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(list the databases to ensure it was created)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426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1822</Words>
  <Application>Microsoft Office PowerPoint</Application>
  <PresentationFormat>Widescreen</PresentationFormat>
  <Paragraphs>354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7</cp:revision>
  <dcterms:created xsi:type="dcterms:W3CDTF">2023-12-02T14:38:05Z</dcterms:created>
  <dcterms:modified xsi:type="dcterms:W3CDTF">2023-12-04T17:41:41Z</dcterms:modified>
</cp:coreProperties>
</file>