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8" r:id="rId3"/>
    <p:sldId id="258" r:id="rId4"/>
    <p:sldId id="280" r:id="rId5"/>
    <p:sldId id="256" r:id="rId6"/>
    <p:sldId id="259" r:id="rId7"/>
    <p:sldId id="261" r:id="rId8"/>
    <p:sldId id="260" r:id="rId9"/>
    <p:sldId id="262" r:id="rId10"/>
    <p:sldId id="263" r:id="rId11"/>
    <p:sldId id="279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1DDB-7050-2493-D970-97AEACCB5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2295A-8735-80C8-6C00-2171AC9EF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D11A7-4569-A44C-A0AE-83DED4A1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3CA5-BE76-4AE9-8A94-7AD60915E48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EFA3E-7F2B-8496-CCE6-9BA84D4B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AEAFE-AC69-AFDA-A9F3-0C3251FE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C1D1-5270-4E1C-A7CA-E9126BF8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8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66A5-8C80-082A-343B-6C0AE677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ADB50-C817-2E58-8E80-6160A30B3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0C948-2506-D345-35E5-03AB2277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3CA5-BE76-4AE9-8A94-7AD60915E48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079D0-2AD2-4BEF-18A5-F0293B3A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B3874-1475-9192-AAAA-FBB250D0C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C1D1-5270-4E1C-A7CA-E9126BF8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1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690700-8993-3062-3E26-C69BBF099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C583A-FFA3-1F71-6AB3-B0396F473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1739C-AB86-CF2D-49C7-081AB437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3CA5-BE76-4AE9-8A94-7AD60915E48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12203-7A16-61D7-BBC1-1AA55596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39CAF-31F9-1932-BA1D-66B21EC6C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C1D1-5270-4E1C-A7CA-E9126BF8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7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677D-C900-A33D-7E0D-682FAA5B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3B49-28CF-3FBE-2AF7-85CD4F4D8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6B32B-55BA-77A0-7B4E-8F2FC924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3CA5-BE76-4AE9-8A94-7AD60915E48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691E2-3165-697B-A78F-07C4A613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DF74F-004B-E612-F1AF-8E88EDD4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C1D1-5270-4E1C-A7CA-E9126BF8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5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B6BC-E9D5-7060-D484-51905646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91D84-1C29-1866-3441-34000178D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972E7-AEA7-F3B2-15C3-59F7C2FC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3CA5-BE76-4AE9-8A94-7AD60915E48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A52C7-8E5B-3860-9B19-0B6C1937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E9B2D-7E4C-3A4A-117B-589019BA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C1D1-5270-4E1C-A7CA-E9126BF8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5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B50-2649-9FA6-11D3-1485E9DB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0D451-AA8C-6F82-2B9F-2004291C0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20145-E6C0-C09B-DEB5-8B6208F07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86FE1-4AC5-AFDA-EA20-C31AB967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3CA5-BE76-4AE9-8A94-7AD60915E48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480CF-8469-923C-17B2-9E55991C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04FE5-8A99-AFFF-E643-7C083AA7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C1D1-5270-4E1C-A7CA-E9126BF8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8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B07F-6DA9-CFE7-63DF-7B9EA776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FC476-E7F2-2A90-ED70-9769DFEA5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A4E05-16C1-2921-4DF0-DEFB0BCAF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CA155E-92BE-F916-D513-A1F9EF2C6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722D5C-4116-8A28-85E3-58834D1D1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F30F1-2D17-3936-CBDC-190303A6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3CA5-BE76-4AE9-8A94-7AD60915E48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73CB48-2302-E4A2-EF25-E5EF3CA5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12080B-58CE-7682-3028-ADE36A87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C1D1-5270-4E1C-A7CA-E9126BF8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0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30C2-0EC0-2938-36B7-A777F176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1E346-300F-1644-E75A-550648C7F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3CA5-BE76-4AE9-8A94-7AD60915E48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D7D2F-1BA2-FA5A-A508-58ECF608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287B4-0F27-04F9-8FE6-67999CDD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C1D1-5270-4E1C-A7CA-E9126BF8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3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6169F-BB3A-40F5-FA70-925B3632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3CA5-BE76-4AE9-8A94-7AD60915E48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FD7592-D484-F3A4-1355-CBA54E5F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D6B83-FAAF-116F-BA86-F2FA2833C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C1D1-5270-4E1C-A7CA-E9126BF8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6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2D74-F0BB-8FA7-7174-662C57EE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ED3D-D12E-F1A0-A851-075B8C9D2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0B9FB-71D8-AA45-FA6D-5A925C352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E107F-5303-C4DD-6B99-D479E9B9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3CA5-BE76-4AE9-8A94-7AD60915E48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DCD83-D46B-D922-124D-2322351B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589C3-6632-9B31-B7E5-79BFA346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C1D1-5270-4E1C-A7CA-E9126BF8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6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76F4-5AE4-1E35-142E-AF6B5872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CC66C4-53E7-5415-64DA-AA1D9C056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7115A-399E-2CAB-366A-EAA71651E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6F008-126F-F1BB-806C-C4BF76BE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3CA5-BE76-4AE9-8A94-7AD60915E48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587EA-D026-0D2F-2753-645901D3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827FF-12AC-479B-1B44-C12CB8AD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C1D1-5270-4E1C-A7CA-E9126BF8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7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C0C8D-257F-2F4D-8E40-6B0CEB137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992C9-3FB8-E10B-D045-C6237CE11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59B8C-EA48-B53A-E2B4-A4CD77BC5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D3CA5-BE76-4AE9-8A94-7AD60915E48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3DDD4-4577-E954-CAB1-2E1A0B6A4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4511B-7057-50F2-EA02-96B73F334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AC1D1-5270-4E1C-A7CA-E9126BF8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5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7B1B7A-D1B8-B453-D3DA-FEAF3A07EDA3}"/>
              </a:ext>
            </a:extLst>
          </p:cNvPr>
          <p:cNvSpPr txBox="1"/>
          <p:nvPr/>
        </p:nvSpPr>
        <p:spPr>
          <a:xfrm>
            <a:off x="1264024" y="762000"/>
            <a:ext cx="865990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/>
              <a:t>PRISMA</a:t>
            </a:r>
          </a:p>
        </p:txBody>
      </p:sp>
    </p:spTree>
    <p:extLst>
      <p:ext uri="{BB962C8B-B14F-4D97-AF65-F5344CB8AC3E}">
        <p14:creationId xmlns:p14="http://schemas.microsoft.com/office/powerpoint/2010/main" val="1142741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5FA235-D176-8AE4-377E-9B65468F5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37" y="1591625"/>
            <a:ext cx="4925112" cy="3258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D32517-CB6E-FC1F-8819-B9F4B4EAC851}"/>
              </a:ext>
            </a:extLst>
          </p:cNvPr>
          <p:cNvSpPr txBox="1"/>
          <p:nvPr/>
        </p:nvSpPr>
        <p:spPr>
          <a:xfrm>
            <a:off x="2429765" y="113892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seed file: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61ECF-69EA-9971-A531-9CD7C6BA6353}"/>
              </a:ext>
            </a:extLst>
          </p:cNvPr>
          <p:cNvSpPr txBox="1"/>
          <p:nvPr/>
        </p:nvSpPr>
        <p:spPr>
          <a:xfrm>
            <a:off x="7391332" y="827149"/>
            <a:ext cx="376076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rgbClr val="00009F"/>
                </a:solidFill>
                <a:effectLst/>
                <a:latin typeface="JetBrainsMono"/>
              </a:rPr>
              <a:t>const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{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 err="1">
                <a:solidFill>
                  <a:srgbClr val="1A202C"/>
                </a:solidFill>
                <a:effectLst/>
                <a:latin typeface="JetBrainsMono"/>
              </a:rPr>
              <a:t>PrismaClient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}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=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D73A49"/>
                </a:solidFill>
                <a:effectLst/>
                <a:latin typeface="JetBrainsMono"/>
              </a:rPr>
              <a:t>require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(</a:t>
            </a:r>
            <a:r>
              <a:rPr lang="en-US" sz="1200" b="0" i="0" dirty="0">
                <a:solidFill>
                  <a:srgbClr val="E3116C"/>
                </a:solidFill>
                <a:effectLst/>
                <a:latin typeface="JetBrainsMono"/>
              </a:rPr>
              <a:t>'@</a:t>
            </a:r>
            <a:r>
              <a:rPr lang="en-US" sz="1200" b="0" i="0" dirty="0" err="1">
                <a:solidFill>
                  <a:srgbClr val="E3116C"/>
                </a:solidFill>
                <a:effectLst/>
                <a:latin typeface="JetBrainsMono"/>
              </a:rPr>
              <a:t>prisma</a:t>
            </a:r>
            <a:r>
              <a:rPr lang="en-US" sz="1200" b="0" i="0" dirty="0">
                <a:solidFill>
                  <a:srgbClr val="E3116C"/>
                </a:solidFill>
                <a:effectLst/>
                <a:latin typeface="JetBrainsMono"/>
              </a:rPr>
              <a:t>/client'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)</a:t>
            </a:r>
            <a:endParaRPr lang="en-US" sz="1200" b="0" i="0" dirty="0">
              <a:solidFill>
                <a:srgbClr val="1A202C"/>
              </a:solidFill>
              <a:effectLst/>
              <a:latin typeface="JetBrainsMono"/>
            </a:endParaRPr>
          </a:p>
          <a:p>
            <a:pPr algn="l"/>
            <a:r>
              <a:rPr lang="en-US" sz="1200" b="0" i="0" dirty="0">
                <a:solidFill>
                  <a:srgbClr val="CBD5E0"/>
                </a:solidFill>
                <a:effectLst/>
                <a:latin typeface="JetBrainsMono"/>
              </a:rPr>
              <a:t>2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</a:p>
          <a:p>
            <a:pPr algn="l"/>
            <a:r>
              <a:rPr lang="en-US" sz="1200" b="0" i="0" dirty="0">
                <a:solidFill>
                  <a:srgbClr val="CBD5E0"/>
                </a:solidFill>
                <a:effectLst/>
                <a:latin typeface="JetBrainsMono"/>
              </a:rPr>
              <a:t>3</a:t>
            </a:r>
            <a:r>
              <a:rPr lang="en-US" sz="1200" b="0" i="0" dirty="0">
                <a:solidFill>
                  <a:srgbClr val="00009F"/>
                </a:solidFill>
                <a:effectLst/>
                <a:latin typeface="JetBrainsMono"/>
              </a:rPr>
              <a:t>const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 err="1">
                <a:solidFill>
                  <a:srgbClr val="1A202C"/>
                </a:solidFill>
                <a:effectLst/>
                <a:latin typeface="JetBrainsMono"/>
              </a:rPr>
              <a:t>prisma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=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00009F"/>
                </a:solidFill>
                <a:effectLst/>
                <a:latin typeface="JetBrainsMono"/>
              </a:rPr>
              <a:t>new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 err="1">
                <a:solidFill>
                  <a:srgbClr val="D73A49"/>
                </a:solidFill>
                <a:effectLst/>
                <a:latin typeface="JetBrainsMono"/>
              </a:rPr>
              <a:t>PrismaClient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()</a:t>
            </a:r>
            <a:endParaRPr lang="en-US" sz="1200" b="0" i="0" dirty="0">
              <a:solidFill>
                <a:srgbClr val="1A202C"/>
              </a:solidFill>
              <a:effectLst/>
              <a:latin typeface="JetBrainsMono"/>
            </a:endParaRPr>
          </a:p>
          <a:p>
            <a:pPr algn="l"/>
            <a:r>
              <a:rPr lang="en-US" sz="1200" b="0" i="0" dirty="0">
                <a:solidFill>
                  <a:srgbClr val="CBD5E0"/>
                </a:solidFill>
                <a:effectLst/>
                <a:latin typeface="JetBrainsMono"/>
              </a:rPr>
              <a:t>4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</a:p>
          <a:p>
            <a:pPr algn="l"/>
            <a:r>
              <a:rPr lang="en-US" sz="1200" b="0" i="0" dirty="0">
                <a:solidFill>
                  <a:srgbClr val="CBD5E0"/>
                </a:solidFill>
                <a:effectLst/>
                <a:latin typeface="JetBrainsMono"/>
              </a:rPr>
              <a:t>5</a:t>
            </a:r>
            <a:r>
              <a:rPr lang="en-US" sz="1200" b="0" i="0" dirty="0">
                <a:solidFill>
                  <a:srgbClr val="00009F"/>
                </a:solidFill>
                <a:effectLst/>
                <a:latin typeface="JetBrainsMono"/>
              </a:rPr>
              <a:t>async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00009F"/>
                </a:solidFill>
                <a:effectLst/>
                <a:latin typeface="JetBrainsMono"/>
              </a:rPr>
              <a:t>function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D73A49"/>
                </a:solidFill>
                <a:effectLst/>
                <a:latin typeface="JetBrainsMono"/>
              </a:rPr>
              <a:t>main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()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{</a:t>
            </a:r>
            <a:endParaRPr lang="en-US" sz="1200" b="0" i="0" dirty="0">
              <a:solidFill>
                <a:srgbClr val="1A202C"/>
              </a:solidFill>
              <a:effectLst/>
              <a:latin typeface="JetBrainsMono"/>
            </a:endParaRPr>
          </a:p>
          <a:p>
            <a:pPr algn="l"/>
            <a:r>
              <a:rPr lang="en-US" sz="1200" b="0" i="0" dirty="0">
                <a:solidFill>
                  <a:srgbClr val="CBD5E0"/>
                </a:solidFill>
                <a:effectLst/>
                <a:latin typeface="JetBrainsMono"/>
              </a:rPr>
              <a:t>6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1" dirty="0">
                <a:solidFill>
                  <a:srgbClr val="999988"/>
                </a:solidFill>
                <a:effectLst/>
                <a:latin typeface="JetBrainsMono"/>
              </a:rPr>
              <a:t>// ... you will write your Prisma Client queries here</a:t>
            </a:r>
          </a:p>
          <a:p>
            <a:pPr algn="l"/>
            <a:r>
              <a:rPr lang="en-US" sz="1200" i="1" dirty="0">
                <a:solidFill>
                  <a:srgbClr val="999988"/>
                </a:solidFill>
                <a:latin typeface="JetBrainsMono"/>
              </a:rPr>
              <a:t>Console.log(`seeding the database`)</a:t>
            </a:r>
            <a:endParaRPr lang="en-US" sz="1200" b="0" i="0" dirty="0">
              <a:solidFill>
                <a:srgbClr val="1A202C"/>
              </a:solidFill>
              <a:effectLst/>
              <a:latin typeface="JetBrainsMono"/>
            </a:endParaRPr>
          </a:p>
          <a:p>
            <a:pPr algn="l"/>
            <a:r>
              <a:rPr lang="en-US" sz="1200" b="0" i="0" dirty="0">
                <a:solidFill>
                  <a:srgbClr val="CBD5E0"/>
                </a:solidFill>
                <a:effectLst/>
                <a:latin typeface="JetBrainsMono"/>
              </a:rPr>
              <a:t>7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}</a:t>
            </a:r>
            <a:endParaRPr lang="en-US" sz="1200" b="0" i="0" dirty="0">
              <a:solidFill>
                <a:srgbClr val="1A202C"/>
              </a:solidFill>
              <a:effectLst/>
              <a:latin typeface="JetBrainsMono"/>
            </a:endParaRPr>
          </a:p>
          <a:p>
            <a:pPr algn="l"/>
            <a:r>
              <a:rPr lang="en-US" sz="1200" b="0" i="0" dirty="0">
                <a:solidFill>
                  <a:srgbClr val="CBD5E0"/>
                </a:solidFill>
                <a:effectLst/>
                <a:latin typeface="JetBrainsMono"/>
              </a:rPr>
              <a:t>8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</a:p>
          <a:p>
            <a:pPr algn="l"/>
            <a:r>
              <a:rPr lang="en-US" sz="1200" b="0" i="0" dirty="0">
                <a:solidFill>
                  <a:srgbClr val="CBD5E0"/>
                </a:solidFill>
                <a:effectLst/>
                <a:latin typeface="JetBrainsMono"/>
              </a:rPr>
              <a:t>9</a:t>
            </a:r>
            <a:r>
              <a:rPr lang="en-US" sz="1200" b="0" i="0" dirty="0">
                <a:solidFill>
                  <a:srgbClr val="D73A49"/>
                </a:solidFill>
                <a:effectLst/>
                <a:latin typeface="JetBrainsMono"/>
              </a:rPr>
              <a:t>main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()</a:t>
            </a:r>
            <a:endParaRPr lang="en-US" sz="1200" b="0" i="0" dirty="0">
              <a:solidFill>
                <a:srgbClr val="1A202C"/>
              </a:solidFill>
              <a:effectLst/>
              <a:latin typeface="JetBrainsMono"/>
            </a:endParaRPr>
          </a:p>
          <a:p>
            <a:pPr algn="l"/>
            <a:r>
              <a:rPr lang="en-US" sz="1200" b="0" i="0" dirty="0">
                <a:solidFill>
                  <a:srgbClr val="CBD5E0"/>
                </a:solidFill>
                <a:effectLst/>
                <a:latin typeface="JetBrainsMono"/>
              </a:rPr>
              <a:t>10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.</a:t>
            </a:r>
            <a:r>
              <a:rPr lang="en-US" sz="1200" b="0" i="0" dirty="0">
                <a:solidFill>
                  <a:srgbClr val="D73A49"/>
                </a:solidFill>
                <a:effectLst/>
                <a:latin typeface="JetBrainsMono"/>
              </a:rPr>
              <a:t>then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(</a:t>
            </a:r>
            <a:r>
              <a:rPr lang="en-US" sz="1200" b="0" i="0" dirty="0">
                <a:solidFill>
                  <a:srgbClr val="00009F"/>
                </a:solidFill>
                <a:effectLst/>
                <a:latin typeface="JetBrainsMono"/>
              </a:rPr>
              <a:t>async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()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=&gt;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{</a:t>
            </a:r>
            <a:endParaRPr lang="en-US" sz="1200" b="0" i="0" dirty="0">
              <a:solidFill>
                <a:srgbClr val="1A202C"/>
              </a:solidFill>
              <a:effectLst/>
              <a:latin typeface="JetBrainsMono"/>
            </a:endParaRPr>
          </a:p>
          <a:p>
            <a:pPr algn="l"/>
            <a:r>
              <a:rPr lang="en-US" sz="1200" b="0" i="0" dirty="0">
                <a:solidFill>
                  <a:srgbClr val="CBD5E0"/>
                </a:solidFill>
                <a:effectLst/>
                <a:latin typeface="JetBrainsMono"/>
              </a:rPr>
              <a:t>11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00009F"/>
                </a:solidFill>
                <a:effectLst/>
                <a:latin typeface="JetBrainsMono"/>
              </a:rPr>
              <a:t>await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 err="1">
                <a:solidFill>
                  <a:srgbClr val="1A202C"/>
                </a:solidFill>
                <a:effectLst/>
                <a:latin typeface="JetBrainsMono"/>
              </a:rPr>
              <a:t>prisma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.</a:t>
            </a:r>
            <a:r>
              <a:rPr lang="en-US" sz="1200" b="0" i="0" dirty="0">
                <a:solidFill>
                  <a:srgbClr val="D73A49"/>
                </a:solidFill>
                <a:effectLst/>
                <a:latin typeface="JetBrainsMono"/>
              </a:rPr>
              <a:t>$disconnect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()</a:t>
            </a:r>
            <a:endParaRPr lang="en-US" sz="1200" b="0" i="0" dirty="0">
              <a:solidFill>
                <a:srgbClr val="1A202C"/>
              </a:solidFill>
              <a:effectLst/>
              <a:latin typeface="JetBrainsMono"/>
            </a:endParaRPr>
          </a:p>
          <a:p>
            <a:pPr algn="l"/>
            <a:r>
              <a:rPr lang="en-US" sz="1200" b="0" i="0" dirty="0">
                <a:solidFill>
                  <a:srgbClr val="CBD5E0"/>
                </a:solidFill>
                <a:effectLst/>
                <a:latin typeface="JetBrainsMono"/>
              </a:rPr>
              <a:t>12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})</a:t>
            </a:r>
            <a:endParaRPr lang="en-US" sz="1200" b="0" i="0" dirty="0">
              <a:solidFill>
                <a:srgbClr val="1A202C"/>
              </a:solidFill>
              <a:effectLst/>
              <a:latin typeface="JetBrainsMono"/>
            </a:endParaRPr>
          </a:p>
          <a:p>
            <a:pPr algn="l"/>
            <a:r>
              <a:rPr lang="en-US" sz="1200" b="0" i="0" dirty="0">
                <a:solidFill>
                  <a:srgbClr val="CBD5E0"/>
                </a:solidFill>
                <a:effectLst/>
                <a:latin typeface="JetBrainsMono"/>
              </a:rPr>
              <a:t>13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.</a:t>
            </a:r>
            <a:r>
              <a:rPr lang="en-US" sz="1200" b="0" i="0" dirty="0">
                <a:solidFill>
                  <a:srgbClr val="00009F"/>
                </a:solidFill>
                <a:effectLst/>
                <a:latin typeface="JetBrainsMono"/>
              </a:rPr>
              <a:t>catch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(</a:t>
            </a:r>
            <a:r>
              <a:rPr lang="en-US" sz="1200" b="0" i="0" dirty="0">
                <a:solidFill>
                  <a:srgbClr val="00009F"/>
                </a:solidFill>
                <a:effectLst/>
                <a:latin typeface="JetBrainsMono"/>
              </a:rPr>
              <a:t>async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(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e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)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=&gt;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{</a:t>
            </a:r>
            <a:endParaRPr lang="en-US" sz="1200" b="0" i="0" dirty="0">
              <a:solidFill>
                <a:srgbClr val="1A202C"/>
              </a:solidFill>
              <a:effectLst/>
              <a:latin typeface="JetBrainsMono"/>
            </a:endParaRPr>
          </a:p>
          <a:p>
            <a:pPr algn="l"/>
            <a:r>
              <a:rPr lang="en-US" sz="1200" b="0" i="0" dirty="0">
                <a:solidFill>
                  <a:srgbClr val="CBD5E0"/>
                </a:solidFill>
                <a:effectLst/>
                <a:latin typeface="JetBrainsMono"/>
              </a:rPr>
              <a:t>14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 err="1">
                <a:solidFill>
                  <a:srgbClr val="1A202C"/>
                </a:solidFill>
                <a:effectLst/>
                <a:latin typeface="JetBrainsMono"/>
              </a:rPr>
              <a:t>console</a:t>
            </a:r>
            <a:r>
              <a:rPr lang="en-US" sz="1200" b="0" i="0" dirty="0" err="1">
                <a:solidFill>
                  <a:srgbClr val="393A34"/>
                </a:solidFill>
                <a:effectLst/>
                <a:latin typeface="JetBrainsMono"/>
              </a:rPr>
              <a:t>.</a:t>
            </a:r>
            <a:r>
              <a:rPr lang="en-US" sz="1200" b="0" i="0" dirty="0" err="1">
                <a:solidFill>
                  <a:srgbClr val="D73A49"/>
                </a:solidFill>
                <a:effectLst/>
                <a:latin typeface="JetBrainsMono"/>
              </a:rPr>
              <a:t>error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(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e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)</a:t>
            </a:r>
            <a:endParaRPr lang="en-US" sz="1200" b="0" i="0" dirty="0">
              <a:solidFill>
                <a:srgbClr val="1A202C"/>
              </a:solidFill>
              <a:effectLst/>
              <a:latin typeface="JetBrainsMono"/>
            </a:endParaRPr>
          </a:p>
          <a:p>
            <a:pPr algn="l"/>
            <a:r>
              <a:rPr lang="en-US" sz="1200" b="0" i="0" dirty="0">
                <a:solidFill>
                  <a:srgbClr val="CBD5E0"/>
                </a:solidFill>
                <a:effectLst/>
                <a:latin typeface="JetBrainsMono"/>
              </a:rPr>
              <a:t>15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00009F"/>
                </a:solidFill>
                <a:effectLst/>
                <a:latin typeface="JetBrainsMono"/>
              </a:rPr>
              <a:t>await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 err="1">
                <a:solidFill>
                  <a:srgbClr val="1A202C"/>
                </a:solidFill>
                <a:effectLst/>
                <a:latin typeface="JetBrainsMono"/>
              </a:rPr>
              <a:t>prisma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.</a:t>
            </a:r>
            <a:r>
              <a:rPr lang="en-US" sz="1200" b="0" i="0" dirty="0">
                <a:solidFill>
                  <a:srgbClr val="D73A49"/>
                </a:solidFill>
                <a:effectLst/>
                <a:latin typeface="JetBrainsMono"/>
              </a:rPr>
              <a:t>$disconnect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()</a:t>
            </a:r>
            <a:endParaRPr lang="en-US" sz="1200" b="0" i="0" dirty="0">
              <a:solidFill>
                <a:srgbClr val="1A202C"/>
              </a:solidFill>
              <a:effectLst/>
              <a:latin typeface="JetBrainsMono"/>
            </a:endParaRPr>
          </a:p>
          <a:p>
            <a:pPr algn="l"/>
            <a:r>
              <a:rPr lang="en-US" sz="1200" b="0" i="0" dirty="0">
                <a:solidFill>
                  <a:srgbClr val="CBD5E0"/>
                </a:solidFill>
                <a:effectLst/>
                <a:latin typeface="JetBrainsMono"/>
              </a:rPr>
              <a:t>16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 err="1">
                <a:solidFill>
                  <a:srgbClr val="1A202C"/>
                </a:solidFill>
                <a:effectLst/>
                <a:latin typeface="JetBrainsMono"/>
              </a:rPr>
              <a:t>process</a:t>
            </a:r>
            <a:r>
              <a:rPr lang="en-US" sz="1200" b="0" i="0" dirty="0" err="1">
                <a:solidFill>
                  <a:srgbClr val="393A34"/>
                </a:solidFill>
                <a:effectLst/>
                <a:latin typeface="JetBrainsMono"/>
              </a:rPr>
              <a:t>.</a:t>
            </a:r>
            <a:r>
              <a:rPr lang="en-US" sz="1200" b="0" i="0" dirty="0" err="1">
                <a:solidFill>
                  <a:srgbClr val="D73A49"/>
                </a:solidFill>
                <a:effectLst/>
                <a:latin typeface="JetBrainsMono"/>
              </a:rPr>
              <a:t>exit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(</a:t>
            </a:r>
            <a:r>
              <a:rPr lang="en-US" sz="1200" b="0" i="0" dirty="0">
                <a:solidFill>
                  <a:srgbClr val="36ACAA"/>
                </a:solidFill>
                <a:effectLst/>
                <a:latin typeface="JetBrainsMono"/>
              </a:rPr>
              <a:t>1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)</a:t>
            </a:r>
            <a:endParaRPr lang="en-US" sz="1200" b="0" i="0" dirty="0">
              <a:solidFill>
                <a:srgbClr val="1A202C"/>
              </a:solidFill>
              <a:effectLst/>
              <a:latin typeface="JetBrainsMono"/>
            </a:endParaRPr>
          </a:p>
          <a:p>
            <a:pPr algn="l"/>
            <a:r>
              <a:rPr lang="en-US" sz="1200" b="0" i="0" dirty="0">
                <a:solidFill>
                  <a:srgbClr val="CBD5E0"/>
                </a:solidFill>
                <a:effectLst/>
                <a:latin typeface="JetBrainsMono"/>
              </a:rPr>
              <a:t>17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})</a:t>
            </a:r>
            <a:endParaRPr lang="en-US" sz="1200" b="0" i="0" dirty="0">
              <a:solidFill>
                <a:srgbClr val="1A202C"/>
              </a:solidFill>
              <a:effectLst/>
              <a:latin typeface="JetBrains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84DA6A-148B-B149-3A32-9D6EADEFC1F4}"/>
              </a:ext>
            </a:extLst>
          </p:cNvPr>
          <p:cNvSpPr txBox="1"/>
          <p:nvPr/>
        </p:nvSpPr>
        <p:spPr>
          <a:xfrm>
            <a:off x="228137" y="5143920"/>
            <a:ext cx="44032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the connection by running seed in node: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Node </a:t>
            </a:r>
            <a:r>
              <a:rPr lang="en-US" dirty="0" err="1">
                <a:highlight>
                  <a:srgbClr val="FFFF00"/>
                </a:highlight>
              </a:rPr>
              <a:t>prisma</a:t>
            </a:r>
            <a:r>
              <a:rPr lang="en-US" dirty="0">
                <a:highlight>
                  <a:srgbClr val="FFFF00"/>
                </a:highlight>
              </a:rPr>
              <a:t>/seed.js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BB0D9-A470-CCEA-BAB0-35E5976EE198}"/>
              </a:ext>
            </a:extLst>
          </p:cNvPr>
          <p:cNvSpPr txBox="1"/>
          <p:nvPr/>
        </p:nvSpPr>
        <p:spPr>
          <a:xfrm>
            <a:off x="439271" y="304800"/>
            <a:ext cx="2492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Seed File</a:t>
            </a:r>
          </a:p>
        </p:txBody>
      </p:sp>
    </p:spTree>
    <p:extLst>
      <p:ext uri="{BB962C8B-B14F-4D97-AF65-F5344CB8AC3E}">
        <p14:creationId xmlns:p14="http://schemas.microsoft.com/office/powerpoint/2010/main" val="940378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081A1D-9A19-AC17-3F74-CDF0AAF6F82A}"/>
              </a:ext>
            </a:extLst>
          </p:cNvPr>
          <p:cNvSpPr txBox="1"/>
          <p:nvPr/>
        </p:nvSpPr>
        <p:spPr>
          <a:xfrm>
            <a:off x="457200" y="21530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**can create a script for this in </a:t>
            </a:r>
            <a:r>
              <a:rPr lang="en-US" dirty="0" err="1"/>
              <a:t>package.json</a:t>
            </a:r>
            <a:r>
              <a:rPr lang="en-US" dirty="0"/>
              <a:t>**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91C3E5-42C7-0070-B916-8DE69ACC1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007" y="1595187"/>
            <a:ext cx="6668431" cy="2076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A173CC-FA02-A04F-3197-A97E778E3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890" y="4443549"/>
            <a:ext cx="4486901" cy="819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A3D265-67DC-DEEF-35CE-1379CDD1E922}"/>
              </a:ext>
            </a:extLst>
          </p:cNvPr>
          <p:cNvSpPr txBox="1"/>
          <p:nvPr/>
        </p:nvSpPr>
        <p:spPr>
          <a:xfrm>
            <a:off x="617277" y="4675905"/>
            <a:ext cx="292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reset and seed script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C57FF74-D785-B06E-687C-E48F75BBF1FA}"/>
              </a:ext>
            </a:extLst>
          </p:cNvPr>
          <p:cNvSpPr/>
          <p:nvPr/>
        </p:nvSpPr>
        <p:spPr>
          <a:xfrm>
            <a:off x="3537820" y="4675905"/>
            <a:ext cx="521904" cy="4671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2A2376-7E93-0329-FFBF-AD461C3620C0}"/>
              </a:ext>
            </a:extLst>
          </p:cNvPr>
          <p:cNvSpPr txBox="1"/>
          <p:nvPr/>
        </p:nvSpPr>
        <p:spPr>
          <a:xfrm>
            <a:off x="224117" y="306858"/>
            <a:ext cx="31824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Seed scripts</a:t>
            </a:r>
          </a:p>
        </p:txBody>
      </p:sp>
    </p:spTree>
    <p:extLst>
      <p:ext uri="{BB962C8B-B14F-4D97-AF65-F5344CB8AC3E}">
        <p14:creationId xmlns:p14="http://schemas.microsoft.com/office/powerpoint/2010/main" val="4247415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C673D9-1664-E0E7-8505-5AF97D3A54E7}"/>
              </a:ext>
            </a:extLst>
          </p:cNvPr>
          <p:cNvSpPr txBox="1"/>
          <p:nvPr/>
        </p:nvSpPr>
        <p:spPr>
          <a:xfrm>
            <a:off x="259977" y="318629"/>
            <a:ext cx="2466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Create data: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A05C4E9-5D5F-FD16-E6C7-27C2FD9D3516}"/>
              </a:ext>
            </a:extLst>
          </p:cNvPr>
          <p:cNvGrpSpPr/>
          <p:nvPr/>
        </p:nvGrpSpPr>
        <p:grpSpPr>
          <a:xfrm>
            <a:off x="0" y="2511388"/>
            <a:ext cx="12192000" cy="3843317"/>
            <a:chOff x="0" y="2511388"/>
            <a:chExt cx="12192000" cy="384331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ED53137-6C8A-A63D-07E8-2868BA3B7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511388"/>
              <a:ext cx="12192000" cy="384331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3136123-70AE-EFA7-D429-68B42CA64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4558" y="2871581"/>
              <a:ext cx="5232011" cy="3233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1281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1F3B51-15BB-2C54-1F01-D9A3D41C7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65" y="1418163"/>
            <a:ext cx="4448690" cy="2749290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6EE18B2A-48B0-978C-4808-1C7921D0D487}"/>
              </a:ext>
            </a:extLst>
          </p:cNvPr>
          <p:cNvSpPr/>
          <p:nvPr/>
        </p:nvSpPr>
        <p:spPr>
          <a:xfrm>
            <a:off x="2286000" y="2867570"/>
            <a:ext cx="708743" cy="880601"/>
          </a:xfrm>
          <a:prstGeom prst="rightBrac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B245E7-3DCD-2C20-E116-6BD703FACA9E}"/>
              </a:ext>
            </a:extLst>
          </p:cNvPr>
          <p:cNvSpPr txBox="1"/>
          <p:nvPr/>
        </p:nvSpPr>
        <p:spPr>
          <a:xfrm>
            <a:off x="4730991" y="2238809"/>
            <a:ext cx="2210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 paste and change data for quick seed fill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36A764-3D3E-3E08-EACB-ACC323BDB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120"/>
          <a:stretch/>
        </p:blipFill>
        <p:spPr>
          <a:xfrm>
            <a:off x="146465" y="4490837"/>
            <a:ext cx="5058481" cy="17230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6BCDEB-8A01-29AE-7B03-3B13E2244B3B}"/>
              </a:ext>
            </a:extLst>
          </p:cNvPr>
          <p:cNvSpPr txBox="1"/>
          <p:nvPr/>
        </p:nvSpPr>
        <p:spPr>
          <a:xfrm>
            <a:off x="5836024" y="4715411"/>
            <a:ext cx="338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do it like this  using the </a:t>
            </a:r>
            <a:r>
              <a:rPr lang="en-US" dirty="0" err="1"/>
              <a:t>createMany</a:t>
            </a:r>
            <a:r>
              <a:rPr lang="en-US" dirty="0"/>
              <a:t> command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3624A1-32FC-A3F9-5FE8-86BEA7B1E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7938" y="2999837"/>
            <a:ext cx="3219899" cy="38581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5103BCD-C232-ED05-723A-D95DE3542874}"/>
              </a:ext>
            </a:extLst>
          </p:cNvPr>
          <p:cNvSpPr txBox="1"/>
          <p:nvPr/>
        </p:nvSpPr>
        <p:spPr>
          <a:xfrm>
            <a:off x="259977" y="318629"/>
            <a:ext cx="2466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Create data:</a:t>
            </a:r>
          </a:p>
        </p:txBody>
      </p:sp>
    </p:spTree>
    <p:extLst>
      <p:ext uri="{BB962C8B-B14F-4D97-AF65-F5344CB8AC3E}">
        <p14:creationId xmlns:p14="http://schemas.microsoft.com/office/powerpoint/2010/main" val="1581534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979A83-06AE-B6FB-446E-B4DB210AA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711" y="894568"/>
            <a:ext cx="5801066" cy="49094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722E5E-3DCF-57EB-54E2-62C19D8D8DA6}"/>
              </a:ext>
            </a:extLst>
          </p:cNvPr>
          <p:cNvSpPr txBox="1"/>
          <p:nvPr/>
        </p:nvSpPr>
        <p:spPr>
          <a:xfrm>
            <a:off x="2596054" y="3059668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relational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B9488-B42D-FAFA-4B35-392B718985E2}"/>
              </a:ext>
            </a:extLst>
          </p:cNvPr>
          <p:cNvSpPr txBox="1"/>
          <p:nvPr/>
        </p:nvSpPr>
        <p:spPr>
          <a:xfrm>
            <a:off x="283159" y="316468"/>
            <a:ext cx="4521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Set up relational data</a:t>
            </a:r>
          </a:p>
        </p:txBody>
      </p:sp>
    </p:spTree>
    <p:extLst>
      <p:ext uri="{BB962C8B-B14F-4D97-AF65-F5344CB8AC3E}">
        <p14:creationId xmlns:p14="http://schemas.microsoft.com/office/powerpoint/2010/main" val="2596458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AB6B82-1FE3-DCDC-719F-0A3ED8F5E1E2}"/>
              </a:ext>
            </a:extLst>
          </p:cNvPr>
          <p:cNvSpPr txBox="1"/>
          <p:nvPr/>
        </p:nvSpPr>
        <p:spPr>
          <a:xfrm>
            <a:off x="421341" y="468809"/>
            <a:ext cx="60960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Command </a:t>
            </a:r>
            <a:r>
              <a:rPr lang="en-US" sz="3200" dirty="0">
                <a:highlight>
                  <a:srgbClr val="FFFF00"/>
                </a:highlight>
              </a:rPr>
              <a:t>“</a:t>
            </a:r>
            <a:r>
              <a:rPr lang="en-US" sz="3200" dirty="0" err="1">
                <a:highlight>
                  <a:srgbClr val="FFFF00"/>
                </a:highlight>
              </a:rPr>
              <a:t>npx</a:t>
            </a:r>
            <a:r>
              <a:rPr lang="en-US" sz="3200" dirty="0">
                <a:highlight>
                  <a:srgbClr val="FFFF00"/>
                </a:highlight>
              </a:rPr>
              <a:t> </a:t>
            </a:r>
            <a:r>
              <a:rPr lang="en-US" sz="3200" dirty="0" err="1">
                <a:highlight>
                  <a:srgbClr val="FFFF00"/>
                </a:highlight>
              </a:rPr>
              <a:t>prisma</a:t>
            </a:r>
            <a:r>
              <a:rPr lang="en-US" sz="3200" dirty="0">
                <a:highlight>
                  <a:srgbClr val="FFFF00"/>
                </a:highlight>
              </a:rPr>
              <a:t> studio”  </a:t>
            </a:r>
          </a:p>
          <a:p>
            <a:r>
              <a:rPr lang="en-US" dirty="0">
                <a:highlight>
                  <a:srgbClr val="FFFF00"/>
                </a:highlight>
              </a:rPr>
              <a:t>will open a </a:t>
            </a:r>
            <a:r>
              <a:rPr lang="en-US" dirty="0" err="1">
                <a:highlight>
                  <a:srgbClr val="FFFF00"/>
                </a:highlight>
              </a:rPr>
              <a:t>gui</a:t>
            </a:r>
            <a:r>
              <a:rPr lang="en-US" dirty="0">
                <a:highlight>
                  <a:srgbClr val="FFFF00"/>
                </a:highlight>
              </a:rPr>
              <a:t> on the browser to view your </a:t>
            </a:r>
            <a:r>
              <a:rPr lang="en-US" dirty="0" err="1">
                <a:highlight>
                  <a:srgbClr val="FFFF00"/>
                </a:highlight>
              </a:rPr>
              <a:t>db</a:t>
            </a:r>
            <a:r>
              <a:rPr lang="en-US" dirty="0">
                <a:highlight>
                  <a:srgbClr val="FFFF00"/>
                </a:highlight>
              </a:rPr>
              <a:t> if you </a:t>
            </a:r>
            <a:r>
              <a:rPr lang="en-US" dirty="0" err="1">
                <a:highlight>
                  <a:srgbClr val="FFFF00"/>
                </a:highlight>
              </a:rPr>
              <a:t>dont</a:t>
            </a:r>
            <a:r>
              <a:rPr lang="en-US" dirty="0">
                <a:highlight>
                  <a:srgbClr val="FFFF00"/>
                </a:highlight>
              </a:rPr>
              <a:t> have </a:t>
            </a:r>
            <a:r>
              <a:rPr lang="en-US" dirty="0" err="1">
                <a:highlight>
                  <a:srgbClr val="FFFF00"/>
                </a:highlight>
              </a:rPr>
              <a:t>pgadmin</a:t>
            </a:r>
            <a:r>
              <a:rPr lang="en-US" dirty="0">
                <a:highlight>
                  <a:srgbClr val="FFFF00"/>
                </a:highlight>
              </a:rPr>
              <a:t> or </a:t>
            </a:r>
            <a:r>
              <a:rPr lang="en-US" dirty="0" err="1">
                <a:highlight>
                  <a:srgbClr val="FFFF00"/>
                </a:highlight>
              </a:rPr>
              <a:t>Postico</a:t>
            </a:r>
            <a:r>
              <a:rPr lang="en-US" dirty="0">
                <a:highlight>
                  <a:srgbClr val="FFFF00"/>
                </a:highlight>
              </a:rPr>
              <a:t> on your machine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2F59EE-557A-FF68-7E66-729518EE1DB9}"/>
              </a:ext>
            </a:extLst>
          </p:cNvPr>
          <p:cNvSpPr txBox="1"/>
          <p:nvPr/>
        </p:nvSpPr>
        <p:spPr>
          <a:xfrm>
            <a:off x="627529" y="264369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it doesn’t populate, you can try:</a:t>
            </a:r>
          </a:p>
          <a:p>
            <a:endParaRPr lang="en-US" dirty="0"/>
          </a:p>
          <a:p>
            <a:r>
              <a:rPr lang="en-US" dirty="0" err="1">
                <a:highlight>
                  <a:srgbClr val="FFFF00"/>
                </a:highlight>
              </a:rPr>
              <a:t>npx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prisma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db</a:t>
            </a:r>
            <a:r>
              <a:rPr lang="en-US" dirty="0">
                <a:highlight>
                  <a:srgbClr val="FFFF00"/>
                </a:highlight>
              </a:rPr>
              <a:t> pull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BFA636-65B1-4C8D-A1ED-7B12F828F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269" y="2228618"/>
            <a:ext cx="6601746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23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1DA0FF-BBFB-0B39-5262-19ACFED267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524" b="11863"/>
          <a:stretch/>
        </p:blipFill>
        <p:spPr>
          <a:xfrm>
            <a:off x="2996616" y="1320184"/>
            <a:ext cx="5696745" cy="3675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B799FA-DC15-0E77-D093-E2BB509C8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52" y="2957446"/>
            <a:ext cx="6001588" cy="28483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C88650-7F4F-A941-04CB-BEE44F26F139}"/>
              </a:ext>
            </a:extLst>
          </p:cNvPr>
          <p:cNvSpPr txBox="1"/>
          <p:nvPr/>
        </p:nvSpPr>
        <p:spPr>
          <a:xfrm>
            <a:off x="510989" y="1589127"/>
            <a:ext cx="200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Npm</a:t>
            </a:r>
            <a:r>
              <a:rPr lang="en-US" dirty="0">
                <a:highlight>
                  <a:srgbClr val="FFFF00"/>
                </a:highlight>
              </a:rPr>
              <a:t> install express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EFA096-AA60-E5F4-6D4C-986BF0D9FB04}"/>
              </a:ext>
            </a:extLst>
          </p:cNvPr>
          <p:cNvSpPr txBox="1"/>
          <p:nvPr/>
        </p:nvSpPr>
        <p:spPr>
          <a:xfrm>
            <a:off x="417186" y="2470510"/>
            <a:ext cx="300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server.js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D091CE-37F7-B3FE-7901-8863B2C97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628" y="2957446"/>
            <a:ext cx="4896533" cy="9431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3D1B38-E3E3-B301-D1AC-5841A279B897}"/>
              </a:ext>
            </a:extLst>
          </p:cNvPr>
          <p:cNvSpPr txBox="1"/>
          <p:nvPr/>
        </p:nvSpPr>
        <p:spPr>
          <a:xfrm>
            <a:off x="7404847" y="2470510"/>
            <a:ext cx="152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Helpful scripts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6A25A6-86D2-242A-F1ED-80A6CC22D4DD}"/>
              </a:ext>
            </a:extLst>
          </p:cNvPr>
          <p:cNvSpPr txBox="1"/>
          <p:nvPr/>
        </p:nvSpPr>
        <p:spPr>
          <a:xfrm>
            <a:off x="505590" y="135912"/>
            <a:ext cx="2914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Set up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1B3355-AB38-F62A-6801-FE07910ACC7F}"/>
              </a:ext>
            </a:extLst>
          </p:cNvPr>
          <p:cNvSpPr txBox="1"/>
          <p:nvPr/>
        </p:nvSpPr>
        <p:spPr>
          <a:xfrm>
            <a:off x="7100047" y="4874430"/>
            <a:ext cx="46413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If anyone runs into that issue of a port in use and </a:t>
            </a:r>
            <a:r>
              <a:rPr lang="en-US" dirty="0" err="1">
                <a:highlight>
                  <a:srgbClr val="00FFFF"/>
                </a:highlight>
              </a:rPr>
              <a:t>youre</a:t>
            </a:r>
            <a:r>
              <a:rPr lang="en-US" dirty="0">
                <a:highlight>
                  <a:srgbClr val="00FFFF"/>
                </a:highlight>
              </a:rPr>
              <a:t> not sure where it’s running you can run the command “</a:t>
            </a:r>
            <a:r>
              <a:rPr lang="en-US" dirty="0" err="1">
                <a:highlight>
                  <a:srgbClr val="00FFFF"/>
                </a:highlight>
              </a:rPr>
              <a:t>killall</a:t>
            </a:r>
            <a:r>
              <a:rPr lang="en-US" dirty="0">
                <a:highlight>
                  <a:srgbClr val="00FFFF"/>
                </a:highlight>
              </a:rPr>
              <a:t> node”. </a:t>
            </a:r>
            <a:r>
              <a:rPr lang="en-US" dirty="0" err="1">
                <a:highlight>
                  <a:srgbClr val="00FFFF"/>
                </a:highlight>
              </a:rPr>
              <a:t>Wsl</a:t>
            </a:r>
            <a:r>
              <a:rPr lang="en-US" dirty="0">
                <a:highlight>
                  <a:srgbClr val="00FFFF"/>
                </a:highlight>
              </a:rPr>
              <a:t> users may have to wait a few seconds to reconnect</a:t>
            </a:r>
          </a:p>
        </p:txBody>
      </p:sp>
    </p:spTree>
    <p:extLst>
      <p:ext uri="{BB962C8B-B14F-4D97-AF65-F5344CB8AC3E}">
        <p14:creationId xmlns:p14="http://schemas.microsoft.com/office/powerpoint/2010/main" val="2895099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540FB3-9FAD-CFDF-18F0-C52D5B37AAEA}"/>
              </a:ext>
            </a:extLst>
          </p:cNvPr>
          <p:cNvSpPr txBox="1"/>
          <p:nvPr/>
        </p:nvSpPr>
        <p:spPr>
          <a:xfrm>
            <a:off x="308433" y="1871845"/>
            <a:ext cx="1748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 </a:t>
            </a:r>
            <a:r>
              <a:rPr lang="en-US" dirty="0" err="1"/>
              <a:t>api</a:t>
            </a:r>
            <a:r>
              <a:rPr lang="en-US" dirty="0"/>
              <a:t> creation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E7700-4C91-2C83-9388-0A2E964E5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579" y="851647"/>
            <a:ext cx="4020111" cy="3124636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E378632-FE8E-2C6B-810E-DAC1864EAFC9}"/>
              </a:ext>
            </a:extLst>
          </p:cNvPr>
          <p:cNvSpPr/>
          <p:nvPr/>
        </p:nvSpPr>
        <p:spPr>
          <a:xfrm>
            <a:off x="1298335" y="2241177"/>
            <a:ext cx="1748684" cy="815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74497D-9013-E32F-B130-033B90EC604D}"/>
              </a:ext>
            </a:extLst>
          </p:cNvPr>
          <p:cNvSpPr txBox="1"/>
          <p:nvPr/>
        </p:nvSpPr>
        <p:spPr>
          <a:xfrm>
            <a:off x="505590" y="135912"/>
            <a:ext cx="2914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Set up server</a:t>
            </a:r>
          </a:p>
        </p:txBody>
      </p:sp>
    </p:spTree>
    <p:extLst>
      <p:ext uri="{BB962C8B-B14F-4D97-AF65-F5344CB8AC3E}">
        <p14:creationId xmlns:p14="http://schemas.microsoft.com/office/powerpoint/2010/main" val="2764477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F34A5D-AE5E-4C4B-2B19-6BCC4D4A0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489" y="1158924"/>
            <a:ext cx="6363588" cy="38391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03E483-F826-7B47-E15D-C2AA982AF945}"/>
              </a:ext>
            </a:extLst>
          </p:cNvPr>
          <p:cNvSpPr txBox="1"/>
          <p:nvPr/>
        </p:nvSpPr>
        <p:spPr>
          <a:xfrm>
            <a:off x="833718" y="1756186"/>
            <a:ext cx="3039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 </a:t>
            </a:r>
            <a:r>
              <a:rPr lang="en-US" dirty="0" err="1"/>
              <a:t>prisma</a:t>
            </a:r>
            <a:r>
              <a:rPr lang="en-US" dirty="0"/>
              <a:t> code into server.js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251C10B-251A-5EAF-2952-B55298B8CDE9}"/>
              </a:ext>
            </a:extLst>
          </p:cNvPr>
          <p:cNvSpPr/>
          <p:nvPr/>
        </p:nvSpPr>
        <p:spPr>
          <a:xfrm>
            <a:off x="3465197" y="1675939"/>
            <a:ext cx="3326583" cy="8068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C96EBD-4440-6D4B-258E-F911F6462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51" y="4905062"/>
            <a:ext cx="3696216" cy="1076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27E91A-A022-EAB5-5D71-C1359A96D162}"/>
              </a:ext>
            </a:extLst>
          </p:cNvPr>
          <p:cNvSpPr txBox="1"/>
          <p:nvPr/>
        </p:nvSpPr>
        <p:spPr>
          <a:xfrm>
            <a:off x="1164695" y="4455484"/>
            <a:ext cx="161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all the pets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4304A3-494D-5F7A-2DDB-0B957A8F02A0}"/>
              </a:ext>
            </a:extLst>
          </p:cNvPr>
          <p:cNvSpPr txBox="1"/>
          <p:nvPr/>
        </p:nvSpPr>
        <p:spPr>
          <a:xfrm>
            <a:off x="347472" y="320040"/>
            <a:ext cx="3364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2200131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6B1FBC-0A6C-DD7D-687E-037231B61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222" y="367870"/>
            <a:ext cx="5163271" cy="3486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CAF103-FBD9-6B01-2528-A7804F4E95D4}"/>
              </a:ext>
            </a:extLst>
          </p:cNvPr>
          <p:cNvSpPr txBox="1"/>
          <p:nvPr/>
        </p:nvSpPr>
        <p:spPr>
          <a:xfrm>
            <a:off x="557136" y="1169356"/>
            <a:ext cx="194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one pet  by ID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A962D7-C0B4-98BA-258F-FABDD891C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08" y="2855301"/>
            <a:ext cx="4789638" cy="37965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4C18F7-8C41-DE41-356C-8FAD04755F27}"/>
              </a:ext>
            </a:extLst>
          </p:cNvPr>
          <p:cNvSpPr txBox="1"/>
          <p:nvPr/>
        </p:nvSpPr>
        <p:spPr>
          <a:xfrm>
            <a:off x="130708" y="1858728"/>
            <a:ext cx="4422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The </a:t>
            </a:r>
            <a:r>
              <a:rPr lang="en-US" dirty="0" err="1">
                <a:highlight>
                  <a:srgbClr val="FFFF00"/>
                </a:highlight>
              </a:rPr>
              <a:t>parseInt</a:t>
            </a:r>
            <a:r>
              <a:rPr lang="en-US" dirty="0">
                <a:highlight>
                  <a:srgbClr val="FFFF00"/>
                </a:highlight>
              </a:rPr>
              <a:t>()  this converts a string to an integer.. Because the param came in as a string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F52D9B-1C2A-3CD6-CAD3-5DD3B061A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066" y="3972088"/>
            <a:ext cx="4086795" cy="28197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2702B8-2981-8D29-0DB2-66E323C65C84}"/>
              </a:ext>
            </a:extLst>
          </p:cNvPr>
          <p:cNvSpPr txBox="1"/>
          <p:nvPr/>
        </p:nvSpPr>
        <p:spPr>
          <a:xfrm>
            <a:off x="5285232" y="5888736"/>
            <a:ext cx="240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else for pet not found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1B57C5-F5E1-95AE-A207-2D34B3EBD952}"/>
              </a:ext>
            </a:extLst>
          </p:cNvPr>
          <p:cNvSpPr txBox="1"/>
          <p:nvPr/>
        </p:nvSpPr>
        <p:spPr>
          <a:xfrm>
            <a:off x="347472" y="320040"/>
            <a:ext cx="3364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149353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F5E7C0-1AAA-F71E-EE23-EA38D2905D81}"/>
              </a:ext>
            </a:extLst>
          </p:cNvPr>
          <p:cNvSpPr txBox="1"/>
          <p:nvPr/>
        </p:nvSpPr>
        <p:spPr>
          <a:xfrm>
            <a:off x="1658471" y="932329"/>
            <a:ext cx="30446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Npm</a:t>
            </a:r>
            <a:r>
              <a:rPr lang="en-US" dirty="0">
                <a:highlight>
                  <a:srgbClr val="FFFF00"/>
                </a:highlight>
              </a:rPr>
              <a:t> install </a:t>
            </a:r>
            <a:r>
              <a:rPr lang="en-US" dirty="0" err="1">
                <a:highlight>
                  <a:srgbClr val="FFFF00"/>
                </a:highlight>
              </a:rPr>
              <a:t>prisma</a:t>
            </a:r>
            <a:r>
              <a:rPr lang="en-US" dirty="0">
                <a:highlight>
                  <a:srgbClr val="FFFF00"/>
                </a:highlight>
              </a:rPr>
              <a:t> - - save dev</a:t>
            </a:r>
          </a:p>
          <a:p>
            <a:endParaRPr lang="en-US" dirty="0"/>
          </a:p>
          <a:p>
            <a:r>
              <a:rPr lang="en-US" dirty="0" err="1">
                <a:highlight>
                  <a:srgbClr val="FFFF00"/>
                </a:highlight>
              </a:rPr>
              <a:t>Npx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prisma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>
                <a:highlight>
                  <a:srgbClr val="FFFF00"/>
                </a:highlight>
              </a:rPr>
              <a:t>Npx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prisma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init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96C92-ADAE-31F3-C2D8-CAA1D573A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141" y="71718"/>
            <a:ext cx="5022325" cy="67114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A8EA2F-2DB0-BCA0-CF0F-858C197ED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471" y="4927131"/>
            <a:ext cx="4529266" cy="1661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856BE0-7694-84A5-D069-59082C66F17D}"/>
              </a:ext>
            </a:extLst>
          </p:cNvPr>
          <p:cNvSpPr txBox="1"/>
          <p:nvPr/>
        </p:nvSpPr>
        <p:spPr>
          <a:xfrm>
            <a:off x="1511482" y="342744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Psql</a:t>
            </a:r>
            <a:r>
              <a:rPr lang="en-US" dirty="0"/>
              <a:t> terminal:</a:t>
            </a:r>
          </a:p>
          <a:p>
            <a:r>
              <a:rPr lang="en-US" dirty="0">
                <a:highlight>
                  <a:srgbClr val="FFFF00"/>
                </a:highlight>
              </a:rPr>
              <a:t>Create database </a:t>
            </a:r>
            <a:r>
              <a:rPr lang="en-US" dirty="0" err="1">
                <a:highlight>
                  <a:srgbClr val="FFFF00"/>
                </a:highlight>
              </a:rPr>
              <a:t>dbname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F76880-5E5B-DE4D-4F0B-FB0CDF8244C3}"/>
              </a:ext>
            </a:extLst>
          </p:cNvPr>
          <p:cNvSpPr txBox="1"/>
          <p:nvPr/>
        </p:nvSpPr>
        <p:spPr>
          <a:xfrm>
            <a:off x="147070" y="188259"/>
            <a:ext cx="2728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3113437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A7E5B4-DA1D-8314-413F-2D2C8F3CC988}"/>
              </a:ext>
            </a:extLst>
          </p:cNvPr>
          <p:cNvSpPr txBox="1"/>
          <p:nvPr/>
        </p:nvSpPr>
        <p:spPr>
          <a:xfrm>
            <a:off x="347472" y="320040"/>
            <a:ext cx="3364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delete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B8217-C5CD-E99B-928B-296868315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257" y="320040"/>
            <a:ext cx="5163271" cy="52394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721CEC-4637-0664-CC22-5AE8526E3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72" y="1363514"/>
            <a:ext cx="3962953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58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DF6703-802A-3A7F-F498-D4864C6AB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747" y="625912"/>
            <a:ext cx="7449590" cy="30960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BA3491-3200-5BA8-D8AF-560F3A714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362" y="3775048"/>
            <a:ext cx="6955815" cy="3082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970CDC-393B-5B52-A2B1-31043ABAB0B8}"/>
              </a:ext>
            </a:extLst>
          </p:cNvPr>
          <p:cNvSpPr txBox="1"/>
          <p:nvPr/>
        </p:nvSpPr>
        <p:spPr>
          <a:xfrm>
            <a:off x="347472" y="320040"/>
            <a:ext cx="3364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delete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8C26D3-383F-9D3E-7020-3B91EA0D5D56}"/>
              </a:ext>
            </a:extLst>
          </p:cNvPr>
          <p:cNvSpPr txBox="1"/>
          <p:nvPr/>
        </p:nvSpPr>
        <p:spPr>
          <a:xfrm>
            <a:off x="636494" y="2115671"/>
            <a:ext cx="207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postman to 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5BC59A-E7D3-CCE1-70BB-3A04046550D2}"/>
              </a:ext>
            </a:extLst>
          </p:cNvPr>
          <p:cNvSpPr txBox="1"/>
          <p:nvPr/>
        </p:nvSpPr>
        <p:spPr>
          <a:xfrm>
            <a:off x="730663" y="4715435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</a:t>
            </a:r>
            <a:r>
              <a:rPr lang="en-US" dirty="0" err="1"/>
              <a:t>prisma</a:t>
            </a:r>
            <a:r>
              <a:rPr lang="en-US" dirty="0"/>
              <a:t> studio to check</a:t>
            </a:r>
          </a:p>
        </p:txBody>
      </p:sp>
    </p:spTree>
    <p:extLst>
      <p:ext uri="{BB962C8B-B14F-4D97-AF65-F5344CB8AC3E}">
        <p14:creationId xmlns:p14="http://schemas.microsoft.com/office/powerpoint/2010/main" val="4213114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08E608-B2D7-930E-2B1A-910D2201AA0F}"/>
              </a:ext>
            </a:extLst>
          </p:cNvPr>
          <p:cNvSpPr txBox="1"/>
          <p:nvPr/>
        </p:nvSpPr>
        <p:spPr>
          <a:xfrm>
            <a:off x="347472" y="320040"/>
            <a:ext cx="3364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Update (put)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0F985-6DF0-CBAF-F35D-08E19E6BC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205" y="320040"/>
            <a:ext cx="5125165" cy="5601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9BF088-AA7B-8230-C701-908C145DB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153" y="1118786"/>
            <a:ext cx="3562847" cy="1733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35D7D5-57D6-2817-D327-CBD938E55F17}"/>
              </a:ext>
            </a:extLst>
          </p:cNvPr>
          <p:cNvSpPr txBox="1"/>
          <p:nvPr/>
        </p:nvSpPr>
        <p:spPr>
          <a:xfrm>
            <a:off x="923365" y="3429000"/>
            <a:ext cx="4689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Normally would include information in the body</a:t>
            </a:r>
          </a:p>
          <a:p>
            <a:endParaRPr lang="en-US" dirty="0"/>
          </a:p>
          <a:p>
            <a:r>
              <a:rPr lang="en-US" dirty="0"/>
              <a:t>This is for a Boolean so don’t need middleware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23CF32-BD86-003C-6A9E-E79A45306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566" y="4352330"/>
            <a:ext cx="3543795" cy="24101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E2CA89-5EB8-E622-68FB-63BACBF38A02}"/>
              </a:ext>
            </a:extLst>
          </p:cNvPr>
          <p:cNvSpPr txBox="1"/>
          <p:nvPr/>
        </p:nvSpPr>
        <p:spPr>
          <a:xfrm>
            <a:off x="347473" y="4824248"/>
            <a:ext cx="1239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Don’t forget to add await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E63FF7D-24D4-A71D-F318-D2CB9D89D8F0}"/>
              </a:ext>
            </a:extLst>
          </p:cNvPr>
          <p:cNvSpPr/>
          <p:nvPr/>
        </p:nvSpPr>
        <p:spPr>
          <a:xfrm>
            <a:off x="1344707" y="4905073"/>
            <a:ext cx="1125088" cy="3496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66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520CB2-2983-3B14-2AA6-0325855C0A8B}"/>
              </a:ext>
            </a:extLst>
          </p:cNvPr>
          <p:cNvSpPr txBox="1"/>
          <p:nvPr/>
        </p:nvSpPr>
        <p:spPr>
          <a:xfrm>
            <a:off x="347472" y="320040"/>
            <a:ext cx="3364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Update (put)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66698-EAFC-1FED-5D2F-EFDA9DD8C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801" y="906461"/>
            <a:ext cx="7573432" cy="3153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0B41AC-0204-C3A9-90A6-698A9D3FF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53" y="4358860"/>
            <a:ext cx="11117226" cy="2029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D5007-06AD-2F00-CC6C-645964485EDB}"/>
              </a:ext>
            </a:extLst>
          </p:cNvPr>
          <p:cNvSpPr txBox="1"/>
          <p:nvPr/>
        </p:nvSpPr>
        <p:spPr>
          <a:xfrm>
            <a:off x="2029968" y="1416424"/>
            <a:ext cx="207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postman to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28DFCB-AD51-4424-F22D-09C0081ABDCC}"/>
              </a:ext>
            </a:extLst>
          </p:cNvPr>
          <p:cNvSpPr txBox="1"/>
          <p:nvPr/>
        </p:nvSpPr>
        <p:spPr>
          <a:xfrm>
            <a:off x="85204" y="3839936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</a:t>
            </a:r>
            <a:r>
              <a:rPr lang="en-US" dirty="0" err="1"/>
              <a:t>prisma</a:t>
            </a:r>
            <a:r>
              <a:rPr lang="en-US" dirty="0"/>
              <a:t> studio to check</a:t>
            </a:r>
          </a:p>
        </p:txBody>
      </p:sp>
    </p:spTree>
    <p:extLst>
      <p:ext uri="{BB962C8B-B14F-4D97-AF65-F5344CB8AC3E}">
        <p14:creationId xmlns:p14="http://schemas.microsoft.com/office/powerpoint/2010/main" val="3946876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A03C2E-42EC-5A2E-3E5B-D6704751899B}"/>
              </a:ext>
            </a:extLst>
          </p:cNvPr>
          <p:cNvSpPr txBox="1"/>
          <p:nvPr/>
        </p:nvSpPr>
        <p:spPr>
          <a:xfrm>
            <a:off x="347472" y="320040"/>
            <a:ext cx="5013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Add to existing project</a:t>
            </a:r>
          </a:p>
        </p:txBody>
      </p:sp>
    </p:spTree>
    <p:extLst>
      <p:ext uri="{BB962C8B-B14F-4D97-AF65-F5344CB8AC3E}">
        <p14:creationId xmlns:p14="http://schemas.microsoft.com/office/powerpoint/2010/main" val="1608287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13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B04C34-4FFC-C56E-5058-747A1A7F7C68}"/>
              </a:ext>
            </a:extLst>
          </p:cNvPr>
          <p:cNvSpPr txBox="1"/>
          <p:nvPr/>
        </p:nvSpPr>
        <p:spPr>
          <a:xfrm>
            <a:off x="246606" y="1049142"/>
            <a:ext cx="616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DATABASE_URL=‘POSTGRESQL:// localhost:5432/blah blah blah’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DEEFB9-0316-9400-9895-976B7A57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482" y="4218418"/>
            <a:ext cx="8301318" cy="2478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AE7B14-D916-4597-C152-7BD88E7AC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538" y="1522596"/>
            <a:ext cx="8301318" cy="24875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492140-24EC-ECDC-A998-A1D1FAC2D2AE}"/>
              </a:ext>
            </a:extLst>
          </p:cNvPr>
          <p:cNvSpPr txBox="1"/>
          <p:nvPr/>
        </p:nvSpPr>
        <p:spPr>
          <a:xfrm>
            <a:off x="9743091" y="5034454"/>
            <a:ext cx="1912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Longer if there is a password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51C08A-F11B-1B3B-D96D-EABEB61B1AAE}"/>
              </a:ext>
            </a:extLst>
          </p:cNvPr>
          <p:cNvSpPr txBox="1"/>
          <p:nvPr/>
        </p:nvSpPr>
        <p:spPr>
          <a:xfrm>
            <a:off x="143435" y="16146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.env 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B1CC31-9EEC-0BF5-C7EF-D2F6F820354B}"/>
              </a:ext>
            </a:extLst>
          </p:cNvPr>
          <p:cNvSpPr txBox="1"/>
          <p:nvPr/>
        </p:nvSpPr>
        <p:spPr>
          <a:xfrm>
            <a:off x="394447" y="2303928"/>
            <a:ext cx="294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connects sets up the connection to your database</a:t>
            </a:r>
          </a:p>
        </p:txBody>
      </p:sp>
    </p:spTree>
    <p:extLst>
      <p:ext uri="{BB962C8B-B14F-4D97-AF65-F5344CB8AC3E}">
        <p14:creationId xmlns:p14="http://schemas.microsoft.com/office/powerpoint/2010/main" val="169451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9F1A52-8597-9BFD-2236-3292352A083B}"/>
              </a:ext>
            </a:extLst>
          </p:cNvPr>
          <p:cNvSpPr txBox="1"/>
          <p:nvPr/>
        </p:nvSpPr>
        <p:spPr>
          <a:xfrm>
            <a:off x="394446" y="484094"/>
            <a:ext cx="7297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you are working on an existing database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7CC71C-CA73-7809-677E-A2476A0523A3}"/>
              </a:ext>
            </a:extLst>
          </p:cNvPr>
          <p:cNvSpPr txBox="1"/>
          <p:nvPr/>
        </p:nvSpPr>
        <p:spPr>
          <a:xfrm>
            <a:off x="1527591" y="2622177"/>
            <a:ext cx="44429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command will look at existing database and create a schema based on it:</a:t>
            </a:r>
          </a:p>
          <a:p>
            <a:endParaRPr lang="en-US" dirty="0"/>
          </a:p>
          <a:p>
            <a:r>
              <a:rPr lang="en-US" dirty="0" err="1">
                <a:highlight>
                  <a:srgbClr val="FFFF00"/>
                </a:highlight>
              </a:rPr>
              <a:t>Npx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prisma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db</a:t>
            </a:r>
            <a:r>
              <a:rPr lang="en-US" dirty="0">
                <a:highlight>
                  <a:srgbClr val="FFFF00"/>
                </a:highlight>
              </a:rPr>
              <a:t> pull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Baseline database</a:t>
            </a:r>
          </a:p>
          <a:p>
            <a:endParaRPr lang="en-US" dirty="0">
              <a:highlight>
                <a:srgbClr val="00FFFF"/>
              </a:highlight>
            </a:endParaRPr>
          </a:p>
          <a:p>
            <a:r>
              <a:rPr lang="en-US" dirty="0" err="1">
                <a:highlight>
                  <a:srgbClr val="FFFF00"/>
                </a:highlight>
              </a:rPr>
              <a:t>Npx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prisma</a:t>
            </a:r>
            <a:r>
              <a:rPr lang="en-US" dirty="0">
                <a:highlight>
                  <a:srgbClr val="FFFF00"/>
                </a:highlight>
              </a:rPr>
              <a:t> migrate dev – name </a:t>
            </a:r>
            <a:r>
              <a:rPr lang="en-US" dirty="0" err="1">
                <a:highlight>
                  <a:srgbClr val="FFFF00"/>
                </a:highlight>
              </a:rPr>
              <a:t>init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8075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E292B8-5114-DAB4-24B5-25FF5AB84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662" y="295435"/>
            <a:ext cx="6414446" cy="6191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36DD9E-2F06-C7F4-962D-59844F31588B}"/>
              </a:ext>
            </a:extLst>
          </p:cNvPr>
          <p:cNvSpPr txBox="1"/>
          <p:nvPr/>
        </p:nvSpPr>
        <p:spPr>
          <a:xfrm>
            <a:off x="325821" y="1376855"/>
            <a:ext cx="3320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up the tables</a:t>
            </a:r>
          </a:p>
          <a:p>
            <a:endParaRPr lang="en-US" dirty="0"/>
          </a:p>
          <a:p>
            <a:r>
              <a:rPr lang="en-US" dirty="0"/>
              <a:t>Data types (from documentation)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A20B98-BDE7-2637-F73F-34C1F3D4313D}"/>
              </a:ext>
            </a:extLst>
          </p:cNvPr>
          <p:cNvSpPr/>
          <p:nvPr/>
        </p:nvSpPr>
        <p:spPr>
          <a:xfrm>
            <a:off x="3639672" y="1632504"/>
            <a:ext cx="1431570" cy="9233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42F55-1A9A-11BC-A11E-BCC69C2D3E45}"/>
              </a:ext>
            </a:extLst>
          </p:cNvPr>
          <p:cNvSpPr txBox="1"/>
          <p:nvPr/>
        </p:nvSpPr>
        <p:spPr>
          <a:xfrm>
            <a:off x="179293" y="186780"/>
            <a:ext cx="33204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Set up the tables</a:t>
            </a:r>
          </a:p>
        </p:txBody>
      </p:sp>
    </p:spTree>
    <p:extLst>
      <p:ext uri="{BB962C8B-B14F-4D97-AF65-F5344CB8AC3E}">
        <p14:creationId xmlns:p14="http://schemas.microsoft.com/office/powerpoint/2010/main" val="222815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46633F-E2C6-B39D-B12E-74E258CB2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44" y="1683820"/>
            <a:ext cx="8687895" cy="3219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C7C33C-0582-8704-BA82-F9AE13694CB3}"/>
              </a:ext>
            </a:extLst>
          </p:cNvPr>
          <p:cNvSpPr txBox="1"/>
          <p:nvPr/>
        </p:nvSpPr>
        <p:spPr>
          <a:xfrm>
            <a:off x="201425" y="143435"/>
            <a:ext cx="4294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Creating a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3DD525-6A04-97B8-B3AF-71E22930FF83}"/>
              </a:ext>
            </a:extLst>
          </p:cNvPr>
          <p:cNvSpPr txBox="1"/>
          <p:nvPr/>
        </p:nvSpPr>
        <p:spPr>
          <a:xfrm>
            <a:off x="2061882" y="1219200"/>
            <a:ext cx="333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prisma</a:t>
            </a:r>
            <a:r>
              <a:rPr lang="en-US" dirty="0"/>
              <a:t> folder /  </a:t>
            </a:r>
            <a:r>
              <a:rPr lang="en-US" dirty="0" err="1"/>
              <a:t>schema.prisma</a:t>
            </a:r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DF5E927-B4D3-8D46-A9FA-9C3F91156AF4}"/>
              </a:ext>
            </a:extLst>
          </p:cNvPr>
          <p:cNvSpPr/>
          <p:nvPr/>
        </p:nvSpPr>
        <p:spPr>
          <a:xfrm>
            <a:off x="7046259" y="3627382"/>
            <a:ext cx="1201270" cy="1210235"/>
          </a:xfrm>
          <a:prstGeom prst="righ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541627-31C7-2862-F195-CBC0DAA2F11C}"/>
              </a:ext>
            </a:extLst>
          </p:cNvPr>
          <p:cNvSpPr txBox="1"/>
          <p:nvPr/>
        </p:nvSpPr>
        <p:spPr>
          <a:xfrm>
            <a:off x="1447519" y="514883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JetBrainsMono"/>
              </a:rPr>
              <a:t>To execute this code:</a:t>
            </a:r>
          </a:p>
          <a:p>
            <a:endParaRPr lang="en-US" dirty="0">
              <a:latin typeface="JetBrainsMono"/>
            </a:endParaRPr>
          </a:p>
          <a:p>
            <a:r>
              <a:rPr lang="en-US" b="0" i="0" dirty="0" err="1">
                <a:effectLst/>
                <a:highlight>
                  <a:srgbClr val="FFFF00"/>
                </a:highlight>
                <a:latin typeface="JetBrainsMono"/>
              </a:rPr>
              <a:t>npx</a:t>
            </a:r>
            <a:r>
              <a:rPr lang="en-US" b="0" i="0" dirty="0">
                <a:effectLst/>
                <a:highlight>
                  <a:srgbClr val="FFFF00"/>
                </a:highlight>
                <a:latin typeface="JetBrainsMono"/>
              </a:rPr>
              <a:t> </a:t>
            </a:r>
            <a:r>
              <a:rPr lang="en-US" b="0" i="0" dirty="0" err="1">
                <a:effectLst/>
                <a:highlight>
                  <a:srgbClr val="FFFF00"/>
                </a:highlight>
                <a:latin typeface="JetBrainsMono"/>
              </a:rPr>
              <a:t>prisma</a:t>
            </a:r>
            <a:r>
              <a:rPr lang="en-US" b="0" i="0" dirty="0">
                <a:effectLst/>
                <a:highlight>
                  <a:srgbClr val="FFFF00"/>
                </a:highlight>
                <a:latin typeface="JetBrainsMono"/>
              </a:rPr>
              <a:t> migrate dev --name </a:t>
            </a:r>
            <a:r>
              <a:rPr lang="en-US" b="0" i="0" dirty="0" err="1">
                <a:effectLst/>
                <a:highlight>
                  <a:srgbClr val="FFFF00"/>
                </a:highlight>
                <a:latin typeface="JetBrainsMono"/>
              </a:rPr>
              <a:t>init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643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7A44B9-730C-058A-DE42-68F89F970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47" y="2261605"/>
            <a:ext cx="10840963" cy="4324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2E6EF0-E2E6-6686-EC41-8E3333593252}"/>
              </a:ext>
            </a:extLst>
          </p:cNvPr>
          <p:cNvSpPr txBox="1"/>
          <p:nvPr/>
        </p:nvSpPr>
        <p:spPr>
          <a:xfrm>
            <a:off x="914400" y="451945"/>
            <a:ext cx="47593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 clear all data and reset the tables:</a:t>
            </a:r>
          </a:p>
          <a:p>
            <a:endParaRPr lang="en-US" dirty="0"/>
          </a:p>
          <a:p>
            <a:r>
              <a:rPr lang="en-US" dirty="0" err="1">
                <a:highlight>
                  <a:srgbClr val="FFFF00"/>
                </a:highlight>
              </a:rPr>
              <a:t>Npx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prisma</a:t>
            </a:r>
            <a:r>
              <a:rPr lang="en-US" dirty="0">
                <a:highlight>
                  <a:srgbClr val="FFFF00"/>
                </a:highlight>
              </a:rPr>
              <a:t> migrate reset</a:t>
            </a:r>
          </a:p>
        </p:txBody>
      </p:sp>
    </p:spTree>
    <p:extLst>
      <p:ext uri="{BB962C8B-B14F-4D97-AF65-F5344CB8AC3E}">
        <p14:creationId xmlns:p14="http://schemas.microsoft.com/office/powerpoint/2010/main" val="334741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1B59CB-FD9F-1C39-F7B0-CDFFE96038A4}"/>
              </a:ext>
            </a:extLst>
          </p:cNvPr>
          <p:cNvSpPr txBox="1"/>
          <p:nvPr/>
        </p:nvSpPr>
        <p:spPr>
          <a:xfrm>
            <a:off x="170329" y="1089177"/>
            <a:ext cx="553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Npx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prisma</a:t>
            </a:r>
            <a:r>
              <a:rPr lang="en-US" dirty="0">
                <a:highlight>
                  <a:srgbClr val="FFFF00"/>
                </a:highlight>
              </a:rPr>
              <a:t> migrate dev - -name </a:t>
            </a:r>
            <a:r>
              <a:rPr lang="en-US" dirty="0" err="1">
                <a:highlight>
                  <a:srgbClr val="FFFF00"/>
                </a:highlight>
              </a:rPr>
              <a:t>init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C69C37-43F8-6C75-1CDE-E5F79A501BCA}"/>
              </a:ext>
            </a:extLst>
          </p:cNvPr>
          <p:cNvSpPr txBox="1"/>
          <p:nvPr/>
        </p:nvSpPr>
        <p:spPr>
          <a:xfrm>
            <a:off x="5701553" y="394446"/>
            <a:ext cx="2508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Creates migration folder </a:t>
            </a:r>
          </a:p>
          <a:p>
            <a:r>
              <a:rPr lang="en-US" dirty="0"/>
              <a:t>Then creates a </a:t>
            </a:r>
            <a:r>
              <a:rPr lang="en-US" dirty="0" err="1"/>
              <a:t>sql</a:t>
            </a:r>
            <a:r>
              <a:rPr lang="en-US" dirty="0"/>
              <a:t>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6ADCC7-7010-70E2-8AE5-0153E4E73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621" y="2029553"/>
            <a:ext cx="7567661" cy="4945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F7C7DE-45DC-7387-DAE4-F28AAF1792B6}"/>
              </a:ext>
            </a:extLst>
          </p:cNvPr>
          <p:cNvSpPr txBox="1"/>
          <p:nvPr/>
        </p:nvSpPr>
        <p:spPr>
          <a:xfrm>
            <a:off x="5701553" y="1089177"/>
            <a:ext cx="4859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name is “</a:t>
            </a:r>
            <a:r>
              <a:rPr lang="en-US" dirty="0" err="1"/>
              <a:t>init</a:t>
            </a:r>
            <a:r>
              <a:rPr lang="en-US" dirty="0"/>
              <a:t>”  usually done for first migration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E0503B-3565-26F0-ED24-92CD0DA1C8CA}"/>
              </a:ext>
            </a:extLst>
          </p:cNvPr>
          <p:cNvSpPr txBox="1"/>
          <p:nvPr/>
        </p:nvSpPr>
        <p:spPr>
          <a:xfrm>
            <a:off x="5809129" y="1541929"/>
            <a:ext cx="467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Name in lower case use underscores not dashes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39A90B-32F0-DECC-3B89-D4673817B98F}"/>
              </a:ext>
            </a:extLst>
          </p:cNvPr>
          <p:cNvCxnSpPr/>
          <p:nvPr/>
        </p:nvCxnSpPr>
        <p:spPr>
          <a:xfrm flipV="1">
            <a:off x="3998259" y="815788"/>
            <a:ext cx="1524000" cy="44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D013B45-919C-A058-4152-6FF345059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8" y="3097385"/>
            <a:ext cx="4643718" cy="202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2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42E801-1198-B72B-42D6-30F36ED0DD8F}"/>
              </a:ext>
            </a:extLst>
          </p:cNvPr>
          <p:cNvSpPr txBox="1"/>
          <p:nvPr/>
        </p:nvSpPr>
        <p:spPr>
          <a:xfrm>
            <a:off x="160747" y="1364501"/>
            <a:ext cx="47967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Next:   install </a:t>
            </a:r>
            <a:r>
              <a:rPr lang="en-US" dirty="0" err="1"/>
              <a:t>prisma</a:t>
            </a:r>
            <a:r>
              <a:rPr lang="en-US" dirty="0"/>
              <a:t> client (may have been done automatically in last step, but run to be sure</a:t>
            </a:r>
          </a:p>
          <a:p>
            <a:endParaRPr lang="en-US" dirty="0"/>
          </a:p>
          <a:p>
            <a:r>
              <a:rPr lang="en-US" dirty="0" err="1">
                <a:highlight>
                  <a:srgbClr val="FFFF00"/>
                </a:highlight>
              </a:rPr>
              <a:t>Npm</a:t>
            </a:r>
            <a:r>
              <a:rPr lang="en-US" dirty="0">
                <a:highlight>
                  <a:srgbClr val="FFFF00"/>
                </a:highlight>
              </a:rPr>
              <a:t> install @prisma/client</a:t>
            </a:r>
          </a:p>
          <a:p>
            <a:endParaRPr lang="en-US" dirty="0"/>
          </a:p>
          <a:p>
            <a:r>
              <a:rPr lang="en-US" dirty="0"/>
              <a:t>Next: Create a seed file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A8C8A8-AAE7-48D9-E64C-167D05798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129" y="1364501"/>
            <a:ext cx="3905795" cy="2638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D76A7D-1D6E-1DCC-17E5-C2C6B3324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495" y="4087179"/>
            <a:ext cx="5944430" cy="25816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68E2CC-1C8C-72A2-1224-06EA7335EAB8}"/>
              </a:ext>
            </a:extLst>
          </p:cNvPr>
          <p:cNvSpPr txBox="1"/>
          <p:nvPr/>
        </p:nvSpPr>
        <p:spPr>
          <a:xfrm>
            <a:off x="977463" y="4813739"/>
            <a:ext cx="2852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Inside seed file:</a:t>
            </a:r>
          </a:p>
          <a:p>
            <a:endParaRPr lang="en-US" dirty="0"/>
          </a:p>
          <a:p>
            <a:r>
              <a:rPr lang="en-US" dirty="0"/>
              <a:t>These two lines are required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855B27-87CC-4D50-1CAE-D85572496FE5}"/>
              </a:ext>
            </a:extLst>
          </p:cNvPr>
          <p:cNvSpPr txBox="1"/>
          <p:nvPr/>
        </p:nvSpPr>
        <p:spPr>
          <a:xfrm>
            <a:off x="439271" y="304800"/>
            <a:ext cx="2492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Seed File</a:t>
            </a:r>
          </a:p>
        </p:txBody>
      </p:sp>
    </p:spTree>
    <p:extLst>
      <p:ext uri="{BB962C8B-B14F-4D97-AF65-F5344CB8AC3E}">
        <p14:creationId xmlns:p14="http://schemas.microsoft.com/office/powerpoint/2010/main" val="4010879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579</Words>
  <Application>Microsoft Office PowerPoint</Application>
  <PresentationFormat>Widescreen</PresentationFormat>
  <Paragraphs>111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JetBrainsMono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pickler</dc:creator>
  <cp:lastModifiedBy>joel pickler</cp:lastModifiedBy>
  <cp:revision>13</cp:revision>
  <dcterms:created xsi:type="dcterms:W3CDTF">2023-12-07T15:40:58Z</dcterms:created>
  <dcterms:modified xsi:type="dcterms:W3CDTF">2023-12-07T19:46:46Z</dcterms:modified>
</cp:coreProperties>
</file>