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61896bc6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61896bc61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1896bc61_5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1896bc61_5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1896bc61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61896bc61_3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1896bc61_5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61896bc61_5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61896bc61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61896bc61_3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1896bc61_5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1896bc61_5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1896bc61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61896bc61_3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61896bc61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61896bc61_3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61896bc61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61896bc61_3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1896bc61_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161896bc61_3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61896bc61_5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61896bc61_5_6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61896bc61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161896bc61_3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1896bc61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161896bc61_3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1896bc61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161896bc61_3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1896bc6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61896bc61_3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1896bc61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61896bc61_3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1896bc61_5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1896bc61_5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1896bc61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61896bc61_3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1896bc61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61896bc61_3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756500" y="1579500"/>
            <a:ext cx="5783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900">
                <a:latin typeface="Times New Roman"/>
                <a:ea typeface="Times New Roman"/>
                <a:cs typeface="Times New Roman"/>
                <a:sym typeface="Times New Roman"/>
              </a:rPr>
              <a:t>Hospitality Analysis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416600" y="2857500"/>
            <a:ext cx="34911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Group 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JAYPALJI  CHAUHAN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AKASH BORSE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SUNKARA SAI SURYA GANESH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ASHMITHA N RAJ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36050" y="1422363"/>
            <a:ext cx="42366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Key Points :</a:t>
            </a:r>
            <a:endParaRPr b="1"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Mumbai dominates the revenue landscape.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Bangalore, Hyderabad, and Delhi follow, but with significant gaps in revenue compared to Mumbai.</a:t>
            </a:r>
            <a:endParaRPr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Conclusion : Mumbai is a clear leader in revenue generation, indicating its strong economic position.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Other cities show potential but need strategies to enhance their revenues.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628650" y="273849"/>
            <a:ext cx="7886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 Revenue by city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950"/>
            <a:ext cx="4447750" cy="29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224375" y="4578900"/>
            <a:ext cx="29199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SUNKARA SAI SURYA GANESH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28650" y="162025"/>
            <a:ext cx="78867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Class Wise Revenue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575" y="1115625"/>
            <a:ext cx="4114500" cy="3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136650" y="1265925"/>
            <a:ext cx="4671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Total Revenue by Property and Room Class Overview of Revenue Generation 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600" u="sng">
                <a:solidFill>
                  <a:schemeClr val="dk1"/>
                </a:solidFill>
              </a:rPr>
              <a:t>Atliq Exotica:</a:t>
            </a:r>
            <a:r>
              <a:rPr lang="en" sz="1500">
                <a:solidFill>
                  <a:schemeClr val="dk1"/>
                </a:solidFill>
              </a:rPr>
              <a:t> Leading with a total revenue of </a:t>
            </a:r>
            <a:r>
              <a:rPr b="1" i="1" lang="en" sz="1500">
                <a:solidFill>
                  <a:schemeClr val="dk1"/>
                </a:solidFill>
              </a:rPr>
              <a:t>₹104M</a:t>
            </a:r>
            <a:r>
              <a:rPr lang="en" sz="1500">
                <a:solidFill>
                  <a:schemeClr val="dk1"/>
                </a:solidFill>
              </a:rPr>
              <a:t>, driven by strong performance in all room classes, especially </a:t>
            </a:r>
            <a:r>
              <a:rPr b="1" lang="en" sz="1500">
                <a:solidFill>
                  <a:schemeClr val="dk1"/>
                </a:solidFill>
              </a:rPr>
              <a:t>Elite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Palace: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Close second with </a:t>
            </a:r>
            <a:r>
              <a:rPr b="1" i="1" lang="en" sz="1500">
                <a:solidFill>
                  <a:schemeClr val="dk1"/>
                </a:solidFill>
              </a:rPr>
              <a:t>₹99M</a:t>
            </a:r>
            <a:r>
              <a:rPr lang="en" sz="1500">
                <a:solidFill>
                  <a:schemeClr val="dk1"/>
                </a:solidFill>
              </a:rPr>
              <a:t>, significant contributions from both </a:t>
            </a:r>
            <a:r>
              <a:rPr b="1" lang="en" sz="1500">
                <a:solidFill>
                  <a:schemeClr val="dk1"/>
                </a:solidFill>
              </a:rPr>
              <a:t>Presidential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Elite</a:t>
            </a:r>
            <a:r>
              <a:rPr lang="en" sz="1500">
                <a:solidFill>
                  <a:schemeClr val="dk1"/>
                </a:solidFill>
              </a:rPr>
              <a:t> categories.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City:</a:t>
            </a:r>
            <a:r>
              <a:rPr lang="en" sz="1500">
                <a:solidFill>
                  <a:schemeClr val="dk1"/>
                </a:solidFill>
              </a:rPr>
              <a:t> Revenue stands at </a:t>
            </a:r>
            <a:r>
              <a:rPr b="1" i="1" lang="en" sz="1500">
                <a:solidFill>
                  <a:schemeClr val="dk1"/>
                </a:solidFill>
              </a:rPr>
              <a:t>₹94M</a:t>
            </a:r>
            <a:r>
              <a:rPr lang="en" sz="1500">
                <a:solidFill>
                  <a:schemeClr val="dk1"/>
                </a:solidFill>
              </a:rPr>
              <a:t>, with solid performance across all room classes.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Blu:</a:t>
            </a:r>
            <a:r>
              <a:rPr lang="en" sz="1500">
                <a:solidFill>
                  <a:schemeClr val="dk1"/>
                </a:solidFill>
              </a:rPr>
              <a:t> Achieved </a:t>
            </a:r>
            <a:r>
              <a:rPr b="1" i="1" lang="en" sz="1500">
                <a:solidFill>
                  <a:schemeClr val="dk1"/>
                </a:solidFill>
              </a:rPr>
              <a:t>₹91M</a:t>
            </a:r>
            <a:r>
              <a:rPr lang="en" sz="1500">
                <a:solidFill>
                  <a:schemeClr val="dk1"/>
                </a:solidFill>
              </a:rPr>
              <a:t> in revenue, notably strong in the </a:t>
            </a:r>
            <a:r>
              <a:rPr b="1" lang="en" sz="1500">
                <a:solidFill>
                  <a:schemeClr val="dk1"/>
                </a:solidFill>
              </a:rPr>
              <a:t>Premium</a:t>
            </a:r>
            <a:r>
              <a:rPr lang="en" sz="1500">
                <a:solidFill>
                  <a:schemeClr val="dk1"/>
                </a:solidFill>
              </a:rPr>
              <a:t> category.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6224375" y="4783200"/>
            <a:ext cx="2919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SUNKARA SAI SURYA GANESH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163850" y="2824625"/>
            <a:ext cx="4609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Conclusion 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Elite Room Class is the strongest revenue driver across the properties.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Exotica and Atliq Palace stand out as top performers.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Seasons shows potential for growth, requiring targeted strategies for improvement in revenue generation.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63850" y="1158825"/>
            <a:ext cx="46092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Bay:</a:t>
            </a:r>
            <a:r>
              <a:rPr lang="en" sz="1500">
                <a:solidFill>
                  <a:schemeClr val="dk1"/>
                </a:solidFill>
              </a:rPr>
              <a:t> Generated </a:t>
            </a:r>
            <a:r>
              <a:rPr b="1" i="1" lang="en" sz="1500">
                <a:solidFill>
                  <a:schemeClr val="dk1"/>
                </a:solidFill>
              </a:rPr>
              <a:t>₹80M</a:t>
            </a:r>
            <a:r>
              <a:rPr lang="en" sz="1500">
                <a:solidFill>
                  <a:schemeClr val="dk1"/>
                </a:solidFill>
              </a:rPr>
              <a:t>, with more demand for </a:t>
            </a:r>
            <a:r>
              <a:rPr b="1" lang="en" sz="1500">
                <a:solidFill>
                  <a:schemeClr val="dk1"/>
                </a:solidFill>
              </a:rPr>
              <a:t>Premium</a:t>
            </a:r>
            <a:r>
              <a:rPr lang="en" sz="1500">
                <a:solidFill>
                  <a:schemeClr val="dk1"/>
                </a:solidFill>
              </a:rPr>
              <a:t> compare to Elite rooms.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Grands:</a:t>
            </a:r>
            <a:r>
              <a:rPr lang="en" sz="1500">
                <a:solidFill>
                  <a:schemeClr val="dk1"/>
                </a:solidFill>
              </a:rPr>
              <a:t> Total revenue of </a:t>
            </a:r>
            <a:r>
              <a:rPr b="1" i="1" lang="en" sz="1500">
                <a:solidFill>
                  <a:schemeClr val="dk1"/>
                </a:solidFill>
              </a:rPr>
              <a:t>₹38M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lang="en" sz="1500">
                <a:solidFill>
                  <a:schemeClr val="dk1"/>
                </a:solidFill>
              </a:rPr>
              <a:t>struggling</a:t>
            </a:r>
            <a:r>
              <a:rPr lang="en" sz="1500">
                <a:solidFill>
                  <a:schemeClr val="dk1"/>
                </a:solidFill>
              </a:rPr>
              <a:t> in </a:t>
            </a:r>
            <a:r>
              <a:rPr b="1" lang="en" sz="1500">
                <a:solidFill>
                  <a:schemeClr val="dk1"/>
                </a:solidFill>
              </a:rPr>
              <a:t>Standard</a:t>
            </a:r>
            <a:r>
              <a:rPr lang="en" sz="1500">
                <a:solidFill>
                  <a:schemeClr val="dk1"/>
                </a:solidFill>
              </a:rPr>
              <a:t> categories.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 u="sng">
                <a:solidFill>
                  <a:schemeClr val="dk1"/>
                </a:solidFill>
              </a:rPr>
              <a:t>Atliq Seasons:</a:t>
            </a:r>
            <a:r>
              <a:rPr lang="en" sz="1500">
                <a:solidFill>
                  <a:schemeClr val="dk1"/>
                </a:solidFill>
              </a:rPr>
              <a:t> Lowest at </a:t>
            </a:r>
            <a:r>
              <a:rPr b="1" i="1" lang="en" sz="1500">
                <a:solidFill>
                  <a:schemeClr val="dk1"/>
                </a:solidFill>
              </a:rPr>
              <a:t>₹22M</a:t>
            </a:r>
            <a:r>
              <a:rPr lang="en" sz="1500">
                <a:solidFill>
                  <a:schemeClr val="dk1"/>
                </a:solidFill>
              </a:rPr>
              <a:t>, indicating a need for strategic improvement.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575" y="1115625"/>
            <a:ext cx="4114500" cy="37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628650" y="162025"/>
            <a:ext cx="78867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Class Wise Revenue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6224375" y="4783200"/>
            <a:ext cx="2919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SUNKARA SAI SURYA GANESH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67825" y="137175"/>
            <a:ext cx="78867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Checked out, cancel, No show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28600" y="865575"/>
            <a:ext cx="868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Revenue Status Analysis Overview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 u="sng">
                <a:solidFill>
                  <a:schemeClr val="dk1"/>
                </a:solidFill>
              </a:rPr>
              <a:t>Cancelled Reservations</a:t>
            </a:r>
            <a:r>
              <a:rPr b="1" lang="en" sz="1500" u="sng">
                <a:solidFill>
                  <a:schemeClr val="dk1"/>
                </a:solidFill>
              </a:rPr>
              <a:t>: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</a:t>
            </a:r>
            <a:r>
              <a:rPr lang="en" sz="1500">
                <a:solidFill>
                  <a:schemeClr val="dk1"/>
                </a:solidFill>
              </a:rPr>
              <a:t>Palace</a:t>
            </a:r>
            <a:r>
              <a:rPr lang="en" sz="1500">
                <a:solidFill>
                  <a:schemeClr val="dk1"/>
                </a:solidFill>
              </a:rPr>
              <a:t>: Highest cancellation rate at</a:t>
            </a:r>
            <a:r>
              <a:rPr i="1" lang="en" sz="1500">
                <a:solidFill>
                  <a:schemeClr val="dk1"/>
                </a:solidFill>
              </a:rPr>
              <a:t> 4.42%.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City: Close behind at </a:t>
            </a:r>
            <a:r>
              <a:rPr i="1" lang="en" sz="1500">
                <a:solidFill>
                  <a:schemeClr val="dk1"/>
                </a:solidFill>
              </a:rPr>
              <a:t>4</a:t>
            </a:r>
            <a:r>
              <a:rPr i="1" lang="en" sz="1500">
                <a:solidFill>
                  <a:schemeClr val="dk1"/>
                </a:solidFill>
              </a:rPr>
              <a:t>.32%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Other properties show lower cancellation rates, with Atliq Seasons at </a:t>
            </a:r>
            <a:r>
              <a:rPr i="1" lang="en" sz="1500">
                <a:solidFill>
                  <a:schemeClr val="dk1"/>
                </a:solidFill>
              </a:rPr>
              <a:t>0.73%</a:t>
            </a:r>
            <a:r>
              <a:rPr lang="en" sz="1500">
                <a:solidFill>
                  <a:schemeClr val="dk1"/>
                </a:solidFill>
              </a:rPr>
              <a:t> being the lowest.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 u="sng">
                <a:solidFill>
                  <a:schemeClr val="dk1"/>
                </a:solidFill>
              </a:rPr>
              <a:t>Checked Out:</a:t>
            </a:r>
            <a:endParaRPr b="1" sz="1500" u="sng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Exotica leads with </a:t>
            </a:r>
            <a:r>
              <a:rPr i="1" lang="en" sz="1500">
                <a:solidFill>
                  <a:schemeClr val="dk1"/>
                </a:solidFill>
              </a:rPr>
              <a:t>12.30%</a:t>
            </a:r>
            <a:r>
              <a:rPr lang="en" sz="1500">
                <a:solidFill>
                  <a:schemeClr val="dk1"/>
                </a:solidFill>
              </a:rPr>
              <a:t> of revenue from checkouts.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Palace and Atliq City follow closely, showcasing a strong overall performance.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Seasons lags at </a:t>
            </a:r>
            <a:r>
              <a:rPr i="1" lang="en" sz="1500">
                <a:solidFill>
                  <a:schemeClr val="dk1"/>
                </a:solidFill>
              </a:rPr>
              <a:t>2.09%</a:t>
            </a:r>
            <a:r>
              <a:rPr lang="en" sz="1500">
                <a:solidFill>
                  <a:schemeClr val="dk1"/>
                </a:solidFill>
              </a:rPr>
              <a:t>, indicating lower revenue generation from checked-out guests.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5" y="2983200"/>
            <a:ext cx="8994926" cy="2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283225" y="1795775"/>
            <a:ext cx="8632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Conclusion: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Exotica and Atliq Palace show high revenue from cancelled and checked-out reservations, indicating strong demand.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Seasons presents challenges, particularly in cancellation and checked-out revenues, warranting strategic attention to enhance guest arrivals and bookings.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83225" y="864563"/>
            <a:ext cx="83565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en" sz="1500" u="sng">
                <a:solidFill>
                  <a:schemeClr val="dk1"/>
                </a:solidFill>
              </a:rPr>
              <a:t>No Shows:</a:t>
            </a:r>
            <a:endParaRPr b="1" sz="1500" u="sng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Atliq Exotica: Slightly better performance at </a:t>
            </a:r>
            <a:r>
              <a:rPr i="1" lang="en" sz="1500">
                <a:solidFill>
                  <a:schemeClr val="dk1"/>
                </a:solidFill>
              </a:rPr>
              <a:t>0.87%.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Majority of properties have low no-show rates, with Atliq Seasons at </a:t>
            </a:r>
            <a:r>
              <a:rPr i="1" lang="en" sz="1500">
                <a:solidFill>
                  <a:schemeClr val="dk1"/>
                </a:solidFill>
              </a:rPr>
              <a:t>0.14%</a:t>
            </a:r>
            <a:r>
              <a:rPr lang="en" sz="1500">
                <a:solidFill>
                  <a:schemeClr val="dk1"/>
                </a:solidFill>
              </a:rPr>
              <a:t>, reflecting minimal impact from guests not arriving.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567825" y="137175"/>
            <a:ext cx="78867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Checked out cancel No show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" y="3018575"/>
            <a:ext cx="8932776" cy="206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Times New Roman"/>
              <a:buChar char="➢"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More Findings	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166200" y="1356800"/>
            <a:ext cx="605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46050" lvl="0" marL="127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❑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Total Revenue – 1709M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46050" lvl="0" marL="1270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❑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Occupancy – 58%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46050" lvl="0" marL="1270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❑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Cancellation Rate – 25%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46050" lvl="0" marL="1270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❑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Total Booking – 134.59K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46050" lvl="0" marL="127000" rtl="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300"/>
              <a:buFont typeface="Arial"/>
              <a:buChar char="❑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Utilize capacity  – 70%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058400" y="4618725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ASHMITHA N RAJ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28650" y="261425"/>
            <a:ext cx="7886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EXCEL DASHBOARD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400"/>
            <a:ext cx="8839198" cy="3527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058400" y="4618725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ASHMITHA N RAJ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28650" y="151275"/>
            <a:ext cx="7886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POWER BI DASHBOARD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" y="786025"/>
            <a:ext cx="8304150" cy="41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10800" y="4771125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ASHMITHA N RAJ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28650" y="137175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842"/>
              <a:buFont typeface="Calibri"/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TABLEAU DASHBOARD 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" y="646050"/>
            <a:ext cx="8895500" cy="44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969075" y="1863600"/>
            <a:ext cx="48951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  THANK                    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2"/>
          <p:cNvSpPr txBox="1"/>
          <p:nvPr>
            <p:ph idx="4294967295" type="title"/>
          </p:nvPr>
        </p:nvSpPr>
        <p:spPr>
          <a:xfrm>
            <a:off x="3801725" y="2273575"/>
            <a:ext cx="32427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Times New Roman"/>
                <a:ea typeface="Times New Roman"/>
                <a:cs typeface="Times New Roman"/>
                <a:sym typeface="Times New Roman"/>
              </a:rPr>
              <a:t>  YOU                  </a:t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28650" y="350050"/>
            <a:ext cx="7546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➢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Tools Used 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113175" y="1592850"/>
            <a:ext cx="61548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Excel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SQL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Tableau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Power bi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783450" y="4576250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JAYPALJI CHAUHAN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28650" y="273849"/>
            <a:ext cx="7886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➢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71500" y="1453600"/>
            <a:ext cx="81252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84150" lvl="0" marL="177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Hospitality Analysis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uses data to improve customer experience, optimize operations, and boost revenue in sectors like hotels and travel.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Key metrics include: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ADR (Average Daily Rate), Occupancy Rate, RevPAR (Revenue per Available Room), and customer satisfaction scores. 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Techniques like trend analysis, customer segmentation, and predictive analytics help track performance, forecast demand, and personalize services for better decision-making.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858000" y="4576250"/>
            <a:ext cx="2087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JAYPALJI CHAUHAN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➢"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Project Workflow: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075900" y="1468625"/>
            <a:ext cx="6813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1. Extract Data/Import Files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2. Transform Data (Remove Blank And Duplicates)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3. Manage Relationships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4. KPI And Visualization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5. Dashboard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708925" y="4576250"/>
            <a:ext cx="2236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JAYPALJI CHAUHAN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28650" y="273849"/>
            <a:ext cx="7886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Times New Roman"/>
              <a:buChar char="➢"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KPI’s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66550" y="1562050"/>
            <a:ext cx="29619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27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Total Revenue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270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Occupancy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270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Cancellation Rate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270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Total Booking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270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Utilize capacity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270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Trend Analysis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294000" y="1485850"/>
            <a:ext cx="5532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1778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Weekday  &amp; Weekend  Revenue and Booking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Revenue by State &amp; hotel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Class Wise Revenue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Checked out cancel No show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3200" lvl="0" marL="1778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❑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Weekly trend Key trend (Revenue, Total booking, Occupancy)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783450" y="4576250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JAYPALJI CHAUHAN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25275"/>
            <a:ext cx="78867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Times New Roman"/>
              <a:buChar char="➢"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Weekly </a:t>
            </a: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Trend Analysis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62125" y="1315400"/>
            <a:ext cx="4982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n" sz="1500" u="sng" cap="none" strike="noStrike">
                <a:solidFill>
                  <a:schemeClr val="dk1"/>
                </a:solidFill>
              </a:rPr>
              <a:t>Overview of Trends Total Bookings</a:t>
            </a:r>
            <a:r>
              <a:rPr b="1" i="0" lang="en" sz="1500" u="sng" cap="none" strike="noStrike">
                <a:solidFill>
                  <a:schemeClr val="dk1"/>
                </a:solidFill>
              </a:rPr>
              <a:t>:</a:t>
            </a:r>
            <a:r>
              <a:rPr i="0" lang="en" sz="1500" u="none" cap="none" strike="noStrike">
                <a:solidFill>
                  <a:schemeClr val="dk1"/>
                </a:solidFill>
              </a:rPr>
              <a:t> Week 19 saw the highest bookings at 11,095.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chemeClr val="dk1"/>
                </a:solidFill>
              </a:rPr>
              <a:t>A gradual decline observed with minor fluctuations through weeks 23 to 30, with a low point of 1,651 bookings in week 32.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n" sz="1500" u="sng" cap="none" strike="noStrike">
                <a:solidFill>
                  <a:schemeClr val="dk1"/>
                </a:solidFill>
              </a:rPr>
              <a:t>Average Occupancy Rate:</a:t>
            </a:r>
            <a:r>
              <a:rPr i="0" lang="en" sz="1500" u="none" cap="none" strike="noStrike">
                <a:solidFill>
                  <a:schemeClr val="dk1"/>
                </a:solidFill>
              </a:rPr>
              <a:t> Fluctuated between 51.31% to 65.66% across various weeks.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chemeClr val="dk1"/>
                </a:solidFill>
              </a:rPr>
              <a:t>Peak occupancy reached in week 29 at 65.66%, indicating better utilization during that period.</a:t>
            </a:r>
            <a:endParaRPr i="0" sz="1500" u="none" cap="none" strike="noStrike">
              <a:solidFill>
                <a:schemeClr val="dk1"/>
              </a:solidFill>
            </a:endParaRPr>
          </a:p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chemeClr val="dk1"/>
                </a:solidFill>
              </a:rPr>
              <a:t>A notable drop in average occupancy is observed during week 32, aligning with the decrease in total bookings.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250" y="1184350"/>
            <a:ext cx="3851501" cy="31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7267950" y="4578900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AKASH BORSE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73925" y="1249588"/>
            <a:ext cx="48453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Key Insights: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There is a correlation between total bookings and occupancy rates, indicating that as bookings decline, so does occupancy.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Week 32 shows a significant drop in both metrics, suggesting potential issues that need addressing, such as market demand or booking strategies.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Conclusion Overall trends suggest the need for strategic improvements in marketing and operations to boost both booking counts and occupancy rates, especially in weaker weeks like week 32.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75" y="1281338"/>
            <a:ext cx="3825699" cy="30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628650" y="225275"/>
            <a:ext cx="78867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➢"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Weekly Trend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267950" y="4578900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AKASH BORSE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42275" y="236575"/>
            <a:ext cx="8407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➢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Weekday  &amp; Weekend  Revenue and Booking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275" y="1555800"/>
            <a:ext cx="4042200" cy="24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28650" y="1578630"/>
            <a:ext cx="3708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60875" y="1555800"/>
            <a:ext cx="45969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Weekday Performance: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Revenue: </a:t>
            </a:r>
            <a:r>
              <a:rPr b="1" lang="en" sz="1600">
                <a:solidFill>
                  <a:schemeClr val="dk1"/>
                </a:solidFill>
              </a:rPr>
              <a:t>639M</a:t>
            </a:r>
            <a:r>
              <a:rPr lang="en" sz="1600">
                <a:solidFill>
                  <a:schemeClr val="dk1"/>
                </a:solidFill>
              </a:rPr>
              <a:t>, Bookings: </a:t>
            </a:r>
            <a:r>
              <a:rPr b="1" lang="en" sz="1600">
                <a:solidFill>
                  <a:schemeClr val="dk1"/>
                </a:solidFill>
              </a:rPr>
              <a:t>50K</a:t>
            </a:r>
            <a:endParaRPr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Lower demand during weekdays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Weekend Performance: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Revenue: </a:t>
            </a:r>
            <a:r>
              <a:rPr b="1" lang="en" sz="1600">
                <a:solidFill>
                  <a:schemeClr val="dk1"/>
                </a:solidFill>
              </a:rPr>
              <a:t>1070M</a:t>
            </a:r>
            <a:r>
              <a:rPr lang="en" sz="1600">
                <a:solidFill>
                  <a:schemeClr val="dk1"/>
                </a:solidFill>
              </a:rPr>
              <a:t>, Bookings: </a:t>
            </a:r>
            <a:r>
              <a:rPr b="1" lang="en" sz="1600">
                <a:solidFill>
                  <a:schemeClr val="dk1"/>
                </a:solidFill>
              </a:rPr>
              <a:t>84K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Higher demand and revenue on weekends</a:t>
            </a:r>
            <a:endParaRPr sz="16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Insight :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Focus on promotions to boost weekday bookings.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267950" y="4578900"/>
            <a:ext cx="2161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AKASH BORSE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628650" y="273849"/>
            <a:ext cx="78867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➢"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 Revenue by city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49075" y="1668663"/>
            <a:ext cx="4323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Mumbai:</a:t>
            </a:r>
            <a:r>
              <a:rPr lang="en" sz="1600">
                <a:solidFill>
                  <a:schemeClr val="dk1"/>
                </a:solidFill>
              </a:rPr>
              <a:t> Leading city with total revenue of ₹669M</a:t>
            </a:r>
            <a:r>
              <a:rPr lang="en" sz="1600">
                <a:solidFill>
                  <a:schemeClr val="dk1"/>
                </a:solidFill>
              </a:rPr>
              <a:t> with 39% of total revenue.</a:t>
            </a:r>
            <a:endParaRPr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Bangalore:</a:t>
            </a:r>
            <a:r>
              <a:rPr lang="en" sz="1600">
                <a:solidFill>
                  <a:schemeClr val="dk1"/>
                </a:solidFill>
              </a:rPr>
              <a:t> Second-highest revenue at ₹420M</a:t>
            </a:r>
            <a:r>
              <a:rPr lang="en" sz="1600">
                <a:solidFill>
                  <a:schemeClr val="dk1"/>
                </a:solidFill>
              </a:rPr>
              <a:t> with the share of  25% of total revenue.</a:t>
            </a:r>
            <a:endParaRPr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Hyderabad:</a:t>
            </a:r>
            <a:r>
              <a:rPr lang="en" sz="1600">
                <a:solidFill>
                  <a:schemeClr val="dk1"/>
                </a:solidFill>
              </a:rPr>
              <a:t> Generates ₹325M</a:t>
            </a:r>
            <a:r>
              <a:rPr lang="en" sz="1600">
                <a:solidFill>
                  <a:schemeClr val="dk1"/>
                </a:solidFill>
              </a:rPr>
              <a:t> with 19% of total</a:t>
            </a:r>
            <a:r>
              <a:rPr lang="en" sz="1600">
                <a:solidFill>
                  <a:schemeClr val="dk1"/>
                </a:solidFill>
              </a:rPr>
              <a:t> revenue.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Delhi:</a:t>
            </a:r>
            <a:r>
              <a:rPr lang="en" sz="1600">
                <a:solidFill>
                  <a:schemeClr val="dk1"/>
                </a:solidFill>
              </a:rPr>
              <a:t> Lowest among the listed cities with ₹295M</a:t>
            </a:r>
            <a:r>
              <a:rPr lang="en" sz="1600">
                <a:solidFill>
                  <a:schemeClr val="dk1"/>
                </a:solidFill>
              </a:rPr>
              <a:t> and 17% of total revenue.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950"/>
            <a:ext cx="4447750" cy="29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336200" y="4578900"/>
            <a:ext cx="2807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– SUNKARA SAI SURYA GANESH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