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D45320-5C80-495C-BAC7-1C2F15720DEF}" v="1386" dt="2023-08-14T14:30:29.4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86" d="100"/>
          <a:sy n="86" d="100"/>
        </p:scale>
        <p:origin x="4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93C7E-5EBC-441B-BA51-7E5EC4C7E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9BF331-44B9-4051-AFCC-5A9CFAA937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3C8D6-F7E4-45E3-820B-80FEA35EA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A0A0A-EFA3-4109-A82B-B9F5338265D1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11356-7C53-404F-89E1-A437F6816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770FF-7BCC-4387-8DC2-3C12E9D2E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B1CA-0B8F-4159-9A2F-BA4DBE6CA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82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64B80-8179-4400-8FB6-CB0123E11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7BD0A0-9613-4843-8B84-0E2C26405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8A9A0-9EF3-414A-88A7-A754CF57A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A0A0A-EFA3-4109-A82B-B9F5338265D1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2A4E7-DD7C-4B51-AC53-45F76BE7D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96418-B7DD-47ED-A06B-7ABE424E9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B1CA-0B8F-4159-9A2F-BA4DBE6CA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592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2143CC-7A2D-4908-B5B4-570BC33A1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3502E3-BE11-4903-9F40-70C6B1405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F40DB-7DE4-4127-94D1-B65A58704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A0A0A-EFA3-4109-A82B-B9F5338265D1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5928D-5EDE-4668-927C-0D16704ED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F624B-1493-4BF6-AA73-93760FBDA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B1CA-0B8F-4159-9A2F-BA4DBE6CA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498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E57F8-77BF-45E0-BC06-C92BEC86E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135DF-A7F7-4FB2-9FDE-024F94E42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04900-3EF9-4306-89AB-6AFA76A64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A0A0A-EFA3-4109-A82B-B9F5338265D1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08D51-B8BB-42A2-BD88-1C1A213F2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4BEED-35D4-4898-A504-652727269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B1CA-0B8F-4159-9A2F-BA4DBE6CA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163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8F34-4623-436A-A75D-1DFD4CFA7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D1105-61CC-479D-A3BF-AB25B885D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53AF2-9FE9-4DC8-80F1-0460F4910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A0A0A-EFA3-4109-A82B-B9F5338265D1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A243F-5887-4A5A-986F-9B2865F93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A254F-92A0-4AFD-9501-3731B4C0A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B1CA-0B8F-4159-9A2F-BA4DBE6CA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B6689-2B5E-416B-8E52-14993B91D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006DE-8D87-405C-AEF7-D7E35A8617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91B139-372E-4371-9E37-C24A46E92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32AD9-0A15-44D4-ACB1-A8D3EB23D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A0A0A-EFA3-4109-A82B-B9F5338265D1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EF9F6C-8B87-4536-BA9D-329A2038E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EB838-3B82-458D-BEE0-88C85C601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B1CA-0B8F-4159-9A2F-BA4DBE6CA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80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460B-F811-4230-9E7C-194200805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41720-1413-400B-BDB0-7FD9E75ED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3DB8EB-E78B-4C38-BD70-185F43273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679763-1BF4-47DF-A822-AB632E6190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B5CFD9-6A9D-4830-B5BD-B8232CCE8B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1ADA84-2A3F-4A1B-AB06-167A575B7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A0A0A-EFA3-4109-A82B-B9F5338265D1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B7E009-01AB-4BD2-BA59-6C5189726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92776A-73D5-43BB-83C9-61AF55A2F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B1CA-0B8F-4159-9A2F-BA4DBE6CA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C0990-E644-42D8-B5E2-1A99E86EC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0EBE78-4835-4ED8-9872-9D5131B40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A0A0A-EFA3-4109-A82B-B9F5338265D1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3B718-D0B2-4B7D-897A-DC0A53F09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59DBFA-416C-443C-AB1A-935992476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B1CA-0B8F-4159-9A2F-BA4DBE6CA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50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428BE6-C088-4AAA-A3E0-DF2981C14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A0A0A-EFA3-4109-A82B-B9F5338265D1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24C7CB-8FEB-4049-89E6-C0C74099D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1083D3-980B-48FF-853A-8EEADBB94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B1CA-0B8F-4159-9A2F-BA4DBE6CA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743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6F90B-DC20-4AAA-A920-442FF10CC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A8365-F7E5-4B86-B67D-F26ED1AB0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A683F7-CC9C-4121-A00C-47F37FD44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5A103B-A141-4C4E-B091-8A321CD6B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A0A0A-EFA3-4109-A82B-B9F5338265D1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8E1A96-102A-4E5B-A5DB-E995659C4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48222-476B-4C85-A8F1-BEBB4B9C1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B1CA-0B8F-4159-9A2F-BA4DBE6CA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951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A4844-F160-4571-95EC-7066F82E3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6DF95E-9D78-467A-B84F-9FBC1982BD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137079-6667-4739-B6C2-C39118758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5224C-D5F6-4A7B-AA72-0DE157769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A0A0A-EFA3-4109-A82B-B9F5338265D1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5979B-54E2-4871-9322-6C125A38F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3EB44-8213-4C4D-848C-47C96F023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B1CA-0B8F-4159-9A2F-BA4DBE6CA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88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A1880E-87D4-483B-A3E3-B3EC5AD9A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5BC50-62B3-4FE8-9137-3E4E6DF59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BB8AD-9245-49EE-B7A1-C5F6458BE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A0A0A-EFA3-4109-A82B-B9F5338265D1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43E5F-2308-4550-A4A7-A754997314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F6004-636F-4107-899E-A27DC414E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CB1CA-0B8F-4159-9A2F-BA4DBE6CA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517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E96F437-7EEC-4C17-8CC0-E652ADD15F80}"/>
              </a:ext>
            </a:extLst>
          </p:cNvPr>
          <p:cNvCxnSpPr>
            <a:cxnSpLocks/>
          </p:cNvCxnSpPr>
          <p:nvPr/>
        </p:nvCxnSpPr>
        <p:spPr>
          <a:xfrm flipH="1">
            <a:off x="10543749" y="3519484"/>
            <a:ext cx="9642" cy="905201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8BED3AB-A2D3-4AFA-B8A9-EF970F929F0F}"/>
              </a:ext>
            </a:extLst>
          </p:cNvPr>
          <p:cNvCxnSpPr>
            <a:cxnSpLocks/>
          </p:cNvCxnSpPr>
          <p:nvPr/>
        </p:nvCxnSpPr>
        <p:spPr>
          <a:xfrm flipH="1">
            <a:off x="3810310" y="3519485"/>
            <a:ext cx="9642" cy="905201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995D6A5-B80F-4EBD-857E-D6E60315060B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3811379" y="2878686"/>
            <a:ext cx="584116" cy="514455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6CB88F1-4153-4A0B-A8CA-B69F0FF4D247}"/>
              </a:ext>
            </a:extLst>
          </p:cNvPr>
          <p:cNvCxnSpPr>
            <a:cxnSpLocks/>
          </p:cNvCxnSpPr>
          <p:nvPr/>
        </p:nvCxnSpPr>
        <p:spPr>
          <a:xfrm>
            <a:off x="9934362" y="2840967"/>
            <a:ext cx="495513" cy="552174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4D6B9ED-F8E2-4830-B506-822A01019046}"/>
              </a:ext>
            </a:extLst>
          </p:cNvPr>
          <p:cNvSpPr/>
          <p:nvPr/>
        </p:nvSpPr>
        <p:spPr>
          <a:xfrm>
            <a:off x="6391586" y="1428750"/>
            <a:ext cx="1562100" cy="8001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Body sizes not binned. Individual sizes available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ACF99CC-50EE-4534-9E32-58459765FC6B}"/>
              </a:ext>
            </a:extLst>
          </p:cNvPr>
          <p:cNvSpPr/>
          <p:nvPr/>
        </p:nvSpPr>
        <p:spPr>
          <a:xfrm>
            <a:off x="3771900" y="1428750"/>
            <a:ext cx="1562100" cy="8001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Body sizes binned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89BEE05-AD52-4E4A-8946-A043EB115A9C}"/>
              </a:ext>
            </a:extLst>
          </p:cNvPr>
          <p:cNvSpPr/>
          <p:nvPr/>
        </p:nvSpPr>
        <p:spPr>
          <a:xfrm>
            <a:off x="8966837" y="1428750"/>
            <a:ext cx="1562100" cy="8001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Body sizes grouped into log-bins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5AD4EA6-BCB1-4889-A7B2-E60D292CE3B0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7149248" y="2228850"/>
            <a:ext cx="23388" cy="2195835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FBCD86-3FAA-437F-9ED4-8F57A4F5DF93}"/>
              </a:ext>
            </a:extLst>
          </p:cNvPr>
          <p:cNvCxnSpPr>
            <a:cxnSpLocks/>
          </p:cNvCxnSpPr>
          <p:nvPr/>
        </p:nvCxnSpPr>
        <p:spPr>
          <a:xfrm flipH="1">
            <a:off x="9762699" y="2228850"/>
            <a:ext cx="2334" cy="219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DC426AA-324F-49B8-8314-3693177709ED}"/>
              </a:ext>
            </a:extLst>
          </p:cNvPr>
          <p:cNvSpPr/>
          <p:nvPr/>
        </p:nvSpPr>
        <p:spPr>
          <a:xfrm>
            <a:off x="8775554" y="2447925"/>
            <a:ext cx="1974290" cy="67851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Individual data are available elsewhere or can be estimated?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D061BFC-8433-41B4-8B0D-C688D9036AAB}"/>
              </a:ext>
            </a:extLst>
          </p:cNvPr>
          <p:cNvSpPr/>
          <p:nvPr/>
        </p:nvSpPr>
        <p:spPr>
          <a:xfrm>
            <a:off x="10330652" y="3393141"/>
            <a:ext cx="426194" cy="2526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43FFC3D-9218-46A3-A3AE-12F41175860F}"/>
              </a:ext>
            </a:extLst>
          </p:cNvPr>
          <p:cNvSpPr/>
          <p:nvPr/>
        </p:nvSpPr>
        <p:spPr>
          <a:xfrm>
            <a:off x="7905750" y="2295525"/>
            <a:ext cx="1419225" cy="1424261"/>
          </a:xfrm>
          <a:custGeom>
            <a:avLst/>
            <a:gdLst>
              <a:gd name="connsiteX0" fmla="*/ 1419225 w 1419225"/>
              <a:gd name="connsiteY0" fmla="*/ 857250 h 1424261"/>
              <a:gd name="connsiteX1" fmla="*/ 962025 w 1419225"/>
              <a:gd name="connsiteY1" fmla="*/ 1390650 h 1424261"/>
              <a:gd name="connsiteX2" fmla="*/ 0 w 1419225"/>
              <a:gd name="connsiteY2" fmla="*/ 0 h 1424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9225" h="1424261">
                <a:moveTo>
                  <a:pt x="1419225" y="857250"/>
                </a:moveTo>
                <a:cubicBezTo>
                  <a:pt x="1308893" y="1195387"/>
                  <a:pt x="1198562" y="1533525"/>
                  <a:pt x="962025" y="1390650"/>
                </a:cubicBezTo>
                <a:cubicBezTo>
                  <a:pt x="725487" y="1247775"/>
                  <a:pt x="362743" y="623887"/>
                  <a:pt x="0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7E9617D-45F1-4E88-BE8D-DB246085183D}"/>
              </a:ext>
            </a:extLst>
          </p:cNvPr>
          <p:cNvSpPr/>
          <p:nvPr/>
        </p:nvSpPr>
        <p:spPr>
          <a:xfrm>
            <a:off x="8949691" y="3429000"/>
            <a:ext cx="552876" cy="18097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221875B-2F47-4095-9A71-239D33F0902D}"/>
              </a:ext>
            </a:extLst>
          </p:cNvPr>
          <p:cNvCxnSpPr>
            <a:cxnSpLocks/>
          </p:cNvCxnSpPr>
          <p:nvPr/>
        </p:nvCxnSpPr>
        <p:spPr>
          <a:xfrm flipH="1">
            <a:off x="4520992" y="2228850"/>
            <a:ext cx="2334" cy="219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7C590CA-4F47-4B1D-AE35-23ED3471AC01}"/>
              </a:ext>
            </a:extLst>
          </p:cNvPr>
          <p:cNvSpPr/>
          <p:nvPr/>
        </p:nvSpPr>
        <p:spPr>
          <a:xfrm>
            <a:off x="3517295" y="2447925"/>
            <a:ext cx="2007394" cy="67851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Individual data are available elsewhere or can be estimated?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2015975-3E54-48C6-AF2B-337A9B4EEBD0}"/>
              </a:ext>
            </a:extLst>
          </p:cNvPr>
          <p:cNvSpPr/>
          <p:nvPr/>
        </p:nvSpPr>
        <p:spPr>
          <a:xfrm rot="10800000" flipV="1">
            <a:off x="5030153" y="2295525"/>
            <a:ext cx="1419225" cy="1424261"/>
          </a:xfrm>
          <a:custGeom>
            <a:avLst/>
            <a:gdLst>
              <a:gd name="connsiteX0" fmla="*/ 1419225 w 1419225"/>
              <a:gd name="connsiteY0" fmla="*/ 857250 h 1424261"/>
              <a:gd name="connsiteX1" fmla="*/ 962025 w 1419225"/>
              <a:gd name="connsiteY1" fmla="*/ 1390650 h 1424261"/>
              <a:gd name="connsiteX2" fmla="*/ 0 w 1419225"/>
              <a:gd name="connsiteY2" fmla="*/ 0 h 1424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9225" h="1424261">
                <a:moveTo>
                  <a:pt x="1419225" y="857250"/>
                </a:moveTo>
                <a:cubicBezTo>
                  <a:pt x="1308893" y="1195387"/>
                  <a:pt x="1198562" y="1533525"/>
                  <a:pt x="962025" y="1390650"/>
                </a:cubicBezTo>
                <a:cubicBezTo>
                  <a:pt x="725487" y="1247775"/>
                  <a:pt x="362743" y="623887"/>
                  <a:pt x="0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7F5F781-F7B8-461F-B96E-D192A9CA78EE}"/>
              </a:ext>
            </a:extLst>
          </p:cNvPr>
          <p:cNvSpPr/>
          <p:nvPr/>
        </p:nvSpPr>
        <p:spPr>
          <a:xfrm>
            <a:off x="5403897" y="3428999"/>
            <a:ext cx="552876" cy="18097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8C63397-7065-41A0-AEF5-C0FFE4DD590E}"/>
              </a:ext>
            </a:extLst>
          </p:cNvPr>
          <p:cNvSpPr/>
          <p:nvPr/>
        </p:nvSpPr>
        <p:spPr>
          <a:xfrm>
            <a:off x="3598282" y="3393141"/>
            <a:ext cx="426194" cy="2526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10B5EF0-E093-4370-8C8A-52859F769289}"/>
              </a:ext>
            </a:extLst>
          </p:cNvPr>
          <p:cNvSpPr txBox="1"/>
          <p:nvPr/>
        </p:nvSpPr>
        <p:spPr>
          <a:xfrm>
            <a:off x="1073596" y="1613356"/>
            <a:ext cx="1714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Data available to researcher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E510FE0-978A-4D05-BABE-ADDCE30BC30B}"/>
              </a:ext>
            </a:extLst>
          </p:cNvPr>
          <p:cNvSpPr txBox="1"/>
          <p:nvPr/>
        </p:nvSpPr>
        <p:spPr>
          <a:xfrm>
            <a:off x="1073596" y="3167389"/>
            <a:ext cx="17146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Data decisions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3760830-72BE-4F97-8844-76B7E7427C2F}"/>
              </a:ext>
            </a:extLst>
          </p:cNvPr>
          <p:cNvSpPr txBox="1"/>
          <p:nvPr/>
        </p:nvSpPr>
        <p:spPr>
          <a:xfrm>
            <a:off x="1073596" y="4659867"/>
            <a:ext cx="13460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Options for estimating lambda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8466BF2-3FF5-4212-8A36-20739DDD05FF}"/>
              </a:ext>
            </a:extLst>
          </p:cNvPr>
          <p:cNvSpPr/>
          <p:nvPr/>
        </p:nvSpPr>
        <p:spPr>
          <a:xfrm>
            <a:off x="2788262" y="4509020"/>
            <a:ext cx="2007394" cy="67851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Binned maximum likelihood (</a:t>
            </a:r>
            <a:r>
              <a:rPr lang="en-US" sz="1100" i="1" dirty="0">
                <a:solidFill>
                  <a:schemeClr val="tx1"/>
                </a:solidFill>
              </a:rPr>
              <a:t>Edwards et al. 2020</a:t>
            </a:r>
            <a:r>
              <a:rPr lang="en-US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35270E34-A360-44ED-A08F-6CEB18961951}"/>
              </a:ext>
            </a:extLst>
          </p:cNvPr>
          <p:cNvSpPr/>
          <p:nvPr/>
        </p:nvSpPr>
        <p:spPr>
          <a:xfrm>
            <a:off x="5956773" y="4460589"/>
            <a:ext cx="2478228" cy="67851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Maximum likelihood (</a:t>
            </a:r>
            <a:r>
              <a:rPr lang="en-US" sz="1100" i="1" dirty="0">
                <a:solidFill>
                  <a:schemeClr val="tx1"/>
                </a:solidFill>
              </a:rPr>
              <a:t>Edwards et al. 2020</a:t>
            </a:r>
            <a:r>
              <a:rPr lang="en-US" sz="1100" dirty="0">
                <a:solidFill>
                  <a:schemeClr val="tx1"/>
                </a:solidFill>
              </a:rPr>
              <a:t>) or Bayesian (</a:t>
            </a:r>
            <a:r>
              <a:rPr lang="en-US" sz="1100" i="1" dirty="0">
                <a:solidFill>
                  <a:schemeClr val="tx1"/>
                </a:solidFill>
              </a:rPr>
              <a:t>Wesner et al. 2023</a:t>
            </a:r>
            <a:r>
              <a:rPr lang="en-US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CDEF6ED4-6E75-48FF-A4E2-77BDCF992876}"/>
              </a:ext>
            </a:extLst>
          </p:cNvPr>
          <p:cNvSpPr/>
          <p:nvPr/>
        </p:nvSpPr>
        <p:spPr>
          <a:xfrm>
            <a:off x="9336954" y="4458393"/>
            <a:ext cx="2432874" cy="67851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Log-Log regressions (reviewed in </a:t>
            </a:r>
            <a:r>
              <a:rPr lang="en-US" sz="1100" i="1" dirty="0">
                <a:solidFill>
                  <a:schemeClr val="tx1"/>
                </a:solidFill>
              </a:rPr>
              <a:t>White et al. 2007, </a:t>
            </a:r>
            <a:r>
              <a:rPr lang="en-US" sz="1100" i="1" dirty="0" err="1">
                <a:solidFill>
                  <a:schemeClr val="tx1"/>
                </a:solidFill>
              </a:rPr>
              <a:t>Sprules</a:t>
            </a:r>
            <a:r>
              <a:rPr lang="en-US" sz="1100" i="1" dirty="0">
                <a:solidFill>
                  <a:schemeClr val="tx1"/>
                </a:solidFill>
              </a:rPr>
              <a:t> et al. 2016</a:t>
            </a:r>
            <a:r>
              <a:rPr lang="en-US" sz="1100" dirty="0">
                <a:solidFill>
                  <a:schemeClr val="tx1"/>
                </a:solidFill>
              </a:rPr>
              <a:t>).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87FEF84-E6E1-4E87-B97D-E49E4671063A}"/>
              </a:ext>
            </a:extLst>
          </p:cNvPr>
          <p:cNvSpPr txBox="1"/>
          <p:nvPr/>
        </p:nvSpPr>
        <p:spPr>
          <a:xfrm>
            <a:off x="2805785" y="5283645"/>
            <a:ext cx="228514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Pros</a:t>
            </a:r>
            <a:r>
              <a:rPr lang="en-US" sz="1100" dirty="0"/>
              <a:t>: Accurate estimates of </a:t>
            </a:r>
            <a:r>
              <a:rPr lang="en-US" sz="1100" i="1" dirty="0"/>
              <a:t>λ</a:t>
            </a:r>
            <a:r>
              <a:rPr lang="en-US" sz="1100" dirty="0"/>
              <a:t>. Deals with common data types.</a:t>
            </a:r>
          </a:p>
          <a:p>
            <a:endParaRPr lang="en-US" sz="1100" dirty="0"/>
          </a:p>
          <a:p>
            <a:r>
              <a:rPr lang="en-US" sz="1100" i="1" dirty="0"/>
              <a:t>Cons</a:t>
            </a:r>
            <a:r>
              <a:rPr lang="en-US" sz="1100" dirty="0"/>
              <a:t>: Not as familiar as other analytical methods. </a:t>
            </a:r>
            <a:endParaRPr lang="en-US" sz="1100" i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28CD5E5-7A12-4EA7-BD1B-1EF7BBC3D583}"/>
              </a:ext>
            </a:extLst>
          </p:cNvPr>
          <p:cNvSpPr txBox="1"/>
          <p:nvPr/>
        </p:nvSpPr>
        <p:spPr>
          <a:xfrm>
            <a:off x="1073596" y="5688802"/>
            <a:ext cx="17146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Tradeoffs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0B03F06-5F2D-4360-A0FB-A7AD03B6101B}"/>
              </a:ext>
            </a:extLst>
          </p:cNvPr>
          <p:cNvSpPr txBox="1"/>
          <p:nvPr/>
        </p:nvSpPr>
        <p:spPr>
          <a:xfrm>
            <a:off x="5936836" y="5278091"/>
            <a:ext cx="26785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Pros</a:t>
            </a:r>
            <a:r>
              <a:rPr lang="en-US" sz="1100" dirty="0"/>
              <a:t>: Accurate estimates of λ and subsequent regressions (this paper). Data match theory.</a:t>
            </a:r>
          </a:p>
          <a:p>
            <a:endParaRPr lang="en-US" sz="1100" dirty="0"/>
          </a:p>
          <a:p>
            <a:r>
              <a:rPr lang="en-US" sz="1100" i="1" dirty="0"/>
              <a:t>Cons</a:t>
            </a:r>
            <a:r>
              <a:rPr lang="en-US" sz="1100" dirty="0"/>
              <a:t>: Analytical complexity. Not as familiar as log-log regressions.</a:t>
            </a:r>
            <a:endParaRPr lang="en-US" sz="1100" i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146BF79-573A-49AF-BFD1-50D66604DB5D}"/>
              </a:ext>
            </a:extLst>
          </p:cNvPr>
          <p:cNvSpPr txBox="1"/>
          <p:nvPr/>
        </p:nvSpPr>
        <p:spPr>
          <a:xfrm>
            <a:off x="9023864" y="5278091"/>
            <a:ext cx="30590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Pros</a:t>
            </a:r>
            <a:r>
              <a:rPr lang="en-US" sz="1100" dirty="0"/>
              <a:t>: Commonly reported in the literature. Model (log-log linear regression) is familiar.</a:t>
            </a:r>
          </a:p>
          <a:p>
            <a:endParaRPr lang="en-US" sz="1100" dirty="0"/>
          </a:p>
          <a:p>
            <a:r>
              <a:rPr lang="en-US" sz="1100" i="1" dirty="0"/>
              <a:t>Cons</a:t>
            </a:r>
            <a:r>
              <a:rPr lang="en-US" sz="1100" dirty="0"/>
              <a:t>: Multiple binning approaches. Inaccurate estimates of </a:t>
            </a:r>
            <a:r>
              <a:rPr lang="en-US" sz="1100" dirty="0" err="1"/>
              <a:t>λ’s</a:t>
            </a:r>
            <a:r>
              <a:rPr lang="en-US" sz="1100" dirty="0"/>
              <a:t> and subsequent regression parameters (this paper).</a:t>
            </a:r>
            <a:endParaRPr lang="en-US" sz="1100" i="1" dirty="0"/>
          </a:p>
        </p:txBody>
      </p:sp>
      <p:sp>
        <p:nvSpPr>
          <p:cNvPr id="64" name="Right Brace 63">
            <a:extLst>
              <a:ext uri="{FF2B5EF4-FFF2-40B4-BE49-F238E27FC236}">
                <a16:creationId xmlns:a16="http://schemas.microsoft.com/office/drawing/2014/main" id="{B3C3CB33-F9CE-4D4B-8DB6-CA0E5A2E3239}"/>
              </a:ext>
            </a:extLst>
          </p:cNvPr>
          <p:cNvSpPr/>
          <p:nvPr/>
        </p:nvSpPr>
        <p:spPr>
          <a:xfrm>
            <a:off x="2394987" y="1428750"/>
            <a:ext cx="116631" cy="8001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ight Brace 64">
            <a:extLst>
              <a:ext uri="{FF2B5EF4-FFF2-40B4-BE49-F238E27FC236}">
                <a16:creationId xmlns:a16="http://schemas.microsoft.com/office/drawing/2014/main" id="{5CFF9687-F4D5-4713-AAE7-985F89851DBD}"/>
              </a:ext>
            </a:extLst>
          </p:cNvPr>
          <p:cNvSpPr/>
          <p:nvPr/>
        </p:nvSpPr>
        <p:spPr>
          <a:xfrm>
            <a:off x="2385441" y="2566565"/>
            <a:ext cx="126177" cy="145298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ight Brace 65">
            <a:extLst>
              <a:ext uri="{FF2B5EF4-FFF2-40B4-BE49-F238E27FC236}">
                <a16:creationId xmlns:a16="http://schemas.microsoft.com/office/drawing/2014/main" id="{E8101497-53B7-462A-A319-AB0EDFB932D8}"/>
              </a:ext>
            </a:extLst>
          </p:cNvPr>
          <p:cNvSpPr/>
          <p:nvPr/>
        </p:nvSpPr>
        <p:spPr>
          <a:xfrm>
            <a:off x="2419645" y="4617510"/>
            <a:ext cx="91973" cy="48716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ight Brace 66">
            <a:extLst>
              <a:ext uri="{FF2B5EF4-FFF2-40B4-BE49-F238E27FC236}">
                <a16:creationId xmlns:a16="http://schemas.microsoft.com/office/drawing/2014/main" id="{382848D4-3D4A-4F32-864B-548E7DDC30E0}"/>
              </a:ext>
            </a:extLst>
          </p:cNvPr>
          <p:cNvSpPr/>
          <p:nvPr/>
        </p:nvSpPr>
        <p:spPr>
          <a:xfrm>
            <a:off x="2411605" y="5404340"/>
            <a:ext cx="91973" cy="84374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40B30B4-E56B-4CB2-AA23-EF557721DC34}"/>
              </a:ext>
            </a:extLst>
          </p:cNvPr>
          <p:cNvCxnSpPr>
            <a:cxnSpLocks/>
          </p:cNvCxnSpPr>
          <p:nvPr/>
        </p:nvCxnSpPr>
        <p:spPr>
          <a:xfrm flipH="1">
            <a:off x="3807984" y="5065284"/>
            <a:ext cx="2326" cy="218361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7D9A1A7-B16F-4C09-9DFA-477F509E91FB}"/>
              </a:ext>
            </a:extLst>
          </p:cNvPr>
          <p:cNvCxnSpPr>
            <a:cxnSpLocks/>
          </p:cNvCxnSpPr>
          <p:nvPr/>
        </p:nvCxnSpPr>
        <p:spPr>
          <a:xfrm flipH="1">
            <a:off x="7146922" y="5078357"/>
            <a:ext cx="2326" cy="218361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9159FDB-B0BD-41FE-83B6-50F821020153}"/>
              </a:ext>
            </a:extLst>
          </p:cNvPr>
          <p:cNvCxnSpPr>
            <a:cxnSpLocks/>
          </p:cNvCxnSpPr>
          <p:nvPr/>
        </p:nvCxnSpPr>
        <p:spPr>
          <a:xfrm flipH="1">
            <a:off x="10553391" y="5078357"/>
            <a:ext cx="2326" cy="218361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290F3380-7888-43DD-AA75-FEFDB1A3B72C}"/>
              </a:ext>
            </a:extLst>
          </p:cNvPr>
          <p:cNvSpPr/>
          <p:nvPr/>
        </p:nvSpPr>
        <p:spPr>
          <a:xfrm>
            <a:off x="6869097" y="3438224"/>
            <a:ext cx="552876" cy="18097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327980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110B5EF0-E093-4370-8C8A-52859F769289}"/>
              </a:ext>
            </a:extLst>
          </p:cNvPr>
          <p:cNvSpPr txBox="1"/>
          <p:nvPr/>
        </p:nvSpPr>
        <p:spPr>
          <a:xfrm>
            <a:off x="1073596" y="1613356"/>
            <a:ext cx="1714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Data available to researcher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E510FE0-978A-4D05-BABE-ADDCE30BC30B}"/>
              </a:ext>
            </a:extLst>
          </p:cNvPr>
          <p:cNvSpPr txBox="1"/>
          <p:nvPr/>
        </p:nvSpPr>
        <p:spPr>
          <a:xfrm>
            <a:off x="1073596" y="3167389"/>
            <a:ext cx="17146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Data decisions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3760830-72BE-4F97-8844-76B7E7427C2F}"/>
              </a:ext>
            </a:extLst>
          </p:cNvPr>
          <p:cNvSpPr txBox="1"/>
          <p:nvPr/>
        </p:nvSpPr>
        <p:spPr>
          <a:xfrm>
            <a:off x="1073596" y="4659867"/>
            <a:ext cx="13460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Options for estimating lambda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28CD5E5-7A12-4EA7-BD1B-1EF7BBC3D583}"/>
              </a:ext>
            </a:extLst>
          </p:cNvPr>
          <p:cNvSpPr txBox="1"/>
          <p:nvPr/>
        </p:nvSpPr>
        <p:spPr>
          <a:xfrm>
            <a:off x="1073596" y="5688802"/>
            <a:ext cx="17146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Tradeoffs</a:t>
            </a:r>
          </a:p>
        </p:txBody>
      </p:sp>
      <p:sp>
        <p:nvSpPr>
          <p:cNvPr id="64" name="Right Brace 63">
            <a:extLst>
              <a:ext uri="{FF2B5EF4-FFF2-40B4-BE49-F238E27FC236}">
                <a16:creationId xmlns:a16="http://schemas.microsoft.com/office/drawing/2014/main" id="{B3C3CB33-F9CE-4D4B-8DB6-CA0E5A2E3239}"/>
              </a:ext>
            </a:extLst>
          </p:cNvPr>
          <p:cNvSpPr/>
          <p:nvPr/>
        </p:nvSpPr>
        <p:spPr>
          <a:xfrm>
            <a:off x="2394987" y="1428750"/>
            <a:ext cx="116631" cy="8001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ight Brace 64">
            <a:extLst>
              <a:ext uri="{FF2B5EF4-FFF2-40B4-BE49-F238E27FC236}">
                <a16:creationId xmlns:a16="http://schemas.microsoft.com/office/drawing/2014/main" id="{5CFF9687-F4D5-4713-AAE7-985F89851DBD}"/>
              </a:ext>
            </a:extLst>
          </p:cNvPr>
          <p:cNvSpPr/>
          <p:nvPr/>
        </p:nvSpPr>
        <p:spPr>
          <a:xfrm>
            <a:off x="2385441" y="2566565"/>
            <a:ext cx="126177" cy="145298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ight Brace 65">
            <a:extLst>
              <a:ext uri="{FF2B5EF4-FFF2-40B4-BE49-F238E27FC236}">
                <a16:creationId xmlns:a16="http://schemas.microsoft.com/office/drawing/2014/main" id="{E8101497-53B7-462A-A319-AB0EDFB932D8}"/>
              </a:ext>
            </a:extLst>
          </p:cNvPr>
          <p:cNvSpPr/>
          <p:nvPr/>
        </p:nvSpPr>
        <p:spPr>
          <a:xfrm>
            <a:off x="2419645" y="4617510"/>
            <a:ext cx="91973" cy="48716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ight Brace 66">
            <a:extLst>
              <a:ext uri="{FF2B5EF4-FFF2-40B4-BE49-F238E27FC236}">
                <a16:creationId xmlns:a16="http://schemas.microsoft.com/office/drawing/2014/main" id="{382848D4-3D4A-4F32-864B-548E7DDC30E0}"/>
              </a:ext>
            </a:extLst>
          </p:cNvPr>
          <p:cNvSpPr/>
          <p:nvPr/>
        </p:nvSpPr>
        <p:spPr>
          <a:xfrm>
            <a:off x="2411605" y="5404340"/>
            <a:ext cx="91973" cy="84374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995D6A5-B80F-4EBD-857E-D6E60315060B}"/>
              </a:ext>
            </a:extLst>
          </p:cNvPr>
          <p:cNvCxnSpPr>
            <a:cxnSpLocks/>
            <a:stCxn id="32" idx="2"/>
            <a:endCxn id="48" idx="0"/>
          </p:cNvCxnSpPr>
          <p:nvPr/>
        </p:nvCxnSpPr>
        <p:spPr>
          <a:xfrm flipH="1">
            <a:off x="6861126" y="3487801"/>
            <a:ext cx="1322394" cy="972788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8466BF2-3FF5-4212-8A36-20739DDD05FF}"/>
              </a:ext>
            </a:extLst>
          </p:cNvPr>
          <p:cNvSpPr/>
          <p:nvPr/>
        </p:nvSpPr>
        <p:spPr>
          <a:xfrm>
            <a:off x="5857429" y="4460589"/>
            <a:ext cx="2007394" cy="67851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Binned maximum likelihood (</a:t>
            </a:r>
            <a:r>
              <a:rPr lang="en-US" sz="1100" i="1" dirty="0">
                <a:solidFill>
                  <a:schemeClr val="tx1"/>
                </a:solidFill>
              </a:rPr>
              <a:t>Edwards et al. 2020</a:t>
            </a:r>
            <a:r>
              <a:rPr lang="en-US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87FEF84-E6E1-4E87-B97D-E49E4671063A}"/>
              </a:ext>
            </a:extLst>
          </p:cNvPr>
          <p:cNvSpPr txBox="1"/>
          <p:nvPr/>
        </p:nvSpPr>
        <p:spPr>
          <a:xfrm>
            <a:off x="5857429" y="5250181"/>
            <a:ext cx="22851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Pros</a:t>
            </a:r>
            <a:r>
              <a:rPr lang="en-US" sz="1100" dirty="0"/>
              <a:t>: Accurate estimates of </a:t>
            </a:r>
            <a:r>
              <a:rPr lang="en-US" sz="1100" i="1" dirty="0"/>
              <a:t>λ</a:t>
            </a:r>
            <a:r>
              <a:rPr lang="en-US" sz="1100" dirty="0"/>
              <a:t>. Deals with common data types.</a:t>
            </a:r>
          </a:p>
          <a:p>
            <a:endParaRPr lang="en-US" sz="1100" dirty="0"/>
          </a:p>
          <a:p>
            <a:endParaRPr lang="en-US" sz="1100" dirty="0"/>
          </a:p>
          <a:p>
            <a:r>
              <a:rPr lang="en-US" sz="1100" i="1" dirty="0"/>
              <a:t>Cons</a:t>
            </a:r>
            <a:r>
              <a:rPr lang="en-US" sz="1100" dirty="0"/>
              <a:t>: Not as familiar as other analytical methods. </a:t>
            </a:r>
            <a:endParaRPr lang="en-US" sz="1100" i="1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40B30B4-E56B-4CB2-AA23-EF557721DC34}"/>
              </a:ext>
            </a:extLst>
          </p:cNvPr>
          <p:cNvCxnSpPr>
            <a:cxnSpLocks/>
          </p:cNvCxnSpPr>
          <p:nvPr/>
        </p:nvCxnSpPr>
        <p:spPr>
          <a:xfrm flipH="1">
            <a:off x="6859628" y="5031820"/>
            <a:ext cx="2326" cy="218361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4D6B9ED-F8E2-4830-B506-822A01019046}"/>
              </a:ext>
            </a:extLst>
          </p:cNvPr>
          <p:cNvSpPr/>
          <p:nvPr/>
        </p:nvSpPr>
        <p:spPr>
          <a:xfrm>
            <a:off x="3227432" y="1428750"/>
            <a:ext cx="1562100" cy="8001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Individual, un-binned </a:t>
            </a:r>
            <a:r>
              <a:rPr lang="en-US" sz="1100">
                <a:solidFill>
                  <a:schemeClr val="tx1"/>
                </a:solidFill>
              </a:rPr>
              <a:t>body sizes?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5AD4EA6-BCB1-4889-A7B2-E60D292CE3B0}"/>
              </a:ext>
            </a:extLst>
          </p:cNvPr>
          <p:cNvCxnSpPr>
            <a:cxnSpLocks/>
            <a:stCxn id="5" idx="2"/>
            <a:endCxn id="50" idx="0"/>
          </p:cNvCxnSpPr>
          <p:nvPr/>
        </p:nvCxnSpPr>
        <p:spPr>
          <a:xfrm>
            <a:off x="4008482" y="2228850"/>
            <a:ext cx="0" cy="2244738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DAAD4FE0-299F-487C-BC79-DD11519B6B7D}"/>
              </a:ext>
            </a:extLst>
          </p:cNvPr>
          <p:cNvGrpSpPr/>
          <p:nvPr/>
        </p:nvGrpSpPr>
        <p:grpSpPr>
          <a:xfrm>
            <a:off x="2769368" y="4473588"/>
            <a:ext cx="2707554" cy="1912499"/>
            <a:chOff x="4382133" y="4473588"/>
            <a:chExt cx="2707554" cy="1912499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35270E34-A360-44ED-A08F-6CEB18961951}"/>
                </a:ext>
              </a:extLst>
            </p:cNvPr>
            <p:cNvSpPr/>
            <p:nvPr/>
          </p:nvSpPr>
          <p:spPr>
            <a:xfrm>
              <a:off x="4382133" y="4473588"/>
              <a:ext cx="2478228" cy="67851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>
                  <a:solidFill>
                    <a:schemeClr val="tx1"/>
                  </a:solidFill>
                </a:rPr>
                <a:t>Maximum likelihood (</a:t>
              </a:r>
              <a:r>
                <a:rPr lang="en-US" sz="1100" i="1" dirty="0">
                  <a:solidFill>
                    <a:schemeClr val="tx1"/>
                  </a:solidFill>
                </a:rPr>
                <a:t>Edwards et al. 2020</a:t>
              </a:r>
              <a:r>
                <a:rPr lang="en-US" sz="1100" dirty="0">
                  <a:solidFill>
                    <a:schemeClr val="tx1"/>
                  </a:solidFill>
                </a:rPr>
                <a:t>) or Bayesian (</a:t>
              </a:r>
              <a:r>
                <a:rPr lang="en-US" sz="1100" i="1" dirty="0">
                  <a:solidFill>
                    <a:schemeClr val="tx1"/>
                  </a:solidFill>
                </a:rPr>
                <a:t>Wesner et al. 2023</a:t>
              </a:r>
              <a:r>
                <a:rPr lang="en-US" sz="11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0B03F06-5F2D-4360-A0FB-A7AD03B6101B}"/>
                </a:ext>
              </a:extLst>
            </p:cNvPr>
            <p:cNvSpPr txBox="1"/>
            <p:nvPr/>
          </p:nvSpPr>
          <p:spPr>
            <a:xfrm>
              <a:off x="4411161" y="5278091"/>
              <a:ext cx="267852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i="1" dirty="0"/>
                <a:t>Pros</a:t>
              </a:r>
              <a:r>
                <a:rPr lang="en-US" sz="1100" dirty="0"/>
                <a:t>: Accurate estimates of λ and subsequent regressions (this paper). Data match theory.</a:t>
              </a:r>
            </a:p>
            <a:p>
              <a:endParaRPr lang="en-US" sz="1100" dirty="0"/>
            </a:p>
            <a:p>
              <a:r>
                <a:rPr lang="en-US" sz="1100" i="1" dirty="0"/>
                <a:t>Cons</a:t>
              </a:r>
              <a:r>
                <a:rPr lang="en-US" sz="1100" dirty="0"/>
                <a:t>: Analytical complexity. Not as familiar as log-log regressions.</a:t>
              </a:r>
              <a:endParaRPr lang="en-US" sz="1100" i="1" dirty="0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7D9A1A7-B16F-4C09-9DFA-477F509E91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21247" y="5078357"/>
              <a:ext cx="2326" cy="218361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14DBCCCB-A707-4E9C-AD9F-DAAFA9973FFF}"/>
              </a:ext>
            </a:extLst>
          </p:cNvPr>
          <p:cNvSpPr/>
          <p:nvPr/>
        </p:nvSpPr>
        <p:spPr>
          <a:xfrm>
            <a:off x="3706844" y="3270971"/>
            <a:ext cx="552876" cy="18097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4857B1D-EA03-45F9-87C1-BFFB037712F6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4796345" y="1817622"/>
            <a:ext cx="2606125" cy="11178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453704A-2CBB-4046-AB57-E95C3E8611BC}"/>
              </a:ext>
            </a:extLst>
          </p:cNvPr>
          <p:cNvSpPr/>
          <p:nvPr/>
        </p:nvSpPr>
        <p:spPr>
          <a:xfrm>
            <a:off x="5951993" y="1726157"/>
            <a:ext cx="429380" cy="15259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ACF99CC-50EE-4534-9E32-58459765FC6B}"/>
              </a:ext>
            </a:extLst>
          </p:cNvPr>
          <p:cNvSpPr/>
          <p:nvPr/>
        </p:nvSpPr>
        <p:spPr>
          <a:xfrm>
            <a:off x="7402470" y="1417572"/>
            <a:ext cx="1562100" cy="8001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Raw individual data are available elsewhere?</a:t>
            </a: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5D1B5430-382A-4AFA-B76D-67D8F58827DE}"/>
              </a:ext>
            </a:extLst>
          </p:cNvPr>
          <p:cNvSpPr/>
          <p:nvPr/>
        </p:nvSpPr>
        <p:spPr>
          <a:xfrm rot="8217250">
            <a:off x="4767547" y="509783"/>
            <a:ext cx="2769873" cy="2865476"/>
          </a:xfrm>
          <a:prstGeom prst="arc">
            <a:avLst>
              <a:gd name="adj1" fmla="val 14207009"/>
              <a:gd name="adj2" fmla="val 1703077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28CDFA20-0930-4E2A-B997-1113739586A9}"/>
              </a:ext>
            </a:extLst>
          </p:cNvPr>
          <p:cNvSpPr/>
          <p:nvPr/>
        </p:nvSpPr>
        <p:spPr>
          <a:xfrm>
            <a:off x="5949507" y="3069336"/>
            <a:ext cx="431866" cy="4761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4F7476EF-9780-4DFE-AF01-F49C3C488C71}"/>
              </a:ext>
            </a:extLst>
          </p:cNvPr>
          <p:cNvSpPr/>
          <p:nvPr/>
        </p:nvSpPr>
        <p:spPr>
          <a:xfrm>
            <a:off x="8532352" y="4460589"/>
            <a:ext cx="2480006" cy="67851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Log-Log regressions (</a:t>
            </a:r>
            <a:r>
              <a:rPr lang="en-US" sz="1100" i="1" dirty="0">
                <a:solidFill>
                  <a:schemeClr val="tx1"/>
                </a:solidFill>
              </a:rPr>
              <a:t>White et al. 2007, </a:t>
            </a:r>
            <a:r>
              <a:rPr lang="en-US" sz="1100" i="1" dirty="0" err="1">
                <a:solidFill>
                  <a:schemeClr val="tx1"/>
                </a:solidFill>
              </a:rPr>
              <a:t>Sprules</a:t>
            </a:r>
            <a:r>
              <a:rPr lang="en-US" sz="1100" i="1" dirty="0">
                <a:solidFill>
                  <a:schemeClr val="tx1"/>
                </a:solidFill>
              </a:rPr>
              <a:t> et al. 2016</a:t>
            </a:r>
            <a:r>
              <a:rPr lang="en-US" sz="1100" dirty="0">
                <a:solidFill>
                  <a:schemeClr val="tx1"/>
                </a:solidFill>
              </a:rPr>
              <a:t>).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7190822-7323-4368-8FD5-FA6F1AA089E9}"/>
              </a:ext>
            </a:extLst>
          </p:cNvPr>
          <p:cNvSpPr txBox="1"/>
          <p:nvPr/>
        </p:nvSpPr>
        <p:spPr>
          <a:xfrm>
            <a:off x="8556156" y="5250181"/>
            <a:ext cx="274511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Pros</a:t>
            </a:r>
            <a:r>
              <a:rPr lang="en-US" sz="1100" dirty="0"/>
              <a:t>: Commonly reported in the literature. Model (log-log linear regression) is familiar.</a:t>
            </a:r>
          </a:p>
          <a:p>
            <a:endParaRPr lang="en-US" sz="1100" dirty="0"/>
          </a:p>
          <a:p>
            <a:endParaRPr lang="en-US" sz="1100" dirty="0"/>
          </a:p>
          <a:p>
            <a:r>
              <a:rPr lang="en-US" sz="1100" i="1" dirty="0"/>
              <a:t>Cons</a:t>
            </a:r>
            <a:r>
              <a:rPr lang="en-US" sz="1100" dirty="0"/>
              <a:t>: Multiple binning approaches. Inaccurate estimates of </a:t>
            </a:r>
            <a:r>
              <a:rPr lang="en-US" sz="1100" dirty="0" err="1"/>
              <a:t>λ’s</a:t>
            </a:r>
            <a:r>
              <a:rPr lang="en-US" sz="1100" dirty="0"/>
              <a:t> and subsequent regression parameters (this paper).</a:t>
            </a:r>
            <a:endParaRPr lang="en-US" sz="1100" i="1" dirty="0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7AE5209-B5E3-4012-B8D0-EE1CE853E980}"/>
              </a:ext>
            </a:extLst>
          </p:cNvPr>
          <p:cNvCxnSpPr>
            <a:cxnSpLocks/>
          </p:cNvCxnSpPr>
          <p:nvPr/>
        </p:nvCxnSpPr>
        <p:spPr>
          <a:xfrm flipH="1">
            <a:off x="9558355" y="5031820"/>
            <a:ext cx="2326" cy="218361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E72AB88-80BB-4D38-BA13-952A6D854C6C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8183520" y="2217672"/>
            <a:ext cx="0" cy="1053299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8C63397-7065-41A0-AEF5-C0FFE4DD590E}"/>
              </a:ext>
            </a:extLst>
          </p:cNvPr>
          <p:cNvSpPr/>
          <p:nvPr/>
        </p:nvSpPr>
        <p:spPr>
          <a:xfrm>
            <a:off x="7970423" y="3235112"/>
            <a:ext cx="426194" cy="2526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CA07F14-8CFC-4149-AC10-2124ABAF39A0}"/>
              </a:ext>
            </a:extLst>
          </p:cNvPr>
          <p:cNvCxnSpPr>
            <a:cxnSpLocks/>
            <a:stCxn id="32" idx="2"/>
            <a:endCxn id="73" idx="0"/>
          </p:cNvCxnSpPr>
          <p:nvPr/>
        </p:nvCxnSpPr>
        <p:spPr>
          <a:xfrm>
            <a:off x="8183520" y="3487801"/>
            <a:ext cx="1588835" cy="972788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788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D08B74DB13F641A1FB2572219BFE55" ma:contentTypeVersion="16" ma:contentTypeDescription="Create a new document." ma:contentTypeScope="" ma:versionID="b1877592bf9858c8ee8d1b2a61a62416">
  <xsd:schema xmlns:xsd="http://www.w3.org/2001/XMLSchema" xmlns:xs="http://www.w3.org/2001/XMLSchema" xmlns:p="http://schemas.microsoft.com/office/2006/metadata/properties" xmlns:ns3="26133458-dd6b-4323-9224-444c1d830d6d" xmlns:ns4="ab955a96-761f-4c96-a6fc-04b9ce4c53f5" targetNamespace="http://schemas.microsoft.com/office/2006/metadata/properties" ma:root="true" ma:fieldsID="6cc5113b7e9ef093d0dff4d1073339d9" ns3:_="" ns4:_="">
    <xsd:import namespace="26133458-dd6b-4323-9224-444c1d830d6d"/>
    <xsd:import namespace="ab955a96-761f-4c96-a6fc-04b9ce4c53f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  <xsd:element ref="ns4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133458-dd6b-4323-9224-444c1d830d6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955a96-761f-4c96-a6fc-04b9ce4c53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557DA65-2684-449E-8966-9BFEACAE9309}">
  <ds:schemaRefs>
    <ds:schemaRef ds:uri="http://schemas.microsoft.com/office/2006/documentManagement/types"/>
    <ds:schemaRef ds:uri="http://schemas.microsoft.com/office/2006/metadata/properties"/>
    <ds:schemaRef ds:uri="ab955a96-761f-4c96-a6fc-04b9ce4c53f5"/>
    <ds:schemaRef ds:uri="26133458-dd6b-4323-9224-444c1d830d6d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2F409386-AE26-4ABA-9426-BFF71F1504E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6AE03D-9B7F-4172-AF0B-E962FF335C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6133458-dd6b-4323-9224-444c1d830d6d"/>
    <ds:schemaRef ds:uri="ab955a96-761f-4c96-a6fc-04b9ce4c53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342</Words>
  <Application>Microsoft Office PowerPoint</Application>
  <PresentationFormat>Widescreen</PresentationFormat>
  <Paragraphs>50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Wesner, Jeff S</dc:creator>
  <cp:lastModifiedBy>Wesner, Jeff S</cp:lastModifiedBy>
  <cp:revision>7</cp:revision>
  <dcterms:created xsi:type="dcterms:W3CDTF">2023-08-10T14:52:45Z</dcterms:created>
  <dcterms:modified xsi:type="dcterms:W3CDTF">2023-08-14T14:30:29Z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0x01010010D08B74DB13F641A1FB2572219BFE55</vt:lpwstr>
  </property>
</Properties>
</file>