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305" r:id="rId2"/>
    <p:sldId id="289" r:id="rId3"/>
    <p:sldId id="290" r:id="rId4"/>
    <p:sldId id="294" r:id="rId5"/>
    <p:sldId id="295" r:id="rId6"/>
    <p:sldId id="291" r:id="rId7"/>
    <p:sldId id="292" r:id="rId8"/>
    <p:sldId id="303" r:id="rId9"/>
    <p:sldId id="304" r:id="rId10"/>
    <p:sldId id="309" r:id="rId11"/>
    <p:sldId id="293" r:id="rId12"/>
    <p:sldId id="296" r:id="rId13"/>
    <p:sldId id="297" r:id="rId14"/>
    <p:sldId id="310" r:id="rId15"/>
    <p:sldId id="300" r:id="rId16"/>
    <p:sldId id="298" r:id="rId17"/>
    <p:sldId id="299" r:id="rId18"/>
    <p:sldId id="306" r:id="rId19"/>
    <p:sldId id="301" r:id="rId20"/>
    <p:sldId id="311" r:id="rId21"/>
    <p:sldId id="302" r:id="rId22"/>
    <p:sldId id="307" r:id="rId23"/>
    <p:sldId id="260" r:id="rId24"/>
    <p:sldId id="261" r:id="rId25"/>
    <p:sldId id="264" r:id="rId26"/>
    <p:sldId id="334" r:id="rId27"/>
    <p:sldId id="258" r:id="rId28"/>
    <p:sldId id="316" r:id="rId29"/>
    <p:sldId id="314" r:id="rId30"/>
    <p:sldId id="315" r:id="rId31"/>
    <p:sldId id="259" r:id="rId32"/>
    <p:sldId id="335" r:id="rId33"/>
    <p:sldId id="319" r:id="rId34"/>
    <p:sldId id="320" r:id="rId35"/>
    <p:sldId id="256" r:id="rId36"/>
    <p:sldId id="263" r:id="rId37"/>
    <p:sldId id="265" r:id="rId38"/>
    <p:sldId id="308" r:id="rId39"/>
    <p:sldId id="321" r:id="rId40"/>
    <p:sldId id="322" r:id="rId41"/>
    <p:sldId id="323" r:id="rId42"/>
    <p:sldId id="324" r:id="rId43"/>
    <p:sldId id="325" r:id="rId44"/>
    <p:sldId id="326" r:id="rId45"/>
    <p:sldId id="327" r:id="rId46"/>
    <p:sldId id="328" r:id="rId47"/>
    <p:sldId id="329" r:id="rId48"/>
    <p:sldId id="330" r:id="rId49"/>
    <p:sldId id="336" r:id="rId50"/>
    <p:sldId id="312" r:id="rId51"/>
    <p:sldId id="331" r:id="rId52"/>
    <p:sldId id="332" r:id="rId53"/>
    <p:sldId id="333" r:id="rId54"/>
    <p:sldId id="337" r:id="rId55"/>
    <p:sldId id="313" r:id="rId56"/>
    <p:sldId id="317" r:id="rId57"/>
    <p:sldId id="318"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57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76B9E5-A265-4466-AA4C-7F527D2CBD7F}" type="datetimeFigureOut">
              <a:rPr lang="en-US" smtClean="0"/>
              <a:t>22-Aug-17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8780EB-9097-4766-9C6F-29D3D380C414}" type="slidenum">
              <a:rPr lang="en-US" smtClean="0"/>
              <a:t>‹#›</a:t>
            </a:fld>
            <a:endParaRPr lang="en-US"/>
          </a:p>
        </p:txBody>
      </p:sp>
    </p:spTree>
    <p:extLst>
      <p:ext uri="{BB962C8B-B14F-4D97-AF65-F5344CB8AC3E}">
        <p14:creationId xmlns:p14="http://schemas.microsoft.com/office/powerpoint/2010/main" val="883247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8780EB-9097-4766-9C6F-29D3D380C414}" type="slidenum">
              <a:rPr lang="en-US" smtClean="0"/>
              <a:t>20</a:t>
            </a:fld>
            <a:endParaRPr lang="en-US"/>
          </a:p>
        </p:txBody>
      </p:sp>
    </p:spTree>
    <p:extLst>
      <p:ext uri="{BB962C8B-B14F-4D97-AF65-F5344CB8AC3E}">
        <p14:creationId xmlns:p14="http://schemas.microsoft.com/office/powerpoint/2010/main" val="2778473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1ECFA2-03B3-4C20-87E1-5E0C8FB1DE98}" type="datetimeFigureOut">
              <a:rPr lang="en-US" smtClean="0"/>
              <a:t>22-Aug-17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E4C91-1015-4D4D-AD33-04BEE97486F3}" type="slidenum">
              <a:rPr lang="en-US" smtClean="0"/>
              <a:t>‹#›</a:t>
            </a:fld>
            <a:endParaRPr lang="en-US"/>
          </a:p>
        </p:txBody>
      </p:sp>
    </p:spTree>
    <p:extLst>
      <p:ext uri="{BB962C8B-B14F-4D97-AF65-F5344CB8AC3E}">
        <p14:creationId xmlns:p14="http://schemas.microsoft.com/office/powerpoint/2010/main" val="4028397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1ECFA2-03B3-4C20-87E1-5E0C8FB1DE98}" type="datetimeFigureOut">
              <a:rPr lang="en-US" smtClean="0"/>
              <a:t>22-Aug-17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E4C91-1015-4D4D-AD33-04BEE97486F3}" type="slidenum">
              <a:rPr lang="en-US" smtClean="0"/>
              <a:t>‹#›</a:t>
            </a:fld>
            <a:endParaRPr lang="en-US"/>
          </a:p>
        </p:txBody>
      </p:sp>
    </p:spTree>
    <p:extLst>
      <p:ext uri="{BB962C8B-B14F-4D97-AF65-F5344CB8AC3E}">
        <p14:creationId xmlns:p14="http://schemas.microsoft.com/office/powerpoint/2010/main" val="641798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1ECFA2-03B3-4C20-87E1-5E0C8FB1DE98}" type="datetimeFigureOut">
              <a:rPr lang="en-US" smtClean="0"/>
              <a:t>22-Aug-17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E4C91-1015-4D4D-AD33-04BEE97486F3}" type="slidenum">
              <a:rPr lang="en-US" smtClean="0"/>
              <a:t>‹#›</a:t>
            </a:fld>
            <a:endParaRPr lang="en-US"/>
          </a:p>
        </p:txBody>
      </p:sp>
    </p:spTree>
    <p:extLst>
      <p:ext uri="{BB962C8B-B14F-4D97-AF65-F5344CB8AC3E}">
        <p14:creationId xmlns:p14="http://schemas.microsoft.com/office/powerpoint/2010/main" val="3791086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1ECFA2-03B3-4C20-87E1-5E0C8FB1DE98}" type="datetimeFigureOut">
              <a:rPr lang="en-US" smtClean="0"/>
              <a:t>22-Aug-17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E4C91-1015-4D4D-AD33-04BEE97486F3}" type="slidenum">
              <a:rPr lang="en-US" smtClean="0"/>
              <a:t>‹#›</a:t>
            </a:fld>
            <a:endParaRPr lang="en-US"/>
          </a:p>
        </p:txBody>
      </p:sp>
    </p:spTree>
    <p:extLst>
      <p:ext uri="{BB962C8B-B14F-4D97-AF65-F5344CB8AC3E}">
        <p14:creationId xmlns:p14="http://schemas.microsoft.com/office/powerpoint/2010/main" val="366320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1ECFA2-03B3-4C20-87E1-5E0C8FB1DE98}" type="datetimeFigureOut">
              <a:rPr lang="en-US" smtClean="0"/>
              <a:t>22-Aug-17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E4C91-1015-4D4D-AD33-04BEE97486F3}" type="slidenum">
              <a:rPr lang="en-US" smtClean="0"/>
              <a:t>‹#›</a:t>
            </a:fld>
            <a:endParaRPr lang="en-US"/>
          </a:p>
        </p:txBody>
      </p:sp>
    </p:spTree>
    <p:extLst>
      <p:ext uri="{BB962C8B-B14F-4D97-AF65-F5344CB8AC3E}">
        <p14:creationId xmlns:p14="http://schemas.microsoft.com/office/powerpoint/2010/main" val="716663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1ECFA2-03B3-4C20-87E1-5E0C8FB1DE98}" type="datetimeFigureOut">
              <a:rPr lang="en-US" smtClean="0"/>
              <a:t>22-Aug-17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E4C91-1015-4D4D-AD33-04BEE97486F3}" type="slidenum">
              <a:rPr lang="en-US" smtClean="0"/>
              <a:t>‹#›</a:t>
            </a:fld>
            <a:endParaRPr lang="en-US"/>
          </a:p>
        </p:txBody>
      </p:sp>
    </p:spTree>
    <p:extLst>
      <p:ext uri="{BB962C8B-B14F-4D97-AF65-F5344CB8AC3E}">
        <p14:creationId xmlns:p14="http://schemas.microsoft.com/office/powerpoint/2010/main" val="1306364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1ECFA2-03B3-4C20-87E1-5E0C8FB1DE98}" type="datetimeFigureOut">
              <a:rPr lang="en-US" smtClean="0"/>
              <a:t>22-Aug-17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BE4C91-1015-4D4D-AD33-04BEE97486F3}" type="slidenum">
              <a:rPr lang="en-US" smtClean="0"/>
              <a:t>‹#›</a:t>
            </a:fld>
            <a:endParaRPr lang="en-US"/>
          </a:p>
        </p:txBody>
      </p:sp>
    </p:spTree>
    <p:extLst>
      <p:ext uri="{BB962C8B-B14F-4D97-AF65-F5344CB8AC3E}">
        <p14:creationId xmlns:p14="http://schemas.microsoft.com/office/powerpoint/2010/main" val="1647782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1ECFA2-03B3-4C20-87E1-5E0C8FB1DE98}" type="datetimeFigureOut">
              <a:rPr lang="en-US" smtClean="0"/>
              <a:t>22-Aug-17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BE4C91-1015-4D4D-AD33-04BEE97486F3}" type="slidenum">
              <a:rPr lang="en-US" smtClean="0"/>
              <a:t>‹#›</a:t>
            </a:fld>
            <a:endParaRPr lang="en-US"/>
          </a:p>
        </p:txBody>
      </p:sp>
    </p:spTree>
    <p:extLst>
      <p:ext uri="{BB962C8B-B14F-4D97-AF65-F5344CB8AC3E}">
        <p14:creationId xmlns:p14="http://schemas.microsoft.com/office/powerpoint/2010/main" val="2177061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1ECFA2-03B3-4C20-87E1-5E0C8FB1DE98}" type="datetimeFigureOut">
              <a:rPr lang="en-US" smtClean="0"/>
              <a:t>22-Aug-17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BE4C91-1015-4D4D-AD33-04BEE97486F3}" type="slidenum">
              <a:rPr lang="en-US" smtClean="0"/>
              <a:t>‹#›</a:t>
            </a:fld>
            <a:endParaRPr lang="en-US"/>
          </a:p>
        </p:txBody>
      </p:sp>
    </p:spTree>
    <p:extLst>
      <p:ext uri="{BB962C8B-B14F-4D97-AF65-F5344CB8AC3E}">
        <p14:creationId xmlns:p14="http://schemas.microsoft.com/office/powerpoint/2010/main" val="3773769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1ECFA2-03B3-4C20-87E1-5E0C8FB1DE98}" type="datetimeFigureOut">
              <a:rPr lang="en-US" smtClean="0"/>
              <a:t>22-Aug-17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E4C91-1015-4D4D-AD33-04BEE97486F3}" type="slidenum">
              <a:rPr lang="en-US" smtClean="0"/>
              <a:t>‹#›</a:t>
            </a:fld>
            <a:endParaRPr lang="en-US"/>
          </a:p>
        </p:txBody>
      </p:sp>
    </p:spTree>
    <p:extLst>
      <p:ext uri="{BB962C8B-B14F-4D97-AF65-F5344CB8AC3E}">
        <p14:creationId xmlns:p14="http://schemas.microsoft.com/office/powerpoint/2010/main" val="2692903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1ECFA2-03B3-4C20-87E1-5E0C8FB1DE98}" type="datetimeFigureOut">
              <a:rPr lang="en-US" smtClean="0"/>
              <a:t>22-Aug-17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E4C91-1015-4D4D-AD33-04BEE97486F3}" type="slidenum">
              <a:rPr lang="en-US" smtClean="0"/>
              <a:t>‹#›</a:t>
            </a:fld>
            <a:endParaRPr lang="en-US"/>
          </a:p>
        </p:txBody>
      </p:sp>
    </p:spTree>
    <p:extLst>
      <p:ext uri="{BB962C8B-B14F-4D97-AF65-F5344CB8AC3E}">
        <p14:creationId xmlns:p14="http://schemas.microsoft.com/office/powerpoint/2010/main" val="4173339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1ECFA2-03B3-4C20-87E1-5E0C8FB1DE98}" type="datetimeFigureOut">
              <a:rPr lang="en-US" smtClean="0"/>
              <a:t>22-Aug-17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BE4C91-1015-4D4D-AD33-04BEE97486F3}" type="slidenum">
              <a:rPr lang="en-US" smtClean="0"/>
              <a:t>‹#›</a:t>
            </a:fld>
            <a:endParaRPr lang="en-US"/>
          </a:p>
        </p:txBody>
      </p:sp>
    </p:spTree>
    <p:extLst>
      <p:ext uri="{BB962C8B-B14F-4D97-AF65-F5344CB8AC3E}">
        <p14:creationId xmlns:p14="http://schemas.microsoft.com/office/powerpoint/2010/main" val="2225471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smtClean="0"/>
              <a:t>Inferring stream food web structure </a:t>
            </a:r>
            <a:endParaRPr lang="en-US" dirty="0"/>
          </a:p>
        </p:txBody>
      </p:sp>
      <p:sp>
        <p:nvSpPr>
          <p:cNvPr id="3" name="Subtitle 2"/>
          <p:cNvSpPr>
            <a:spLocks noGrp="1"/>
          </p:cNvSpPr>
          <p:nvPr>
            <p:ph type="subTitle" idx="1"/>
          </p:nvPr>
        </p:nvSpPr>
        <p:spPr/>
        <p:txBody>
          <a:bodyPr anchor="ctr"/>
          <a:lstStyle/>
          <a:p>
            <a:r>
              <a:rPr lang="en-US" dirty="0" smtClean="0"/>
              <a:t>Justin Pomeranz</a:t>
            </a:r>
            <a:r>
              <a:rPr lang="en-US" dirty="0"/>
              <a:t>, Jon Harding, Ross Thompson</a:t>
            </a:r>
          </a:p>
        </p:txBody>
      </p:sp>
    </p:spTree>
    <p:extLst>
      <p:ext uri="{BB962C8B-B14F-4D97-AF65-F5344CB8AC3E}">
        <p14:creationId xmlns:p14="http://schemas.microsoft.com/office/powerpoint/2010/main" val="1658677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pros and cons of trait-matching method</a:t>
            </a:r>
            <a:endParaRPr lang="en-US" dirty="0"/>
          </a:p>
        </p:txBody>
      </p:sp>
      <p:sp>
        <p:nvSpPr>
          <p:cNvPr id="4" name="Content Placeholder 3"/>
          <p:cNvSpPr>
            <a:spLocks noGrp="1"/>
          </p:cNvSpPr>
          <p:nvPr>
            <p:ph sz="half" idx="1"/>
          </p:nvPr>
        </p:nvSpPr>
        <p:spPr/>
        <p:txBody>
          <a:bodyPr/>
          <a:lstStyle/>
          <a:p>
            <a:pPr marL="0" indent="0">
              <a:buNone/>
            </a:pPr>
            <a:r>
              <a:rPr lang="en-US" dirty="0" smtClean="0"/>
              <a:t>Pros</a:t>
            </a:r>
          </a:p>
          <a:p>
            <a:pPr marL="0" indent="0">
              <a:buNone/>
            </a:pPr>
            <a:r>
              <a:rPr lang="en-US" dirty="0" smtClean="0"/>
              <a:t>Allow for site specific feeding interactions i.e. distributions of body sizes can be site dependent</a:t>
            </a:r>
          </a:p>
          <a:p>
            <a:pPr marL="0" indent="0">
              <a:buNone/>
            </a:pPr>
            <a:r>
              <a:rPr lang="en-US" dirty="0" smtClean="0"/>
              <a:t>Allow for the inference of feeding interactions in novel species co-</a:t>
            </a:r>
            <a:r>
              <a:rPr lang="en-US" dirty="0" err="1" smtClean="0"/>
              <a:t>occurences</a:t>
            </a:r>
            <a:r>
              <a:rPr lang="en-US" dirty="0" smtClean="0"/>
              <a:t>. i.e. species invasions, or species that have not been documented together before</a:t>
            </a:r>
          </a:p>
          <a:p>
            <a:pPr marL="0" indent="0">
              <a:buNone/>
            </a:pPr>
            <a:r>
              <a:rPr lang="en-US" dirty="0" smtClean="0"/>
              <a:t>Robust to “missing” links</a:t>
            </a:r>
            <a:endParaRPr lang="en-US" dirty="0"/>
          </a:p>
        </p:txBody>
      </p:sp>
      <p:sp>
        <p:nvSpPr>
          <p:cNvPr id="5" name="Content Placeholder 4"/>
          <p:cNvSpPr>
            <a:spLocks noGrp="1"/>
          </p:cNvSpPr>
          <p:nvPr>
            <p:ph sz="half" idx="2"/>
          </p:nvPr>
        </p:nvSpPr>
        <p:spPr/>
        <p:txBody>
          <a:bodyPr/>
          <a:lstStyle/>
          <a:p>
            <a:pPr marL="0" indent="0">
              <a:buNone/>
            </a:pPr>
            <a:r>
              <a:rPr lang="en-US" dirty="0" smtClean="0"/>
              <a:t>Cons</a:t>
            </a:r>
            <a:endParaRPr lang="en-US" dirty="0"/>
          </a:p>
          <a:p>
            <a:pPr marL="0" indent="0">
              <a:buNone/>
            </a:pPr>
            <a:r>
              <a:rPr lang="en-US" dirty="0" smtClean="0"/>
              <a:t>Requires additional data collection e.g. body sizes / biomass</a:t>
            </a:r>
          </a:p>
          <a:p>
            <a:pPr marL="0" indent="0">
              <a:buNone/>
            </a:pPr>
            <a:r>
              <a:rPr lang="en-US" dirty="0" smtClean="0"/>
              <a:t>Many studies, surveys, biomonitoring programs, do not include this already</a:t>
            </a:r>
          </a:p>
          <a:p>
            <a:pPr marL="0" indent="0">
              <a:buNone/>
            </a:pPr>
            <a:r>
              <a:rPr lang="en-US" dirty="0" smtClean="0"/>
              <a:t>Requires additional model parameterization</a:t>
            </a:r>
            <a:endParaRPr lang="en-US" dirty="0"/>
          </a:p>
        </p:txBody>
      </p:sp>
    </p:spTree>
    <p:extLst>
      <p:ext uri="{BB962C8B-B14F-4D97-AF65-F5344CB8AC3E}">
        <p14:creationId xmlns:p14="http://schemas.microsoft.com/office/powerpoint/2010/main" val="2237543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062" y="190500"/>
            <a:ext cx="5762625" cy="1325563"/>
          </a:xfrm>
        </p:spPr>
        <p:txBody>
          <a:bodyPr/>
          <a:lstStyle/>
          <a:p>
            <a:r>
              <a:rPr lang="en-US" dirty="0" smtClean="0"/>
              <a:t>Tool 2: </a:t>
            </a:r>
            <a:r>
              <a:rPr lang="en-US" dirty="0" err="1" smtClean="0"/>
              <a:t>WebBuilder</a:t>
            </a:r>
            <a:endParaRPr lang="en-US" dirty="0"/>
          </a:p>
        </p:txBody>
      </p:sp>
      <p:pic>
        <p:nvPicPr>
          <p:cNvPr id="4" name="Picture 3"/>
          <p:cNvPicPr>
            <a:picLocks noChangeAspect="1"/>
          </p:cNvPicPr>
          <p:nvPr/>
        </p:nvPicPr>
        <p:blipFill>
          <a:blip r:embed="rId2"/>
          <a:stretch>
            <a:fillRect/>
          </a:stretch>
        </p:blipFill>
        <p:spPr>
          <a:xfrm>
            <a:off x="657461" y="1325563"/>
            <a:ext cx="10739201" cy="3936861"/>
          </a:xfrm>
          <a:prstGeom prst="rect">
            <a:avLst/>
          </a:prstGeom>
        </p:spPr>
      </p:pic>
    </p:spTree>
    <p:extLst>
      <p:ext uri="{BB962C8B-B14F-4D97-AF65-F5344CB8AC3E}">
        <p14:creationId xmlns:p14="http://schemas.microsoft.com/office/powerpoint/2010/main" val="116506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WebBuilder</a:t>
            </a:r>
            <a:endParaRPr lang="en-US" dirty="0"/>
          </a:p>
        </p:txBody>
      </p:sp>
      <p:sp>
        <p:nvSpPr>
          <p:cNvPr id="3" name="Content Placeholder 2"/>
          <p:cNvSpPr>
            <a:spLocks noGrp="1"/>
          </p:cNvSpPr>
          <p:nvPr>
            <p:ph idx="1"/>
          </p:nvPr>
        </p:nvSpPr>
        <p:spPr>
          <a:xfrm>
            <a:off x="838200" y="1495425"/>
            <a:ext cx="10515600" cy="4681538"/>
          </a:xfrm>
        </p:spPr>
        <p:txBody>
          <a:bodyPr/>
          <a:lstStyle/>
          <a:p>
            <a:pPr marL="0" indent="0">
              <a:buNone/>
            </a:pPr>
            <a:r>
              <a:rPr lang="en-US" dirty="0" smtClean="0"/>
              <a:t>Relies on registry of published feeding interactions. </a:t>
            </a:r>
          </a:p>
          <a:p>
            <a:pPr marL="0" indent="0">
              <a:buNone/>
            </a:pPr>
            <a:r>
              <a:rPr lang="en-US" dirty="0" smtClean="0"/>
              <a:t>Assumes that if species </a:t>
            </a:r>
            <a:r>
              <a:rPr lang="en-US" i="1" dirty="0" err="1" smtClean="0"/>
              <a:t>i</a:t>
            </a:r>
            <a:r>
              <a:rPr lang="en-US" dirty="0" smtClean="0"/>
              <a:t> can eat species </a:t>
            </a:r>
            <a:r>
              <a:rPr lang="en-US" i="1" dirty="0" smtClean="0"/>
              <a:t>j</a:t>
            </a:r>
            <a:r>
              <a:rPr lang="en-US" dirty="0"/>
              <a:t> (i.e. has been documented </a:t>
            </a:r>
            <a:r>
              <a:rPr lang="en-US" dirty="0" err="1"/>
              <a:t>previousy</a:t>
            </a:r>
            <a:r>
              <a:rPr lang="en-US" dirty="0"/>
              <a:t>)</a:t>
            </a:r>
            <a:r>
              <a:rPr lang="en-US" dirty="0" smtClean="0"/>
              <a:t>, than whenever </a:t>
            </a:r>
            <a:r>
              <a:rPr lang="en-US" i="1" dirty="0" err="1" smtClean="0"/>
              <a:t>i</a:t>
            </a:r>
            <a:r>
              <a:rPr lang="en-US" dirty="0" smtClean="0"/>
              <a:t> and </a:t>
            </a:r>
            <a:r>
              <a:rPr lang="en-US" i="1" dirty="0" smtClean="0"/>
              <a:t>j</a:t>
            </a:r>
            <a:r>
              <a:rPr lang="en-US" dirty="0" smtClean="0"/>
              <a:t> co-occur, there will be a feeding interaction. </a:t>
            </a:r>
          </a:p>
          <a:p>
            <a:pPr marL="0" indent="0">
              <a:buNone/>
            </a:pPr>
            <a:r>
              <a:rPr lang="en-US" dirty="0" smtClean="0"/>
              <a:t>Can modify based on taxonomic information at different levels e.g. exact species pairs (</a:t>
            </a:r>
            <a:r>
              <a:rPr lang="en-US" i="1" dirty="0" err="1" smtClean="0">
                <a:sym typeface="Wingdings" panose="05000000000000000000" pitchFamily="2" charset="2"/>
              </a:rPr>
              <a:t>Coloburiscus</a:t>
            </a:r>
            <a:r>
              <a:rPr lang="en-US" i="1" dirty="0" smtClean="0">
                <a:sym typeface="Wingdings" panose="05000000000000000000" pitchFamily="2" charset="2"/>
              </a:rPr>
              <a:t> </a:t>
            </a:r>
            <a:r>
              <a:rPr lang="en-US" i="1" dirty="0" err="1">
                <a:sym typeface="Wingdings" panose="05000000000000000000" pitchFamily="2" charset="2"/>
              </a:rPr>
              <a:t>humeralis</a:t>
            </a:r>
            <a:r>
              <a:rPr lang="en-US" i="1" dirty="0">
                <a:sym typeface="Wingdings" panose="05000000000000000000" pitchFamily="2" charset="2"/>
              </a:rPr>
              <a:t> </a:t>
            </a:r>
            <a:r>
              <a:rPr lang="en-US" dirty="0" smtClean="0">
                <a:sym typeface="Wingdings" panose="05000000000000000000" pitchFamily="2" charset="2"/>
              </a:rPr>
              <a:t> </a:t>
            </a:r>
            <a:r>
              <a:rPr lang="en-US" i="1" dirty="0"/>
              <a:t>Salmo </a:t>
            </a:r>
            <a:r>
              <a:rPr lang="en-US" i="1" dirty="0" err="1" smtClean="0"/>
              <a:t>trutta</a:t>
            </a:r>
            <a:r>
              <a:rPr lang="en-US" dirty="0" smtClean="0"/>
              <a:t>), genera (</a:t>
            </a:r>
            <a:r>
              <a:rPr lang="en-US" i="1" dirty="0" err="1" smtClean="0">
                <a:sym typeface="Wingdings" panose="05000000000000000000" pitchFamily="2" charset="2"/>
              </a:rPr>
              <a:t>Coloburiscus</a:t>
            </a:r>
            <a:r>
              <a:rPr lang="en-US" i="1" dirty="0" smtClean="0">
                <a:sym typeface="Wingdings" panose="05000000000000000000" pitchFamily="2" charset="2"/>
              </a:rPr>
              <a:t> </a:t>
            </a:r>
            <a:r>
              <a:rPr lang="en-US" dirty="0">
                <a:sym typeface="Wingdings" panose="05000000000000000000" pitchFamily="2" charset="2"/>
              </a:rPr>
              <a:t> </a:t>
            </a:r>
            <a:r>
              <a:rPr lang="en-US" i="1" dirty="0" smtClean="0"/>
              <a:t>Salmo</a:t>
            </a:r>
            <a:r>
              <a:rPr lang="en-US" dirty="0" smtClean="0"/>
              <a:t>), family, order. </a:t>
            </a:r>
          </a:p>
          <a:p>
            <a:pPr marL="0" indent="0">
              <a:buNone/>
            </a:pPr>
            <a:r>
              <a:rPr lang="en-US" dirty="0" smtClean="0"/>
              <a:t>Can also modify consumer and resource separately e.g. </a:t>
            </a:r>
            <a:r>
              <a:rPr lang="en-US" i="1" dirty="0" smtClean="0"/>
              <a:t>Salmo </a:t>
            </a:r>
            <a:r>
              <a:rPr lang="en-US" i="1" dirty="0" err="1" smtClean="0"/>
              <a:t>trutta</a:t>
            </a:r>
            <a:r>
              <a:rPr lang="en-US" dirty="0" smtClean="0"/>
              <a:t> eats ALL </a:t>
            </a:r>
            <a:r>
              <a:rPr lang="en-US" dirty="0" err="1" smtClean="0"/>
              <a:t>ephemeroptera</a:t>
            </a:r>
            <a:r>
              <a:rPr lang="en-US" dirty="0" smtClean="0"/>
              <a:t>. </a:t>
            </a:r>
          </a:p>
        </p:txBody>
      </p:sp>
    </p:spTree>
    <p:extLst>
      <p:ext uri="{BB962C8B-B14F-4D97-AF65-F5344CB8AC3E}">
        <p14:creationId xmlns:p14="http://schemas.microsoft.com/office/powerpoint/2010/main" val="4192678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76525" y="169815"/>
            <a:ext cx="6510049" cy="6688185"/>
          </a:xfrm>
          <a:prstGeom prst="rect">
            <a:avLst/>
          </a:prstGeom>
        </p:spPr>
      </p:pic>
      <p:sp>
        <p:nvSpPr>
          <p:cNvPr id="5" name="TextBox 4"/>
          <p:cNvSpPr txBox="1"/>
          <p:nvPr/>
        </p:nvSpPr>
        <p:spPr>
          <a:xfrm>
            <a:off x="7239000" y="485775"/>
            <a:ext cx="3905250" cy="1200329"/>
          </a:xfrm>
          <a:prstGeom prst="rect">
            <a:avLst/>
          </a:prstGeom>
          <a:noFill/>
        </p:spPr>
        <p:txBody>
          <a:bodyPr wrap="square" rtlCol="0">
            <a:spAutoFit/>
          </a:bodyPr>
          <a:lstStyle/>
          <a:p>
            <a:r>
              <a:rPr lang="en-US" sz="2400" dirty="0" smtClean="0"/>
              <a:t>Fig from Gray et al. 2015 illustrating </a:t>
            </a:r>
            <a:r>
              <a:rPr lang="en-US" sz="2400" dirty="0" err="1" smtClean="0"/>
              <a:t>WebBuilder</a:t>
            </a:r>
            <a:r>
              <a:rPr lang="en-US" sz="2400" dirty="0" smtClean="0"/>
              <a:t> process. </a:t>
            </a:r>
            <a:endParaRPr lang="en-US" sz="2400" dirty="0"/>
          </a:p>
        </p:txBody>
      </p:sp>
    </p:spTree>
    <p:extLst>
      <p:ext uri="{BB962C8B-B14F-4D97-AF65-F5344CB8AC3E}">
        <p14:creationId xmlns:p14="http://schemas.microsoft.com/office/powerpoint/2010/main" val="2965477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pros and cons of </a:t>
            </a:r>
            <a:r>
              <a:rPr lang="en-US" dirty="0" err="1" smtClean="0"/>
              <a:t>WebBuilder</a:t>
            </a:r>
            <a:r>
              <a:rPr lang="en-US" dirty="0" smtClean="0"/>
              <a:t> function</a:t>
            </a:r>
            <a:endParaRPr lang="en-US" dirty="0"/>
          </a:p>
        </p:txBody>
      </p:sp>
      <p:sp>
        <p:nvSpPr>
          <p:cNvPr id="4" name="Content Placeholder 3"/>
          <p:cNvSpPr>
            <a:spLocks noGrp="1"/>
          </p:cNvSpPr>
          <p:nvPr>
            <p:ph sz="half" idx="1"/>
          </p:nvPr>
        </p:nvSpPr>
        <p:spPr/>
        <p:txBody>
          <a:bodyPr>
            <a:normAutofit fontScale="92500" lnSpcReduction="10000"/>
          </a:bodyPr>
          <a:lstStyle/>
          <a:p>
            <a:pPr marL="0" indent="0">
              <a:buNone/>
            </a:pPr>
            <a:r>
              <a:rPr lang="en-US" dirty="0" smtClean="0"/>
              <a:t>Pros</a:t>
            </a:r>
          </a:p>
          <a:p>
            <a:pPr marL="0" indent="0">
              <a:buNone/>
            </a:pPr>
            <a:r>
              <a:rPr lang="en-US" dirty="0" smtClean="0"/>
              <a:t>Easily constructed, once registry is made, only data needed is a list of species.</a:t>
            </a:r>
          </a:p>
          <a:p>
            <a:pPr marL="0" indent="0">
              <a:buNone/>
            </a:pPr>
            <a:r>
              <a:rPr lang="en-US" dirty="0" smtClean="0"/>
              <a:t>Can predict novel feeding interactions based on phylogenic relationships. E.g. many genera within family have similar prey preferences.</a:t>
            </a:r>
          </a:p>
          <a:p>
            <a:pPr marL="0" indent="0">
              <a:buNone/>
            </a:pPr>
            <a:r>
              <a:rPr lang="en-US" dirty="0" smtClean="0"/>
              <a:t>Can infer non-predatory feeding interactions e.g. herbivory, </a:t>
            </a:r>
            <a:r>
              <a:rPr lang="en-US" dirty="0" err="1" smtClean="0"/>
              <a:t>detritovores</a:t>
            </a:r>
            <a:endParaRPr lang="en-US" dirty="0"/>
          </a:p>
        </p:txBody>
      </p:sp>
      <p:sp>
        <p:nvSpPr>
          <p:cNvPr id="5" name="Content Placeholder 4"/>
          <p:cNvSpPr>
            <a:spLocks noGrp="1"/>
          </p:cNvSpPr>
          <p:nvPr>
            <p:ph sz="half" idx="2"/>
          </p:nvPr>
        </p:nvSpPr>
        <p:spPr/>
        <p:txBody>
          <a:bodyPr>
            <a:normAutofit fontScale="92500" lnSpcReduction="10000"/>
          </a:bodyPr>
          <a:lstStyle/>
          <a:p>
            <a:pPr marL="0" indent="0">
              <a:buNone/>
            </a:pPr>
            <a:r>
              <a:rPr lang="en-US" dirty="0" smtClean="0"/>
              <a:t>Cons</a:t>
            </a:r>
            <a:endParaRPr lang="en-US" dirty="0"/>
          </a:p>
          <a:p>
            <a:pPr marL="0" indent="0">
              <a:buNone/>
            </a:pPr>
            <a:r>
              <a:rPr lang="en-US" dirty="0" smtClean="0"/>
              <a:t>Does not allow for feeding interactions to vary between sites.</a:t>
            </a:r>
          </a:p>
          <a:p>
            <a:pPr marL="0" indent="0">
              <a:buNone/>
            </a:pPr>
            <a:r>
              <a:rPr lang="en-US" dirty="0" smtClean="0"/>
              <a:t>Insensitive to changes in food web structure across gradients unless concomitant large change in species turnover. </a:t>
            </a:r>
          </a:p>
          <a:p>
            <a:pPr marL="0" indent="0">
              <a:buNone/>
            </a:pPr>
            <a:r>
              <a:rPr lang="en-US" dirty="0" smtClean="0"/>
              <a:t>Does not account for ontogenetic diet shifts, unless previous studies differentiated life stage / size class </a:t>
            </a:r>
          </a:p>
        </p:txBody>
      </p:sp>
    </p:spTree>
    <p:extLst>
      <p:ext uri="{BB962C8B-B14F-4D97-AF65-F5344CB8AC3E}">
        <p14:creationId xmlns:p14="http://schemas.microsoft.com/office/powerpoint/2010/main" val="2332031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 inferring links</a:t>
            </a:r>
            <a:endParaRPr lang="en-US" dirty="0"/>
          </a:p>
        </p:txBody>
      </p:sp>
      <p:sp>
        <p:nvSpPr>
          <p:cNvPr id="3" name="Content Placeholder 2"/>
          <p:cNvSpPr>
            <a:spLocks noGrp="1"/>
          </p:cNvSpPr>
          <p:nvPr>
            <p:ph idx="1"/>
          </p:nvPr>
        </p:nvSpPr>
        <p:spPr>
          <a:xfrm>
            <a:off x="838200" y="1352550"/>
            <a:ext cx="10515600" cy="5400675"/>
          </a:xfrm>
        </p:spPr>
        <p:txBody>
          <a:bodyPr>
            <a:normAutofit lnSpcReduction="10000"/>
          </a:bodyPr>
          <a:lstStyle/>
          <a:p>
            <a:pPr marL="0" indent="0">
              <a:buNone/>
            </a:pPr>
            <a:r>
              <a:rPr lang="en-US" dirty="0" smtClean="0"/>
              <a:t>Links were inferred using both methods. In both methods, the data for a web being inferred was withheld from the model parameterization / registry construction, to avoid circularities. </a:t>
            </a:r>
          </a:p>
          <a:p>
            <a:pPr marL="0" indent="0">
              <a:buNone/>
            </a:pPr>
            <a:r>
              <a:rPr lang="en-US" dirty="0" smtClean="0"/>
              <a:t>e.g. 17 total webs with biomass information. So when inferring links for </a:t>
            </a:r>
            <a:r>
              <a:rPr lang="en-US" dirty="0" err="1" smtClean="0"/>
              <a:t>web</a:t>
            </a:r>
            <a:r>
              <a:rPr lang="en-US" baseline="-25000" dirty="0" err="1" smtClean="0"/>
              <a:t>i</a:t>
            </a:r>
            <a:r>
              <a:rPr lang="en-US" dirty="0" smtClean="0"/>
              <a:t> only the data from 16 webs were used to infer that web (all webs  - </a:t>
            </a:r>
            <a:r>
              <a:rPr lang="en-US" dirty="0" err="1" smtClean="0"/>
              <a:t>web</a:t>
            </a:r>
            <a:r>
              <a:rPr lang="en-US" baseline="-25000" dirty="0" err="1" smtClean="0"/>
              <a:t>i</a:t>
            </a:r>
            <a:r>
              <a:rPr lang="en-US" dirty="0" smtClean="0"/>
              <a:t> ). </a:t>
            </a:r>
          </a:p>
          <a:p>
            <a:pPr marL="0" indent="0">
              <a:buNone/>
            </a:pPr>
            <a:r>
              <a:rPr lang="en-US" dirty="0" smtClean="0"/>
              <a:t>Since only 17 webs had biomass information, only those 17 webs were inferred using both methods. </a:t>
            </a:r>
          </a:p>
          <a:p>
            <a:pPr marL="0" indent="0">
              <a:buNone/>
            </a:pPr>
            <a:r>
              <a:rPr lang="en-US" dirty="0" smtClean="0"/>
              <a:t>Additionally, not all taxa in 17 webs had biomass estimates, so webs inferred using the </a:t>
            </a:r>
            <a:r>
              <a:rPr lang="en-US" dirty="0" err="1" smtClean="0"/>
              <a:t>WebBuilder</a:t>
            </a:r>
            <a:r>
              <a:rPr lang="en-US" dirty="0" smtClean="0"/>
              <a:t> method had their taxa “trimmed” to match in order to make comparisons fair. </a:t>
            </a:r>
          </a:p>
          <a:p>
            <a:pPr marL="0" indent="0">
              <a:buNone/>
            </a:pPr>
            <a:r>
              <a:rPr lang="en-US" dirty="0" smtClean="0"/>
              <a:t>Empirical webs were also trimmed to match in order to calculate TSS (see below) appropriately. </a:t>
            </a:r>
            <a:endParaRPr lang="en-US" dirty="0"/>
          </a:p>
        </p:txBody>
      </p:sp>
    </p:spTree>
    <p:extLst>
      <p:ext uri="{BB962C8B-B14F-4D97-AF65-F5344CB8AC3E}">
        <p14:creationId xmlns:p14="http://schemas.microsoft.com/office/powerpoint/2010/main" val="2671410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 Pruning “forbidden links”</a:t>
            </a:r>
            <a:endParaRPr lang="en-US" dirty="0"/>
          </a:p>
        </p:txBody>
      </p:sp>
      <p:sp>
        <p:nvSpPr>
          <p:cNvPr id="3" name="Content Placeholder 2"/>
          <p:cNvSpPr>
            <a:spLocks noGrp="1"/>
          </p:cNvSpPr>
          <p:nvPr>
            <p:ph idx="1"/>
          </p:nvPr>
        </p:nvSpPr>
        <p:spPr>
          <a:xfrm>
            <a:off x="704850" y="1397000"/>
            <a:ext cx="10515600" cy="4351338"/>
          </a:xfrm>
        </p:spPr>
        <p:txBody>
          <a:bodyPr>
            <a:normAutofit lnSpcReduction="10000"/>
          </a:bodyPr>
          <a:lstStyle/>
          <a:p>
            <a:pPr marL="0" indent="0">
              <a:buNone/>
            </a:pPr>
            <a:r>
              <a:rPr lang="en-US" dirty="0" smtClean="0"/>
              <a:t>Trait-matching infers feeding interactions based solely on body size. However, many large invertebrates are non-predatory (e.g. </a:t>
            </a:r>
            <a:r>
              <a:rPr lang="en-US" i="1" dirty="0" err="1" smtClean="0"/>
              <a:t>Coloburiscus</a:t>
            </a:r>
            <a:r>
              <a:rPr lang="en-US" dirty="0" smtClean="0"/>
              <a:t>). Therefore it is necessary to prune “forbidden links”. This was accomplished by conservatively identifying invertebrates that are non-predatory, largely based on morphology. i.e. scrapers and </a:t>
            </a:r>
            <a:r>
              <a:rPr lang="en-US" dirty="0"/>
              <a:t>filter </a:t>
            </a:r>
            <a:r>
              <a:rPr lang="en-US" dirty="0" smtClean="0"/>
              <a:t>feeders </a:t>
            </a:r>
            <a:r>
              <a:rPr lang="en-US" dirty="0"/>
              <a:t>such as </a:t>
            </a:r>
            <a:r>
              <a:rPr lang="en-US" i="1" dirty="0" err="1"/>
              <a:t>Austrosimulium</a:t>
            </a:r>
            <a:r>
              <a:rPr lang="en-US" dirty="0"/>
              <a:t>,</a:t>
            </a:r>
            <a:r>
              <a:rPr lang="en-US" dirty="0" smtClean="0"/>
              <a:t> do not have the mouthparts to allow them to be predatory. However, filter feeding </a:t>
            </a:r>
            <a:r>
              <a:rPr lang="en-US" i="1" dirty="0" err="1" smtClean="0"/>
              <a:t>Aoteapsyche</a:t>
            </a:r>
            <a:r>
              <a:rPr lang="en-US" dirty="0" smtClean="0"/>
              <a:t> could potentially eat small animals caught in its net, so its links were not pruned.  </a:t>
            </a:r>
          </a:p>
          <a:p>
            <a:pPr marL="0" indent="0">
              <a:buNone/>
            </a:pPr>
            <a:r>
              <a:rPr lang="en-US" dirty="0" smtClean="0"/>
              <a:t>Note that this step is not necessary for the </a:t>
            </a:r>
            <a:r>
              <a:rPr lang="en-US" dirty="0" err="1" smtClean="0"/>
              <a:t>WebBuilder</a:t>
            </a:r>
            <a:r>
              <a:rPr lang="en-US" dirty="0" smtClean="0"/>
              <a:t>, as only observed links are used. E.g. if scrapers really cannot eat animals they will not appear in registry of published links. </a:t>
            </a:r>
            <a:endParaRPr lang="en-US" dirty="0"/>
          </a:p>
        </p:txBody>
      </p:sp>
      <p:sp>
        <p:nvSpPr>
          <p:cNvPr id="4" name="TextBox 3"/>
          <p:cNvSpPr txBox="1"/>
          <p:nvPr/>
        </p:nvSpPr>
        <p:spPr>
          <a:xfrm>
            <a:off x="971550" y="6029325"/>
            <a:ext cx="7000875" cy="646331"/>
          </a:xfrm>
          <a:prstGeom prst="rect">
            <a:avLst/>
          </a:prstGeom>
          <a:noFill/>
        </p:spPr>
        <p:txBody>
          <a:bodyPr wrap="square" rtlCol="0">
            <a:spAutoFit/>
          </a:bodyPr>
          <a:lstStyle/>
          <a:p>
            <a:r>
              <a:rPr lang="en-US" dirty="0" smtClean="0"/>
              <a:t>Morales-</a:t>
            </a:r>
            <a:r>
              <a:rPr lang="en-US" dirty="0" err="1" smtClean="0"/>
              <a:t>castilla</a:t>
            </a:r>
            <a:r>
              <a:rPr lang="en-US" dirty="0" smtClean="0"/>
              <a:t> et al. 2015 </a:t>
            </a:r>
            <a:r>
              <a:rPr lang="en-US" dirty="0"/>
              <a:t>http://dx.doi.org/10.1016/j.tree.2015.03.014 </a:t>
            </a:r>
            <a:endParaRPr lang="en-US" dirty="0" smtClean="0"/>
          </a:p>
          <a:p>
            <a:endParaRPr lang="en-US" dirty="0"/>
          </a:p>
        </p:txBody>
      </p:sp>
    </p:spTree>
    <p:extLst>
      <p:ext uri="{BB962C8B-B14F-4D97-AF65-F5344CB8AC3E}">
        <p14:creationId xmlns:p14="http://schemas.microsoft.com/office/powerpoint/2010/main" val="2354917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 Neutral model correction</a:t>
            </a:r>
            <a:endParaRPr lang="en-US" dirty="0"/>
          </a:p>
        </p:txBody>
      </p:sp>
      <p:sp>
        <p:nvSpPr>
          <p:cNvPr id="3" name="Content Placeholder 2"/>
          <p:cNvSpPr>
            <a:spLocks noGrp="1"/>
          </p:cNvSpPr>
          <p:nvPr>
            <p:ph idx="1"/>
          </p:nvPr>
        </p:nvSpPr>
        <p:spPr>
          <a:xfrm>
            <a:off x="838200" y="1539875"/>
            <a:ext cx="10515600" cy="2889250"/>
          </a:xfrm>
        </p:spPr>
        <p:txBody>
          <a:bodyPr/>
          <a:lstStyle/>
          <a:p>
            <a:pPr marL="0" indent="0">
              <a:buNone/>
            </a:pPr>
            <a:r>
              <a:rPr lang="en-US" dirty="0" smtClean="0"/>
              <a:t>The neutral model states that the probability of a feeding interaction occurring between two species is directly proportional to their relative abundances (essentially assumes no prey are preferred or avoided). i.e. two common species are very likely to meet and interact, whereas two rare species are unlikely to meet. The probability is often calculated by multiplying two species relative abundances together (see table). This correction can be performed on both methods. </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59069577"/>
              </p:ext>
            </p:extLst>
          </p:nvPr>
        </p:nvGraphicFramePr>
        <p:xfrm>
          <a:off x="2916238" y="4429125"/>
          <a:ext cx="6359523" cy="1854200"/>
        </p:xfrm>
        <a:graphic>
          <a:graphicData uri="http://schemas.openxmlformats.org/drawingml/2006/table">
            <a:tbl>
              <a:tblPr firstRow="1" bandRow="1">
                <a:tableStyleId>{5C22544A-7EE6-4342-B048-85BDC9FD1C3A}</a:tableStyleId>
              </a:tblPr>
              <a:tblGrid>
                <a:gridCol w="2119841"/>
                <a:gridCol w="2119841"/>
                <a:gridCol w="2119841"/>
              </a:tblGrid>
              <a:tr h="370840">
                <a:tc gridSpan="2">
                  <a:txBody>
                    <a:bodyPr/>
                    <a:lstStyle/>
                    <a:p>
                      <a:pPr algn="ctr"/>
                      <a:r>
                        <a:rPr lang="en-US" dirty="0" smtClean="0"/>
                        <a:t>Relative abundances</a:t>
                      </a:r>
                      <a:endParaRPr lang="en-US" dirty="0"/>
                    </a:p>
                  </a:txBody>
                  <a:tcPr/>
                </a:tc>
                <a:tc hMerge="1">
                  <a:txBody>
                    <a:bodyPr/>
                    <a:lstStyle/>
                    <a:p>
                      <a:endParaRPr lang="en-US" dirty="0"/>
                    </a:p>
                  </a:txBody>
                  <a:tcPr/>
                </a:tc>
                <a:tc>
                  <a:txBody>
                    <a:bodyPr/>
                    <a:lstStyle/>
                    <a:p>
                      <a:pPr algn="ctr"/>
                      <a:r>
                        <a:rPr lang="en-US" dirty="0" smtClean="0"/>
                        <a:t> </a:t>
                      </a:r>
                      <a:endParaRPr lang="en-US" dirty="0"/>
                    </a:p>
                  </a:txBody>
                  <a:tcPr/>
                </a:tc>
              </a:tr>
              <a:tr h="370840">
                <a:tc>
                  <a:txBody>
                    <a:bodyPr/>
                    <a:lstStyle/>
                    <a:p>
                      <a:pPr algn="ctr"/>
                      <a:r>
                        <a:rPr lang="en-US" dirty="0" smtClean="0"/>
                        <a:t>Species </a:t>
                      </a:r>
                      <a:r>
                        <a:rPr lang="en-US" i="1" dirty="0" err="1" smtClean="0"/>
                        <a:t>i</a:t>
                      </a:r>
                      <a:endParaRPr lang="en-US" dirty="0"/>
                    </a:p>
                  </a:txBody>
                  <a:tcPr/>
                </a:tc>
                <a:tc>
                  <a:txBody>
                    <a:bodyPr/>
                    <a:lstStyle/>
                    <a:p>
                      <a:pPr algn="ctr"/>
                      <a:r>
                        <a:rPr lang="en-US" dirty="0" smtClean="0"/>
                        <a:t>Species </a:t>
                      </a:r>
                      <a:r>
                        <a:rPr lang="en-US" i="1" dirty="0" smtClean="0"/>
                        <a:t>j</a:t>
                      </a:r>
                      <a:endParaRPr lang="en-US" dirty="0"/>
                    </a:p>
                  </a:txBody>
                  <a:tcPr/>
                </a:tc>
                <a:tc>
                  <a:txBody>
                    <a:bodyPr/>
                    <a:lstStyle/>
                    <a:p>
                      <a:pPr algn="ctr"/>
                      <a:r>
                        <a:rPr lang="en-US" dirty="0" smtClean="0"/>
                        <a:t>P (link) ∝ x</a:t>
                      </a:r>
                      <a:endParaRPr lang="en-US" dirty="0"/>
                    </a:p>
                  </a:txBody>
                  <a:tcPr/>
                </a:tc>
              </a:tr>
              <a:tr h="370840">
                <a:tc>
                  <a:txBody>
                    <a:bodyPr/>
                    <a:lstStyle/>
                    <a:p>
                      <a:pPr algn="ctr"/>
                      <a:r>
                        <a:rPr lang="en-US" dirty="0" smtClean="0"/>
                        <a:t>0.30</a:t>
                      </a:r>
                      <a:endParaRPr lang="en-US" dirty="0"/>
                    </a:p>
                  </a:txBody>
                  <a:tcPr/>
                </a:tc>
                <a:tc>
                  <a:txBody>
                    <a:bodyPr/>
                    <a:lstStyle/>
                    <a:p>
                      <a:pPr algn="ctr"/>
                      <a:r>
                        <a:rPr lang="en-US" dirty="0" smtClean="0"/>
                        <a:t>0.50</a:t>
                      </a:r>
                      <a:endParaRPr lang="en-US" dirty="0"/>
                    </a:p>
                  </a:txBody>
                  <a:tcPr/>
                </a:tc>
                <a:tc>
                  <a:txBody>
                    <a:bodyPr/>
                    <a:lstStyle/>
                    <a:p>
                      <a:pPr algn="ctr"/>
                      <a:r>
                        <a:rPr lang="en-US" dirty="0" smtClean="0"/>
                        <a:t>0.15</a:t>
                      </a:r>
                      <a:endParaRPr lang="en-US" dirty="0"/>
                    </a:p>
                  </a:txBody>
                  <a:tcPr/>
                </a:tc>
              </a:tr>
              <a:tr h="370840">
                <a:tc>
                  <a:txBody>
                    <a:bodyPr/>
                    <a:lstStyle/>
                    <a:p>
                      <a:pPr algn="ctr"/>
                      <a:r>
                        <a:rPr lang="en-US" dirty="0" smtClean="0"/>
                        <a:t>0.10</a:t>
                      </a:r>
                      <a:endParaRPr lang="en-US" dirty="0"/>
                    </a:p>
                  </a:txBody>
                  <a:tcPr/>
                </a:tc>
                <a:tc>
                  <a:txBody>
                    <a:bodyPr/>
                    <a:lstStyle/>
                    <a:p>
                      <a:pPr algn="ctr"/>
                      <a:r>
                        <a:rPr lang="en-US" dirty="0" smtClean="0"/>
                        <a:t>0.40</a:t>
                      </a:r>
                      <a:endParaRPr lang="en-US" dirty="0"/>
                    </a:p>
                  </a:txBody>
                  <a:tcPr/>
                </a:tc>
                <a:tc>
                  <a:txBody>
                    <a:bodyPr/>
                    <a:lstStyle/>
                    <a:p>
                      <a:pPr algn="ctr"/>
                      <a:r>
                        <a:rPr lang="en-US" dirty="0" smtClean="0"/>
                        <a:t>0.04</a:t>
                      </a:r>
                      <a:endParaRPr lang="en-US" dirty="0"/>
                    </a:p>
                  </a:txBody>
                  <a:tcPr/>
                </a:tc>
              </a:tr>
              <a:tr h="370840">
                <a:tc>
                  <a:txBody>
                    <a:bodyPr/>
                    <a:lstStyle/>
                    <a:p>
                      <a:pPr algn="ctr"/>
                      <a:r>
                        <a:rPr lang="en-US" dirty="0" smtClean="0"/>
                        <a:t>0.01</a:t>
                      </a:r>
                      <a:endParaRPr lang="en-US" dirty="0"/>
                    </a:p>
                  </a:txBody>
                  <a:tcPr/>
                </a:tc>
                <a:tc>
                  <a:txBody>
                    <a:bodyPr/>
                    <a:lstStyle/>
                    <a:p>
                      <a:pPr algn="ctr"/>
                      <a:r>
                        <a:rPr lang="en-US" dirty="0" smtClean="0"/>
                        <a:t>0.01</a:t>
                      </a:r>
                      <a:endParaRPr lang="en-US" dirty="0"/>
                    </a:p>
                  </a:txBody>
                  <a:tcPr/>
                </a:tc>
                <a:tc>
                  <a:txBody>
                    <a:bodyPr/>
                    <a:lstStyle/>
                    <a:p>
                      <a:pPr algn="ctr"/>
                      <a:r>
                        <a:rPr lang="en-US" dirty="0" smtClean="0"/>
                        <a:t>0.001</a:t>
                      </a:r>
                      <a:endParaRPr lang="en-US" dirty="0"/>
                    </a:p>
                  </a:txBody>
                  <a:tcPr/>
                </a:tc>
              </a:tr>
            </a:tbl>
          </a:graphicData>
        </a:graphic>
      </p:graphicFrame>
      <p:sp>
        <p:nvSpPr>
          <p:cNvPr id="5" name="Rectangle 4"/>
          <p:cNvSpPr/>
          <p:nvPr/>
        </p:nvSpPr>
        <p:spPr>
          <a:xfrm>
            <a:off x="8158716" y="6488668"/>
            <a:ext cx="4033284" cy="369332"/>
          </a:xfrm>
          <a:prstGeom prst="rect">
            <a:avLst/>
          </a:prstGeom>
        </p:spPr>
        <p:txBody>
          <a:bodyPr wrap="none">
            <a:spAutoFit/>
          </a:bodyPr>
          <a:lstStyle/>
          <a:p>
            <a:r>
              <a:rPr lang="en-US" dirty="0" err="1"/>
              <a:t>Poisot</a:t>
            </a:r>
            <a:r>
              <a:rPr lang="en-US" dirty="0"/>
              <a:t> et al. 2014 </a:t>
            </a:r>
            <a:r>
              <a:rPr lang="en-US" dirty="0" err="1"/>
              <a:t>doi</a:t>
            </a:r>
            <a:r>
              <a:rPr lang="en-US" dirty="0"/>
              <a:t>: 10.1111/oik.01719</a:t>
            </a:r>
          </a:p>
        </p:txBody>
      </p:sp>
    </p:spTree>
    <p:extLst>
      <p:ext uri="{BB962C8B-B14F-4D97-AF65-F5344CB8AC3E}">
        <p14:creationId xmlns:p14="http://schemas.microsoft.com/office/powerpoint/2010/main" val="676772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5972175" y="1963511"/>
            <a:ext cx="5749306" cy="3505541"/>
          </a:xfrm>
          <a:prstGeom prst="rect">
            <a:avLst/>
          </a:prstGeom>
        </p:spPr>
      </p:pic>
      <p:sp>
        <p:nvSpPr>
          <p:cNvPr id="2" name="Title 1"/>
          <p:cNvSpPr>
            <a:spLocks noGrp="1"/>
          </p:cNvSpPr>
          <p:nvPr>
            <p:ph type="title"/>
          </p:nvPr>
        </p:nvSpPr>
        <p:spPr>
          <a:xfrm>
            <a:off x="714375" y="0"/>
            <a:ext cx="10515600" cy="1325563"/>
          </a:xfrm>
        </p:spPr>
        <p:txBody>
          <a:bodyPr/>
          <a:lstStyle/>
          <a:p>
            <a:r>
              <a:rPr lang="en-US" dirty="0" smtClean="0"/>
              <a:t>Methods – Neutral model correction cont’d</a:t>
            </a:r>
            <a:endParaRPr lang="en-US" dirty="0"/>
          </a:p>
        </p:txBody>
      </p:sp>
      <p:sp>
        <p:nvSpPr>
          <p:cNvPr id="3" name="Content Placeholder 2"/>
          <p:cNvSpPr>
            <a:spLocks noGrp="1"/>
          </p:cNvSpPr>
          <p:nvPr>
            <p:ph idx="1"/>
          </p:nvPr>
        </p:nvSpPr>
        <p:spPr>
          <a:xfrm>
            <a:off x="838200" y="1539874"/>
            <a:ext cx="5133975" cy="4784725"/>
          </a:xfrm>
        </p:spPr>
        <p:txBody>
          <a:bodyPr>
            <a:normAutofit lnSpcReduction="10000"/>
          </a:bodyPr>
          <a:lstStyle/>
          <a:p>
            <a:pPr marL="0" indent="0">
              <a:buNone/>
            </a:pPr>
            <a:r>
              <a:rPr lang="en-US" dirty="0" smtClean="0"/>
              <a:t>Since this relationship is proportional, and not directly equal to the multiplied relative abundances, a threshold sensitivity response was performed. </a:t>
            </a:r>
          </a:p>
          <a:p>
            <a:pPr marL="0" indent="0">
              <a:buNone/>
            </a:pPr>
            <a:r>
              <a:rPr lang="en-US" dirty="0" smtClean="0"/>
              <a:t>Different thresholds were tested, where relative abundances below the threshold were assumed to not occur. i.e. species were too rare to interact.</a:t>
            </a:r>
          </a:p>
          <a:p>
            <a:pPr marL="0" indent="0">
              <a:buNone/>
            </a:pPr>
            <a:r>
              <a:rPr lang="en-US" dirty="0" smtClean="0"/>
              <a:t>Example to right, more details provided in results</a:t>
            </a:r>
            <a:endParaRPr lang="en-US" dirty="0"/>
          </a:p>
        </p:txBody>
      </p:sp>
      <p:sp>
        <p:nvSpPr>
          <p:cNvPr id="7" name="TextBox 6"/>
          <p:cNvSpPr txBox="1"/>
          <p:nvPr/>
        </p:nvSpPr>
        <p:spPr>
          <a:xfrm rot="16200000">
            <a:off x="5262846" y="3233901"/>
            <a:ext cx="1543377" cy="523220"/>
          </a:xfrm>
          <a:prstGeom prst="rect">
            <a:avLst/>
          </a:prstGeom>
          <a:solidFill>
            <a:schemeClr val="bg1"/>
          </a:solidFill>
        </p:spPr>
        <p:txBody>
          <a:bodyPr wrap="square" rtlCol="0">
            <a:spAutoFit/>
          </a:bodyPr>
          <a:lstStyle/>
          <a:p>
            <a:r>
              <a:rPr lang="en-US" sz="2800" dirty="0" smtClean="0"/>
              <a:t>TSS</a:t>
            </a:r>
            <a:endParaRPr lang="en-US" dirty="0"/>
          </a:p>
        </p:txBody>
      </p:sp>
      <p:sp>
        <p:nvSpPr>
          <p:cNvPr id="8" name="TextBox 7"/>
          <p:cNvSpPr txBox="1"/>
          <p:nvPr/>
        </p:nvSpPr>
        <p:spPr>
          <a:xfrm>
            <a:off x="6210300" y="6168181"/>
            <a:ext cx="5853022" cy="369332"/>
          </a:xfrm>
          <a:prstGeom prst="rect">
            <a:avLst/>
          </a:prstGeom>
          <a:noFill/>
        </p:spPr>
        <p:txBody>
          <a:bodyPr wrap="square" rtlCol="0">
            <a:spAutoFit/>
          </a:bodyPr>
          <a:lstStyle/>
          <a:p>
            <a:r>
              <a:rPr lang="en-US" dirty="0" smtClean="0"/>
              <a:t>Rare species pairs to left, increasingly abundant pairs to right</a:t>
            </a:r>
            <a:endParaRPr lang="en-US" dirty="0"/>
          </a:p>
        </p:txBody>
      </p:sp>
    </p:spTree>
    <p:extLst>
      <p:ext uri="{BB962C8B-B14F-4D97-AF65-F5344CB8AC3E}">
        <p14:creationId xmlns:p14="http://schemas.microsoft.com/office/powerpoint/2010/main" val="2768713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 TSS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True Skill Statistic (TSS) was used to evaluate the performance of both methods. </a:t>
            </a:r>
          </a:p>
          <a:p>
            <a:pPr marL="0" indent="0">
              <a:buNone/>
            </a:pPr>
            <a:r>
              <a:rPr lang="en-US" dirty="0" smtClean="0"/>
              <a:t>The TSS is a general score for the models predictive capabilities, and ranges from 1 (perfect prediction) to -1 (inverse prediction). </a:t>
            </a:r>
          </a:p>
          <a:p>
            <a:pPr marL="0" indent="0">
              <a:buNone/>
            </a:pPr>
            <a:endParaRPr lang="en-US" dirty="0"/>
          </a:p>
          <a:p>
            <a:pPr marL="0" indent="0">
              <a:buNone/>
            </a:pPr>
            <a:endParaRPr lang="en-US" dirty="0" smtClean="0"/>
          </a:p>
          <a:p>
            <a:pPr marL="0" indent="0">
              <a:buNone/>
            </a:pPr>
            <a:r>
              <a:rPr lang="en-US" dirty="0" smtClean="0"/>
              <a:t>a = true positive 	b = false positive	c = false negative	</a:t>
            </a:r>
          </a:p>
          <a:p>
            <a:pPr marL="0" indent="0">
              <a:buNone/>
            </a:pPr>
            <a:r>
              <a:rPr lang="en-US" dirty="0" smtClean="0"/>
              <a:t>d = true negative</a:t>
            </a:r>
            <a:endParaRPr lang="en-US" dirty="0"/>
          </a:p>
        </p:txBody>
      </p:sp>
      <p:pic>
        <p:nvPicPr>
          <p:cNvPr id="4" name="Picture 3"/>
          <p:cNvPicPr>
            <a:picLocks noChangeAspect="1"/>
          </p:cNvPicPr>
          <p:nvPr/>
        </p:nvPicPr>
        <p:blipFill>
          <a:blip r:embed="rId2"/>
          <a:stretch>
            <a:fillRect/>
          </a:stretch>
        </p:blipFill>
        <p:spPr>
          <a:xfrm>
            <a:off x="3413936" y="3657600"/>
            <a:ext cx="4448952" cy="909637"/>
          </a:xfrm>
          <a:prstGeom prst="rect">
            <a:avLst/>
          </a:prstGeom>
        </p:spPr>
      </p:pic>
    </p:spTree>
    <p:extLst>
      <p:ext uri="{BB962C8B-B14F-4D97-AF65-F5344CB8AC3E}">
        <p14:creationId xmlns:p14="http://schemas.microsoft.com/office/powerpoint/2010/main" val="2282909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Food webs offer a simple, powerful way of incorporating complex aspects of diversity, community structure and ecosystem function. </a:t>
            </a:r>
          </a:p>
          <a:p>
            <a:pPr marL="0" indent="0">
              <a:buNone/>
            </a:pPr>
            <a:r>
              <a:rPr lang="en-US" dirty="0" smtClean="0"/>
              <a:t>However, their construction is logistically constraining, and it is difficult to do over a large spatial, or temporal scale, or across environmental gradients. </a:t>
            </a:r>
          </a:p>
          <a:p>
            <a:pPr marL="0" indent="0">
              <a:buNone/>
            </a:pPr>
            <a:r>
              <a:rPr lang="en-US" dirty="0" smtClean="0"/>
              <a:t>Therefore, there is a need for tools to be developed to make it possible to infer food web structure.  </a:t>
            </a:r>
            <a:endParaRPr lang="en-US" dirty="0"/>
          </a:p>
        </p:txBody>
      </p:sp>
    </p:spTree>
    <p:extLst>
      <p:ext uri="{BB962C8B-B14F-4D97-AF65-F5344CB8AC3E}">
        <p14:creationId xmlns:p14="http://schemas.microsoft.com/office/powerpoint/2010/main" val="1748148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l-GR" sz="3600" dirty="0" smtClean="0">
                <a:latin typeface="Calibri" panose="020F0502020204030204" pitchFamily="34" charset="0"/>
                <a:cs typeface="Calibri" panose="020F0502020204030204" pitchFamily="34" charset="0"/>
              </a:rPr>
              <a:t>β</a:t>
            </a:r>
            <a:r>
              <a:rPr lang="en-US" sz="3600" dirty="0">
                <a:latin typeface="Calibri" panose="020F0502020204030204" pitchFamily="34" charset="0"/>
                <a:cs typeface="Calibri" panose="020F0502020204030204" pitchFamily="34" charset="0"/>
              </a:rPr>
              <a:t> </a:t>
            </a:r>
            <a:r>
              <a:rPr lang="en-US" sz="3600" dirty="0" smtClean="0">
                <a:latin typeface="Calibri" panose="020F0502020204030204" pitchFamily="34" charset="0"/>
                <a:cs typeface="Calibri" panose="020F0502020204030204" pitchFamily="34" charset="0"/>
              </a:rPr>
              <a:t>species diversity </a:t>
            </a:r>
            <a:br>
              <a:rPr lang="en-US" sz="3600" dirty="0" smtClean="0">
                <a:latin typeface="Calibri" panose="020F0502020204030204" pitchFamily="34" charset="0"/>
                <a:cs typeface="Calibri" panose="020F0502020204030204" pitchFamily="34" charset="0"/>
              </a:rPr>
            </a:br>
            <a:r>
              <a:rPr lang="el-GR" sz="3600" dirty="0" smtClean="0">
                <a:latin typeface="Calibri" panose="020F0502020204030204" pitchFamily="34" charset="0"/>
                <a:cs typeface="Calibri" panose="020F0502020204030204" pitchFamily="34" charset="0"/>
              </a:rPr>
              <a:t>β</a:t>
            </a:r>
            <a:r>
              <a:rPr lang="en-US" sz="3600" dirty="0" smtClean="0">
                <a:latin typeface="Calibri" panose="020F0502020204030204" pitchFamily="34" charset="0"/>
                <a:cs typeface="Calibri" panose="020F0502020204030204" pitchFamily="34" charset="0"/>
              </a:rPr>
              <a:t> interaction diversity</a:t>
            </a:r>
            <a:endParaRPr lang="en-US" sz="3600" dirty="0"/>
          </a:p>
        </p:txBody>
      </p:sp>
      <p:sp>
        <p:nvSpPr>
          <p:cNvPr id="3" name="Content Placeholder 2"/>
          <p:cNvSpPr>
            <a:spLocks noGrp="1"/>
          </p:cNvSpPr>
          <p:nvPr>
            <p:ph idx="1"/>
          </p:nvPr>
        </p:nvSpPr>
        <p:spPr/>
        <p:txBody>
          <a:bodyPr/>
          <a:lstStyle/>
          <a:p>
            <a:pPr marL="0" indent="0">
              <a:buNone/>
            </a:pPr>
            <a:r>
              <a:rPr lang="en-US" dirty="0" err="1" smtClean="0"/>
              <a:t>Poisot</a:t>
            </a:r>
            <a:r>
              <a:rPr lang="en-US" dirty="0" smtClean="0"/>
              <a:t> et al. 2012 provide measure of the dissimilarity of interactions based solely on species turnover </a:t>
            </a:r>
            <a:r>
              <a:rPr lang="el-GR" dirty="0" smtClean="0">
                <a:latin typeface="Calibri" panose="020F0502020204030204" pitchFamily="34" charset="0"/>
                <a:cs typeface="Calibri" panose="020F0502020204030204" pitchFamily="34" charset="0"/>
              </a:rPr>
              <a:t>β</a:t>
            </a:r>
            <a:r>
              <a:rPr lang="en-US" baseline="-25000" dirty="0" smtClean="0">
                <a:latin typeface="Calibri" panose="020F0502020204030204" pitchFamily="34" charset="0"/>
                <a:cs typeface="Calibri" panose="020F0502020204030204" pitchFamily="34" charset="0"/>
              </a:rPr>
              <a:t>ST </a:t>
            </a:r>
            <a:r>
              <a:rPr lang="en-US" dirty="0" smtClean="0">
                <a:latin typeface="Calibri" panose="020F0502020204030204" pitchFamily="34" charset="0"/>
                <a:cs typeface="Calibri" panose="020F0502020204030204" pitchFamily="34" charset="0"/>
              </a:rPr>
              <a:t>, and the dissimilarity of shared species interacting differently </a:t>
            </a:r>
            <a:r>
              <a:rPr lang="el-GR" dirty="0" smtClean="0">
                <a:latin typeface="Calibri" panose="020F0502020204030204" pitchFamily="34" charset="0"/>
                <a:cs typeface="Calibri" panose="020F0502020204030204" pitchFamily="34" charset="0"/>
              </a:rPr>
              <a:t>β</a:t>
            </a:r>
            <a:r>
              <a:rPr lang="en-US" baseline="-25000" dirty="0" smtClean="0">
                <a:latin typeface="Calibri" panose="020F0502020204030204" pitchFamily="34" charset="0"/>
                <a:cs typeface="Calibri" panose="020F0502020204030204" pitchFamily="34" charset="0"/>
              </a:rPr>
              <a:t>OS</a:t>
            </a:r>
            <a:r>
              <a:rPr lang="en-US" dirty="0" smtClean="0">
                <a:latin typeface="Calibri" panose="020F0502020204030204" pitchFamily="34" charset="0"/>
                <a:cs typeface="Calibri" panose="020F0502020204030204" pitchFamily="34" charset="0"/>
              </a:rPr>
              <a:t> </a:t>
            </a:r>
          </a:p>
          <a:p>
            <a:pPr marL="0" indent="0">
              <a:buNone/>
            </a:pPr>
            <a:r>
              <a:rPr lang="el-GR" dirty="0" smtClean="0">
                <a:latin typeface="Calibri" panose="020F0502020204030204" pitchFamily="34" charset="0"/>
                <a:cs typeface="Calibri" panose="020F0502020204030204" pitchFamily="34" charset="0"/>
              </a:rPr>
              <a:t>β</a:t>
            </a:r>
            <a:r>
              <a:rPr lang="en-US" dirty="0" smtClean="0">
                <a:latin typeface="Calibri" panose="020F0502020204030204" pitchFamily="34" charset="0"/>
                <a:cs typeface="Calibri" panose="020F0502020204030204" pitchFamily="34" charset="0"/>
              </a:rPr>
              <a:t>’</a:t>
            </a:r>
            <a:r>
              <a:rPr lang="en-US" baseline="-25000" dirty="0" smtClean="0">
                <a:latin typeface="Calibri" panose="020F0502020204030204" pitchFamily="34" charset="0"/>
                <a:cs typeface="Calibri" panose="020F0502020204030204" pitchFamily="34" charset="0"/>
              </a:rPr>
              <a:t>OS</a:t>
            </a:r>
            <a:r>
              <a:rPr lang="en-US" dirty="0" smtClean="0"/>
              <a:t> is the dissimilarity of a local network with it’s counterpart in the </a:t>
            </a:r>
            <a:r>
              <a:rPr lang="en-US" dirty="0" err="1" smtClean="0"/>
              <a:t>metaweb</a:t>
            </a:r>
            <a:r>
              <a:rPr lang="en-US" dirty="0" smtClean="0"/>
              <a:t>. </a:t>
            </a:r>
            <a:endParaRPr lang="en-US" baseline="-25000" dirty="0" smtClean="0">
              <a:latin typeface="Calibri" panose="020F0502020204030204" pitchFamily="34" charset="0"/>
              <a:cs typeface="Calibri" panose="020F0502020204030204" pitchFamily="34" charset="0"/>
            </a:endParaRPr>
          </a:p>
          <a:p>
            <a:pPr marL="0" indent="0">
              <a:buNone/>
            </a:pPr>
            <a:r>
              <a:rPr lang="el-GR" dirty="0">
                <a:latin typeface="Calibri" panose="020F0502020204030204" pitchFamily="34" charset="0"/>
                <a:cs typeface="Calibri" panose="020F0502020204030204" pitchFamily="34" charset="0"/>
              </a:rPr>
              <a:t>β</a:t>
            </a:r>
            <a:r>
              <a:rPr lang="en-US" dirty="0" smtClean="0">
                <a:latin typeface="Calibri" panose="020F0502020204030204" pitchFamily="34" charset="0"/>
                <a:cs typeface="Calibri" panose="020F0502020204030204" pitchFamily="34" charset="0"/>
              </a:rPr>
              <a:t>’</a:t>
            </a:r>
            <a:r>
              <a:rPr lang="en-US" baseline="-25000" dirty="0" smtClean="0">
                <a:latin typeface="Calibri" panose="020F0502020204030204" pitchFamily="34" charset="0"/>
                <a:cs typeface="Calibri" panose="020F0502020204030204" pitchFamily="34" charset="0"/>
              </a:rPr>
              <a:t>OS </a:t>
            </a:r>
            <a:r>
              <a:rPr lang="en-US" dirty="0" smtClean="0">
                <a:latin typeface="Calibri" panose="020F0502020204030204" pitchFamily="34" charset="0"/>
                <a:cs typeface="Calibri" panose="020F0502020204030204" pitchFamily="34" charset="0"/>
              </a:rPr>
              <a:t>were calculated for all three web types (empirical, trait-matching inferred and </a:t>
            </a:r>
            <a:r>
              <a:rPr lang="en-US" dirty="0" err="1" smtClean="0">
                <a:latin typeface="Calibri" panose="020F0502020204030204" pitchFamily="34" charset="0"/>
                <a:cs typeface="Calibri" panose="020F0502020204030204" pitchFamily="34" charset="0"/>
              </a:rPr>
              <a:t>WebBuilder</a:t>
            </a:r>
            <a:r>
              <a:rPr lang="en-US" dirty="0" smtClean="0">
                <a:latin typeface="Calibri" panose="020F0502020204030204" pitchFamily="34" charset="0"/>
                <a:cs typeface="Calibri" panose="020F0502020204030204" pitchFamily="34" charset="0"/>
              </a:rPr>
              <a:t> function). </a:t>
            </a:r>
          </a:p>
          <a:p>
            <a:pPr marL="0" indent="0">
              <a:buNone/>
            </a:pPr>
            <a:r>
              <a:rPr lang="en-US" dirty="0" smtClean="0">
                <a:latin typeface="Calibri" panose="020F0502020204030204" pitchFamily="34" charset="0"/>
                <a:cs typeface="Calibri" panose="020F0502020204030204" pitchFamily="34" charset="0"/>
              </a:rPr>
              <a:t>The </a:t>
            </a:r>
            <a:r>
              <a:rPr lang="en-US" dirty="0" err="1" smtClean="0">
                <a:latin typeface="Calibri" panose="020F0502020204030204" pitchFamily="34" charset="0"/>
                <a:cs typeface="Calibri" panose="020F0502020204030204" pitchFamily="34" charset="0"/>
              </a:rPr>
              <a:t>WebBuilder</a:t>
            </a:r>
            <a:r>
              <a:rPr lang="en-US" dirty="0" smtClean="0">
                <a:latin typeface="Calibri" panose="020F0502020204030204" pitchFamily="34" charset="0"/>
                <a:cs typeface="Calibri" panose="020F0502020204030204" pitchFamily="34" charset="0"/>
              </a:rPr>
              <a:t> function does not allow species interactions to vary by default, but I wanted to see if the values provided by the trait-matching method are realistic to empirical values. </a:t>
            </a:r>
            <a:endParaRPr lang="en-US" dirty="0" smtClean="0"/>
          </a:p>
        </p:txBody>
      </p:sp>
      <p:grpSp>
        <p:nvGrpSpPr>
          <p:cNvPr id="6" name="Group 5"/>
          <p:cNvGrpSpPr/>
          <p:nvPr/>
        </p:nvGrpSpPr>
        <p:grpSpPr>
          <a:xfrm>
            <a:off x="5781674" y="205581"/>
            <a:ext cx="6029325" cy="1644650"/>
            <a:chOff x="3943350" y="1690688"/>
            <a:chExt cx="8248650" cy="2147887"/>
          </a:xfrm>
        </p:grpSpPr>
        <p:pic>
          <p:nvPicPr>
            <p:cNvPr id="4" name="Picture 3"/>
            <p:cNvPicPr>
              <a:picLocks noChangeAspect="1"/>
            </p:cNvPicPr>
            <p:nvPr/>
          </p:nvPicPr>
          <p:blipFill>
            <a:blip r:embed="rId3"/>
            <a:stretch>
              <a:fillRect/>
            </a:stretch>
          </p:blipFill>
          <p:spPr>
            <a:xfrm>
              <a:off x="3943810" y="1690688"/>
              <a:ext cx="8248190" cy="1814119"/>
            </a:xfrm>
            <a:prstGeom prst="rect">
              <a:avLst/>
            </a:prstGeom>
          </p:spPr>
        </p:pic>
        <p:sp>
          <p:nvSpPr>
            <p:cNvPr id="5" name="TextBox 4"/>
            <p:cNvSpPr txBox="1"/>
            <p:nvPr/>
          </p:nvSpPr>
          <p:spPr>
            <a:xfrm>
              <a:off x="3943350" y="3457575"/>
              <a:ext cx="3152775" cy="381000"/>
            </a:xfrm>
            <a:prstGeom prst="rect">
              <a:avLst/>
            </a:prstGeom>
            <a:noFill/>
          </p:spPr>
          <p:txBody>
            <a:bodyPr wrap="square" rtlCol="0">
              <a:spAutoFit/>
            </a:bodyPr>
            <a:lstStyle/>
            <a:p>
              <a:r>
                <a:rPr lang="en-US" dirty="0" err="1" smtClean="0"/>
                <a:t>Poisot</a:t>
              </a:r>
              <a:r>
                <a:rPr lang="en-US" dirty="0" smtClean="0"/>
                <a:t> et al. 2012</a:t>
              </a:r>
              <a:endParaRPr lang="en-US" dirty="0"/>
            </a:p>
          </p:txBody>
        </p:sp>
      </p:grpSp>
      <p:sp>
        <p:nvSpPr>
          <p:cNvPr id="10" name="TextBox 9"/>
          <p:cNvSpPr txBox="1"/>
          <p:nvPr/>
        </p:nvSpPr>
        <p:spPr>
          <a:xfrm>
            <a:off x="962024" y="6248400"/>
            <a:ext cx="10753725" cy="584775"/>
          </a:xfrm>
          <a:prstGeom prst="rect">
            <a:avLst/>
          </a:prstGeom>
          <a:noFill/>
        </p:spPr>
        <p:txBody>
          <a:bodyPr wrap="square" rtlCol="0">
            <a:spAutoFit/>
          </a:bodyPr>
          <a:lstStyle/>
          <a:p>
            <a:r>
              <a:rPr lang="en-US" sz="1600" dirty="0" err="1" smtClean="0"/>
              <a:t>Poisot</a:t>
            </a:r>
            <a:r>
              <a:rPr lang="en-US" sz="1600" dirty="0"/>
              <a:t>, T., Canard, E., </a:t>
            </a:r>
            <a:r>
              <a:rPr lang="en-US" sz="1600" dirty="0" err="1"/>
              <a:t>Mouillot</a:t>
            </a:r>
            <a:r>
              <a:rPr lang="en-US" sz="1600" dirty="0"/>
              <a:t>, D., </a:t>
            </a:r>
            <a:r>
              <a:rPr lang="en-US" sz="1600" dirty="0" err="1"/>
              <a:t>Mouquet</a:t>
            </a:r>
            <a:r>
              <a:rPr lang="en-US" sz="1600" dirty="0"/>
              <a:t>, N. &amp; Gravel, D. (2012). The dissimilarity of species interaction networks. </a:t>
            </a:r>
            <a:r>
              <a:rPr lang="en-US" sz="1600" i="1" dirty="0"/>
              <a:t>Ecol. Lett.</a:t>
            </a:r>
            <a:r>
              <a:rPr lang="en-US" sz="1600" dirty="0"/>
              <a:t>, 15, 1353–1361</a:t>
            </a:r>
          </a:p>
        </p:txBody>
      </p:sp>
    </p:spTree>
    <p:extLst>
      <p:ext uri="{BB962C8B-B14F-4D97-AF65-F5344CB8AC3E}">
        <p14:creationId xmlns:p14="http://schemas.microsoft.com/office/powerpoint/2010/main" val="2088945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575" y="98425"/>
            <a:ext cx="8401050" cy="815975"/>
          </a:xfrm>
        </p:spPr>
        <p:txBody>
          <a:bodyPr>
            <a:normAutofit/>
          </a:bodyPr>
          <a:lstStyle/>
          <a:p>
            <a:r>
              <a:rPr lang="en-US" sz="3600" dirty="0" smtClean="0"/>
              <a:t>Trait- matching: Parameterizing niche model</a:t>
            </a:r>
            <a:endParaRPr lang="en-US" sz="3600" dirty="0"/>
          </a:p>
        </p:txBody>
      </p:sp>
      <p:sp>
        <p:nvSpPr>
          <p:cNvPr id="6" name="TextBox 5"/>
          <p:cNvSpPr txBox="1"/>
          <p:nvPr/>
        </p:nvSpPr>
        <p:spPr>
          <a:xfrm>
            <a:off x="419099" y="6013231"/>
            <a:ext cx="6625168" cy="646331"/>
          </a:xfrm>
          <a:prstGeom prst="rect">
            <a:avLst/>
          </a:prstGeom>
          <a:noFill/>
        </p:spPr>
        <p:txBody>
          <a:bodyPr wrap="square" rtlCol="0">
            <a:spAutoFit/>
          </a:bodyPr>
          <a:lstStyle/>
          <a:p>
            <a:r>
              <a:rPr lang="en-US" dirty="0" smtClean="0"/>
              <a:t>Plot of quantile regression (0.97, 0.01) of feeding interactions between species averaged body mass from 16 food webs [-</a:t>
            </a:r>
            <a:r>
              <a:rPr lang="en-US" dirty="0" err="1" smtClean="0"/>
              <a:t>AkatoreB</a:t>
            </a:r>
            <a:r>
              <a:rPr lang="en-US" dirty="0" smtClean="0"/>
              <a:t>] </a:t>
            </a:r>
            <a:endParaRPr lang="en-US" dirty="0"/>
          </a:p>
        </p:txBody>
      </p:sp>
      <p:sp>
        <p:nvSpPr>
          <p:cNvPr id="3" name="TextBox 2"/>
          <p:cNvSpPr txBox="1"/>
          <p:nvPr/>
        </p:nvSpPr>
        <p:spPr>
          <a:xfrm>
            <a:off x="9191625" y="1066800"/>
            <a:ext cx="2847975" cy="2677656"/>
          </a:xfrm>
          <a:prstGeom prst="rect">
            <a:avLst/>
          </a:prstGeom>
          <a:noFill/>
        </p:spPr>
        <p:txBody>
          <a:bodyPr wrap="square" rtlCol="0">
            <a:spAutoFit/>
          </a:bodyPr>
          <a:lstStyle/>
          <a:p>
            <a:r>
              <a:rPr lang="en-US" sz="2400" dirty="0" smtClean="0"/>
              <a:t>Coefficient estimates based on these regressions are used to estimate the centroid and range of the diet breadth for a given body size. </a:t>
            </a:r>
            <a:endParaRPr lang="en-US" sz="2400" dirty="0"/>
          </a:p>
        </p:txBody>
      </p:sp>
      <p:pic>
        <p:nvPicPr>
          <p:cNvPr id="7" name="Picture 6"/>
          <p:cNvPicPr>
            <a:picLocks noChangeAspect="1"/>
          </p:cNvPicPr>
          <p:nvPr/>
        </p:nvPicPr>
        <p:blipFill>
          <a:blip r:embed="rId2"/>
          <a:stretch>
            <a:fillRect/>
          </a:stretch>
        </p:blipFill>
        <p:spPr>
          <a:xfrm>
            <a:off x="419099" y="718808"/>
            <a:ext cx="8362951" cy="5273780"/>
          </a:xfrm>
          <a:prstGeom prst="rect">
            <a:avLst/>
          </a:prstGeom>
        </p:spPr>
      </p:pic>
    </p:spTree>
    <p:extLst>
      <p:ext uri="{BB962C8B-B14F-4D97-AF65-F5344CB8AC3E}">
        <p14:creationId xmlns:p14="http://schemas.microsoft.com/office/powerpoint/2010/main" val="2163597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Fish in trait matching model</a:t>
            </a:r>
            <a:endParaRPr lang="en-US" dirty="0"/>
          </a:p>
        </p:txBody>
      </p:sp>
      <p:sp>
        <p:nvSpPr>
          <p:cNvPr id="3" name="Content Placeholder 2"/>
          <p:cNvSpPr>
            <a:spLocks noGrp="1"/>
          </p:cNvSpPr>
          <p:nvPr>
            <p:ph idx="1"/>
          </p:nvPr>
        </p:nvSpPr>
        <p:spPr/>
        <p:txBody>
          <a:bodyPr/>
          <a:lstStyle/>
          <a:p>
            <a:pPr marL="0" indent="0">
              <a:buNone/>
            </a:pPr>
            <a:r>
              <a:rPr lang="en-US" dirty="0" smtClean="0"/>
              <a:t>Fish lengths and abundances were not available in the data.</a:t>
            </a:r>
          </a:p>
          <a:p>
            <a:pPr marL="0" indent="0">
              <a:buNone/>
            </a:pPr>
            <a:r>
              <a:rPr lang="en-US" dirty="0" smtClean="0"/>
              <a:t>Downloaded fish data for the </a:t>
            </a:r>
            <a:r>
              <a:rPr lang="en-US" dirty="0" err="1" smtClean="0"/>
              <a:t>Taieri</a:t>
            </a:r>
            <a:r>
              <a:rPr lang="en-US" dirty="0" smtClean="0"/>
              <a:t> watershed from NZ fish data base.</a:t>
            </a:r>
          </a:p>
          <a:p>
            <a:pPr marL="0" indent="0">
              <a:buNone/>
            </a:pPr>
            <a:r>
              <a:rPr lang="en-US" dirty="0" smtClean="0"/>
              <a:t>Fish length data available were only minimum and maximum lengths. </a:t>
            </a:r>
          </a:p>
          <a:p>
            <a:pPr marL="0" indent="0">
              <a:buNone/>
            </a:pPr>
            <a:r>
              <a:rPr lang="en-US" dirty="0" smtClean="0"/>
              <a:t>Parameterized the model using 4 values: minimum-minimum, mean-minimum, mean-maximum, maximum-maximum. </a:t>
            </a:r>
          </a:p>
          <a:p>
            <a:pPr marL="0" indent="0">
              <a:buNone/>
            </a:pPr>
            <a:r>
              <a:rPr lang="en-US" dirty="0" smtClean="0"/>
              <a:t>NZ Fish database does not have abundance data, so performed sensitivity analysis using varying levels of relative fish abundance. </a:t>
            </a:r>
            <a:endParaRPr lang="en-US" dirty="0"/>
          </a:p>
        </p:txBody>
      </p:sp>
    </p:spTree>
    <p:extLst>
      <p:ext uri="{BB962C8B-B14F-4D97-AF65-F5344CB8AC3E}">
        <p14:creationId xmlns:p14="http://schemas.microsoft.com/office/powerpoint/2010/main" val="41675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5905500"/>
            <a:ext cx="12077700" cy="830997"/>
          </a:xfrm>
          <a:prstGeom prst="rect">
            <a:avLst/>
          </a:prstGeom>
          <a:noFill/>
        </p:spPr>
        <p:txBody>
          <a:bodyPr wrap="square" rtlCol="0">
            <a:spAutoFit/>
          </a:bodyPr>
          <a:lstStyle/>
          <a:p>
            <a:r>
              <a:rPr lang="en-US" sz="1600" dirty="0" smtClean="0"/>
              <a:t>Parameters for trait-matching model, using 4 different sizes of fish. B0 (top panel) = intercept of the hi, center, and lo quantile regression. B1 (bottom panel) = slope of hi, center and lo quantile regression.  </a:t>
            </a:r>
            <a:r>
              <a:rPr lang="en-US" sz="1600" dirty="0" err="1" smtClean="0"/>
              <a:t>Max.max</a:t>
            </a:r>
            <a:r>
              <a:rPr lang="en-US" sz="1600" dirty="0" smtClean="0"/>
              <a:t> = maximum max fish length, </a:t>
            </a:r>
            <a:r>
              <a:rPr lang="en-US" sz="1600" dirty="0" err="1" smtClean="0"/>
              <a:t>mean.max</a:t>
            </a:r>
            <a:r>
              <a:rPr lang="en-US" sz="1600" dirty="0" smtClean="0"/>
              <a:t> = mean maximum fish length, </a:t>
            </a:r>
            <a:r>
              <a:rPr lang="en-US" sz="1600" dirty="0" err="1" smtClean="0"/>
              <a:t>mean.min</a:t>
            </a:r>
            <a:r>
              <a:rPr lang="en-US" sz="1600" dirty="0" smtClean="0"/>
              <a:t> = mean minimum fish length, </a:t>
            </a:r>
            <a:r>
              <a:rPr lang="en-US" sz="1600" dirty="0" err="1" smtClean="0"/>
              <a:t>min.min</a:t>
            </a:r>
            <a:r>
              <a:rPr lang="en-US" sz="1600" dirty="0" smtClean="0"/>
              <a:t>  = minimum min fish length</a:t>
            </a:r>
            <a:endParaRPr lang="en-US" sz="1600" dirty="0"/>
          </a:p>
        </p:txBody>
      </p:sp>
      <p:sp>
        <p:nvSpPr>
          <p:cNvPr id="4" name="TextBox 3"/>
          <p:cNvSpPr txBox="1"/>
          <p:nvPr/>
        </p:nvSpPr>
        <p:spPr>
          <a:xfrm>
            <a:off x="142875" y="180974"/>
            <a:ext cx="10839450" cy="830997"/>
          </a:xfrm>
          <a:prstGeom prst="rect">
            <a:avLst/>
          </a:prstGeom>
          <a:noFill/>
        </p:spPr>
        <p:txBody>
          <a:bodyPr wrap="square" rtlCol="0">
            <a:spAutoFit/>
          </a:bodyPr>
          <a:lstStyle/>
          <a:p>
            <a:r>
              <a:rPr lang="en-US" sz="4800" dirty="0" smtClean="0"/>
              <a:t>Gravel parameter coefficients ~ 4 fish size </a:t>
            </a:r>
            <a:endParaRPr lang="en-US" sz="4800" dirty="0"/>
          </a:p>
        </p:txBody>
      </p:sp>
      <p:sp>
        <p:nvSpPr>
          <p:cNvPr id="5" name="TextBox 4"/>
          <p:cNvSpPr txBox="1"/>
          <p:nvPr/>
        </p:nvSpPr>
        <p:spPr>
          <a:xfrm>
            <a:off x="7820025" y="1142999"/>
            <a:ext cx="4095750" cy="3108543"/>
          </a:xfrm>
          <a:prstGeom prst="rect">
            <a:avLst/>
          </a:prstGeom>
          <a:noFill/>
        </p:spPr>
        <p:txBody>
          <a:bodyPr wrap="square" rtlCol="0">
            <a:spAutoFit/>
          </a:bodyPr>
          <a:lstStyle/>
          <a:p>
            <a:r>
              <a:rPr lang="en-US" sz="2800" dirty="0" smtClean="0"/>
              <a:t>Estimated parameter coefficients did vary based on fish sized used. However, TSS (next slide) did not vary significantly based on fish size used to parameterize model. </a:t>
            </a:r>
            <a:endParaRPr lang="en-US" sz="2800" dirty="0"/>
          </a:p>
        </p:txBody>
      </p:sp>
      <p:pic>
        <p:nvPicPr>
          <p:cNvPr id="6" name="Picture 5"/>
          <p:cNvPicPr>
            <a:picLocks noChangeAspect="1"/>
          </p:cNvPicPr>
          <p:nvPr/>
        </p:nvPicPr>
        <p:blipFill>
          <a:blip r:embed="rId2"/>
          <a:stretch>
            <a:fillRect/>
          </a:stretch>
        </p:blipFill>
        <p:spPr>
          <a:xfrm>
            <a:off x="0" y="1142999"/>
            <a:ext cx="7820025" cy="4648200"/>
          </a:xfrm>
          <a:prstGeom prst="rect">
            <a:avLst/>
          </a:prstGeom>
        </p:spPr>
      </p:pic>
    </p:spTree>
    <p:extLst>
      <p:ext uri="{BB962C8B-B14F-4D97-AF65-F5344CB8AC3E}">
        <p14:creationId xmlns:p14="http://schemas.microsoft.com/office/powerpoint/2010/main" val="612701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1392072"/>
            <a:ext cx="7721600" cy="4992178"/>
          </a:xfrm>
          <a:prstGeom prst="rect">
            <a:avLst/>
          </a:prstGeom>
        </p:spPr>
      </p:pic>
      <p:sp>
        <p:nvSpPr>
          <p:cNvPr id="3" name="TextBox 2"/>
          <p:cNvSpPr txBox="1"/>
          <p:nvPr/>
        </p:nvSpPr>
        <p:spPr>
          <a:xfrm>
            <a:off x="142875" y="180974"/>
            <a:ext cx="7762875" cy="830997"/>
          </a:xfrm>
          <a:prstGeom prst="rect">
            <a:avLst/>
          </a:prstGeom>
          <a:noFill/>
        </p:spPr>
        <p:txBody>
          <a:bodyPr wrap="square" rtlCol="0">
            <a:spAutoFit/>
          </a:bodyPr>
          <a:lstStyle/>
          <a:p>
            <a:r>
              <a:rPr lang="en-US" sz="4800" dirty="0"/>
              <a:t>Gravel </a:t>
            </a:r>
            <a:r>
              <a:rPr lang="en-US" sz="4800" dirty="0" smtClean="0"/>
              <a:t>TSS </a:t>
            </a:r>
            <a:r>
              <a:rPr lang="en-US" sz="4800" dirty="0"/>
              <a:t>~ 4 fish size </a:t>
            </a:r>
          </a:p>
        </p:txBody>
      </p:sp>
      <p:sp>
        <p:nvSpPr>
          <p:cNvPr id="4" name="TextBox 3"/>
          <p:cNvSpPr txBox="1"/>
          <p:nvPr/>
        </p:nvSpPr>
        <p:spPr>
          <a:xfrm>
            <a:off x="6696075" y="4352925"/>
            <a:ext cx="5420941" cy="2031325"/>
          </a:xfrm>
          <a:prstGeom prst="rect">
            <a:avLst/>
          </a:prstGeom>
          <a:noFill/>
        </p:spPr>
        <p:txBody>
          <a:bodyPr wrap="square" rtlCol="0">
            <a:spAutoFit/>
          </a:bodyPr>
          <a:lstStyle/>
          <a:p>
            <a:r>
              <a:rPr lang="en-US" dirty="0" smtClean="0"/>
              <a:t>Supplemental. Mean TSS (+- SD), using 4 different sizes of fish. Model = initial inference. Prune = pruning “forbidden links” based on taxonomy.</a:t>
            </a:r>
          </a:p>
          <a:p>
            <a:r>
              <a:rPr lang="en-US" dirty="0" err="1" smtClean="0"/>
              <a:t>Max.max</a:t>
            </a:r>
            <a:r>
              <a:rPr lang="en-US" dirty="0" smtClean="0"/>
              <a:t> = maximum max fish length, </a:t>
            </a:r>
            <a:r>
              <a:rPr lang="en-US" dirty="0" err="1" smtClean="0"/>
              <a:t>mean.max</a:t>
            </a:r>
            <a:r>
              <a:rPr lang="en-US" dirty="0" smtClean="0"/>
              <a:t> = mean maximum fish length, </a:t>
            </a:r>
            <a:r>
              <a:rPr lang="en-US" dirty="0" err="1" smtClean="0"/>
              <a:t>mean.min</a:t>
            </a:r>
            <a:r>
              <a:rPr lang="en-US" dirty="0" smtClean="0"/>
              <a:t> = mean minimum fish length, </a:t>
            </a:r>
            <a:r>
              <a:rPr lang="en-US" dirty="0" err="1" smtClean="0"/>
              <a:t>min.min</a:t>
            </a:r>
            <a:r>
              <a:rPr lang="en-US" dirty="0" smtClean="0"/>
              <a:t>  = minimum min fish length</a:t>
            </a:r>
            <a:endParaRPr lang="en-US" dirty="0"/>
          </a:p>
        </p:txBody>
      </p:sp>
      <p:sp>
        <p:nvSpPr>
          <p:cNvPr id="5" name="Rectangle 4"/>
          <p:cNvSpPr/>
          <p:nvPr/>
        </p:nvSpPr>
        <p:spPr>
          <a:xfrm>
            <a:off x="8048627" y="347365"/>
            <a:ext cx="4068390" cy="2677656"/>
          </a:xfrm>
          <a:prstGeom prst="rect">
            <a:avLst/>
          </a:prstGeom>
        </p:spPr>
        <p:txBody>
          <a:bodyPr wrap="square">
            <a:spAutoFit/>
          </a:bodyPr>
          <a:lstStyle/>
          <a:p>
            <a:r>
              <a:rPr lang="en-US" sz="2800" dirty="0" smtClean="0"/>
              <a:t>Predictions did not vary significantly for 4 fish sizes used. However, variance </a:t>
            </a:r>
            <a:r>
              <a:rPr lang="en-US" sz="2800" dirty="0" err="1" smtClean="0"/>
              <a:t>aroun</a:t>
            </a:r>
            <a:r>
              <a:rPr lang="en-US" sz="2800" dirty="0" smtClean="0"/>
              <a:t> mean-min was lowest, so this was used in </a:t>
            </a:r>
            <a:r>
              <a:rPr lang="en-US" sz="2800" dirty="0"/>
              <a:t>all further analyses</a:t>
            </a:r>
          </a:p>
        </p:txBody>
      </p:sp>
    </p:spTree>
    <p:extLst>
      <p:ext uri="{BB962C8B-B14F-4D97-AF65-F5344CB8AC3E}">
        <p14:creationId xmlns:p14="http://schemas.microsoft.com/office/powerpoint/2010/main" val="3554373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75" y="180974"/>
            <a:ext cx="11115675" cy="830997"/>
          </a:xfrm>
          <a:prstGeom prst="rect">
            <a:avLst/>
          </a:prstGeom>
          <a:noFill/>
        </p:spPr>
        <p:txBody>
          <a:bodyPr wrap="square" rtlCol="0">
            <a:spAutoFit/>
          </a:bodyPr>
          <a:lstStyle/>
          <a:p>
            <a:r>
              <a:rPr lang="en-US" sz="4800" dirty="0" smtClean="0"/>
              <a:t>Gravel TSS ~ fish relative abundance values </a:t>
            </a:r>
            <a:endParaRPr lang="en-US" sz="4800" dirty="0"/>
          </a:p>
        </p:txBody>
      </p:sp>
      <p:sp>
        <p:nvSpPr>
          <p:cNvPr id="4" name="TextBox 3"/>
          <p:cNvSpPr txBox="1"/>
          <p:nvPr/>
        </p:nvSpPr>
        <p:spPr>
          <a:xfrm>
            <a:off x="8553450" y="1552575"/>
            <a:ext cx="3238500" cy="4154984"/>
          </a:xfrm>
          <a:prstGeom prst="rect">
            <a:avLst/>
          </a:prstGeom>
          <a:noFill/>
        </p:spPr>
        <p:txBody>
          <a:bodyPr wrap="square" rtlCol="0">
            <a:spAutoFit/>
          </a:bodyPr>
          <a:lstStyle/>
          <a:p>
            <a:r>
              <a:rPr lang="en-US" sz="2400" dirty="0" smtClean="0"/>
              <a:t>TSS was dependent on relative fish abundance value. However, TSS was only sensitive to extremely low values for relative fish abundance (&lt; 0.15). Used relative abundance value for fish of 0.20 for all further analyses</a:t>
            </a:r>
          </a:p>
          <a:p>
            <a:endParaRPr lang="en-US" sz="2400" dirty="0"/>
          </a:p>
        </p:txBody>
      </p:sp>
      <p:pic>
        <p:nvPicPr>
          <p:cNvPr id="5" name="Picture 4"/>
          <p:cNvPicPr>
            <a:picLocks noChangeAspect="1"/>
          </p:cNvPicPr>
          <p:nvPr/>
        </p:nvPicPr>
        <p:blipFill>
          <a:blip r:embed="rId2"/>
          <a:stretch>
            <a:fillRect/>
          </a:stretch>
        </p:blipFill>
        <p:spPr>
          <a:xfrm>
            <a:off x="142875" y="1354666"/>
            <a:ext cx="8111067" cy="4910667"/>
          </a:xfrm>
          <a:prstGeom prst="rect">
            <a:avLst/>
          </a:prstGeom>
        </p:spPr>
      </p:pic>
    </p:spTree>
    <p:extLst>
      <p:ext uri="{BB962C8B-B14F-4D97-AF65-F5344CB8AC3E}">
        <p14:creationId xmlns:p14="http://schemas.microsoft.com/office/powerpoint/2010/main" val="2254052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75" y="171449"/>
            <a:ext cx="11887200" cy="830997"/>
          </a:xfrm>
          <a:prstGeom prst="rect">
            <a:avLst/>
          </a:prstGeom>
          <a:noFill/>
        </p:spPr>
        <p:txBody>
          <a:bodyPr wrap="square" rtlCol="0">
            <a:spAutoFit/>
          </a:bodyPr>
          <a:lstStyle/>
          <a:p>
            <a:r>
              <a:rPr lang="en-US" sz="4800" dirty="0" smtClean="0"/>
              <a:t>Trait matching, pruning “forbidden taxa” </a:t>
            </a:r>
            <a:endParaRPr lang="en-US" sz="4800" dirty="0"/>
          </a:p>
        </p:txBody>
      </p:sp>
      <p:graphicFrame>
        <p:nvGraphicFramePr>
          <p:cNvPr id="4" name="Table 3"/>
          <p:cNvGraphicFramePr>
            <a:graphicFrameLocks noGrp="1"/>
          </p:cNvGraphicFramePr>
          <p:nvPr>
            <p:extLst>
              <p:ext uri="{D42A27DB-BD31-4B8C-83A1-F6EECF244321}">
                <p14:modId xmlns:p14="http://schemas.microsoft.com/office/powerpoint/2010/main" val="4069627707"/>
              </p:ext>
            </p:extLst>
          </p:nvPr>
        </p:nvGraphicFramePr>
        <p:xfrm>
          <a:off x="1117600" y="1626394"/>
          <a:ext cx="2854325" cy="4763770"/>
        </p:xfrm>
        <a:graphic>
          <a:graphicData uri="http://schemas.openxmlformats.org/drawingml/2006/table">
            <a:tbl>
              <a:tblPr/>
              <a:tblGrid>
                <a:gridCol w="2854325"/>
              </a:tblGrid>
              <a:tr h="184150">
                <a:tc>
                  <a:txBody>
                    <a:bodyPr/>
                    <a:lstStyle/>
                    <a:p>
                      <a:pPr algn="l" fontAlgn="b"/>
                      <a:r>
                        <a:rPr lang="en-US" sz="2800" b="0" i="0" u="none" strike="noStrike" dirty="0" smtClean="0">
                          <a:solidFill>
                            <a:srgbClr val="000000"/>
                          </a:solidFill>
                          <a:effectLst/>
                          <a:latin typeface="Calibri" panose="020F0502020204030204" pitchFamily="34" charset="0"/>
                        </a:rPr>
                        <a:t>Non-predatory taxa</a:t>
                      </a:r>
                      <a:endParaRPr lang="en-US" sz="2800" b="0"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4150">
                <a:tc>
                  <a:txBody>
                    <a:bodyPr/>
                    <a:lstStyle/>
                    <a:p>
                      <a:pPr algn="l" fontAlgn="b"/>
                      <a:r>
                        <a:rPr lang="en-US" sz="2800" b="0" i="0" u="none" strike="noStrike">
                          <a:solidFill>
                            <a:srgbClr val="000000"/>
                          </a:solidFill>
                          <a:effectLst/>
                          <a:latin typeface="Calibri" panose="020F0502020204030204" pitchFamily="34" charset="0"/>
                        </a:rPr>
                        <a:t>Amphipoda</a:t>
                      </a:r>
                    </a:p>
                  </a:txBody>
                  <a:tcPr marL="6350" marR="6350" marT="6350" marB="0" anchor="b">
                    <a:lnL>
                      <a:noFill/>
                    </a:lnL>
                    <a:lnR>
                      <a:noFill/>
                    </a:lnR>
                    <a:lnT w="12700" cap="flat" cmpd="sng" algn="ctr">
                      <a:solidFill>
                        <a:schemeClr val="tx1"/>
                      </a:solidFill>
                      <a:prstDash val="solid"/>
                      <a:round/>
                      <a:headEnd type="none" w="med" len="med"/>
                      <a:tailEnd type="none" w="med" len="med"/>
                    </a:lnT>
                    <a:lnB>
                      <a:noFill/>
                    </a:lnB>
                  </a:tcPr>
                </a:tc>
              </a:tr>
              <a:tr h="184150">
                <a:tc>
                  <a:txBody>
                    <a:bodyPr/>
                    <a:lstStyle/>
                    <a:p>
                      <a:pPr algn="l" fontAlgn="b"/>
                      <a:r>
                        <a:rPr lang="en-US" sz="2800" b="0" i="0" u="none" strike="noStrike">
                          <a:solidFill>
                            <a:srgbClr val="000000"/>
                          </a:solidFill>
                          <a:effectLst/>
                          <a:latin typeface="Calibri" panose="020F0502020204030204" pitchFamily="34" charset="0"/>
                        </a:rPr>
                        <a:t>Atalophlebioides</a:t>
                      </a:r>
                    </a:p>
                  </a:txBody>
                  <a:tcPr marL="6350" marR="6350" marT="6350" marB="0" anchor="b">
                    <a:lnL>
                      <a:noFill/>
                    </a:lnL>
                    <a:lnR>
                      <a:noFill/>
                    </a:lnR>
                    <a:lnT>
                      <a:noFill/>
                    </a:lnT>
                    <a:lnB>
                      <a:noFill/>
                    </a:lnB>
                  </a:tcPr>
                </a:tc>
              </a:tr>
              <a:tr h="184150">
                <a:tc>
                  <a:txBody>
                    <a:bodyPr/>
                    <a:lstStyle/>
                    <a:p>
                      <a:pPr algn="l" fontAlgn="b"/>
                      <a:r>
                        <a:rPr lang="en-US" sz="2800" b="0" i="0" u="none" strike="noStrike" dirty="0" err="1">
                          <a:solidFill>
                            <a:srgbClr val="000000"/>
                          </a:solidFill>
                          <a:effectLst/>
                          <a:latin typeface="Calibri" panose="020F0502020204030204" pitchFamily="34" charset="0"/>
                        </a:rPr>
                        <a:t>Austroclima</a:t>
                      </a:r>
                      <a:endParaRPr lang="en-US" sz="2800" b="0"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r>
              <a:tr h="184150">
                <a:tc>
                  <a:txBody>
                    <a:bodyPr/>
                    <a:lstStyle/>
                    <a:p>
                      <a:pPr algn="l" fontAlgn="b"/>
                      <a:r>
                        <a:rPr lang="en-US" sz="2800" b="0" i="0" u="none" strike="noStrike">
                          <a:solidFill>
                            <a:srgbClr val="000000"/>
                          </a:solidFill>
                          <a:effectLst/>
                          <a:latin typeface="Calibri" panose="020F0502020204030204" pitchFamily="34" charset="0"/>
                        </a:rPr>
                        <a:t>Austrosimulium</a:t>
                      </a:r>
                    </a:p>
                  </a:txBody>
                  <a:tcPr marL="6350" marR="6350" marT="6350" marB="0" anchor="b">
                    <a:lnL>
                      <a:noFill/>
                    </a:lnL>
                    <a:lnR>
                      <a:noFill/>
                    </a:lnR>
                    <a:lnT>
                      <a:noFill/>
                    </a:lnT>
                    <a:lnB>
                      <a:noFill/>
                    </a:lnB>
                  </a:tcPr>
                </a:tc>
              </a:tr>
              <a:tr h="184150">
                <a:tc>
                  <a:txBody>
                    <a:bodyPr/>
                    <a:lstStyle/>
                    <a:p>
                      <a:pPr algn="l" fontAlgn="b"/>
                      <a:r>
                        <a:rPr lang="en-US" sz="2800" b="0" i="0" u="none" strike="noStrike" dirty="0" err="1">
                          <a:solidFill>
                            <a:srgbClr val="000000"/>
                          </a:solidFill>
                          <a:effectLst/>
                          <a:latin typeface="Calibri" panose="020F0502020204030204" pitchFamily="34" charset="0"/>
                        </a:rPr>
                        <a:t>Coloburiscus</a:t>
                      </a:r>
                      <a:endParaRPr lang="en-US" sz="2800" b="0"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r>
              <a:tr h="184150">
                <a:tc>
                  <a:txBody>
                    <a:bodyPr/>
                    <a:lstStyle/>
                    <a:p>
                      <a:pPr algn="l" fontAlgn="b"/>
                      <a:r>
                        <a:rPr lang="en-US" sz="2800" b="0" i="0" u="none" strike="noStrike">
                          <a:solidFill>
                            <a:srgbClr val="000000"/>
                          </a:solidFill>
                          <a:effectLst/>
                          <a:latin typeface="Calibri" panose="020F0502020204030204" pitchFamily="34" charset="0"/>
                        </a:rPr>
                        <a:t>Deleatidium</a:t>
                      </a:r>
                    </a:p>
                  </a:txBody>
                  <a:tcPr marL="6350" marR="6350" marT="6350" marB="0" anchor="b">
                    <a:lnL>
                      <a:noFill/>
                    </a:lnL>
                    <a:lnR>
                      <a:noFill/>
                    </a:lnR>
                    <a:lnT>
                      <a:noFill/>
                    </a:lnT>
                    <a:lnB>
                      <a:noFill/>
                    </a:lnB>
                  </a:tcPr>
                </a:tc>
              </a:tr>
              <a:tr h="184150">
                <a:tc>
                  <a:txBody>
                    <a:bodyPr/>
                    <a:lstStyle/>
                    <a:p>
                      <a:pPr algn="l" fontAlgn="b"/>
                      <a:r>
                        <a:rPr lang="en-US" sz="2800" b="0" i="0" u="none" strike="noStrike">
                          <a:solidFill>
                            <a:srgbClr val="000000"/>
                          </a:solidFill>
                          <a:effectLst/>
                          <a:latin typeface="Calibri" panose="020F0502020204030204" pitchFamily="34" charset="0"/>
                        </a:rPr>
                        <a:t>Nesameletus</a:t>
                      </a:r>
                    </a:p>
                  </a:txBody>
                  <a:tcPr marL="6350" marR="6350" marT="6350" marB="0" anchor="b">
                    <a:lnL>
                      <a:noFill/>
                    </a:lnL>
                    <a:lnR>
                      <a:noFill/>
                    </a:lnR>
                    <a:lnT>
                      <a:noFill/>
                    </a:lnT>
                    <a:lnB>
                      <a:noFill/>
                    </a:lnB>
                  </a:tcPr>
                </a:tc>
              </a:tr>
              <a:tr h="184150">
                <a:tc>
                  <a:txBody>
                    <a:bodyPr/>
                    <a:lstStyle/>
                    <a:p>
                      <a:pPr algn="l" fontAlgn="b"/>
                      <a:r>
                        <a:rPr lang="en-US" sz="2800" b="0" i="0" u="none" strike="noStrike">
                          <a:solidFill>
                            <a:srgbClr val="000000"/>
                          </a:solidFill>
                          <a:effectLst/>
                          <a:latin typeface="Calibri" panose="020F0502020204030204" pitchFamily="34" charset="0"/>
                        </a:rPr>
                        <a:t>Oxyethira</a:t>
                      </a:r>
                    </a:p>
                  </a:txBody>
                  <a:tcPr marL="6350" marR="6350" marT="6350" marB="0" anchor="b">
                    <a:lnL>
                      <a:noFill/>
                    </a:lnL>
                    <a:lnR>
                      <a:noFill/>
                    </a:lnR>
                    <a:lnT>
                      <a:noFill/>
                    </a:lnT>
                    <a:lnB>
                      <a:noFill/>
                    </a:lnB>
                  </a:tcPr>
                </a:tc>
              </a:tr>
              <a:tr h="184150">
                <a:tc>
                  <a:txBody>
                    <a:bodyPr/>
                    <a:lstStyle/>
                    <a:p>
                      <a:pPr algn="l" fontAlgn="b"/>
                      <a:r>
                        <a:rPr lang="en-US" sz="2800" b="0" i="0" u="none" strike="noStrike">
                          <a:solidFill>
                            <a:srgbClr val="000000"/>
                          </a:solidFill>
                          <a:effectLst/>
                          <a:latin typeface="Calibri" panose="020F0502020204030204" pitchFamily="34" charset="0"/>
                        </a:rPr>
                        <a:t>Potamopyrgus</a:t>
                      </a:r>
                    </a:p>
                  </a:txBody>
                  <a:tcPr marL="6350" marR="6350" marT="6350" marB="0" anchor="b">
                    <a:lnL>
                      <a:noFill/>
                    </a:lnL>
                    <a:lnR>
                      <a:noFill/>
                    </a:lnR>
                    <a:lnT>
                      <a:noFill/>
                    </a:lnT>
                    <a:lnB>
                      <a:noFill/>
                    </a:lnB>
                  </a:tcPr>
                </a:tc>
              </a:tr>
              <a:tr h="184150">
                <a:tc>
                  <a:txBody>
                    <a:bodyPr/>
                    <a:lstStyle/>
                    <a:p>
                      <a:pPr algn="l" fontAlgn="b"/>
                      <a:r>
                        <a:rPr lang="en-US" sz="2800" b="0" i="0" u="none" strike="noStrike" dirty="0" err="1">
                          <a:solidFill>
                            <a:srgbClr val="000000"/>
                          </a:solidFill>
                          <a:effectLst/>
                          <a:latin typeface="Calibri" panose="020F0502020204030204" pitchFamily="34" charset="0"/>
                        </a:rPr>
                        <a:t>Zephlebia</a:t>
                      </a:r>
                      <a:endParaRPr lang="en-US" sz="2800" b="0"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r>
            </a:tbl>
          </a:graphicData>
        </a:graphic>
      </p:graphicFrame>
      <p:sp>
        <p:nvSpPr>
          <p:cNvPr id="5" name="TextBox 4"/>
          <p:cNvSpPr txBox="1"/>
          <p:nvPr/>
        </p:nvSpPr>
        <p:spPr>
          <a:xfrm>
            <a:off x="4162425" y="1255334"/>
            <a:ext cx="7867650" cy="5509200"/>
          </a:xfrm>
          <a:prstGeom prst="rect">
            <a:avLst/>
          </a:prstGeom>
          <a:noFill/>
        </p:spPr>
        <p:txBody>
          <a:bodyPr wrap="square" rtlCol="0">
            <a:spAutoFit/>
          </a:bodyPr>
          <a:lstStyle/>
          <a:p>
            <a:r>
              <a:rPr lang="en-US" sz="2200" dirty="0" smtClean="0"/>
              <a:t>The taxa listed at right were pruned from the predation matrices so that they were “forbidden” from consuming animals (e.g. their column values were set to 0).</a:t>
            </a:r>
          </a:p>
          <a:p>
            <a:r>
              <a:rPr lang="en-US" sz="2200" dirty="0" smtClean="0"/>
              <a:t>These represent only taxa present in the </a:t>
            </a:r>
            <a:r>
              <a:rPr lang="en-US" sz="2200" dirty="0" err="1" smtClean="0"/>
              <a:t>Taieri</a:t>
            </a:r>
            <a:r>
              <a:rPr lang="en-US" sz="2200" dirty="0" smtClean="0"/>
              <a:t> food web data, and are not an exclusive list of “forbidden” taxa. If extending this to new sites with differing species composition, this list </a:t>
            </a:r>
            <a:r>
              <a:rPr lang="en-US" sz="2200" dirty="0" err="1" smtClean="0"/>
              <a:t>eould</a:t>
            </a:r>
            <a:r>
              <a:rPr lang="en-US" sz="2200" dirty="0" smtClean="0"/>
              <a:t> need to be expanded to include any other potential forbidden taxa at the new sites. </a:t>
            </a:r>
          </a:p>
          <a:p>
            <a:r>
              <a:rPr lang="en-US" sz="2200" dirty="0" smtClean="0"/>
              <a:t>As previously mentioned, the pruning step was conservative, and based largely on morphology (e.g. mouthparts) and feeding behavior (e.g. filter feeding black flies). </a:t>
            </a:r>
          </a:p>
          <a:p>
            <a:r>
              <a:rPr lang="en-US" sz="2200" dirty="0" smtClean="0"/>
              <a:t>A more liberal approach could be to look at all of the pairwise interactions in the food web registry (</a:t>
            </a:r>
            <a:r>
              <a:rPr lang="en-US" sz="2200" i="1" dirty="0" smtClean="0"/>
              <a:t>a la </a:t>
            </a:r>
            <a:r>
              <a:rPr lang="en-US" sz="2200" dirty="0" smtClean="0"/>
              <a:t> </a:t>
            </a:r>
            <a:r>
              <a:rPr lang="en-US" sz="2200" dirty="0" err="1" smtClean="0"/>
              <a:t>WebBuilder</a:t>
            </a:r>
            <a:r>
              <a:rPr lang="en-US" sz="2200" dirty="0" smtClean="0"/>
              <a:t> function) and restrict any species that never consumed animals of any kind. </a:t>
            </a:r>
          </a:p>
          <a:p>
            <a:r>
              <a:rPr lang="en-US" sz="2200" dirty="0" smtClean="0"/>
              <a:t>But method as presented is a </a:t>
            </a:r>
            <a:r>
              <a:rPr lang="en-US" sz="2200" i="1" dirty="0" smtClean="0"/>
              <a:t>de novo</a:t>
            </a:r>
            <a:r>
              <a:rPr lang="en-US" sz="2200" dirty="0" smtClean="0"/>
              <a:t> construction of networks based solely on body size and putative feeding guilds. </a:t>
            </a:r>
            <a:endParaRPr lang="en-US" sz="2200" dirty="0"/>
          </a:p>
        </p:txBody>
      </p:sp>
    </p:spTree>
    <p:extLst>
      <p:ext uri="{BB962C8B-B14F-4D97-AF65-F5344CB8AC3E}">
        <p14:creationId xmlns:p14="http://schemas.microsoft.com/office/powerpoint/2010/main" val="1111981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958065"/>
            <a:ext cx="9676263" cy="5899935"/>
          </a:xfrm>
          <a:prstGeom prst="rect">
            <a:avLst/>
          </a:prstGeom>
        </p:spPr>
      </p:pic>
      <p:sp>
        <p:nvSpPr>
          <p:cNvPr id="4" name="TextBox 3"/>
          <p:cNvSpPr txBox="1"/>
          <p:nvPr/>
        </p:nvSpPr>
        <p:spPr>
          <a:xfrm>
            <a:off x="142875" y="180974"/>
            <a:ext cx="11115675" cy="830997"/>
          </a:xfrm>
          <a:prstGeom prst="rect">
            <a:avLst/>
          </a:prstGeom>
          <a:noFill/>
        </p:spPr>
        <p:txBody>
          <a:bodyPr wrap="square" rtlCol="0">
            <a:spAutoFit/>
          </a:bodyPr>
          <a:lstStyle/>
          <a:p>
            <a:r>
              <a:rPr lang="en-US" sz="4800" dirty="0" smtClean="0"/>
              <a:t>Trait-matching Neutral model consideration </a:t>
            </a:r>
            <a:endParaRPr lang="en-US" sz="4800" dirty="0"/>
          </a:p>
        </p:txBody>
      </p:sp>
      <p:sp>
        <p:nvSpPr>
          <p:cNvPr id="2" name="TextBox 1"/>
          <p:cNvSpPr txBox="1"/>
          <p:nvPr/>
        </p:nvSpPr>
        <p:spPr>
          <a:xfrm>
            <a:off x="9177867" y="1450121"/>
            <a:ext cx="2861733" cy="3970318"/>
          </a:xfrm>
          <a:prstGeom prst="rect">
            <a:avLst/>
          </a:prstGeom>
          <a:noFill/>
        </p:spPr>
        <p:txBody>
          <a:bodyPr wrap="square" rtlCol="0">
            <a:spAutoFit/>
          </a:bodyPr>
          <a:lstStyle/>
          <a:p>
            <a:r>
              <a:rPr lang="en-US" sz="2800" dirty="0" smtClean="0"/>
              <a:t>Neutral model correction for trait-matching model did improve model predictions. Threshold of 5e-05 was used in all further analyses </a:t>
            </a:r>
            <a:endParaRPr lang="en-US" sz="2800" dirty="0"/>
          </a:p>
        </p:txBody>
      </p:sp>
    </p:spTree>
    <p:extLst>
      <p:ext uri="{BB962C8B-B14F-4D97-AF65-F5344CB8AC3E}">
        <p14:creationId xmlns:p14="http://schemas.microsoft.com/office/powerpoint/2010/main" val="40565186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resolution of </a:t>
            </a:r>
            <a:r>
              <a:rPr lang="en-US" dirty="0" err="1" smtClean="0"/>
              <a:t>WebBuilder</a:t>
            </a:r>
            <a:r>
              <a:rPr lang="en-US" dirty="0" smtClean="0"/>
              <a:t> function</a:t>
            </a:r>
            <a:endParaRPr lang="en-US" dirty="0"/>
          </a:p>
        </p:txBody>
      </p:sp>
      <p:sp>
        <p:nvSpPr>
          <p:cNvPr id="3" name="Content Placeholder 2"/>
          <p:cNvSpPr>
            <a:spLocks noGrp="1"/>
          </p:cNvSpPr>
          <p:nvPr>
            <p:ph idx="1"/>
          </p:nvPr>
        </p:nvSpPr>
        <p:spPr>
          <a:xfrm>
            <a:off x="838200" y="1825625"/>
            <a:ext cx="10515600" cy="3106103"/>
          </a:xfrm>
        </p:spPr>
        <p:txBody>
          <a:bodyPr/>
          <a:lstStyle/>
          <a:p>
            <a:pPr marL="0" indent="0">
              <a:buNone/>
            </a:pPr>
            <a:r>
              <a:rPr lang="en-US" dirty="0" err="1" smtClean="0"/>
              <a:t>WebBuilder</a:t>
            </a:r>
            <a:r>
              <a:rPr lang="en-US" dirty="0" smtClean="0"/>
              <a:t> allows you to vary the level of taxonomic resolution. Following 2 slides are examples of inferred links from </a:t>
            </a:r>
            <a:r>
              <a:rPr lang="en-US" dirty="0" err="1" smtClean="0"/>
              <a:t>Dempsters</a:t>
            </a:r>
            <a:r>
              <a:rPr lang="en-US" dirty="0" smtClean="0"/>
              <a:t> and Little </a:t>
            </a:r>
            <a:r>
              <a:rPr lang="en-US" dirty="0" err="1" smtClean="0"/>
              <a:t>Kye</a:t>
            </a:r>
            <a:r>
              <a:rPr lang="en-US" dirty="0" smtClean="0"/>
              <a:t> Burn, based on Genus, Family, and Order level resolution.</a:t>
            </a:r>
          </a:p>
          <a:p>
            <a:pPr marL="0" indent="0">
              <a:buNone/>
            </a:pPr>
            <a:r>
              <a:rPr lang="en-US" dirty="0" smtClean="0"/>
              <a:t>On average, Genus level gives highest TSS (table below).</a:t>
            </a:r>
          </a:p>
          <a:p>
            <a:pPr marL="0" indent="0">
              <a:buNone/>
            </a:pPr>
            <a:r>
              <a:rPr lang="en-US" dirty="0" smtClean="0"/>
              <a:t>Notice that family resolution increases TSS for </a:t>
            </a:r>
            <a:r>
              <a:rPr lang="en-US" dirty="0" err="1" smtClean="0"/>
              <a:t>Dempsters</a:t>
            </a:r>
            <a:r>
              <a:rPr lang="en-US" dirty="0" smtClean="0"/>
              <a:t>, but decreases for Little </a:t>
            </a:r>
            <a:r>
              <a:rPr lang="en-US" dirty="0" err="1" smtClean="0"/>
              <a:t>Kye</a:t>
            </a:r>
            <a:r>
              <a:rPr lang="en-US" dirty="0" smtClean="0"/>
              <a:t> Burn compared with Genus resolution. Both of them are drastically reduced in the Order level resolution.  </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33173674"/>
              </p:ext>
            </p:extLst>
          </p:nvPr>
        </p:nvGraphicFramePr>
        <p:xfrm>
          <a:off x="3505200" y="4931728"/>
          <a:ext cx="4368800" cy="1828800"/>
        </p:xfrm>
        <a:graphic>
          <a:graphicData uri="http://schemas.openxmlformats.org/drawingml/2006/table">
            <a:tbl>
              <a:tblPr firstRow="1" bandRow="1">
                <a:tableStyleId>{5940675A-B579-460E-94D1-54222C63F5DA}</a:tableStyleId>
              </a:tblPr>
              <a:tblGrid>
                <a:gridCol w="2184400"/>
                <a:gridCol w="2184400"/>
              </a:tblGrid>
              <a:tr h="370840">
                <a:tc>
                  <a:txBody>
                    <a:bodyPr/>
                    <a:lstStyle/>
                    <a:p>
                      <a:pPr algn="ctr"/>
                      <a:r>
                        <a:rPr lang="en-US" sz="2400" dirty="0" smtClean="0"/>
                        <a:t>Resolution</a:t>
                      </a:r>
                      <a:endParaRPr lang="en-US" sz="2400" dirty="0"/>
                    </a:p>
                  </a:txBody>
                  <a:tcPr/>
                </a:tc>
                <a:tc>
                  <a:txBody>
                    <a:bodyPr/>
                    <a:lstStyle/>
                    <a:p>
                      <a:pPr algn="ctr"/>
                      <a:r>
                        <a:rPr lang="en-US" sz="2400" dirty="0" smtClean="0"/>
                        <a:t>Mean TSS</a:t>
                      </a:r>
                      <a:endParaRPr lang="en-US" sz="2400" dirty="0"/>
                    </a:p>
                  </a:txBody>
                  <a:tcPr/>
                </a:tc>
              </a:tr>
              <a:tr h="370840">
                <a:tc>
                  <a:txBody>
                    <a:bodyPr/>
                    <a:lstStyle/>
                    <a:p>
                      <a:pPr algn="ctr"/>
                      <a:r>
                        <a:rPr lang="en-US" sz="2400" dirty="0" smtClean="0"/>
                        <a:t>Genus</a:t>
                      </a:r>
                      <a:endParaRPr lang="en-US" sz="2400" dirty="0"/>
                    </a:p>
                  </a:txBody>
                  <a:tcPr/>
                </a:tc>
                <a:tc>
                  <a:txBody>
                    <a:bodyPr/>
                    <a:lstStyle/>
                    <a:p>
                      <a:pPr algn="ctr"/>
                      <a:r>
                        <a:rPr lang="en-US" sz="2400" dirty="0" smtClean="0"/>
                        <a:t>0.6675</a:t>
                      </a:r>
                      <a:endParaRPr lang="en-US" sz="2400" dirty="0"/>
                    </a:p>
                  </a:txBody>
                  <a:tcPr/>
                </a:tc>
              </a:tr>
              <a:tr h="370840">
                <a:tc>
                  <a:txBody>
                    <a:bodyPr/>
                    <a:lstStyle/>
                    <a:p>
                      <a:pPr algn="ctr"/>
                      <a:r>
                        <a:rPr lang="en-US" sz="2400" dirty="0" smtClean="0"/>
                        <a:t>Family</a:t>
                      </a:r>
                      <a:endParaRPr lang="en-US" sz="2400" dirty="0"/>
                    </a:p>
                  </a:txBody>
                  <a:tcPr/>
                </a:tc>
                <a:tc>
                  <a:txBody>
                    <a:bodyPr/>
                    <a:lstStyle/>
                    <a:p>
                      <a:pPr algn="ctr"/>
                      <a:r>
                        <a:rPr lang="en-US" sz="2400" dirty="0" smtClean="0"/>
                        <a:t>0.6281</a:t>
                      </a:r>
                      <a:endParaRPr lang="en-US" sz="2400" dirty="0"/>
                    </a:p>
                  </a:txBody>
                  <a:tcPr/>
                </a:tc>
              </a:tr>
              <a:tr h="370840">
                <a:tc>
                  <a:txBody>
                    <a:bodyPr/>
                    <a:lstStyle/>
                    <a:p>
                      <a:pPr algn="ctr"/>
                      <a:r>
                        <a:rPr lang="en-US" sz="2400" dirty="0" smtClean="0"/>
                        <a:t>Order</a:t>
                      </a:r>
                      <a:endParaRPr lang="en-US" sz="2400" dirty="0"/>
                    </a:p>
                  </a:txBody>
                  <a:tcPr/>
                </a:tc>
                <a:tc>
                  <a:txBody>
                    <a:bodyPr/>
                    <a:lstStyle/>
                    <a:p>
                      <a:pPr algn="ctr"/>
                      <a:r>
                        <a:rPr lang="en-US" sz="2400" dirty="0" smtClean="0"/>
                        <a:t>0.2115</a:t>
                      </a:r>
                      <a:endParaRPr lang="en-US" sz="2400" dirty="0"/>
                    </a:p>
                  </a:txBody>
                  <a:tcPr/>
                </a:tc>
              </a:tr>
            </a:tbl>
          </a:graphicData>
        </a:graphic>
      </p:graphicFrame>
    </p:spTree>
    <p:extLst>
      <p:ext uri="{BB962C8B-B14F-4D97-AF65-F5344CB8AC3E}">
        <p14:creationId xmlns:p14="http://schemas.microsoft.com/office/powerpoint/2010/main" val="40549477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177984" y="236166"/>
            <a:ext cx="5963070" cy="3316394"/>
          </a:xfrm>
          <a:prstGeom prst="rect">
            <a:avLst/>
          </a:prstGeom>
        </p:spPr>
      </p:pic>
      <p:pic>
        <p:nvPicPr>
          <p:cNvPr id="9" name="Picture 8"/>
          <p:cNvPicPr>
            <a:picLocks noChangeAspect="1"/>
          </p:cNvPicPr>
          <p:nvPr/>
        </p:nvPicPr>
        <p:blipFill>
          <a:blip r:embed="rId3"/>
          <a:stretch>
            <a:fillRect/>
          </a:stretch>
        </p:blipFill>
        <p:spPr>
          <a:xfrm>
            <a:off x="6070270" y="170763"/>
            <a:ext cx="5947439" cy="3313390"/>
          </a:xfrm>
          <a:prstGeom prst="rect">
            <a:avLst/>
          </a:prstGeom>
        </p:spPr>
      </p:pic>
      <p:pic>
        <p:nvPicPr>
          <p:cNvPr id="8" name="Picture 7"/>
          <p:cNvPicPr>
            <a:picLocks noChangeAspect="1"/>
          </p:cNvPicPr>
          <p:nvPr/>
        </p:nvPicPr>
        <p:blipFill>
          <a:blip r:embed="rId4"/>
          <a:stretch>
            <a:fillRect/>
          </a:stretch>
        </p:blipFill>
        <p:spPr>
          <a:xfrm>
            <a:off x="3043366" y="3389828"/>
            <a:ext cx="6195377" cy="3417004"/>
          </a:xfrm>
          <a:prstGeom prst="rect">
            <a:avLst/>
          </a:prstGeom>
        </p:spPr>
      </p:pic>
      <p:sp>
        <p:nvSpPr>
          <p:cNvPr id="4" name="TextBox 3"/>
          <p:cNvSpPr txBox="1"/>
          <p:nvPr/>
        </p:nvSpPr>
        <p:spPr>
          <a:xfrm>
            <a:off x="4000500" y="167759"/>
            <a:ext cx="2069769" cy="461665"/>
          </a:xfrm>
          <a:prstGeom prst="rect">
            <a:avLst/>
          </a:prstGeom>
          <a:noFill/>
        </p:spPr>
        <p:txBody>
          <a:bodyPr wrap="square" rtlCol="0">
            <a:spAutoFit/>
          </a:bodyPr>
          <a:lstStyle/>
          <a:p>
            <a:r>
              <a:rPr lang="en-US" sz="2400" dirty="0" smtClean="0"/>
              <a:t>TSS = 0.603</a:t>
            </a:r>
            <a:endParaRPr lang="en-US" sz="2400" dirty="0"/>
          </a:p>
        </p:txBody>
      </p:sp>
      <p:sp>
        <p:nvSpPr>
          <p:cNvPr id="5" name="TextBox 4"/>
          <p:cNvSpPr txBox="1"/>
          <p:nvPr/>
        </p:nvSpPr>
        <p:spPr>
          <a:xfrm>
            <a:off x="10230109" y="167759"/>
            <a:ext cx="1732445" cy="461665"/>
          </a:xfrm>
          <a:prstGeom prst="rect">
            <a:avLst/>
          </a:prstGeom>
          <a:noFill/>
        </p:spPr>
        <p:txBody>
          <a:bodyPr wrap="square" rtlCol="0">
            <a:spAutoFit/>
          </a:bodyPr>
          <a:lstStyle/>
          <a:p>
            <a:r>
              <a:rPr lang="en-US" sz="2400" dirty="0" smtClean="0"/>
              <a:t>TSS = 0.613</a:t>
            </a:r>
            <a:endParaRPr lang="en-US" sz="2400" dirty="0"/>
          </a:p>
        </p:txBody>
      </p:sp>
      <p:sp>
        <p:nvSpPr>
          <p:cNvPr id="7" name="TextBox 6"/>
          <p:cNvSpPr txBox="1"/>
          <p:nvPr/>
        </p:nvSpPr>
        <p:spPr>
          <a:xfrm>
            <a:off x="6973838" y="3421097"/>
            <a:ext cx="2032597" cy="461665"/>
          </a:xfrm>
          <a:prstGeom prst="rect">
            <a:avLst/>
          </a:prstGeom>
          <a:noFill/>
        </p:spPr>
        <p:txBody>
          <a:bodyPr wrap="square" rtlCol="0">
            <a:spAutoFit/>
          </a:bodyPr>
          <a:lstStyle/>
          <a:p>
            <a:r>
              <a:rPr lang="en-US" sz="2400" dirty="0" smtClean="0"/>
              <a:t>TSS = 0.270</a:t>
            </a:r>
            <a:endParaRPr lang="en-US" sz="2400" dirty="0"/>
          </a:p>
        </p:txBody>
      </p:sp>
    </p:spTree>
    <p:extLst>
      <p:ext uri="{BB962C8B-B14F-4D97-AF65-F5344CB8AC3E}">
        <p14:creationId xmlns:p14="http://schemas.microsoft.com/office/powerpoint/2010/main" val="2276876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a:t>
            </a:r>
            <a:endParaRPr lang="en-US" dirty="0"/>
          </a:p>
        </p:txBody>
      </p:sp>
      <p:sp>
        <p:nvSpPr>
          <p:cNvPr id="3" name="Content Placeholder 2"/>
          <p:cNvSpPr>
            <a:spLocks noGrp="1"/>
          </p:cNvSpPr>
          <p:nvPr>
            <p:ph idx="1"/>
          </p:nvPr>
        </p:nvSpPr>
        <p:spPr/>
        <p:txBody>
          <a:bodyPr/>
          <a:lstStyle/>
          <a:p>
            <a:pPr marL="0" indent="0">
              <a:buNone/>
            </a:pPr>
            <a:r>
              <a:rPr lang="en-US" dirty="0" smtClean="0"/>
              <a:t>Compare the use of two recently proposed methods for inferring food web structure. </a:t>
            </a:r>
          </a:p>
          <a:p>
            <a:pPr marL="0" indent="0">
              <a:buNone/>
            </a:pPr>
            <a:r>
              <a:rPr lang="en-US" dirty="0" smtClean="0"/>
              <a:t>Aim is to offer a method for the inference of fresh water stream food webs. </a:t>
            </a:r>
            <a:endParaRPr lang="en-US" dirty="0"/>
          </a:p>
        </p:txBody>
      </p:sp>
    </p:spTree>
    <p:extLst>
      <p:ext uri="{BB962C8B-B14F-4D97-AF65-F5344CB8AC3E}">
        <p14:creationId xmlns:p14="http://schemas.microsoft.com/office/powerpoint/2010/main" val="255649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3778155" y="4029075"/>
            <a:ext cx="5104510" cy="2800657"/>
          </a:xfrm>
          <a:prstGeom prst="rect">
            <a:avLst/>
          </a:prstGeom>
        </p:spPr>
      </p:pic>
      <p:sp>
        <p:nvSpPr>
          <p:cNvPr id="4" name="TextBox 3"/>
          <p:cNvSpPr txBox="1"/>
          <p:nvPr/>
        </p:nvSpPr>
        <p:spPr>
          <a:xfrm>
            <a:off x="4105275" y="2679"/>
            <a:ext cx="1676399" cy="461665"/>
          </a:xfrm>
          <a:prstGeom prst="rect">
            <a:avLst/>
          </a:prstGeom>
          <a:noFill/>
        </p:spPr>
        <p:txBody>
          <a:bodyPr wrap="square" rtlCol="0">
            <a:spAutoFit/>
          </a:bodyPr>
          <a:lstStyle/>
          <a:p>
            <a:r>
              <a:rPr lang="en-US" sz="2400" dirty="0" smtClean="0"/>
              <a:t>TSS = 0.704</a:t>
            </a:r>
            <a:endParaRPr lang="en-US" sz="2400" dirty="0"/>
          </a:p>
        </p:txBody>
      </p:sp>
      <p:sp>
        <p:nvSpPr>
          <p:cNvPr id="5" name="TextBox 4"/>
          <p:cNvSpPr txBox="1"/>
          <p:nvPr/>
        </p:nvSpPr>
        <p:spPr>
          <a:xfrm>
            <a:off x="10324930" y="2679"/>
            <a:ext cx="2000046" cy="461665"/>
          </a:xfrm>
          <a:prstGeom prst="rect">
            <a:avLst/>
          </a:prstGeom>
          <a:noFill/>
        </p:spPr>
        <p:txBody>
          <a:bodyPr wrap="square" rtlCol="0">
            <a:spAutoFit/>
          </a:bodyPr>
          <a:lstStyle/>
          <a:p>
            <a:r>
              <a:rPr lang="en-US" sz="2400" dirty="0" smtClean="0"/>
              <a:t>TSS = 0. 589</a:t>
            </a:r>
            <a:endParaRPr lang="en-US" sz="2400" dirty="0"/>
          </a:p>
        </p:txBody>
      </p:sp>
      <p:sp>
        <p:nvSpPr>
          <p:cNvPr id="6" name="TextBox 5"/>
          <p:cNvSpPr txBox="1"/>
          <p:nvPr/>
        </p:nvSpPr>
        <p:spPr>
          <a:xfrm>
            <a:off x="7052481" y="3812679"/>
            <a:ext cx="1676399" cy="461665"/>
          </a:xfrm>
          <a:prstGeom prst="rect">
            <a:avLst/>
          </a:prstGeom>
          <a:noFill/>
        </p:spPr>
        <p:txBody>
          <a:bodyPr wrap="square" rtlCol="0">
            <a:spAutoFit/>
          </a:bodyPr>
          <a:lstStyle/>
          <a:p>
            <a:r>
              <a:rPr lang="en-US" sz="2400" dirty="0" smtClean="0"/>
              <a:t>TSS = 0.242</a:t>
            </a:r>
            <a:endParaRPr lang="en-US" sz="2400" dirty="0"/>
          </a:p>
        </p:txBody>
      </p:sp>
      <p:pic>
        <p:nvPicPr>
          <p:cNvPr id="8" name="Picture 7"/>
          <p:cNvPicPr>
            <a:picLocks noChangeAspect="1"/>
          </p:cNvPicPr>
          <p:nvPr/>
        </p:nvPicPr>
        <p:blipFill>
          <a:blip r:embed="rId3"/>
          <a:stretch>
            <a:fillRect/>
          </a:stretch>
        </p:blipFill>
        <p:spPr>
          <a:xfrm>
            <a:off x="775648" y="464344"/>
            <a:ext cx="5104510" cy="2821782"/>
          </a:xfrm>
          <a:prstGeom prst="rect">
            <a:avLst/>
          </a:prstGeom>
        </p:spPr>
      </p:pic>
      <p:pic>
        <p:nvPicPr>
          <p:cNvPr id="9" name="Picture 8"/>
          <p:cNvPicPr>
            <a:picLocks noChangeAspect="1"/>
          </p:cNvPicPr>
          <p:nvPr/>
        </p:nvPicPr>
        <p:blipFill>
          <a:blip r:embed="rId4"/>
          <a:stretch>
            <a:fillRect/>
          </a:stretch>
        </p:blipFill>
        <p:spPr>
          <a:xfrm>
            <a:off x="6467013" y="403741"/>
            <a:ext cx="5172652" cy="2882385"/>
          </a:xfrm>
          <a:prstGeom prst="rect">
            <a:avLst/>
          </a:prstGeom>
        </p:spPr>
      </p:pic>
    </p:spTree>
    <p:extLst>
      <p:ext uri="{BB962C8B-B14F-4D97-AF65-F5344CB8AC3E}">
        <p14:creationId xmlns:p14="http://schemas.microsoft.com/office/powerpoint/2010/main" val="7117581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42875" y="956280"/>
            <a:ext cx="8650083" cy="5224388"/>
          </a:xfrm>
          <a:prstGeom prst="rect">
            <a:avLst/>
          </a:prstGeom>
        </p:spPr>
      </p:pic>
      <p:sp>
        <p:nvSpPr>
          <p:cNvPr id="3" name="TextBox 2"/>
          <p:cNvSpPr txBox="1"/>
          <p:nvPr/>
        </p:nvSpPr>
        <p:spPr>
          <a:xfrm>
            <a:off x="9048750" y="4552950"/>
            <a:ext cx="2981325" cy="2308324"/>
          </a:xfrm>
          <a:prstGeom prst="rect">
            <a:avLst/>
          </a:prstGeom>
          <a:noFill/>
        </p:spPr>
        <p:txBody>
          <a:bodyPr wrap="square" rtlCol="0">
            <a:spAutoFit/>
          </a:bodyPr>
          <a:lstStyle/>
          <a:p>
            <a:r>
              <a:rPr lang="en-US" dirty="0" smtClean="0"/>
              <a:t>Supplemental figure (?)</a:t>
            </a:r>
          </a:p>
          <a:p>
            <a:r>
              <a:rPr lang="en-US" dirty="0" smtClean="0"/>
              <a:t>Parameterization of relative abundance correction for Gravel model. Relative abundance calculated by multiplying relative abundance predator * relative abundance prey</a:t>
            </a:r>
            <a:endParaRPr lang="en-US" dirty="0"/>
          </a:p>
        </p:txBody>
      </p:sp>
      <p:sp>
        <p:nvSpPr>
          <p:cNvPr id="4" name="TextBox 3"/>
          <p:cNvSpPr txBox="1"/>
          <p:nvPr/>
        </p:nvSpPr>
        <p:spPr>
          <a:xfrm>
            <a:off x="142875" y="171449"/>
            <a:ext cx="11887200" cy="1569660"/>
          </a:xfrm>
          <a:prstGeom prst="rect">
            <a:avLst/>
          </a:prstGeom>
          <a:noFill/>
        </p:spPr>
        <p:txBody>
          <a:bodyPr wrap="square" rtlCol="0">
            <a:spAutoFit/>
          </a:bodyPr>
          <a:lstStyle/>
          <a:p>
            <a:r>
              <a:rPr lang="en-US" sz="4800" dirty="0" err="1" smtClean="0"/>
              <a:t>WebBuilder</a:t>
            </a:r>
            <a:r>
              <a:rPr lang="en-US" sz="4800" dirty="0" smtClean="0"/>
              <a:t> function, Neutral model </a:t>
            </a:r>
            <a:endParaRPr lang="en-US" sz="4800" dirty="0"/>
          </a:p>
          <a:p>
            <a:r>
              <a:rPr lang="en-US" sz="4800" dirty="0" smtClean="0"/>
              <a:t> </a:t>
            </a:r>
            <a:endParaRPr lang="en-US" sz="4800" dirty="0"/>
          </a:p>
        </p:txBody>
      </p:sp>
      <p:sp>
        <p:nvSpPr>
          <p:cNvPr id="6" name="TextBox 5"/>
          <p:cNvSpPr txBox="1"/>
          <p:nvPr/>
        </p:nvSpPr>
        <p:spPr>
          <a:xfrm>
            <a:off x="7848600" y="1135796"/>
            <a:ext cx="3895725" cy="3108543"/>
          </a:xfrm>
          <a:prstGeom prst="rect">
            <a:avLst/>
          </a:prstGeom>
          <a:noFill/>
        </p:spPr>
        <p:txBody>
          <a:bodyPr wrap="square" rtlCol="0">
            <a:spAutoFit/>
          </a:bodyPr>
          <a:lstStyle/>
          <a:p>
            <a:r>
              <a:rPr lang="en-US" sz="2800" dirty="0" smtClean="0"/>
              <a:t>Neutral model correction for </a:t>
            </a:r>
            <a:r>
              <a:rPr lang="en-US" sz="2800" dirty="0" err="1" smtClean="0"/>
              <a:t>WebBuilder</a:t>
            </a:r>
            <a:r>
              <a:rPr lang="en-US" sz="2800" dirty="0" smtClean="0"/>
              <a:t> function did not improve model predictions. All further results are using initial inferred links of </a:t>
            </a:r>
            <a:r>
              <a:rPr lang="en-US" sz="2800" dirty="0" err="1" smtClean="0"/>
              <a:t>WebBuilder</a:t>
            </a:r>
            <a:r>
              <a:rPr lang="en-US" sz="2800" dirty="0" smtClean="0"/>
              <a:t> function</a:t>
            </a:r>
            <a:endParaRPr lang="en-US" sz="2800" dirty="0"/>
          </a:p>
        </p:txBody>
      </p:sp>
    </p:spTree>
    <p:extLst>
      <p:ext uri="{BB962C8B-B14F-4D97-AF65-F5344CB8AC3E}">
        <p14:creationId xmlns:p14="http://schemas.microsoft.com/office/powerpoint/2010/main" val="1088892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methods</a:t>
            </a:r>
            <a:endParaRPr lang="en-US" dirty="0"/>
          </a:p>
        </p:txBody>
      </p:sp>
    </p:spTree>
    <p:extLst>
      <p:ext uri="{BB962C8B-B14F-4D97-AF65-F5344CB8AC3E}">
        <p14:creationId xmlns:p14="http://schemas.microsoft.com/office/powerpoint/2010/main" val="2981137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 y="171450"/>
            <a:ext cx="7820025" cy="646331"/>
          </a:xfrm>
          <a:prstGeom prst="rect">
            <a:avLst/>
          </a:prstGeom>
          <a:noFill/>
        </p:spPr>
        <p:txBody>
          <a:bodyPr wrap="square" rtlCol="0">
            <a:spAutoFit/>
          </a:bodyPr>
          <a:lstStyle/>
          <a:p>
            <a:r>
              <a:rPr lang="en-US" sz="3600" dirty="0" err="1" smtClean="0"/>
              <a:t>Dempsters</a:t>
            </a:r>
            <a:r>
              <a:rPr lang="en-US" sz="3600" dirty="0" smtClean="0"/>
              <a:t> Creek</a:t>
            </a:r>
            <a:endParaRPr lang="en-US" sz="3600" dirty="0"/>
          </a:p>
        </p:txBody>
      </p:sp>
      <p:sp>
        <p:nvSpPr>
          <p:cNvPr id="8" name="TextBox 7"/>
          <p:cNvSpPr txBox="1"/>
          <p:nvPr/>
        </p:nvSpPr>
        <p:spPr>
          <a:xfrm>
            <a:off x="295276" y="1969506"/>
            <a:ext cx="1247774" cy="923330"/>
          </a:xfrm>
          <a:prstGeom prst="rect">
            <a:avLst/>
          </a:prstGeom>
          <a:noFill/>
        </p:spPr>
        <p:txBody>
          <a:bodyPr wrap="square" rtlCol="0">
            <a:spAutoFit/>
          </a:bodyPr>
          <a:lstStyle/>
          <a:p>
            <a:r>
              <a:rPr lang="en-US" dirty="0" smtClean="0"/>
              <a:t>Gravel method, 3 steps</a:t>
            </a:r>
            <a:endParaRPr lang="en-US" dirty="0"/>
          </a:p>
        </p:txBody>
      </p:sp>
      <p:sp>
        <p:nvSpPr>
          <p:cNvPr id="9" name="TextBox 8"/>
          <p:cNvSpPr txBox="1"/>
          <p:nvPr/>
        </p:nvSpPr>
        <p:spPr>
          <a:xfrm>
            <a:off x="295276" y="3467099"/>
            <a:ext cx="1666874" cy="369332"/>
          </a:xfrm>
          <a:prstGeom prst="rect">
            <a:avLst/>
          </a:prstGeom>
          <a:noFill/>
        </p:spPr>
        <p:txBody>
          <a:bodyPr wrap="square" rtlCol="0">
            <a:spAutoFit/>
          </a:bodyPr>
          <a:lstStyle/>
          <a:p>
            <a:r>
              <a:rPr lang="en-US" dirty="0" err="1" smtClean="0"/>
              <a:t>WebBuilder</a:t>
            </a:r>
            <a:endParaRPr lang="en-US" dirty="0"/>
          </a:p>
        </p:txBody>
      </p:sp>
      <p:sp>
        <p:nvSpPr>
          <p:cNvPr id="10" name="TextBox 9"/>
          <p:cNvSpPr txBox="1"/>
          <p:nvPr/>
        </p:nvSpPr>
        <p:spPr>
          <a:xfrm>
            <a:off x="295276" y="5076671"/>
            <a:ext cx="1247774" cy="646331"/>
          </a:xfrm>
          <a:prstGeom prst="rect">
            <a:avLst/>
          </a:prstGeom>
          <a:noFill/>
        </p:spPr>
        <p:txBody>
          <a:bodyPr wrap="square" rtlCol="0">
            <a:spAutoFit/>
          </a:bodyPr>
          <a:lstStyle/>
          <a:p>
            <a:r>
              <a:rPr lang="en-US" dirty="0" smtClean="0"/>
              <a:t>Observed Network</a:t>
            </a:r>
            <a:endParaRPr lang="en-US" dirty="0"/>
          </a:p>
        </p:txBody>
      </p:sp>
      <p:sp>
        <p:nvSpPr>
          <p:cNvPr id="11" name="TextBox 10"/>
          <p:cNvSpPr txBox="1"/>
          <p:nvPr/>
        </p:nvSpPr>
        <p:spPr>
          <a:xfrm>
            <a:off x="2769393" y="991027"/>
            <a:ext cx="1800225" cy="369332"/>
          </a:xfrm>
          <a:prstGeom prst="rect">
            <a:avLst/>
          </a:prstGeom>
          <a:noFill/>
        </p:spPr>
        <p:txBody>
          <a:bodyPr wrap="square" rtlCol="0">
            <a:spAutoFit/>
          </a:bodyPr>
          <a:lstStyle/>
          <a:p>
            <a:r>
              <a:rPr lang="en-US" dirty="0" smtClean="0"/>
              <a:t>Biomass inferred</a:t>
            </a:r>
            <a:endParaRPr lang="en-US" dirty="0"/>
          </a:p>
        </p:txBody>
      </p:sp>
      <p:sp>
        <p:nvSpPr>
          <p:cNvPr id="12" name="TextBox 11"/>
          <p:cNvSpPr txBox="1"/>
          <p:nvPr/>
        </p:nvSpPr>
        <p:spPr>
          <a:xfrm>
            <a:off x="6381750" y="991027"/>
            <a:ext cx="898697" cy="369332"/>
          </a:xfrm>
          <a:prstGeom prst="rect">
            <a:avLst/>
          </a:prstGeom>
          <a:noFill/>
        </p:spPr>
        <p:txBody>
          <a:bodyPr wrap="square" rtlCol="0">
            <a:spAutoFit/>
          </a:bodyPr>
          <a:lstStyle/>
          <a:p>
            <a:r>
              <a:rPr lang="en-US" dirty="0" smtClean="0"/>
              <a:t>Pruned</a:t>
            </a:r>
            <a:endParaRPr lang="en-US" dirty="0"/>
          </a:p>
        </p:txBody>
      </p:sp>
      <p:sp>
        <p:nvSpPr>
          <p:cNvPr id="13" name="TextBox 12"/>
          <p:cNvSpPr txBox="1"/>
          <p:nvPr/>
        </p:nvSpPr>
        <p:spPr>
          <a:xfrm>
            <a:off x="8467040" y="890849"/>
            <a:ext cx="2969868" cy="369332"/>
          </a:xfrm>
          <a:prstGeom prst="rect">
            <a:avLst/>
          </a:prstGeom>
          <a:noFill/>
        </p:spPr>
        <p:txBody>
          <a:bodyPr wrap="square" rtlCol="0">
            <a:spAutoFit/>
          </a:bodyPr>
          <a:lstStyle/>
          <a:p>
            <a:r>
              <a:rPr lang="en-US" dirty="0" smtClean="0"/>
              <a:t>Relative abundance threshold</a:t>
            </a:r>
            <a:endParaRPr lang="en-US" dirty="0"/>
          </a:p>
        </p:txBody>
      </p:sp>
      <p:pic>
        <p:nvPicPr>
          <p:cNvPr id="17" name="Picture 16"/>
          <p:cNvPicPr>
            <a:picLocks noChangeAspect="1"/>
          </p:cNvPicPr>
          <p:nvPr/>
        </p:nvPicPr>
        <p:blipFill>
          <a:blip r:embed="rId2"/>
          <a:stretch>
            <a:fillRect/>
          </a:stretch>
        </p:blipFill>
        <p:spPr>
          <a:xfrm>
            <a:off x="8442261" y="3149004"/>
            <a:ext cx="3502775" cy="1573121"/>
          </a:xfrm>
          <a:prstGeom prst="rect">
            <a:avLst/>
          </a:prstGeom>
        </p:spPr>
      </p:pic>
      <p:pic>
        <p:nvPicPr>
          <p:cNvPr id="18" name="Picture 17"/>
          <p:cNvPicPr>
            <a:picLocks noChangeAspect="1"/>
          </p:cNvPicPr>
          <p:nvPr/>
        </p:nvPicPr>
        <p:blipFill>
          <a:blip r:embed="rId3"/>
          <a:stretch>
            <a:fillRect/>
          </a:stretch>
        </p:blipFill>
        <p:spPr>
          <a:xfrm>
            <a:off x="8442261" y="4794009"/>
            <a:ext cx="3502775" cy="1575621"/>
          </a:xfrm>
          <a:prstGeom prst="rect">
            <a:avLst/>
          </a:prstGeom>
        </p:spPr>
      </p:pic>
      <p:pic>
        <p:nvPicPr>
          <p:cNvPr id="3" name="Picture 2"/>
          <p:cNvPicPr>
            <a:picLocks noChangeAspect="1"/>
          </p:cNvPicPr>
          <p:nvPr/>
        </p:nvPicPr>
        <p:blipFill>
          <a:blip r:embed="rId4"/>
          <a:stretch>
            <a:fillRect/>
          </a:stretch>
        </p:blipFill>
        <p:spPr>
          <a:xfrm>
            <a:off x="1542909" y="1294987"/>
            <a:ext cx="3359259" cy="1854017"/>
          </a:xfrm>
          <a:prstGeom prst="rect">
            <a:avLst/>
          </a:prstGeom>
        </p:spPr>
      </p:pic>
      <p:pic>
        <p:nvPicPr>
          <p:cNvPr id="4" name="Picture 3"/>
          <p:cNvPicPr>
            <a:picLocks noChangeAspect="1"/>
          </p:cNvPicPr>
          <p:nvPr/>
        </p:nvPicPr>
        <p:blipFill>
          <a:blip r:embed="rId5"/>
          <a:stretch>
            <a:fillRect/>
          </a:stretch>
        </p:blipFill>
        <p:spPr>
          <a:xfrm>
            <a:off x="4902169" y="1260181"/>
            <a:ext cx="3446538" cy="1888823"/>
          </a:xfrm>
          <a:prstGeom prst="rect">
            <a:avLst/>
          </a:prstGeom>
        </p:spPr>
      </p:pic>
      <p:pic>
        <p:nvPicPr>
          <p:cNvPr id="5" name="Picture 4"/>
          <p:cNvPicPr>
            <a:picLocks noChangeAspect="1"/>
          </p:cNvPicPr>
          <p:nvPr/>
        </p:nvPicPr>
        <p:blipFill>
          <a:blip r:embed="rId6"/>
          <a:stretch>
            <a:fillRect/>
          </a:stretch>
        </p:blipFill>
        <p:spPr>
          <a:xfrm>
            <a:off x="8442261" y="1231179"/>
            <a:ext cx="3502775" cy="1917826"/>
          </a:xfrm>
          <a:prstGeom prst="rect">
            <a:avLst/>
          </a:prstGeom>
        </p:spPr>
      </p:pic>
    </p:spTree>
    <p:extLst>
      <p:ext uri="{BB962C8B-B14F-4D97-AF65-F5344CB8AC3E}">
        <p14:creationId xmlns:p14="http://schemas.microsoft.com/office/powerpoint/2010/main" val="571906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 y="171450"/>
            <a:ext cx="7820025" cy="646331"/>
          </a:xfrm>
          <a:prstGeom prst="rect">
            <a:avLst/>
          </a:prstGeom>
          <a:noFill/>
        </p:spPr>
        <p:txBody>
          <a:bodyPr wrap="square" rtlCol="0">
            <a:spAutoFit/>
          </a:bodyPr>
          <a:lstStyle/>
          <a:p>
            <a:r>
              <a:rPr lang="en-US" sz="3600" dirty="0" smtClean="0"/>
              <a:t>Little </a:t>
            </a:r>
            <a:r>
              <a:rPr lang="en-US" sz="3600" dirty="0" err="1" smtClean="0"/>
              <a:t>Kye</a:t>
            </a:r>
            <a:r>
              <a:rPr lang="en-US" sz="3600" dirty="0" smtClean="0"/>
              <a:t> Burn Creek</a:t>
            </a:r>
            <a:endParaRPr lang="en-US" sz="3600" dirty="0"/>
          </a:p>
        </p:txBody>
      </p:sp>
      <p:sp>
        <p:nvSpPr>
          <p:cNvPr id="8" name="TextBox 7"/>
          <p:cNvSpPr txBox="1"/>
          <p:nvPr/>
        </p:nvSpPr>
        <p:spPr>
          <a:xfrm>
            <a:off x="295276" y="1969506"/>
            <a:ext cx="1666874" cy="646331"/>
          </a:xfrm>
          <a:prstGeom prst="rect">
            <a:avLst/>
          </a:prstGeom>
          <a:noFill/>
        </p:spPr>
        <p:txBody>
          <a:bodyPr wrap="square" rtlCol="0">
            <a:spAutoFit/>
          </a:bodyPr>
          <a:lstStyle/>
          <a:p>
            <a:r>
              <a:rPr lang="en-US" dirty="0" smtClean="0"/>
              <a:t>Gravel method, 3 steps</a:t>
            </a:r>
            <a:endParaRPr lang="en-US" dirty="0"/>
          </a:p>
        </p:txBody>
      </p:sp>
      <p:sp>
        <p:nvSpPr>
          <p:cNvPr id="9" name="TextBox 8"/>
          <p:cNvSpPr txBox="1"/>
          <p:nvPr/>
        </p:nvSpPr>
        <p:spPr>
          <a:xfrm>
            <a:off x="295276" y="3467099"/>
            <a:ext cx="1666874" cy="369332"/>
          </a:xfrm>
          <a:prstGeom prst="rect">
            <a:avLst/>
          </a:prstGeom>
          <a:noFill/>
        </p:spPr>
        <p:txBody>
          <a:bodyPr wrap="square" rtlCol="0">
            <a:spAutoFit/>
          </a:bodyPr>
          <a:lstStyle/>
          <a:p>
            <a:r>
              <a:rPr lang="en-US" dirty="0" err="1" smtClean="0"/>
              <a:t>WebBuilder</a:t>
            </a:r>
            <a:endParaRPr lang="en-US" dirty="0"/>
          </a:p>
        </p:txBody>
      </p:sp>
      <p:sp>
        <p:nvSpPr>
          <p:cNvPr id="10" name="TextBox 9"/>
          <p:cNvSpPr txBox="1"/>
          <p:nvPr/>
        </p:nvSpPr>
        <p:spPr>
          <a:xfrm>
            <a:off x="295276" y="5076671"/>
            <a:ext cx="1247774" cy="646331"/>
          </a:xfrm>
          <a:prstGeom prst="rect">
            <a:avLst/>
          </a:prstGeom>
          <a:noFill/>
        </p:spPr>
        <p:txBody>
          <a:bodyPr wrap="square" rtlCol="0">
            <a:spAutoFit/>
          </a:bodyPr>
          <a:lstStyle/>
          <a:p>
            <a:r>
              <a:rPr lang="en-US" dirty="0" smtClean="0"/>
              <a:t>Observed Network</a:t>
            </a:r>
            <a:endParaRPr lang="en-US" dirty="0"/>
          </a:p>
        </p:txBody>
      </p:sp>
      <p:sp>
        <p:nvSpPr>
          <p:cNvPr id="11" name="TextBox 10"/>
          <p:cNvSpPr txBox="1"/>
          <p:nvPr/>
        </p:nvSpPr>
        <p:spPr>
          <a:xfrm>
            <a:off x="2769393" y="991027"/>
            <a:ext cx="1800225" cy="369332"/>
          </a:xfrm>
          <a:prstGeom prst="rect">
            <a:avLst/>
          </a:prstGeom>
          <a:noFill/>
        </p:spPr>
        <p:txBody>
          <a:bodyPr wrap="square" rtlCol="0">
            <a:spAutoFit/>
          </a:bodyPr>
          <a:lstStyle/>
          <a:p>
            <a:r>
              <a:rPr lang="en-US" dirty="0" smtClean="0"/>
              <a:t>Biomass inferred</a:t>
            </a:r>
            <a:endParaRPr lang="en-US" dirty="0"/>
          </a:p>
        </p:txBody>
      </p:sp>
      <p:sp>
        <p:nvSpPr>
          <p:cNvPr id="12" name="TextBox 11"/>
          <p:cNvSpPr txBox="1"/>
          <p:nvPr/>
        </p:nvSpPr>
        <p:spPr>
          <a:xfrm>
            <a:off x="6381750" y="991027"/>
            <a:ext cx="898697" cy="369332"/>
          </a:xfrm>
          <a:prstGeom prst="rect">
            <a:avLst/>
          </a:prstGeom>
          <a:noFill/>
        </p:spPr>
        <p:txBody>
          <a:bodyPr wrap="square" rtlCol="0">
            <a:spAutoFit/>
          </a:bodyPr>
          <a:lstStyle/>
          <a:p>
            <a:r>
              <a:rPr lang="en-US" dirty="0" smtClean="0"/>
              <a:t>Pruned</a:t>
            </a:r>
            <a:endParaRPr lang="en-US" dirty="0"/>
          </a:p>
        </p:txBody>
      </p:sp>
      <p:sp>
        <p:nvSpPr>
          <p:cNvPr id="13" name="TextBox 12"/>
          <p:cNvSpPr txBox="1"/>
          <p:nvPr/>
        </p:nvSpPr>
        <p:spPr>
          <a:xfrm>
            <a:off x="8532535" y="981929"/>
            <a:ext cx="2969868" cy="369332"/>
          </a:xfrm>
          <a:prstGeom prst="rect">
            <a:avLst/>
          </a:prstGeom>
          <a:noFill/>
        </p:spPr>
        <p:txBody>
          <a:bodyPr wrap="square" rtlCol="0">
            <a:spAutoFit/>
          </a:bodyPr>
          <a:lstStyle/>
          <a:p>
            <a:r>
              <a:rPr lang="en-US" dirty="0" smtClean="0"/>
              <a:t>Relative abundance threshold</a:t>
            </a:r>
            <a:endParaRPr lang="en-US" dirty="0"/>
          </a:p>
        </p:txBody>
      </p:sp>
      <p:pic>
        <p:nvPicPr>
          <p:cNvPr id="6" name="Picture 5"/>
          <p:cNvPicPr>
            <a:picLocks noChangeAspect="1"/>
          </p:cNvPicPr>
          <p:nvPr/>
        </p:nvPicPr>
        <p:blipFill>
          <a:blip r:embed="rId2"/>
          <a:stretch>
            <a:fillRect/>
          </a:stretch>
        </p:blipFill>
        <p:spPr>
          <a:xfrm>
            <a:off x="8532535" y="3009834"/>
            <a:ext cx="2785947" cy="1274714"/>
          </a:xfrm>
          <a:prstGeom prst="rect">
            <a:avLst/>
          </a:prstGeom>
        </p:spPr>
      </p:pic>
      <p:pic>
        <p:nvPicPr>
          <p:cNvPr id="7" name="Picture 6"/>
          <p:cNvPicPr>
            <a:picLocks noChangeAspect="1"/>
          </p:cNvPicPr>
          <p:nvPr/>
        </p:nvPicPr>
        <p:blipFill>
          <a:blip r:embed="rId3"/>
          <a:stretch>
            <a:fillRect/>
          </a:stretch>
        </p:blipFill>
        <p:spPr>
          <a:xfrm>
            <a:off x="8475368" y="4885898"/>
            <a:ext cx="2859449" cy="1302298"/>
          </a:xfrm>
          <a:prstGeom prst="rect">
            <a:avLst/>
          </a:prstGeom>
        </p:spPr>
      </p:pic>
      <p:pic>
        <p:nvPicPr>
          <p:cNvPr id="14" name="Picture 13"/>
          <p:cNvPicPr>
            <a:picLocks noChangeAspect="1"/>
          </p:cNvPicPr>
          <p:nvPr/>
        </p:nvPicPr>
        <p:blipFill>
          <a:blip r:embed="rId4"/>
          <a:stretch>
            <a:fillRect/>
          </a:stretch>
        </p:blipFill>
        <p:spPr>
          <a:xfrm>
            <a:off x="2257160" y="1436936"/>
            <a:ext cx="2791757" cy="1535163"/>
          </a:xfrm>
          <a:prstGeom prst="rect">
            <a:avLst/>
          </a:prstGeom>
        </p:spPr>
      </p:pic>
      <p:pic>
        <p:nvPicPr>
          <p:cNvPr id="15" name="Picture 14"/>
          <p:cNvPicPr>
            <a:picLocks noChangeAspect="1"/>
          </p:cNvPicPr>
          <p:nvPr/>
        </p:nvPicPr>
        <p:blipFill>
          <a:blip r:embed="rId5"/>
          <a:stretch>
            <a:fillRect/>
          </a:stretch>
        </p:blipFill>
        <p:spPr>
          <a:xfrm>
            <a:off x="5403142" y="1436937"/>
            <a:ext cx="2799770" cy="1535162"/>
          </a:xfrm>
          <a:prstGeom prst="rect">
            <a:avLst/>
          </a:prstGeom>
        </p:spPr>
      </p:pic>
      <p:pic>
        <p:nvPicPr>
          <p:cNvPr id="16" name="Picture 15"/>
          <p:cNvPicPr>
            <a:picLocks noChangeAspect="1"/>
          </p:cNvPicPr>
          <p:nvPr/>
        </p:nvPicPr>
        <p:blipFill>
          <a:blip r:embed="rId6"/>
          <a:stretch>
            <a:fillRect/>
          </a:stretch>
        </p:blipFill>
        <p:spPr>
          <a:xfrm>
            <a:off x="8532536" y="1436936"/>
            <a:ext cx="2802282" cy="1535163"/>
          </a:xfrm>
          <a:prstGeom prst="rect">
            <a:avLst/>
          </a:prstGeom>
        </p:spPr>
      </p:pic>
    </p:spTree>
    <p:extLst>
      <p:ext uri="{BB962C8B-B14F-4D97-AF65-F5344CB8AC3E}">
        <p14:creationId xmlns:p14="http://schemas.microsoft.com/office/powerpoint/2010/main" val="17352311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7104" y="171449"/>
            <a:ext cx="10481481" cy="1569660"/>
          </a:xfrm>
          <a:prstGeom prst="rect">
            <a:avLst/>
          </a:prstGeom>
          <a:noFill/>
        </p:spPr>
        <p:txBody>
          <a:bodyPr wrap="square" rtlCol="0">
            <a:spAutoFit/>
          </a:bodyPr>
          <a:lstStyle/>
          <a:p>
            <a:r>
              <a:rPr lang="en-US" sz="4800" dirty="0" smtClean="0"/>
              <a:t>Trait-matching TSS Improves with additional steps </a:t>
            </a:r>
            <a:endParaRPr lang="en-US" sz="4800" dirty="0"/>
          </a:p>
        </p:txBody>
      </p:sp>
      <p:sp>
        <p:nvSpPr>
          <p:cNvPr id="6" name="TextBox 5"/>
          <p:cNvSpPr txBox="1"/>
          <p:nvPr/>
        </p:nvSpPr>
        <p:spPr>
          <a:xfrm>
            <a:off x="8039100" y="1619250"/>
            <a:ext cx="4171950" cy="3970318"/>
          </a:xfrm>
          <a:prstGeom prst="rect">
            <a:avLst/>
          </a:prstGeom>
          <a:noFill/>
        </p:spPr>
        <p:txBody>
          <a:bodyPr wrap="square" rtlCol="0">
            <a:spAutoFit/>
          </a:bodyPr>
          <a:lstStyle/>
          <a:p>
            <a:r>
              <a:rPr lang="en-US" dirty="0" smtClean="0"/>
              <a:t>True Skill Statistic; TSS = </a:t>
            </a:r>
          </a:p>
          <a:p>
            <a:r>
              <a:rPr lang="en-US" dirty="0" smtClean="0"/>
              <a:t>(a*d - b*c)/((</a:t>
            </a:r>
            <a:r>
              <a:rPr lang="en-US" dirty="0" err="1" smtClean="0"/>
              <a:t>a+c</a:t>
            </a:r>
            <a:r>
              <a:rPr lang="en-US" dirty="0" smtClean="0"/>
              <a:t>)*(</a:t>
            </a:r>
            <a:r>
              <a:rPr lang="en-US" dirty="0" err="1" smtClean="0"/>
              <a:t>b+d</a:t>
            </a:r>
            <a:r>
              <a:rPr lang="en-US" dirty="0" smtClean="0"/>
              <a:t>))</a:t>
            </a:r>
          </a:p>
          <a:p>
            <a:endParaRPr lang="en-US" dirty="0" smtClean="0"/>
          </a:p>
          <a:p>
            <a:r>
              <a:rPr lang="en-US" dirty="0" smtClean="0"/>
              <a:t>a = true positive; links both </a:t>
            </a:r>
            <a:r>
              <a:rPr lang="en-US" dirty="0" err="1" smtClean="0"/>
              <a:t>obserevd</a:t>
            </a:r>
            <a:r>
              <a:rPr lang="en-US" dirty="0" smtClean="0"/>
              <a:t> &amp; predicted</a:t>
            </a:r>
          </a:p>
          <a:p>
            <a:r>
              <a:rPr lang="en-US" dirty="0" smtClean="0"/>
              <a:t>b = false positive; predicted but not observed</a:t>
            </a:r>
          </a:p>
          <a:p>
            <a:r>
              <a:rPr lang="en-US" dirty="0" smtClean="0"/>
              <a:t>c = false negative; observed but not predicted</a:t>
            </a:r>
          </a:p>
          <a:p>
            <a:r>
              <a:rPr lang="en-US" dirty="0" smtClean="0"/>
              <a:t>d = true negative; not predicted, not observed</a:t>
            </a:r>
          </a:p>
          <a:p>
            <a:endParaRPr lang="en-US" dirty="0" smtClean="0"/>
          </a:p>
          <a:p>
            <a:r>
              <a:rPr lang="en-US" dirty="0" smtClean="0"/>
              <a:t>TSS = 1 = perfect prediction</a:t>
            </a:r>
          </a:p>
          <a:p>
            <a:r>
              <a:rPr lang="en-US" dirty="0" smtClean="0"/>
              <a:t>TSS = -1 = inverse prediction</a:t>
            </a:r>
            <a:endParaRPr lang="en-US" dirty="0"/>
          </a:p>
        </p:txBody>
      </p:sp>
      <p:sp>
        <p:nvSpPr>
          <p:cNvPr id="7" name="TextBox 6"/>
          <p:cNvSpPr txBox="1"/>
          <p:nvPr/>
        </p:nvSpPr>
        <p:spPr>
          <a:xfrm>
            <a:off x="380999" y="6153150"/>
            <a:ext cx="9686926" cy="369332"/>
          </a:xfrm>
          <a:prstGeom prst="rect">
            <a:avLst/>
          </a:prstGeom>
          <a:noFill/>
        </p:spPr>
        <p:txBody>
          <a:bodyPr wrap="square" rtlCol="0">
            <a:spAutoFit/>
          </a:bodyPr>
          <a:lstStyle/>
          <a:p>
            <a:r>
              <a:rPr lang="en-US" dirty="0" smtClean="0"/>
              <a:t>Step 1 = body mass </a:t>
            </a:r>
            <a:r>
              <a:rPr lang="en-US" dirty="0" err="1" smtClean="0"/>
              <a:t>fxn</a:t>
            </a:r>
            <a:r>
              <a:rPr lang="en-US" dirty="0" smtClean="0"/>
              <a:t>, 	step 2 = prune, 		step 3 = relative abundance</a:t>
            </a:r>
            <a:endParaRPr lang="en-US" dirty="0"/>
          </a:p>
        </p:txBody>
      </p:sp>
      <p:pic>
        <p:nvPicPr>
          <p:cNvPr id="2" name="Picture 1"/>
          <p:cNvPicPr>
            <a:picLocks noChangeAspect="1"/>
          </p:cNvPicPr>
          <p:nvPr/>
        </p:nvPicPr>
        <p:blipFill>
          <a:blip r:embed="rId2"/>
          <a:stretch>
            <a:fillRect/>
          </a:stretch>
        </p:blipFill>
        <p:spPr>
          <a:xfrm>
            <a:off x="557212" y="1777811"/>
            <a:ext cx="6708881" cy="4338637"/>
          </a:xfrm>
          <a:prstGeom prst="rect">
            <a:avLst/>
          </a:prstGeom>
        </p:spPr>
      </p:pic>
    </p:spTree>
    <p:extLst>
      <p:ext uri="{BB962C8B-B14F-4D97-AF65-F5344CB8AC3E}">
        <p14:creationId xmlns:p14="http://schemas.microsoft.com/office/powerpoint/2010/main" val="15492589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75" y="171449"/>
            <a:ext cx="11591925" cy="1323439"/>
          </a:xfrm>
          <a:prstGeom prst="rect">
            <a:avLst/>
          </a:prstGeom>
          <a:noFill/>
        </p:spPr>
        <p:txBody>
          <a:bodyPr wrap="square" rtlCol="0">
            <a:spAutoFit/>
          </a:bodyPr>
          <a:lstStyle/>
          <a:p>
            <a:r>
              <a:rPr lang="en-US" sz="4000" dirty="0" smtClean="0"/>
              <a:t>Trait-matching, changes in False Positive and False Negative rate with additional model steps</a:t>
            </a:r>
            <a:endParaRPr lang="en-US" sz="4000" dirty="0"/>
          </a:p>
        </p:txBody>
      </p:sp>
      <p:pic>
        <p:nvPicPr>
          <p:cNvPr id="2" name="Picture 1"/>
          <p:cNvPicPr>
            <a:picLocks noChangeAspect="1"/>
          </p:cNvPicPr>
          <p:nvPr/>
        </p:nvPicPr>
        <p:blipFill>
          <a:blip r:embed="rId2"/>
          <a:stretch>
            <a:fillRect/>
          </a:stretch>
        </p:blipFill>
        <p:spPr>
          <a:xfrm>
            <a:off x="309563" y="1620000"/>
            <a:ext cx="7977188" cy="5137987"/>
          </a:xfrm>
          <a:prstGeom prst="rect">
            <a:avLst/>
          </a:prstGeom>
        </p:spPr>
      </p:pic>
    </p:spTree>
    <p:extLst>
      <p:ext uri="{BB962C8B-B14F-4D97-AF65-F5344CB8AC3E}">
        <p14:creationId xmlns:p14="http://schemas.microsoft.com/office/powerpoint/2010/main" val="5566703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32402872"/>
              </p:ext>
            </p:extLst>
          </p:nvPr>
        </p:nvGraphicFramePr>
        <p:xfrm>
          <a:off x="1114427" y="2061349"/>
          <a:ext cx="9983785" cy="3388566"/>
        </p:xfrm>
        <a:graphic>
          <a:graphicData uri="http://schemas.openxmlformats.org/drawingml/2006/table">
            <a:tbl>
              <a:tblPr firstRow="1" bandRow="1">
                <a:tableStyleId>{2D5ABB26-0587-4C30-8999-92F81FD0307C}</a:tableStyleId>
              </a:tblPr>
              <a:tblGrid>
                <a:gridCol w="2362198"/>
                <a:gridCol w="1631316"/>
                <a:gridCol w="1996757"/>
                <a:gridCol w="1996757"/>
                <a:gridCol w="1996757"/>
              </a:tblGrid>
              <a:tr h="1084236">
                <a:tc>
                  <a:txBody>
                    <a:bodyPr/>
                    <a:lstStyle/>
                    <a:p>
                      <a:pPr algn="ctr"/>
                      <a:r>
                        <a:rPr lang="en-US" sz="2800" dirty="0" smtClean="0"/>
                        <a:t>Model</a:t>
                      </a:r>
                      <a:endParaRPr lang="en-US" sz="2800"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smtClean="0"/>
                        <a:t>True Positive (a)</a:t>
                      </a:r>
                      <a:endParaRPr lang="en-US" sz="2800"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smtClean="0"/>
                        <a:t>True negative (d)</a:t>
                      </a:r>
                      <a:endParaRPr lang="en-US" sz="2800"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smtClean="0"/>
                        <a:t>False positive (b)</a:t>
                      </a:r>
                      <a:endParaRPr lang="en-US" sz="2800"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smtClean="0"/>
                        <a:t>False negative (c)</a:t>
                      </a:r>
                      <a:endParaRPr lang="en-US" sz="2800"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32730">
                <a:tc>
                  <a:txBody>
                    <a:bodyPr/>
                    <a:lstStyle/>
                    <a:p>
                      <a:pPr algn="ctr"/>
                      <a:r>
                        <a:rPr lang="en-US" sz="2800" dirty="0" err="1" smtClean="0"/>
                        <a:t>WebBuilder</a:t>
                      </a:r>
                      <a:endParaRPr lang="en-US" sz="2800" dirty="0"/>
                    </a:p>
                  </a:txBody>
                  <a:tcPr>
                    <a:lnT w="12700" cap="flat" cmpd="sng" algn="ctr">
                      <a:solidFill>
                        <a:schemeClr val="tx1"/>
                      </a:solidFill>
                      <a:prstDash val="solid"/>
                      <a:round/>
                      <a:headEnd type="none" w="med" len="med"/>
                      <a:tailEnd type="none" w="med" len="med"/>
                    </a:lnT>
                  </a:tcPr>
                </a:tc>
                <a:tc>
                  <a:txBody>
                    <a:bodyPr/>
                    <a:lstStyle/>
                    <a:p>
                      <a:pPr algn="ctr"/>
                      <a:r>
                        <a:rPr lang="en-US" sz="2800" dirty="0" smtClean="0"/>
                        <a:t>0.0403</a:t>
                      </a:r>
                      <a:endParaRPr lang="en-US" sz="2800" dirty="0"/>
                    </a:p>
                  </a:txBody>
                  <a:tcPr>
                    <a:lnT w="12700" cap="flat" cmpd="sng" algn="ctr">
                      <a:solidFill>
                        <a:schemeClr val="tx1"/>
                      </a:solidFill>
                      <a:prstDash val="solid"/>
                      <a:round/>
                      <a:headEnd type="none" w="med" len="med"/>
                      <a:tailEnd type="none" w="med" len="med"/>
                    </a:lnT>
                  </a:tcPr>
                </a:tc>
                <a:tc>
                  <a:txBody>
                    <a:bodyPr/>
                    <a:lstStyle/>
                    <a:p>
                      <a:pPr algn="ctr"/>
                      <a:r>
                        <a:rPr lang="en-US" sz="2800" dirty="0" smtClean="0"/>
                        <a:t>0.7291</a:t>
                      </a:r>
                      <a:endParaRPr lang="en-US" sz="2800" dirty="0"/>
                    </a:p>
                  </a:txBody>
                  <a:tcPr>
                    <a:lnT w="12700" cap="flat" cmpd="sng" algn="ctr">
                      <a:solidFill>
                        <a:schemeClr val="tx1"/>
                      </a:solidFill>
                      <a:prstDash val="solid"/>
                      <a:round/>
                      <a:headEnd type="none" w="med" len="med"/>
                      <a:tailEnd type="none" w="med" len="med"/>
                    </a:lnT>
                  </a:tcPr>
                </a:tc>
                <a:tc>
                  <a:txBody>
                    <a:bodyPr/>
                    <a:lstStyle/>
                    <a:p>
                      <a:pPr algn="ctr"/>
                      <a:r>
                        <a:rPr lang="en-US" sz="2800" dirty="0" smtClean="0"/>
                        <a:t>0.2246</a:t>
                      </a:r>
                      <a:endParaRPr lang="en-US" sz="2800" dirty="0"/>
                    </a:p>
                  </a:txBody>
                  <a:tcPr>
                    <a:lnT w="12700" cap="flat" cmpd="sng" algn="ctr">
                      <a:solidFill>
                        <a:schemeClr val="tx1"/>
                      </a:solidFill>
                      <a:prstDash val="solid"/>
                      <a:round/>
                      <a:headEnd type="none" w="med" len="med"/>
                      <a:tailEnd type="none" w="med" len="med"/>
                    </a:lnT>
                  </a:tcPr>
                </a:tc>
                <a:tc>
                  <a:txBody>
                    <a:bodyPr/>
                    <a:lstStyle/>
                    <a:p>
                      <a:pPr algn="ctr"/>
                      <a:r>
                        <a:rPr lang="en-US" sz="2800" dirty="0" smtClean="0"/>
                        <a:t>0.0078</a:t>
                      </a:r>
                      <a:endParaRPr lang="en-US" sz="2800" dirty="0"/>
                    </a:p>
                  </a:txBody>
                  <a:tcPr>
                    <a:lnT w="12700" cap="flat" cmpd="sng" algn="ctr">
                      <a:solidFill>
                        <a:schemeClr val="tx1"/>
                      </a:solidFill>
                      <a:prstDash val="solid"/>
                      <a:round/>
                      <a:headEnd type="none" w="med" len="med"/>
                      <a:tailEnd type="none" w="med" len="med"/>
                    </a:lnT>
                  </a:tcPr>
                </a:tc>
              </a:tr>
              <a:tr h="1084236">
                <a:tc>
                  <a:txBody>
                    <a:bodyPr/>
                    <a:lstStyle/>
                    <a:p>
                      <a:pPr algn="ctr"/>
                      <a:r>
                        <a:rPr lang="en-US" sz="2800" dirty="0" smtClean="0"/>
                        <a:t>Gravel, step 3</a:t>
                      </a:r>
                      <a:endParaRPr lang="en-US" sz="2800" dirty="0"/>
                    </a:p>
                  </a:txBody>
                  <a:tcPr/>
                </a:tc>
                <a:tc>
                  <a:txBody>
                    <a:bodyPr/>
                    <a:lstStyle/>
                    <a:p>
                      <a:pPr algn="ctr"/>
                      <a:r>
                        <a:rPr lang="en-US" sz="2800" dirty="0" smtClean="0"/>
                        <a:t>0.0400</a:t>
                      </a:r>
                      <a:endParaRPr lang="en-US" sz="2800" dirty="0"/>
                    </a:p>
                  </a:txBody>
                  <a:tcPr/>
                </a:tc>
                <a:tc>
                  <a:txBody>
                    <a:bodyPr/>
                    <a:lstStyle/>
                    <a:p>
                      <a:pPr algn="ctr"/>
                      <a:r>
                        <a:rPr lang="en-US" sz="2800" dirty="0" smtClean="0"/>
                        <a:t>0.7400</a:t>
                      </a:r>
                      <a:endParaRPr lang="en-US" sz="2800" dirty="0"/>
                    </a:p>
                  </a:txBody>
                  <a:tcPr/>
                </a:tc>
                <a:tc>
                  <a:txBody>
                    <a:bodyPr/>
                    <a:lstStyle/>
                    <a:p>
                      <a:pPr algn="ctr"/>
                      <a:r>
                        <a:rPr lang="en-US" sz="2800" dirty="0" smtClean="0"/>
                        <a:t>0.2120</a:t>
                      </a:r>
                      <a:endParaRPr lang="en-US" sz="2800" dirty="0"/>
                    </a:p>
                  </a:txBody>
                  <a:tcPr/>
                </a:tc>
                <a:tc>
                  <a:txBody>
                    <a:bodyPr/>
                    <a:lstStyle/>
                    <a:p>
                      <a:pPr algn="ctr"/>
                      <a:r>
                        <a:rPr lang="en-US" sz="2800" dirty="0" smtClean="0"/>
                        <a:t>0.0080</a:t>
                      </a:r>
                      <a:endParaRPr lang="en-US" sz="2800" dirty="0"/>
                    </a:p>
                  </a:txBody>
                  <a:tcPr/>
                </a:tc>
              </a:tr>
            </a:tbl>
          </a:graphicData>
        </a:graphic>
      </p:graphicFrame>
      <p:sp>
        <p:nvSpPr>
          <p:cNvPr id="3" name="TextBox 2"/>
          <p:cNvSpPr txBox="1"/>
          <p:nvPr/>
        </p:nvSpPr>
        <p:spPr>
          <a:xfrm>
            <a:off x="1181102" y="5410200"/>
            <a:ext cx="10048875" cy="646331"/>
          </a:xfrm>
          <a:prstGeom prst="rect">
            <a:avLst/>
          </a:prstGeom>
          <a:noFill/>
        </p:spPr>
        <p:txBody>
          <a:bodyPr wrap="square" rtlCol="0">
            <a:spAutoFit/>
          </a:bodyPr>
          <a:lstStyle/>
          <a:p>
            <a:r>
              <a:rPr lang="en-US" dirty="0" smtClean="0"/>
              <a:t>Mean proportion of links for food webs inferred using the </a:t>
            </a:r>
            <a:r>
              <a:rPr lang="en-US" dirty="0" err="1" smtClean="0"/>
              <a:t>WebBuilder</a:t>
            </a:r>
            <a:r>
              <a:rPr lang="en-US" dirty="0" smtClean="0"/>
              <a:t> function, and the 3</a:t>
            </a:r>
            <a:r>
              <a:rPr lang="en-US" baseline="30000" dirty="0" smtClean="0"/>
              <a:t>rd</a:t>
            </a:r>
            <a:r>
              <a:rPr lang="en-US" dirty="0" smtClean="0"/>
              <a:t> step in the modified gravel method</a:t>
            </a:r>
            <a:endParaRPr lang="en-US" dirty="0"/>
          </a:p>
        </p:txBody>
      </p:sp>
      <p:sp>
        <p:nvSpPr>
          <p:cNvPr id="4" name="Title 3"/>
          <p:cNvSpPr>
            <a:spLocks noGrp="1"/>
          </p:cNvSpPr>
          <p:nvPr>
            <p:ph type="title"/>
          </p:nvPr>
        </p:nvSpPr>
        <p:spPr/>
        <p:txBody>
          <a:bodyPr/>
          <a:lstStyle/>
          <a:p>
            <a:r>
              <a:rPr lang="en-US" dirty="0" smtClean="0"/>
              <a:t>TSS of methods equivalent after additional steps</a:t>
            </a:r>
            <a:endParaRPr lang="en-US" dirty="0"/>
          </a:p>
        </p:txBody>
      </p:sp>
    </p:spTree>
    <p:extLst>
      <p:ext uri="{BB962C8B-B14F-4D97-AF65-F5344CB8AC3E}">
        <p14:creationId xmlns:p14="http://schemas.microsoft.com/office/powerpoint/2010/main" val="8535163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Conclusions of inferred food webs similar </a:t>
            </a:r>
            <a:endParaRPr lang="en-US" dirty="0"/>
          </a:p>
        </p:txBody>
      </p:sp>
      <p:sp>
        <p:nvSpPr>
          <p:cNvPr id="4" name="Content Placeholder 3"/>
          <p:cNvSpPr>
            <a:spLocks noGrp="1"/>
          </p:cNvSpPr>
          <p:nvPr>
            <p:ph idx="1"/>
          </p:nvPr>
        </p:nvSpPr>
        <p:spPr/>
        <p:txBody>
          <a:bodyPr/>
          <a:lstStyle/>
          <a:p>
            <a:pPr marL="0" indent="0">
              <a:buNone/>
            </a:pPr>
            <a:r>
              <a:rPr lang="en-US" dirty="0" smtClean="0"/>
              <a:t>Numerous metrics calculated for each web, including number of links (L), Links per species (L/S) connectance (C = L/S</a:t>
            </a:r>
            <a:r>
              <a:rPr lang="en-US" baseline="30000" dirty="0"/>
              <a:t>2</a:t>
            </a:r>
            <a:r>
              <a:rPr lang="en-US" dirty="0" smtClean="0"/>
              <a:t>), SD Generality (number of prey per consumer) and SD Vulnerability (number of consumers per prey). </a:t>
            </a:r>
          </a:p>
          <a:p>
            <a:pPr marL="0" indent="0">
              <a:buNone/>
            </a:pPr>
            <a:r>
              <a:rPr lang="en-US" dirty="0" smtClean="0"/>
              <a:t>Following graphs show food web statistics of observed webs (x-axis) and stats of modelled webs (y-axis). </a:t>
            </a:r>
          </a:p>
          <a:p>
            <a:pPr marL="0" indent="0">
              <a:buNone/>
            </a:pPr>
            <a:r>
              <a:rPr lang="en-US" dirty="0" smtClean="0"/>
              <a:t>Black line = 1:1</a:t>
            </a:r>
            <a:endParaRPr lang="en-US" dirty="0"/>
          </a:p>
        </p:txBody>
      </p:sp>
    </p:spTree>
    <p:extLst>
      <p:ext uri="{BB962C8B-B14F-4D97-AF65-F5344CB8AC3E}">
        <p14:creationId xmlns:p14="http://schemas.microsoft.com/office/powerpoint/2010/main" val="22170695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Connectance</a:t>
            </a:r>
            <a:endParaRPr lang="en-US" dirty="0"/>
          </a:p>
        </p:txBody>
      </p:sp>
      <p:pic>
        <p:nvPicPr>
          <p:cNvPr id="3" name="Picture 2"/>
          <p:cNvPicPr>
            <a:picLocks noChangeAspect="1"/>
          </p:cNvPicPr>
          <p:nvPr/>
        </p:nvPicPr>
        <p:blipFill>
          <a:blip r:embed="rId2"/>
          <a:stretch>
            <a:fillRect/>
          </a:stretch>
        </p:blipFill>
        <p:spPr>
          <a:xfrm>
            <a:off x="933185" y="1225462"/>
            <a:ext cx="8610865" cy="5634663"/>
          </a:xfrm>
          <a:prstGeom prst="rect">
            <a:avLst/>
          </a:prstGeom>
        </p:spPr>
      </p:pic>
    </p:spTree>
    <p:extLst>
      <p:ext uri="{BB962C8B-B14F-4D97-AF65-F5344CB8AC3E}">
        <p14:creationId xmlns:p14="http://schemas.microsoft.com/office/powerpoint/2010/main" val="369169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endParaRPr lang="en-US" dirty="0"/>
          </a:p>
        </p:txBody>
      </p:sp>
      <p:sp>
        <p:nvSpPr>
          <p:cNvPr id="3" name="Content Placeholder 2"/>
          <p:cNvSpPr>
            <a:spLocks noGrp="1"/>
          </p:cNvSpPr>
          <p:nvPr>
            <p:ph idx="1"/>
          </p:nvPr>
        </p:nvSpPr>
        <p:spPr>
          <a:xfrm>
            <a:off x="838199" y="1825625"/>
            <a:ext cx="10696575" cy="2870200"/>
          </a:xfrm>
        </p:spPr>
        <p:txBody>
          <a:bodyPr/>
          <a:lstStyle/>
          <a:p>
            <a:pPr marL="0" indent="0">
              <a:buNone/>
            </a:pPr>
            <a:r>
              <a:rPr lang="en-US" dirty="0" smtClean="0"/>
              <a:t>Data used was 21 food webs published in Thompson and Townsend 1999, 2004.  </a:t>
            </a:r>
          </a:p>
          <a:p>
            <a:pPr marL="0" indent="0">
              <a:buNone/>
            </a:pPr>
            <a:r>
              <a:rPr lang="en-US" dirty="0" smtClean="0"/>
              <a:t>17 of these food webs had species averaged biomass estimates, used in trait-matching method (see below). </a:t>
            </a:r>
          </a:p>
          <a:p>
            <a:pPr marL="0" indent="0">
              <a:buNone/>
            </a:pPr>
            <a:r>
              <a:rPr lang="en-US" dirty="0" smtClean="0"/>
              <a:t>Additional feeding interactions from published literature (Table, next slide)</a:t>
            </a:r>
            <a:endParaRPr lang="en-US" dirty="0"/>
          </a:p>
        </p:txBody>
      </p:sp>
      <p:sp>
        <p:nvSpPr>
          <p:cNvPr id="6" name="TextBox 5"/>
          <p:cNvSpPr txBox="1"/>
          <p:nvPr/>
        </p:nvSpPr>
        <p:spPr>
          <a:xfrm>
            <a:off x="390523" y="5343525"/>
            <a:ext cx="11591925" cy="1077218"/>
          </a:xfrm>
          <a:prstGeom prst="rect">
            <a:avLst/>
          </a:prstGeom>
          <a:noFill/>
        </p:spPr>
        <p:txBody>
          <a:bodyPr wrap="square" rtlCol="0">
            <a:spAutoFit/>
          </a:bodyPr>
          <a:lstStyle/>
          <a:p>
            <a:r>
              <a:rPr lang="en-US" sz="1600" dirty="0" smtClean="0"/>
              <a:t>Thompson</a:t>
            </a:r>
            <a:r>
              <a:rPr lang="en-US" sz="1600" dirty="0"/>
              <a:t>, R.M. &amp; Townsend, C.R. (1999). The Effect of Seasonal Variation on the Community Structure and Food-Web Attributes of Two Streams : Implications for Food-Web Science. </a:t>
            </a:r>
            <a:r>
              <a:rPr lang="en-US" sz="1600" i="1" dirty="0" err="1"/>
              <a:t>Oikos</a:t>
            </a:r>
            <a:r>
              <a:rPr lang="en-US" sz="1600" dirty="0"/>
              <a:t>, 87, </a:t>
            </a:r>
            <a:r>
              <a:rPr lang="en-US" sz="1600" dirty="0" smtClean="0"/>
              <a:t>75–88</a:t>
            </a:r>
            <a:endParaRPr lang="en-US" sz="1600" dirty="0"/>
          </a:p>
          <a:p>
            <a:r>
              <a:rPr lang="en-US" sz="1600" dirty="0"/>
              <a:t>Thompson, R.M. &amp; Townsend, C.R. (2004). Land ‐ use influences on New Zealand stream communities : Effects on species composition , functional </a:t>
            </a:r>
            <a:r>
              <a:rPr lang="en-US" sz="1600" dirty="0" err="1"/>
              <a:t>organisation</a:t>
            </a:r>
            <a:r>
              <a:rPr lang="en-US" sz="1600" dirty="0"/>
              <a:t> , and food ‐ web structure. </a:t>
            </a:r>
            <a:r>
              <a:rPr lang="en-US" sz="1600" i="1" dirty="0"/>
              <a:t>New Zeal. J. Mar. </a:t>
            </a:r>
            <a:r>
              <a:rPr lang="en-US" sz="1600" i="1" dirty="0" err="1"/>
              <a:t>Freshw</a:t>
            </a:r>
            <a:r>
              <a:rPr lang="en-US" sz="1600" i="1" dirty="0"/>
              <a:t>. Res.</a:t>
            </a:r>
            <a:r>
              <a:rPr lang="en-US" sz="1600" dirty="0"/>
              <a:t>, 38, 595–608</a:t>
            </a:r>
          </a:p>
        </p:txBody>
      </p:sp>
    </p:spTree>
    <p:extLst>
      <p:ext uri="{BB962C8B-B14F-4D97-AF65-F5344CB8AC3E}">
        <p14:creationId xmlns:p14="http://schemas.microsoft.com/office/powerpoint/2010/main" val="39191853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95500" y="865715"/>
            <a:ext cx="8991600" cy="5883804"/>
          </a:xfrm>
          <a:prstGeom prst="rect">
            <a:avLst/>
          </a:prstGeom>
        </p:spPr>
      </p:pic>
      <p:sp>
        <p:nvSpPr>
          <p:cNvPr id="5" name="Title 4"/>
          <p:cNvSpPr>
            <a:spLocks noGrp="1"/>
          </p:cNvSpPr>
          <p:nvPr>
            <p:ph type="title"/>
          </p:nvPr>
        </p:nvSpPr>
        <p:spPr/>
        <p:txBody>
          <a:bodyPr/>
          <a:lstStyle/>
          <a:p>
            <a:r>
              <a:rPr lang="en-US" dirty="0" smtClean="0"/>
              <a:t>Links</a:t>
            </a:r>
            <a:endParaRPr lang="en-US" dirty="0"/>
          </a:p>
        </p:txBody>
      </p:sp>
    </p:spTree>
    <p:extLst>
      <p:ext uri="{BB962C8B-B14F-4D97-AF65-F5344CB8AC3E}">
        <p14:creationId xmlns:p14="http://schemas.microsoft.com/office/powerpoint/2010/main" val="628586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Links (removing potential outlier)</a:t>
            </a:r>
            <a:endParaRPr lang="en-US" dirty="0"/>
          </a:p>
        </p:txBody>
      </p:sp>
      <p:pic>
        <p:nvPicPr>
          <p:cNvPr id="3" name="Picture 2"/>
          <p:cNvPicPr>
            <a:picLocks noChangeAspect="1"/>
          </p:cNvPicPr>
          <p:nvPr/>
        </p:nvPicPr>
        <p:blipFill>
          <a:blip r:embed="rId2"/>
          <a:stretch>
            <a:fillRect/>
          </a:stretch>
        </p:blipFill>
        <p:spPr>
          <a:xfrm>
            <a:off x="237992" y="1358812"/>
            <a:ext cx="8344033" cy="5460057"/>
          </a:xfrm>
          <a:prstGeom prst="rect">
            <a:avLst/>
          </a:prstGeom>
        </p:spPr>
      </p:pic>
    </p:spTree>
    <p:extLst>
      <p:ext uri="{BB962C8B-B14F-4D97-AF65-F5344CB8AC3E}">
        <p14:creationId xmlns:p14="http://schemas.microsoft.com/office/powerpoint/2010/main" val="5059788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Links per Species</a:t>
            </a:r>
            <a:endParaRPr lang="en-US" dirty="0"/>
          </a:p>
        </p:txBody>
      </p:sp>
      <p:pic>
        <p:nvPicPr>
          <p:cNvPr id="3" name="Picture 2"/>
          <p:cNvPicPr>
            <a:picLocks noChangeAspect="1"/>
          </p:cNvPicPr>
          <p:nvPr/>
        </p:nvPicPr>
        <p:blipFill>
          <a:blip r:embed="rId2"/>
          <a:stretch>
            <a:fillRect/>
          </a:stretch>
        </p:blipFill>
        <p:spPr>
          <a:xfrm>
            <a:off x="600075" y="1198217"/>
            <a:ext cx="8277225" cy="5416340"/>
          </a:xfrm>
          <a:prstGeom prst="rect">
            <a:avLst/>
          </a:prstGeom>
        </p:spPr>
      </p:pic>
    </p:spTree>
    <p:extLst>
      <p:ext uri="{BB962C8B-B14F-4D97-AF65-F5344CB8AC3E}">
        <p14:creationId xmlns:p14="http://schemas.microsoft.com/office/powerpoint/2010/main" val="1678204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365125"/>
            <a:ext cx="3275463" cy="5271400"/>
          </a:xfrm>
        </p:spPr>
        <p:txBody>
          <a:bodyPr/>
          <a:lstStyle/>
          <a:p>
            <a:r>
              <a:rPr lang="en-US" dirty="0" smtClean="0"/>
              <a:t>Basal, intermediate, and top species, respectively</a:t>
            </a:r>
            <a:endParaRPr lang="en-US" dirty="0"/>
          </a:p>
        </p:txBody>
      </p:sp>
      <p:pic>
        <p:nvPicPr>
          <p:cNvPr id="3" name="Picture 2"/>
          <p:cNvPicPr>
            <a:picLocks noChangeAspect="1"/>
          </p:cNvPicPr>
          <p:nvPr/>
        </p:nvPicPr>
        <p:blipFill>
          <a:blip r:embed="rId2"/>
          <a:stretch>
            <a:fillRect/>
          </a:stretch>
        </p:blipFill>
        <p:spPr>
          <a:xfrm>
            <a:off x="3933825" y="457525"/>
            <a:ext cx="8258175" cy="6400475"/>
          </a:xfrm>
          <a:prstGeom prst="rect">
            <a:avLst/>
          </a:prstGeom>
        </p:spPr>
      </p:pic>
    </p:spTree>
    <p:extLst>
      <p:ext uri="{BB962C8B-B14F-4D97-AF65-F5344CB8AC3E}">
        <p14:creationId xmlns:p14="http://schemas.microsoft.com/office/powerpoint/2010/main" val="23232241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6260" y="0"/>
            <a:ext cx="11559654" cy="1325563"/>
          </a:xfrm>
        </p:spPr>
        <p:txBody>
          <a:bodyPr/>
          <a:lstStyle/>
          <a:p>
            <a:r>
              <a:rPr lang="en-US" dirty="0" smtClean="0"/>
              <a:t>SD of generality (mean resources per node /(L/S))</a:t>
            </a:r>
            <a:endParaRPr lang="en-US" dirty="0"/>
          </a:p>
        </p:txBody>
      </p:sp>
      <p:pic>
        <p:nvPicPr>
          <p:cNvPr id="2" name="Picture 1"/>
          <p:cNvPicPr>
            <a:picLocks noChangeAspect="1"/>
          </p:cNvPicPr>
          <p:nvPr/>
        </p:nvPicPr>
        <p:blipFill>
          <a:blip r:embed="rId2"/>
          <a:stretch>
            <a:fillRect/>
          </a:stretch>
        </p:blipFill>
        <p:spPr>
          <a:xfrm>
            <a:off x="1841737" y="1159646"/>
            <a:ext cx="7178437" cy="5617392"/>
          </a:xfrm>
          <a:prstGeom prst="rect">
            <a:avLst/>
          </a:prstGeom>
        </p:spPr>
      </p:pic>
    </p:spTree>
    <p:extLst>
      <p:ext uri="{BB962C8B-B14F-4D97-AF65-F5344CB8AC3E}">
        <p14:creationId xmlns:p14="http://schemas.microsoft.com/office/powerpoint/2010/main" val="5597749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5785" y="365125"/>
            <a:ext cx="11559654" cy="1325563"/>
          </a:xfrm>
        </p:spPr>
        <p:txBody>
          <a:bodyPr>
            <a:normAutofit/>
          </a:bodyPr>
          <a:lstStyle/>
          <a:p>
            <a:r>
              <a:rPr lang="en-US" sz="4000" dirty="0" smtClean="0"/>
              <a:t>SD of vulnerability (mean consumers per node / (L/S))</a:t>
            </a:r>
            <a:endParaRPr lang="en-US" sz="4000" dirty="0"/>
          </a:p>
        </p:txBody>
      </p:sp>
      <p:pic>
        <p:nvPicPr>
          <p:cNvPr id="3" name="Picture 2"/>
          <p:cNvPicPr>
            <a:picLocks noChangeAspect="1"/>
          </p:cNvPicPr>
          <p:nvPr/>
        </p:nvPicPr>
        <p:blipFill>
          <a:blip r:embed="rId2"/>
          <a:stretch>
            <a:fillRect/>
          </a:stretch>
        </p:blipFill>
        <p:spPr>
          <a:xfrm>
            <a:off x="1147762" y="1690688"/>
            <a:ext cx="6634163" cy="4762499"/>
          </a:xfrm>
          <a:prstGeom prst="rect">
            <a:avLst/>
          </a:prstGeom>
        </p:spPr>
      </p:pic>
    </p:spTree>
    <p:extLst>
      <p:ext uri="{BB962C8B-B14F-4D97-AF65-F5344CB8AC3E}">
        <p14:creationId xmlns:p14="http://schemas.microsoft.com/office/powerpoint/2010/main" val="1566928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5785" y="365125"/>
            <a:ext cx="11559654" cy="1325563"/>
          </a:xfrm>
        </p:spPr>
        <p:txBody>
          <a:bodyPr>
            <a:normAutofit/>
          </a:bodyPr>
          <a:lstStyle/>
          <a:p>
            <a:r>
              <a:rPr lang="en-US" sz="4000" dirty="0" smtClean="0"/>
              <a:t>Max similarity (measure of diet overlap)</a:t>
            </a:r>
            <a:endParaRPr lang="en-US" sz="4000" dirty="0"/>
          </a:p>
        </p:txBody>
      </p:sp>
      <p:pic>
        <p:nvPicPr>
          <p:cNvPr id="2" name="Picture 1"/>
          <p:cNvPicPr>
            <a:picLocks noChangeAspect="1"/>
          </p:cNvPicPr>
          <p:nvPr/>
        </p:nvPicPr>
        <p:blipFill>
          <a:blip r:embed="rId2"/>
          <a:stretch>
            <a:fillRect/>
          </a:stretch>
        </p:blipFill>
        <p:spPr>
          <a:xfrm>
            <a:off x="733425" y="1690688"/>
            <a:ext cx="6819900" cy="4600427"/>
          </a:xfrm>
          <a:prstGeom prst="rect">
            <a:avLst/>
          </a:prstGeom>
        </p:spPr>
      </p:pic>
    </p:spTree>
    <p:extLst>
      <p:ext uri="{BB962C8B-B14F-4D97-AF65-F5344CB8AC3E}">
        <p14:creationId xmlns:p14="http://schemas.microsoft.com/office/powerpoint/2010/main" val="25569193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5785" y="365125"/>
            <a:ext cx="4353636" cy="5885550"/>
          </a:xfrm>
        </p:spPr>
        <p:txBody>
          <a:bodyPr>
            <a:normAutofit/>
          </a:bodyPr>
          <a:lstStyle/>
          <a:p>
            <a:r>
              <a:rPr lang="en-US" sz="4000" dirty="0" smtClean="0"/>
              <a:t>Max, mean, and SD of Trophic level</a:t>
            </a:r>
            <a:endParaRPr lang="en-US" sz="4000" dirty="0"/>
          </a:p>
        </p:txBody>
      </p:sp>
      <p:pic>
        <p:nvPicPr>
          <p:cNvPr id="2" name="Picture 1"/>
          <p:cNvPicPr>
            <a:picLocks noChangeAspect="1"/>
          </p:cNvPicPr>
          <p:nvPr/>
        </p:nvPicPr>
        <p:blipFill>
          <a:blip r:embed="rId2"/>
          <a:stretch>
            <a:fillRect/>
          </a:stretch>
        </p:blipFill>
        <p:spPr>
          <a:xfrm>
            <a:off x="5219700" y="142876"/>
            <a:ext cx="6548438" cy="6634162"/>
          </a:xfrm>
          <a:prstGeom prst="rect">
            <a:avLst/>
          </a:prstGeom>
        </p:spPr>
      </p:pic>
    </p:spTree>
    <p:extLst>
      <p:ext uri="{BB962C8B-B14F-4D97-AF65-F5344CB8AC3E}">
        <p14:creationId xmlns:p14="http://schemas.microsoft.com/office/powerpoint/2010/main" val="30081113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996" y="0"/>
            <a:ext cx="10734676" cy="1286930"/>
          </a:xfrm>
        </p:spPr>
        <p:txBody>
          <a:bodyPr>
            <a:normAutofit/>
          </a:bodyPr>
          <a:lstStyle/>
          <a:p>
            <a:r>
              <a:rPr lang="en-US" sz="3600" dirty="0" smtClean="0"/>
              <a:t>Table summarizing relationship of modelled metric compared to observed</a:t>
            </a:r>
            <a:endParaRPr lang="en-US" sz="3600" dirty="0"/>
          </a:p>
        </p:txBody>
      </p:sp>
      <p:graphicFrame>
        <p:nvGraphicFramePr>
          <p:cNvPr id="3" name="Table 2"/>
          <p:cNvGraphicFramePr>
            <a:graphicFrameLocks noGrp="1"/>
          </p:cNvGraphicFramePr>
          <p:nvPr>
            <p:extLst>
              <p:ext uri="{D42A27DB-BD31-4B8C-83A1-F6EECF244321}">
                <p14:modId xmlns:p14="http://schemas.microsoft.com/office/powerpoint/2010/main" val="380219310"/>
              </p:ext>
            </p:extLst>
          </p:nvPr>
        </p:nvGraphicFramePr>
        <p:xfrm>
          <a:off x="1210736" y="1286930"/>
          <a:ext cx="4419598" cy="5275478"/>
        </p:xfrm>
        <a:graphic>
          <a:graphicData uri="http://schemas.openxmlformats.org/drawingml/2006/table">
            <a:tbl>
              <a:tblPr firstRow="1" bandRow="1">
                <a:tableStyleId>{2D5ABB26-0587-4C30-8999-92F81FD0307C}</a:tableStyleId>
              </a:tblPr>
              <a:tblGrid>
                <a:gridCol w="1073330"/>
                <a:gridCol w="1704702"/>
                <a:gridCol w="1641566"/>
              </a:tblGrid>
              <a:tr h="405806">
                <a:tc>
                  <a:txBody>
                    <a:bodyPr/>
                    <a:lstStyle/>
                    <a:p>
                      <a:pPr algn="ctr"/>
                      <a:r>
                        <a:rPr lang="en-US" dirty="0" smtClean="0"/>
                        <a:t>Statistic</a:t>
                      </a:r>
                      <a:endParaRPr lang="en-US" dirty="0"/>
                    </a:p>
                  </a:txBody>
                  <a:tcPr/>
                </a:tc>
                <a:tc>
                  <a:txBody>
                    <a:bodyPr/>
                    <a:lstStyle/>
                    <a:p>
                      <a:pPr algn="ctr"/>
                      <a:r>
                        <a:rPr lang="en-US" dirty="0" smtClean="0"/>
                        <a:t>Trait</a:t>
                      </a:r>
                      <a:r>
                        <a:rPr lang="en-US" baseline="0" dirty="0" smtClean="0"/>
                        <a:t> matching</a:t>
                      </a:r>
                      <a:endParaRPr lang="en-US" dirty="0"/>
                    </a:p>
                  </a:txBody>
                  <a:tcPr/>
                </a:tc>
                <a:tc>
                  <a:txBody>
                    <a:bodyPr/>
                    <a:lstStyle/>
                    <a:p>
                      <a:pPr algn="ctr"/>
                      <a:r>
                        <a:rPr lang="en-US" dirty="0" err="1" smtClean="0"/>
                        <a:t>WebBuilder</a:t>
                      </a:r>
                      <a:endParaRPr lang="en-US" dirty="0"/>
                    </a:p>
                  </a:txBody>
                  <a:tcPr/>
                </a:tc>
              </a:tr>
              <a:tr h="405806">
                <a:tc>
                  <a:txBody>
                    <a:bodyPr/>
                    <a:lstStyle/>
                    <a:p>
                      <a:pPr algn="ctr"/>
                      <a:r>
                        <a:rPr lang="en-US" dirty="0" smtClean="0"/>
                        <a:t>C</a:t>
                      </a:r>
                      <a:endParaRPr lang="en-US" dirty="0"/>
                    </a:p>
                  </a:txBody>
                  <a:tcPr/>
                </a:tc>
                <a:tc>
                  <a:txBody>
                    <a:bodyPr/>
                    <a:lstStyle/>
                    <a:p>
                      <a:pPr algn="ctr"/>
                      <a:r>
                        <a:rPr lang="en-US" sz="2000" dirty="0" smtClean="0"/>
                        <a:t>+</a:t>
                      </a:r>
                    </a:p>
                  </a:txBody>
                  <a:tcPr>
                    <a:solidFill>
                      <a:schemeClr val="accent6"/>
                    </a:solidFill>
                  </a:tcPr>
                </a:tc>
                <a:tc>
                  <a:txBody>
                    <a:bodyPr/>
                    <a:lstStyle/>
                    <a:p>
                      <a:pPr algn="ctr"/>
                      <a:r>
                        <a:rPr lang="en-US" sz="2000" dirty="0" smtClean="0"/>
                        <a:t>+</a:t>
                      </a:r>
                      <a:endParaRPr lang="en-US" sz="2000" dirty="0"/>
                    </a:p>
                  </a:txBody>
                  <a:tcPr>
                    <a:solidFill>
                      <a:schemeClr val="accent6"/>
                    </a:solidFill>
                  </a:tcPr>
                </a:tc>
              </a:tr>
              <a:tr h="405806">
                <a:tc>
                  <a:txBody>
                    <a:bodyPr/>
                    <a:lstStyle/>
                    <a:p>
                      <a:pPr algn="ctr"/>
                      <a:r>
                        <a:rPr lang="en-US" dirty="0" smtClean="0"/>
                        <a:t>L</a:t>
                      </a:r>
                      <a:endParaRPr lang="en-US" dirty="0"/>
                    </a:p>
                  </a:txBody>
                  <a:tcPr/>
                </a:tc>
                <a:tc>
                  <a:txBody>
                    <a:bodyPr/>
                    <a:lstStyle/>
                    <a:p>
                      <a:pPr algn="ctr"/>
                      <a:r>
                        <a:rPr lang="en-US" sz="2000" dirty="0" smtClean="0"/>
                        <a:t>+</a:t>
                      </a:r>
                      <a:endParaRPr lang="en-US" sz="2000" dirty="0"/>
                    </a:p>
                  </a:txBody>
                  <a:tcPr>
                    <a:solidFill>
                      <a:schemeClr val="accent6"/>
                    </a:solidFill>
                  </a:tcPr>
                </a:tc>
                <a:tc>
                  <a:txBody>
                    <a:bodyPr/>
                    <a:lstStyle/>
                    <a:p>
                      <a:pPr algn="ctr"/>
                      <a:r>
                        <a:rPr lang="en-US" sz="2000" dirty="0" smtClean="0"/>
                        <a:t>+</a:t>
                      </a:r>
                      <a:endParaRPr lang="en-US" sz="2000" dirty="0"/>
                    </a:p>
                  </a:txBody>
                  <a:tcPr>
                    <a:solidFill>
                      <a:schemeClr val="accent6"/>
                    </a:solidFill>
                  </a:tcPr>
                </a:tc>
              </a:tr>
              <a:tr h="405806">
                <a:tc>
                  <a:txBody>
                    <a:bodyPr/>
                    <a:lstStyle/>
                    <a:p>
                      <a:pPr algn="ctr"/>
                      <a:r>
                        <a:rPr lang="en-US" dirty="0" smtClean="0"/>
                        <a:t>LS</a:t>
                      </a:r>
                      <a:endParaRPr lang="en-US" dirty="0"/>
                    </a:p>
                  </a:txBody>
                  <a:tcPr/>
                </a:tc>
                <a:tc>
                  <a:txBody>
                    <a:bodyPr/>
                    <a:lstStyle/>
                    <a:p>
                      <a:pPr algn="ctr"/>
                      <a:r>
                        <a:rPr lang="en-US" sz="2000" dirty="0" smtClean="0"/>
                        <a:t>+</a:t>
                      </a:r>
                      <a:endParaRPr lang="en-US" sz="2000" dirty="0"/>
                    </a:p>
                  </a:txBody>
                  <a:tcPr>
                    <a:solidFill>
                      <a:schemeClr val="accent6"/>
                    </a:solidFill>
                  </a:tcPr>
                </a:tc>
                <a:tc>
                  <a:txBody>
                    <a:bodyPr/>
                    <a:lstStyle/>
                    <a:p>
                      <a:pPr algn="ctr"/>
                      <a:r>
                        <a:rPr lang="en-US" sz="2000" dirty="0" smtClean="0"/>
                        <a:t>+</a:t>
                      </a:r>
                      <a:endParaRPr lang="en-US" sz="2000" dirty="0"/>
                    </a:p>
                  </a:txBody>
                  <a:tcPr>
                    <a:solidFill>
                      <a:schemeClr val="accent6"/>
                    </a:solidFill>
                  </a:tcPr>
                </a:tc>
              </a:tr>
              <a:tr h="405806">
                <a:tc>
                  <a:txBody>
                    <a:bodyPr/>
                    <a:lstStyle/>
                    <a:p>
                      <a:pPr algn="ctr"/>
                      <a:r>
                        <a:rPr lang="en-US" dirty="0" smtClean="0"/>
                        <a:t>B</a:t>
                      </a:r>
                      <a:endParaRPr lang="en-US" dirty="0"/>
                    </a:p>
                  </a:txBody>
                  <a:tcPr/>
                </a:tc>
                <a:tc>
                  <a:txBody>
                    <a:bodyPr/>
                    <a:lstStyle/>
                    <a:p>
                      <a:pPr algn="ctr"/>
                      <a:r>
                        <a:rPr lang="en-US" sz="2000" dirty="0" smtClean="0"/>
                        <a:t>+</a:t>
                      </a:r>
                      <a:endParaRPr lang="en-US" sz="2000" dirty="0"/>
                    </a:p>
                  </a:txBody>
                  <a:tcPr>
                    <a:solidFill>
                      <a:schemeClr val="accent6"/>
                    </a:solidFill>
                  </a:tcPr>
                </a:tc>
                <a:tc>
                  <a:txBody>
                    <a:bodyPr/>
                    <a:lstStyle/>
                    <a:p>
                      <a:pPr algn="ctr"/>
                      <a:r>
                        <a:rPr lang="en-US" sz="2000" dirty="0" smtClean="0"/>
                        <a:t>+</a:t>
                      </a:r>
                      <a:endParaRPr lang="en-US" sz="2000" dirty="0"/>
                    </a:p>
                  </a:txBody>
                  <a:tcPr>
                    <a:solidFill>
                      <a:schemeClr val="accent6"/>
                    </a:solidFill>
                  </a:tcPr>
                </a:tc>
              </a:tr>
              <a:tr h="405806">
                <a:tc>
                  <a:txBody>
                    <a:bodyPr/>
                    <a:lstStyle/>
                    <a:p>
                      <a:pPr algn="ctr"/>
                      <a:r>
                        <a:rPr lang="en-US" dirty="0" smtClean="0"/>
                        <a:t>I</a:t>
                      </a:r>
                      <a:endParaRPr lang="en-US" dirty="0"/>
                    </a:p>
                  </a:txBody>
                  <a:tcPr/>
                </a:tc>
                <a:tc>
                  <a:txBody>
                    <a:bodyPr/>
                    <a:lstStyle/>
                    <a:p>
                      <a:pPr algn="ctr"/>
                      <a:r>
                        <a:rPr lang="en-US" sz="2000" dirty="0" smtClean="0"/>
                        <a:t>-</a:t>
                      </a:r>
                      <a:endParaRPr lang="en-US" sz="2000" dirty="0"/>
                    </a:p>
                  </a:txBody>
                  <a:tcPr>
                    <a:solidFill>
                      <a:schemeClr val="accent2"/>
                    </a:solidFill>
                  </a:tcPr>
                </a:tc>
                <a:tc>
                  <a:txBody>
                    <a:bodyPr/>
                    <a:lstStyle/>
                    <a:p>
                      <a:pPr algn="ctr"/>
                      <a:r>
                        <a:rPr lang="en-US" sz="2000" dirty="0" smtClean="0"/>
                        <a:t>+</a:t>
                      </a:r>
                      <a:endParaRPr lang="en-US" sz="2000" dirty="0"/>
                    </a:p>
                  </a:txBody>
                  <a:tcPr>
                    <a:solidFill>
                      <a:schemeClr val="accent6"/>
                    </a:solidFill>
                  </a:tcPr>
                </a:tc>
              </a:tr>
              <a:tr h="405806">
                <a:tc>
                  <a:txBody>
                    <a:bodyPr/>
                    <a:lstStyle/>
                    <a:p>
                      <a:pPr algn="ctr"/>
                      <a:r>
                        <a:rPr lang="en-US" dirty="0" smtClean="0"/>
                        <a:t>T</a:t>
                      </a:r>
                      <a:endParaRPr lang="en-US" dirty="0"/>
                    </a:p>
                  </a:txBody>
                  <a:tcPr/>
                </a:tc>
                <a:tc>
                  <a:txBody>
                    <a:bodyPr/>
                    <a:lstStyle/>
                    <a:p>
                      <a:pPr algn="ctr"/>
                      <a:r>
                        <a:rPr lang="en-US" sz="2000" dirty="0" smtClean="0"/>
                        <a:t>Weak +</a:t>
                      </a:r>
                      <a:endParaRPr lang="en-US" sz="2000" dirty="0"/>
                    </a:p>
                  </a:txBody>
                  <a:tcPr>
                    <a:solidFill>
                      <a:schemeClr val="accent6">
                        <a:lumMod val="20000"/>
                        <a:lumOff val="80000"/>
                      </a:schemeClr>
                    </a:solidFill>
                  </a:tcPr>
                </a:tc>
                <a:tc>
                  <a:txBody>
                    <a:bodyPr/>
                    <a:lstStyle/>
                    <a:p>
                      <a:pPr algn="ctr"/>
                      <a:r>
                        <a:rPr lang="en-US" sz="2000" dirty="0" smtClean="0"/>
                        <a:t>+</a:t>
                      </a:r>
                      <a:endParaRPr lang="en-US" sz="2000" dirty="0"/>
                    </a:p>
                  </a:txBody>
                  <a:tcPr>
                    <a:solidFill>
                      <a:schemeClr val="accent6"/>
                    </a:solidFill>
                  </a:tcPr>
                </a:tc>
              </a:tr>
              <a:tr h="405806">
                <a:tc>
                  <a:txBody>
                    <a:bodyPr/>
                    <a:lstStyle/>
                    <a:p>
                      <a:pPr algn="ctr"/>
                      <a:r>
                        <a:rPr lang="en-US" dirty="0" err="1" smtClean="0"/>
                        <a:t>genSD</a:t>
                      </a:r>
                      <a:endParaRPr lang="en-US" dirty="0"/>
                    </a:p>
                  </a:txBody>
                  <a:tcPr/>
                </a:tc>
                <a:tc>
                  <a:txBody>
                    <a:bodyPr/>
                    <a:lstStyle/>
                    <a:p>
                      <a:pPr algn="ctr"/>
                      <a:r>
                        <a:rPr lang="en-US" sz="2000" dirty="0" smtClean="0"/>
                        <a:t>NR</a:t>
                      </a:r>
                      <a:endParaRPr lang="en-US" sz="2000" dirty="0"/>
                    </a:p>
                  </a:txBody>
                  <a:tcPr>
                    <a:noFill/>
                  </a:tcPr>
                </a:tc>
                <a:tc>
                  <a:txBody>
                    <a:bodyPr/>
                    <a:lstStyle/>
                    <a:p>
                      <a:pPr algn="ctr"/>
                      <a:r>
                        <a:rPr lang="en-US" sz="2000" dirty="0" smtClean="0"/>
                        <a:t>NR</a:t>
                      </a:r>
                      <a:endParaRPr lang="en-US" sz="2000" dirty="0"/>
                    </a:p>
                  </a:txBody>
                  <a:tcPr>
                    <a:noFill/>
                  </a:tcPr>
                </a:tc>
              </a:tr>
              <a:tr h="405806">
                <a:tc>
                  <a:txBody>
                    <a:bodyPr/>
                    <a:lstStyle/>
                    <a:p>
                      <a:pPr algn="ctr"/>
                      <a:r>
                        <a:rPr lang="en-US" dirty="0" err="1" smtClean="0"/>
                        <a:t>vulSD</a:t>
                      </a:r>
                      <a:endParaRPr lang="en-US" dirty="0"/>
                    </a:p>
                  </a:txBody>
                  <a:tcPr/>
                </a:tc>
                <a:tc>
                  <a:txBody>
                    <a:bodyPr/>
                    <a:lstStyle/>
                    <a:p>
                      <a:pPr algn="ctr"/>
                      <a:r>
                        <a:rPr lang="en-US" sz="2000" dirty="0" smtClean="0"/>
                        <a:t>+</a:t>
                      </a:r>
                      <a:endParaRPr lang="en-US" sz="2000" dirty="0"/>
                    </a:p>
                  </a:txBody>
                  <a:tcPr>
                    <a:solidFill>
                      <a:schemeClr val="accent6"/>
                    </a:solidFill>
                  </a:tcPr>
                </a:tc>
                <a:tc>
                  <a:txBody>
                    <a:bodyPr/>
                    <a:lstStyle/>
                    <a:p>
                      <a:pPr algn="ctr"/>
                      <a:r>
                        <a:rPr lang="en-US" sz="2000" dirty="0" smtClean="0"/>
                        <a:t>+</a:t>
                      </a:r>
                      <a:endParaRPr lang="en-US" sz="2000" dirty="0"/>
                    </a:p>
                  </a:txBody>
                  <a:tcPr>
                    <a:solidFill>
                      <a:schemeClr val="accent6"/>
                    </a:solidFill>
                  </a:tcPr>
                </a:tc>
              </a:tr>
              <a:tr h="405806">
                <a:tc>
                  <a:txBody>
                    <a:bodyPr/>
                    <a:lstStyle/>
                    <a:p>
                      <a:pPr algn="ctr"/>
                      <a:r>
                        <a:rPr lang="en-US" dirty="0" err="1" smtClean="0"/>
                        <a:t>maxSim</a:t>
                      </a:r>
                      <a:endParaRPr lang="en-US" dirty="0"/>
                    </a:p>
                  </a:txBody>
                  <a:tcPr/>
                </a:tc>
                <a:tc>
                  <a:txBody>
                    <a:bodyPr/>
                    <a:lstStyle/>
                    <a:p>
                      <a:pPr algn="ctr"/>
                      <a:r>
                        <a:rPr lang="en-US" sz="2000" dirty="0" smtClean="0"/>
                        <a:t>NR</a:t>
                      </a:r>
                      <a:endParaRPr lang="en-US" sz="2000" dirty="0"/>
                    </a:p>
                  </a:txBody>
                  <a:tcPr>
                    <a:noFill/>
                  </a:tcPr>
                </a:tc>
                <a:tc>
                  <a:txBody>
                    <a:bodyPr/>
                    <a:lstStyle/>
                    <a:p>
                      <a:pPr algn="ctr"/>
                      <a:r>
                        <a:rPr lang="en-US" sz="2000" dirty="0" smtClean="0"/>
                        <a:t>NR</a:t>
                      </a:r>
                      <a:endParaRPr lang="en-US" sz="2000" dirty="0"/>
                    </a:p>
                  </a:txBody>
                  <a:tcPr>
                    <a:noFill/>
                  </a:tcPr>
                </a:tc>
              </a:tr>
              <a:tr h="405806">
                <a:tc>
                  <a:txBody>
                    <a:bodyPr/>
                    <a:lstStyle/>
                    <a:p>
                      <a:pPr algn="ctr"/>
                      <a:r>
                        <a:rPr lang="en-US" dirty="0" smtClean="0"/>
                        <a:t>Mean.TL</a:t>
                      </a:r>
                      <a:endParaRPr lang="en-US" dirty="0"/>
                    </a:p>
                  </a:txBody>
                  <a:tcPr/>
                </a:tc>
                <a:tc>
                  <a:txBody>
                    <a:bodyPr/>
                    <a:lstStyle/>
                    <a:p>
                      <a:pPr algn="ctr"/>
                      <a:r>
                        <a:rPr lang="en-US" sz="2000" dirty="0" smtClean="0"/>
                        <a:t>-</a:t>
                      </a:r>
                      <a:endParaRPr lang="en-US" sz="2000" dirty="0"/>
                    </a:p>
                  </a:txBody>
                  <a:tcPr>
                    <a:solidFill>
                      <a:schemeClr val="accent2"/>
                    </a:solidFill>
                  </a:tcPr>
                </a:tc>
                <a:tc>
                  <a:txBody>
                    <a:bodyPr/>
                    <a:lstStyle/>
                    <a:p>
                      <a:pPr algn="ctr"/>
                      <a:r>
                        <a:rPr lang="en-US" sz="2000" dirty="0" smtClean="0"/>
                        <a:t>NR</a:t>
                      </a:r>
                      <a:endParaRPr lang="en-US" sz="2000" dirty="0"/>
                    </a:p>
                  </a:txBody>
                  <a:tcPr>
                    <a:noFill/>
                  </a:tcPr>
                </a:tc>
              </a:tr>
              <a:tr h="405806">
                <a:tc>
                  <a:txBody>
                    <a:bodyPr/>
                    <a:lstStyle/>
                    <a:p>
                      <a:pPr algn="ctr"/>
                      <a:r>
                        <a:rPr lang="en-US" dirty="0" smtClean="0"/>
                        <a:t>Max.TL</a:t>
                      </a:r>
                      <a:endParaRPr lang="en-US" dirty="0"/>
                    </a:p>
                  </a:txBody>
                  <a:tcPr/>
                </a:tc>
                <a:tc>
                  <a:txBody>
                    <a:bodyPr/>
                    <a:lstStyle/>
                    <a:p>
                      <a:pPr algn="ctr"/>
                      <a:r>
                        <a:rPr lang="en-US" sz="2000" dirty="0" smtClean="0"/>
                        <a:t>-</a:t>
                      </a:r>
                      <a:endParaRPr lang="en-US" sz="2000" dirty="0"/>
                    </a:p>
                  </a:txBody>
                  <a:tcPr>
                    <a:solidFill>
                      <a:schemeClr val="accent2"/>
                    </a:solidFill>
                  </a:tcPr>
                </a:tc>
                <a:tc>
                  <a:txBody>
                    <a:bodyPr/>
                    <a:lstStyle/>
                    <a:p>
                      <a:pPr algn="ctr"/>
                      <a:r>
                        <a:rPr lang="en-US" sz="2000" dirty="0" smtClean="0"/>
                        <a:t>+</a:t>
                      </a:r>
                      <a:endParaRPr lang="en-US" sz="2000" dirty="0"/>
                    </a:p>
                  </a:txBody>
                  <a:tcPr>
                    <a:solidFill>
                      <a:schemeClr val="accent6"/>
                    </a:solidFill>
                  </a:tcPr>
                </a:tc>
              </a:tr>
              <a:tr h="405806">
                <a:tc>
                  <a:txBody>
                    <a:bodyPr/>
                    <a:lstStyle/>
                    <a:p>
                      <a:pPr algn="ctr"/>
                      <a:r>
                        <a:rPr lang="en-US" dirty="0" smtClean="0"/>
                        <a:t>SD.tl</a:t>
                      </a:r>
                      <a:endParaRPr lang="en-US" dirty="0"/>
                    </a:p>
                  </a:txBody>
                  <a:tcPr/>
                </a:tc>
                <a:tc>
                  <a:txBody>
                    <a:bodyPr/>
                    <a:lstStyle/>
                    <a:p>
                      <a:pPr algn="ctr"/>
                      <a:r>
                        <a:rPr lang="en-US" sz="2000" dirty="0" smtClean="0"/>
                        <a:t>-</a:t>
                      </a:r>
                      <a:endParaRPr lang="en-US" sz="2000" dirty="0"/>
                    </a:p>
                  </a:txBody>
                  <a:tcPr>
                    <a:solidFill>
                      <a:schemeClr val="accent2"/>
                    </a:solidFill>
                  </a:tcPr>
                </a:tc>
                <a:tc>
                  <a:txBody>
                    <a:bodyPr/>
                    <a:lstStyle/>
                    <a:p>
                      <a:pPr algn="ctr"/>
                      <a:r>
                        <a:rPr lang="en-US" sz="2000" dirty="0" smtClean="0"/>
                        <a:t>+</a:t>
                      </a:r>
                      <a:endParaRPr lang="en-US" sz="2000" dirty="0"/>
                    </a:p>
                  </a:txBody>
                  <a:tcPr>
                    <a:solidFill>
                      <a:schemeClr val="accent6"/>
                    </a:solidFill>
                  </a:tcPr>
                </a:tc>
              </a:tr>
            </a:tbl>
          </a:graphicData>
        </a:graphic>
      </p:graphicFrame>
      <p:sp>
        <p:nvSpPr>
          <p:cNvPr id="4" name="TextBox 3"/>
          <p:cNvSpPr txBox="1"/>
          <p:nvPr/>
        </p:nvSpPr>
        <p:spPr>
          <a:xfrm>
            <a:off x="6505574" y="1381125"/>
            <a:ext cx="5534025" cy="4154984"/>
          </a:xfrm>
          <a:prstGeom prst="rect">
            <a:avLst/>
          </a:prstGeom>
          <a:noFill/>
        </p:spPr>
        <p:txBody>
          <a:bodyPr wrap="square" rtlCol="0">
            <a:spAutoFit/>
          </a:bodyPr>
          <a:lstStyle/>
          <a:p>
            <a:r>
              <a:rPr lang="en-US" sz="2400" dirty="0" smtClean="0"/>
              <a:t>Note that this is a qualitative assessment based on visual description of the slope of the lines. </a:t>
            </a:r>
          </a:p>
          <a:p>
            <a:r>
              <a:rPr lang="en-US" sz="2400" dirty="0" smtClean="0"/>
              <a:t>I did not run linear regressions on these, I can, but not sure if this is necessary and might add a lot to the paper. </a:t>
            </a:r>
          </a:p>
          <a:p>
            <a:endParaRPr lang="en-US" sz="2400" dirty="0"/>
          </a:p>
          <a:p>
            <a:r>
              <a:rPr lang="en-US" sz="2400" dirty="0" smtClean="0"/>
              <a:t>May be beneficial to run stats and just report which were statistically significant? E.g. table similar to one on right, but +’s and –’s could represent significance / non?</a:t>
            </a:r>
            <a:endParaRPr lang="en-US" sz="2400" dirty="0"/>
          </a:p>
        </p:txBody>
      </p:sp>
    </p:spTree>
    <p:extLst>
      <p:ext uri="{BB962C8B-B14F-4D97-AF65-F5344CB8AC3E}">
        <p14:creationId xmlns:p14="http://schemas.microsoft.com/office/powerpoint/2010/main" val="32942639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996" y="0"/>
            <a:ext cx="10734676" cy="1286930"/>
          </a:xfrm>
        </p:spPr>
        <p:txBody>
          <a:bodyPr>
            <a:normAutofit/>
          </a:bodyPr>
          <a:lstStyle/>
          <a:p>
            <a:r>
              <a:rPr lang="en-US" sz="3600" dirty="0" smtClean="0"/>
              <a:t>Statistical relationship of modelled v observed</a:t>
            </a:r>
            <a:endParaRPr lang="en-US" sz="3600" dirty="0"/>
          </a:p>
        </p:txBody>
      </p:sp>
      <p:graphicFrame>
        <p:nvGraphicFramePr>
          <p:cNvPr id="3" name="Table 2"/>
          <p:cNvGraphicFramePr>
            <a:graphicFrameLocks noGrp="1"/>
          </p:cNvGraphicFramePr>
          <p:nvPr>
            <p:extLst>
              <p:ext uri="{D42A27DB-BD31-4B8C-83A1-F6EECF244321}">
                <p14:modId xmlns:p14="http://schemas.microsoft.com/office/powerpoint/2010/main" val="2813470281"/>
              </p:ext>
            </p:extLst>
          </p:nvPr>
        </p:nvGraphicFramePr>
        <p:xfrm>
          <a:off x="1210736" y="1286930"/>
          <a:ext cx="4419598" cy="5275478"/>
        </p:xfrm>
        <a:graphic>
          <a:graphicData uri="http://schemas.openxmlformats.org/drawingml/2006/table">
            <a:tbl>
              <a:tblPr firstRow="1" bandRow="1">
                <a:tableStyleId>{2D5ABB26-0587-4C30-8999-92F81FD0307C}</a:tableStyleId>
              </a:tblPr>
              <a:tblGrid>
                <a:gridCol w="1073330"/>
                <a:gridCol w="1704702"/>
                <a:gridCol w="1641566"/>
              </a:tblGrid>
              <a:tr h="405806">
                <a:tc>
                  <a:txBody>
                    <a:bodyPr/>
                    <a:lstStyle/>
                    <a:p>
                      <a:pPr algn="ctr"/>
                      <a:r>
                        <a:rPr lang="en-US" dirty="0" smtClean="0"/>
                        <a:t>Statistic</a:t>
                      </a:r>
                      <a:endParaRPr lang="en-US" dirty="0"/>
                    </a:p>
                  </a:txBody>
                  <a:tcPr/>
                </a:tc>
                <a:tc>
                  <a:txBody>
                    <a:bodyPr/>
                    <a:lstStyle/>
                    <a:p>
                      <a:pPr algn="ctr"/>
                      <a:r>
                        <a:rPr lang="en-US" dirty="0" smtClean="0"/>
                        <a:t>Trait</a:t>
                      </a:r>
                      <a:r>
                        <a:rPr lang="en-US" baseline="0" dirty="0" smtClean="0"/>
                        <a:t> matching</a:t>
                      </a:r>
                      <a:endParaRPr lang="en-US" dirty="0"/>
                    </a:p>
                  </a:txBody>
                  <a:tcPr/>
                </a:tc>
                <a:tc>
                  <a:txBody>
                    <a:bodyPr/>
                    <a:lstStyle/>
                    <a:p>
                      <a:pPr algn="ctr"/>
                      <a:r>
                        <a:rPr lang="en-US" dirty="0" err="1" smtClean="0"/>
                        <a:t>WebBuilder</a:t>
                      </a:r>
                      <a:endParaRPr lang="en-US" dirty="0"/>
                    </a:p>
                  </a:txBody>
                  <a:tcPr/>
                </a:tc>
              </a:tr>
              <a:tr h="405806">
                <a:tc>
                  <a:txBody>
                    <a:bodyPr/>
                    <a:lstStyle/>
                    <a:p>
                      <a:pPr algn="ctr"/>
                      <a:r>
                        <a:rPr lang="en-US" dirty="0" smtClean="0"/>
                        <a:t>C</a:t>
                      </a:r>
                      <a:endParaRPr lang="en-US" dirty="0"/>
                    </a:p>
                  </a:txBody>
                  <a:tcPr/>
                </a:tc>
                <a:tc>
                  <a:txBody>
                    <a:bodyPr/>
                    <a:lstStyle/>
                    <a:p>
                      <a:pPr algn="ctr"/>
                      <a:r>
                        <a:rPr lang="en-US" sz="2000" dirty="0" smtClean="0"/>
                        <a:t>NS</a:t>
                      </a:r>
                    </a:p>
                  </a:txBody>
                  <a:tcPr>
                    <a:noFill/>
                  </a:tcPr>
                </a:tc>
                <a:tc>
                  <a:txBody>
                    <a:bodyPr/>
                    <a:lstStyle/>
                    <a:p>
                      <a:pPr algn="ctr"/>
                      <a:r>
                        <a:rPr lang="en-US" sz="2000" dirty="0" smtClean="0"/>
                        <a:t>+</a:t>
                      </a:r>
                      <a:endParaRPr lang="en-US" sz="2000" dirty="0"/>
                    </a:p>
                  </a:txBody>
                  <a:tcPr>
                    <a:solidFill>
                      <a:srgbClr val="00B050"/>
                    </a:solidFill>
                  </a:tcPr>
                </a:tc>
              </a:tr>
              <a:tr h="405806">
                <a:tc>
                  <a:txBody>
                    <a:bodyPr/>
                    <a:lstStyle/>
                    <a:p>
                      <a:pPr algn="ctr"/>
                      <a:r>
                        <a:rPr lang="en-US" dirty="0" smtClean="0"/>
                        <a:t>L</a:t>
                      </a:r>
                      <a:endParaRPr lang="en-US" dirty="0"/>
                    </a:p>
                  </a:txBody>
                  <a:tcPr/>
                </a:tc>
                <a:tc>
                  <a:txBody>
                    <a:bodyPr/>
                    <a:lstStyle/>
                    <a:p>
                      <a:pPr algn="ctr"/>
                      <a:r>
                        <a:rPr lang="en-US" sz="2000" dirty="0" smtClean="0"/>
                        <a:t>+</a:t>
                      </a:r>
                    </a:p>
                  </a:txBody>
                  <a:tcPr>
                    <a:solidFill>
                      <a:srgbClr val="00B050"/>
                    </a:solidFill>
                  </a:tcPr>
                </a:tc>
                <a:tc>
                  <a:txBody>
                    <a:bodyPr/>
                    <a:lstStyle/>
                    <a:p>
                      <a:pPr algn="ctr"/>
                      <a:r>
                        <a:rPr lang="en-US" sz="2000" dirty="0" smtClean="0"/>
                        <a:t>+</a:t>
                      </a:r>
                      <a:endParaRPr lang="en-US" sz="2000" dirty="0"/>
                    </a:p>
                  </a:txBody>
                  <a:tcPr>
                    <a:solidFill>
                      <a:srgbClr val="00B050"/>
                    </a:solidFill>
                  </a:tcPr>
                </a:tc>
              </a:tr>
              <a:tr h="405806">
                <a:tc>
                  <a:txBody>
                    <a:bodyPr/>
                    <a:lstStyle/>
                    <a:p>
                      <a:pPr algn="ctr"/>
                      <a:r>
                        <a:rPr lang="en-US" dirty="0" smtClean="0"/>
                        <a:t>LS</a:t>
                      </a:r>
                      <a:endParaRPr lang="en-US" dirty="0"/>
                    </a:p>
                  </a:txBody>
                  <a:tcPr/>
                </a:tc>
                <a:tc>
                  <a:txBody>
                    <a:bodyPr/>
                    <a:lstStyle/>
                    <a:p>
                      <a:pPr algn="ctr"/>
                      <a:r>
                        <a:rPr lang="en-US" sz="2000" dirty="0" smtClean="0"/>
                        <a:t>NS</a:t>
                      </a:r>
                    </a:p>
                  </a:txBody>
                  <a:tcPr>
                    <a:noFill/>
                  </a:tcPr>
                </a:tc>
                <a:tc>
                  <a:txBody>
                    <a:bodyPr/>
                    <a:lstStyle/>
                    <a:p>
                      <a:pPr algn="ctr"/>
                      <a:r>
                        <a:rPr lang="en-US" sz="2000" dirty="0" smtClean="0"/>
                        <a:t>+</a:t>
                      </a:r>
                      <a:endParaRPr lang="en-US" sz="2000" dirty="0"/>
                    </a:p>
                  </a:txBody>
                  <a:tcPr>
                    <a:solidFill>
                      <a:srgbClr val="00B050"/>
                    </a:solidFill>
                  </a:tcPr>
                </a:tc>
              </a:tr>
              <a:tr h="405806">
                <a:tc>
                  <a:txBody>
                    <a:bodyPr/>
                    <a:lstStyle/>
                    <a:p>
                      <a:pPr algn="ctr"/>
                      <a:r>
                        <a:rPr lang="en-US" dirty="0" smtClean="0"/>
                        <a:t>B</a:t>
                      </a:r>
                      <a:endParaRPr lang="en-US" dirty="0"/>
                    </a:p>
                  </a:txBody>
                  <a:tcPr/>
                </a:tc>
                <a:tc>
                  <a:txBody>
                    <a:bodyPr/>
                    <a:lstStyle/>
                    <a:p>
                      <a:pPr algn="ctr"/>
                      <a:r>
                        <a:rPr lang="en-US" sz="2000" dirty="0" smtClean="0"/>
                        <a:t>NS</a:t>
                      </a:r>
                    </a:p>
                  </a:txBody>
                  <a:tcPr>
                    <a:noFill/>
                  </a:tcPr>
                </a:tc>
                <a:tc>
                  <a:txBody>
                    <a:bodyPr/>
                    <a:lstStyle/>
                    <a:p>
                      <a:pPr algn="ctr"/>
                      <a:r>
                        <a:rPr lang="en-US" sz="2000" dirty="0" smtClean="0"/>
                        <a:t>NS</a:t>
                      </a:r>
                    </a:p>
                  </a:txBody>
                  <a:tcPr>
                    <a:noFill/>
                  </a:tcPr>
                </a:tc>
              </a:tr>
              <a:tr h="405806">
                <a:tc>
                  <a:txBody>
                    <a:bodyPr/>
                    <a:lstStyle/>
                    <a:p>
                      <a:pPr algn="ctr"/>
                      <a:r>
                        <a:rPr lang="en-US" dirty="0" smtClean="0"/>
                        <a:t>I</a:t>
                      </a:r>
                      <a:endParaRPr lang="en-US" dirty="0"/>
                    </a:p>
                  </a:txBody>
                  <a:tcPr/>
                </a:tc>
                <a:tc>
                  <a:txBody>
                    <a:bodyPr/>
                    <a:lstStyle/>
                    <a:p>
                      <a:pPr algn="ctr"/>
                      <a:r>
                        <a:rPr lang="en-US" sz="2000" dirty="0" smtClean="0"/>
                        <a:t>NS</a:t>
                      </a:r>
                    </a:p>
                  </a:txBody>
                  <a:tcPr>
                    <a:noFill/>
                  </a:tcPr>
                </a:tc>
                <a:tc>
                  <a:txBody>
                    <a:bodyPr/>
                    <a:lstStyle/>
                    <a:p>
                      <a:pPr algn="ctr"/>
                      <a:r>
                        <a:rPr lang="en-US" sz="2000" dirty="0" smtClean="0"/>
                        <a:t>NS</a:t>
                      </a:r>
                      <a:endParaRPr lang="en-US" sz="2000" dirty="0"/>
                    </a:p>
                  </a:txBody>
                  <a:tcPr>
                    <a:noFill/>
                  </a:tcPr>
                </a:tc>
              </a:tr>
              <a:tr h="405806">
                <a:tc>
                  <a:txBody>
                    <a:bodyPr/>
                    <a:lstStyle/>
                    <a:p>
                      <a:pPr algn="ctr"/>
                      <a:r>
                        <a:rPr lang="en-US" dirty="0" smtClean="0"/>
                        <a:t>T</a:t>
                      </a:r>
                      <a:endParaRPr lang="en-US" dirty="0"/>
                    </a:p>
                  </a:txBody>
                  <a:tcPr/>
                </a:tc>
                <a:tc>
                  <a:txBody>
                    <a:bodyPr/>
                    <a:lstStyle/>
                    <a:p>
                      <a:pPr algn="ctr"/>
                      <a:r>
                        <a:rPr lang="en-US" sz="2000" dirty="0" smtClean="0"/>
                        <a:t>NS</a:t>
                      </a:r>
                    </a:p>
                  </a:txBody>
                  <a:tcPr>
                    <a:noFill/>
                  </a:tcPr>
                </a:tc>
                <a:tc>
                  <a:txBody>
                    <a:bodyPr/>
                    <a:lstStyle/>
                    <a:p>
                      <a:pPr algn="ctr"/>
                      <a:r>
                        <a:rPr lang="en-US" sz="2000" dirty="0" smtClean="0"/>
                        <a:t>+</a:t>
                      </a:r>
                      <a:endParaRPr lang="en-US" sz="2000" dirty="0"/>
                    </a:p>
                  </a:txBody>
                  <a:tcPr>
                    <a:solidFill>
                      <a:srgbClr val="00B050"/>
                    </a:solidFill>
                  </a:tcPr>
                </a:tc>
              </a:tr>
              <a:tr h="405806">
                <a:tc>
                  <a:txBody>
                    <a:bodyPr/>
                    <a:lstStyle/>
                    <a:p>
                      <a:pPr algn="ctr"/>
                      <a:r>
                        <a:rPr lang="en-US" dirty="0" err="1" smtClean="0"/>
                        <a:t>genSD</a:t>
                      </a:r>
                      <a:endParaRPr lang="en-US" dirty="0"/>
                    </a:p>
                  </a:txBody>
                  <a:tcPr/>
                </a:tc>
                <a:tc>
                  <a:txBody>
                    <a:bodyPr/>
                    <a:lstStyle/>
                    <a:p>
                      <a:pPr algn="ctr"/>
                      <a:r>
                        <a:rPr lang="en-US" sz="2000" dirty="0" smtClean="0"/>
                        <a:t>NS</a:t>
                      </a:r>
                    </a:p>
                  </a:txBody>
                  <a:tcPr>
                    <a:noFill/>
                  </a:tcPr>
                </a:tc>
                <a:tc>
                  <a:txBody>
                    <a:bodyPr/>
                    <a:lstStyle/>
                    <a:p>
                      <a:pPr algn="ctr"/>
                      <a:r>
                        <a:rPr lang="en-US" sz="2000" dirty="0" smtClean="0"/>
                        <a:t>NS</a:t>
                      </a:r>
                      <a:endParaRPr lang="en-US" sz="2000" dirty="0"/>
                    </a:p>
                  </a:txBody>
                  <a:tcPr>
                    <a:noFill/>
                  </a:tcPr>
                </a:tc>
              </a:tr>
              <a:tr h="405806">
                <a:tc>
                  <a:txBody>
                    <a:bodyPr/>
                    <a:lstStyle/>
                    <a:p>
                      <a:pPr algn="ctr"/>
                      <a:r>
                        <a:rPr lang="en-US" dirty="0" err="1" smtClean="0"/>
                        <a:t>vulSD</a:t>
                      </a:r>
                      <a:endParaRPr lang="en-US" dirty="0"/>
                    </a:p>
                  </a:txBody>
                  <a:tcPr/>
                </a:tc>
                <a:tc>
                  <a:txBody>
                    <a:bodyPr/>
                    <a:lstStyle/>
                    <a:p>
                      <a:pPr algn="ctr"/>
                      <a:r>
                        <a:rPr lang="en-US" sz="2000" dirty="0" smtClean="0"/>
                        <a:t>+</a:t>
                      </a:r>
                      <a:endParaRPr lang="en-US" sz="2000" dirty="0"/>
                    </a:p>
                  </a:txBody>
                  <a:tcPr>
                    <a:solidFill>
                      <a:srgbClr val="00B050"/>
                    </a:solidFill>
                  </a:tcPr>
                </a:tc>
                <a:tc>
                  <a:txBody>
                    <a:bodyPr/>
                    <a:lstStyle/>
                    <a:p>
                      <a:pPr algn="ctr"/>
                      <a:r>
                        <a:rPr lang="en-US" sz="2000" dirty="0" smtClean="0"/>
                        <a:t>+</a:t>
                      </a:r>
                      <a:endParaRPr lang="en-US" sz="2000" dirty="0"/>
                    </a:p>
                  </a:txBody>
                  <a:tcPr>
                    <a:solidFill>
                      <a:srgbClr val="00B050"/>
                    </a:solidFill>
                  </a:tcPr>
                </a:tc>
              </a:tr>
              <a:tr h="405806">
                <a:tc>
                  <a:txBody>
                    <a:bodyPr/>
                    <a:lstStyle/>
                    <a:p>
                      <a:pPr algn="ctr"/>
                      <a:r>
                        <a:rPr lang="en-US" dirty="0" err="1" smtClean="0"/>
                        <a:t>maxSim</a:t>
                      </a:r>
                      <a:endParaRPr lang="en-US" dirty="0"/>
                    </a:p>
                  </a:txBody>
                  <a:tcPr/>
                </a:tc>
                <a:tc>
                  <a:txBody>
                    <a:bodyPr/>
                    <a:lstStyle/>
                    <a:p>
                      <a:pPr algn="ctr"/>
                      <a:r>
                        <a:rPr lang="en-US" sz="2000" smtClean="0"/>
                        <a:t>NS</a:t>
                      </a:r>
                      <a:endParaRPr lang="en-US" sz="2000" dirty="0" smtClean="0"/>
                    </a:p>
                  </a:txBody>
                  <a:tcPr>
                    <a:noFill/>
                  </a:tcPr>
                </a:tc>
                <a:tc>
                  <a:txBody>
                    <a:bodyPr/>
                    <a:lstStyle/>
                    <a:p>
                      <a:pPr algn="ctr"/>
                      <a:r>
                        <a:rPr lang="en-US" sz="2000" dirty="0" smtClean="0"/>
                        <a:t>NS</a:t>
                      </a:r>
                    </a:p>
                  </a:txBody>
                  <a:tcPr>
                    <a:noFill/>
                  </a:tcPr>
                </a:tc>
              </a:tr>
              <a:tr h="405806">
                <a:tc>
                  <a:txBody>
                    <a:bodyPr/>
                    <a:lstStyle/>
                    <a:p>
                      <a:pPr algn="ctr"/>
                      <a:r>
                        <a:rPr lang="en-US" dirty="0" smtClean="0"/>
                        <a:t>Mean.TL</a:t>
                      </a:r>
                      <a:endParaRPr lang="en-US" dirty="0"/>
                    </a:p>
                  </a:txBody>
                  <a:tcPr/>
                </a:tc>
                <a:tc>
                  <a:txBody>
                    <a:bodyPr/>
                    <a:lstStyle/>
                    <a:p>
                      <a:pPr algn="ctr"/>
                      <a:r>
                        <a:rPr lang="en-US" sz="2000" smtClean="0"/>
                        <a:t>NS</a:t>
                      </a:r>
                      <a:endParaRPr lang="en-US" sz="2000" dirty="0" smtClean="0"/>
                    </a:p>
                  </a:txBody>
                  <a:tcPr>
                    <a:noFill/>
                  </a:tcPr>
                </a:tc>
                <a:tc>
                  <a:txBody>
                    <a:bodyPr/>
                    <a:lstStyle/>
                    <a:p>
                      <a:pPr algn="ctr"/>
                      <a:r>
                        <a:rPr lang="en-US" sz="2000" dirty="0" smtClean="0"/>
                        <a:t>NS</a:t>
                      </a:r>
                      <a:endParaRPr lang="en-US" sz="2000" dirty="0"/>
                    </a:p>
                  </a:txBody>
                  <a:tcPr>
                    <a:noFill/>
                  </a:tcPr>
                </a:tc>
              </a:tr>
              <a:tr h="405806">
                <a:tc>
                  <a:txBody>
                    <a:bodyPr/>
                    <a:lstStyle/>
                    <a:p>
                      <a:pPr algn="ctr"/>
                      <a:r>
                        <a:rPr lang="en-US" dirty="0" smtClean="0"/>
                        <a:t>Max.TL</a:t>
                      </a:r>
                      <a:endParaRPr lang="en-US" dirty="0"/>
                    </a:p>
                  </a:txBody>
                  <a:tcPr/>
                </a:tc>
                <a:tc>
                  <a:txBody>
                    <a:bodyPr/>
                    <a:lstStyle/>
                    <a:p>
                      <a:pPr algn="ctr"/>
                      <a:r>
                        <a:rPr lang="en-US" sz="2000" smtClean="0"/>
                        <a:t>NS</a:t>
                      </a:r>
                      <a:endParaRPr lang="en-US" sz="2000" dirty="0" smtClean="0"/>
                    </a:p>
                  </a:txBody>
                  <a:tcPr>
                    <a:noFill/>
                  </a:tcPr>
                </a:tc>
                <a:tc>
                  <a:txBody>
                    <a:bodyPr/>
                    <a:lstStyle/>
                    <a:p>
                      <a:pPr algn="ctr"/>
                      <a:r>
                        <a:rPr lang="en-US" sz="2000" dirty="0" smtClean="0"/>
                        <a:t>NS</a:t>
                      </a:r>
                      <a:endParaRPr lang="en-US" sz="2000" dirty="0"/>
                    </a:p>
                  </a:txBody>
                  <a:tcPr>
                    <a:noFill/>
                  </a:tcPr>
                </a:tc>
              </a:tr>
              <a:tr h="405806">
                <a:tc>
                  <a:txBody>
                    <a:bodyPr/>
                    <a:lstStyle/>
                    <a:p>
                      <a:pPr algn="ctr"/>
                      <a:r>
                        <a:rPr lang="en-US" dirty="0" smtClean="0"/>
                        <a:t>SD.tl</a:t>
                      </a:r>
                      <a:endParaRPr lang="en-US" dirty="0"/>
                    </a:p>
                  </a:txBody>
                  <a:tcPr/>
                </a:tc>
                <a:tc>
                  <a:txBody>
                    <a:bodyPr/>
                    <a:lstStyle/>
                    <a:p>
                      <a:pPr algn="ctr"/>
                      <a:r>
                        <a:rPr lang="en-US" sz="2000" dirty="0" smtClean="0"/>
                        <a:t>NS</a:t>
                      </a:r>
                    </a:p>
                  </a:txBody>
                  <a:tcPr>
                    <a:noFill/>
                  </a:tcPr>
                </a:tc>
                <a:tc>
                  <a:txBody>
                    <a:bodyPr/>
                    <a:lstStyle/>
                    <a:p>
                      <a:pPr algn="ctr"/>
                      <a:r>
                        <a:rPr lang="en-US" sz="2000" dirty="0" smtClean="0"/>
                        <a:t>NS</a:t>
                      </a:r>
                      <a:endParaRPr lang="en-US" sz="2000" dirty="0"/>
                    </a:p>
                  </a:txBody>
                  <a:tcPr>
                    <a:noFill/>
                  </a:tcPr>
                </a:tc>
              </a:tr>
            </a:tbl>
          </a:graphicData>
        </a:graphic>
      </p:graphicFrame>
      <p:sp>
        <p:nvSpPr>
          <p:cNvPr id="4" name="TextBox 3"/>
          <p:cNvSpPr txBox="1"/>
          <p:nvPr/>
        </p:nvSpPr>
        <p:spPr>
          <a:xfrm>
            <a:off x="6505574" y="1381125"/>
            <a:ext cx="5534025" cy="461665"/>
          </a:xfrm>
          <a:prstGeom prst="rect">
            <a:avLst/>
          </a:prstGeom>
          <a:noFill/>
        </p:spPr>
        <p:txBody>
          <a:bodyPr wrap="square" rtlCol="0">
            <a:spAutoFit/>
          </a:bodyPr>
          <a:lstStyle/>
          <a:p>
            <a:r>
              <a:rPr lang="en-US" sz="2400" dirty="0" smtClean="0"/>
              <a:t>Significance of whether slope is ≠ 0</a:t>
            </a:r>
            <a:endParaRPr lang="en-US" sz="2400" dirty="0"/>
          </a:p>
        </p:txBody>
      </p:sp>
    </p:spTree>
    <p:extLst>
      <p:ext uri="{BB962C8B-B14F-4D97-AF65-F5344CB8AC3E}">
        <p14:creationId xmlns:p14="http://schemas.microsoft.com/office/powerpoint/2010/main" val="4003543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40653279"/>
              </p:ext>
            </p:extLst>
          </p:nvPr>
        </p:nvGraphicFramePr>
        <p:xfrm>
          <a:off x="133350" y="523221"/>
          <a:ext cx="11553825" cy="6249055"/>
        </p:xfrm>
        <a:graphic>
          <a:graphicData uri="http://schemas.openxmlformats.org/drawingml/2006/table">
            <a:tbl>
              <a:tblPr/>
              <a:tblGrid>
                <a:gridCol w="11553825"/>
              </a:tblGrid>
              <a:tr h="243272">
                <a:tc>
                  <a:txBody>
                    <a:bodyPr/>
                    <a:lstStyle/>
                    <a:p>
                      <a:pPr algn="l" fontAlgn="b"/>
                      <a:r>
                        <a:rPr lang="en-US" sz="1500" b="0" i="0" u="none" strike="noStrike" dirty="0" err="1" smtClean="0">
                          <a:solidFill>
                            <a:srgbClr val="000000"/>
                          </a:solidFill>
                          <a:effectLst/>
                          <a:latin typeface="Calibri" panose="020F0502020204030204" pitchFamily="34" charset="0"/>
                        </a:rPr>
                        <a:t>Hogsden</a:t>
                      </a:r>
                      <a:r>
                        <a:rPr lang="en-US" sz="1500" b="0" i="0" u="none" strike="noStrike" dirty="0" smtClean="0">
                          <a:solidFill>
                            <a:srgbClr val="000000"/>
                          </a:solidFill>
                          <a:effectLst/>
                          <a:latin typeface="Calibri" panose="020F0502020204030204" pitchFamily="34" charset="0"/>
                        </a:rPr>
                        <a:t> </a:t>
                      </a:r>
                      <a:r>
                        <a:rPr lang="en-US" sz="1500" b="0" i="0" u="none" strike="noStrike" dirty="0">
                          <a:solidFill>
                            <a:srgbClr val="000000"/>
                          </a:solidFill>
                          <a:effectLst/>
                          <a:latin typeface="Calibri" panose="020F0502020204030204" pitchFamily="34" charset="0"/>
                        </a:rPr>
                        <a:t>and Harding 2012</a:t>
                      </a:r>
                    </a:p>
                  </a:txBody>
                  <a:tcPr marL="2173" marR="2173" marT="2173" marB="0" anchor="b">
                    <a:lnL>
                      <a:noFill/>
                    </a:lnL>
                    <a:lnR>
                      <a:noFill/>
                    </a:lnR>
                    <a:lnT>
                      <a:noFill/>
                    </a:lnT>
                    <a:lnB>
                      <a:noFill/>
                    </a:lnB>
                  </a:tcPr>
                </a:tc>
              </a:tr>
              <a:tr h="243272">
                <a:tc>
                  <a:txBody>
                    <a:bodyPr/>
                    <a:lstStyle/>
                    <a:p>
                      <a:pPr algn="l" fontAlgn="b"/>
                      <a:r>
                        <a:rPr lang="en-US" sz="1500" b="0" i="0" u="none" strike="noStrike" dirty="0" err="1" smtClean="0">
                          <a:solidFill>
                            <a:srgbClr val="000000"/>
                          </a:solidFill>
                          <a:effectLst/>
                          <a:latin typeface="Calibri" panose="020F0502020204030204" pitchFamily="34" charset="0"/>
                        </a:rPr>
                        <a:t>Hogsden</a:t>
                      </a:r>
                      <a:r>
                        <a:rPr lang="en-US" sz="1500" b="0" i="0" u="none" strike="noStrike" dirty="0" smtClean="0">
                          <a:solidFill>
                            <a:srgbClr val="000000"/>
                          </a:solidFill>
                          <a:effectLst/>
                          <a:latin typeface="Calibri" panose="020F0502020204030204" pitchFamily="34" charset="0"/>
                        </a:rPr>
                        <a:t> </a:t>
                      </a:r>
                      <a:r>
                        <a:rPr lang="en-US" sz="1500" b="0" i="0" u="none" strike="noStrike" dirty="0">
                          <a:solidFill>
                            <a:srgbClr val="000000"/>
                          </a:solidFill>
                          <a:effectLst/>
                          <a:latin typeface="Calibri" panose="020F0502020204030204" pitchFamily="34" charset="0"/>
                        </a:rPr>
                        <a:t>and Harding 2013</a:t>
                      </a:r>
                    </a:p>
                  </a:txBody>
                  <a:tcPr marL="2173" marR="2173" marT="2173" marB="0" anchor="b">
                    <a:lnL>
                      <a:noFill/>
                    </a:lnL>
                    <a:lnR>
                      <a:noFill/>
                    </a:lnR>
                    <a:lnT>
                      <a:noFill/>
                    </a:lnT>
                    <a:lnB>
                      <a:noFill/>
                    </a:lnB>
                  </a:tcPr>
                </a:tc>
              </a:tr>
              <a:tr h="243272">
                <a:tc>
                  <a:txBody>
                    <a:bodyPr/>
                    <a:lstStyle/>
                    <a:p>
                      <a:pPr algn="l" fontAlgn="b"/>
                      <a:r>
                        <a:rPr lang="en-US" sz="1500" b="0" i="0" u="none" strike="noStrike" dirty="0" smtClean="0">
                          <a:solidFill>
                            <a:srgbClr val="000000"/>
                          </a:solidFill>
                          <a:effectLst/>
                          <a:latin typeface="Calibri" panose="020F0502020204030204" pitchFamily="34" charset="0"/>
                        </a:rPr>
                        <a:t>Rose </a:t>
                      </a:r>
                      <a:r>
                        <a:rPr lang="en-US" sz="1500" b="0" i="0" u="none" strike="noStrike" dirty="0" err="1">
                          <a:solidFill>
                            <a:srgbClr val="000000"/>
                          </a:solidFill>
                          <a:effectLst/>
                          <a:latin typeface="Calibri" panose="020F0502020204030204" pitchFamily="34" charset="0"/>
                        </a:rPr>
                        <a:t>Gregersen</a:t>
                      </a:r>
                      <a:r>
                        <a:rPr lang="en-US" sz="1500" b="0" i="0" u="none" strike="noStrike" dirty="0">
                          <a:solidFill>
                            <a:srgbClr val="000000"/>
                          </a:solidFill>
                          <a:effectLst/>
                          <a:latin typeface="Calibri" panose="020F0502020204030204" pitchFamily="34" charset="0"/>
                        </a:rPr>
                        <a:t> MSc Thesis</a:t>
                      </a:r>
                    </a:p>
                  </a:txBody>
                  <a:tcPr marL="2173" marR="2173" marT="2173" marB="0" anchor="b">
                    <a:lnL>
                      <a:noFill/>
                    </a:lnL>
                    <a:lnR>
                      <a:noFill/>
                    </a:lnR>
                    <a:lnT>
                      <a:noFill/>
                    </a:lnT>
                    <a:lnB>
                      <a:noFill/>
                    </a:lnB>
                  </a:tcPr>
                </a:tc>
              </a:tr>
              <a:tr h="243272">
                <a:tc>
                  <a:txBody>
                    <a:bodyPr/>
                    <a:lstStyle/>
                    <a:p>
                      <a:pPr algn="l" fontAlgn="b"/>
                      <a:r>
                        <a:rPr lang="en-US" sz="1500" b="0" i="0" u="none" strike="noStrike" dirty="0" err="1" smtClean="0">
                          <a:solidFill>
                            <a:srgbClr val="000000"/>
                          </a:solidFill>
                          <a:effectLst/>
                          <a:latin typeface="Calibri" panose="020F0502020204030204" pitchFamily="34" charset="0"/>
                        </a:rPr>
                        <a:t>Jellyman</a:t>
                      </a:r>
                      <a:r>
                        <a:rPr lang="en-US" sz="1500" b="0" i="0" u="none" strike="noStrike" dirty="0" smtClean="0">
                          <a:solidFill>
                            <a:srgbClr val="000000"/>
                          </a:solidFill>
                          <a:effectLst/>
                          <a:latin typeface="Calibri" panose="020F0502020204030204" pitchFamily="34" charset="0"/>
                        </a:rPr>
                        <a:t> </a:t>
                      </a:r>
                      <a:r>
                        <a:rPr lang="en-US" sz="1500" b="0" i="0" u="none" strike="noStrike" dirty="0">
                          <a:solidFill>
                            <a:srgbClr val="000000"/>
                          </a:solidFill>
                          <a:effectLst/>
                          <a:latin typeface="Calibri" panose="020F0502020204030204" pitchFamily="34" charset="0"/>
                        </a:rPr>
                        <a:t>and Harding 2016</a:t>
                      </a:r>
                    </a:p>
                  </a:txBody>
                  <a:tcPr marL="2173" marR="2173" marT="2173" marB="0" anchor="b">
                    <a:lnL>
                      <a:noFill/>
                    </a:lnL>
                    <a:lnR>
                      <a:noFill/>
                    </a:lnR>
                    <a:lnT>
                      <a:noFill/>
                    </a:lnT>
                    <a:lnB>
                      <a:noFill/>
                    </a:lnB>
                  </a:tcPr>
                </a:tc>
              </a:tr>
              <a:tr h="304669">
                <a:tc>
                  <a:txBody>
                    <a:bodyPr/>
                    <a:lstStyle/>
                    <a:p>
                      <a:pPr algn="l" fontAlgn="b"/>
                      <a:r>
                        <a:rPr lang="en-US" sz="1500" b="0" i="0" u="none" strike="noStrike" dirty="0" err="1" smtClean="0">
                          <a:solidFill>
                            <a:srgbClr val="000000"/>
                          </a:solidFill>
                          <a:effectLst/>
                          <a:latin typeface="Calibri" panose="020F0502020204030204" pitchFamily="34" charset="0"/>
                        </a:rPr>
                        <a:t>Bonnett</a:t>
                      </a:r>
                      <a:r>
                        <a:rPr lang="en-US" sz="1500" b="0" i="0" u="none" strike="noStrike" dirty="0" smtClean="0">
                          <a:solidFill>
                            <a:srgbClr val="000000"/>
                          </a:solidFill>
                          <a:effectLst/>
                          <a:latin typeface="Calibri" panose="020F0502020204030204" pitchFamily="34" charset="0"/>
                        </a:rPr>
                        <a:t> </a:t>
                      </a:r>
                      <a:r>
                        <a:rPr lang="en-US" sz="1500" b="0" i="0" u="none" strike="noStrike" dirty="0">
                          <a:solidFill>
                            <a:srgbClr val="000000"/>
                          </a:solidFill>
                          <a:effectLst/>
                          <a:latin typeface="Calibri" panose="020F0502020204030204" pitchFamily="34" charset="0"/>
                        </a:rPr>
                        <a:t>ML, Lambert PW. 2002. Diet of giant </a:t>
                      </a:r>
                      <a:r>
                        <a:rPr lang="en-US" sz="1500" b="0" i="0" u="none" strike="noStrike" dirty="0" err="1">
                          <a:solidFill>
                            <a:srgbClr val="000000"/>
                          </a:solidFill>
                          <a:effectLst/>
                          <a:latin typeface="Calibri" panose="020F0502020204030204" pitchFamily="34" charset="0"/>
                        </a:rPr>
                        <a:t>kokopu</a:t>
                      </a:r>
                      <a:r>
                        <a:rPr lang="en-US" sz="1500" b="0" i="0" u="none" strike="noStrike" dirty="0">
                          <a:solidFill>
                            <a:srgbClr val="000000"/>
                          </a:solidFill>
                          <a:effectLst/>
                          <a:latin typeface="Calibri" panose="020F0502020204030204" pitchFamily="34" charset="0"/>
                        </a:rPr>
                        <a:t>, Galaxias argenteus. New Zealand Journal of Marine and Freshwater Research 36(2):361-369.</a:t>
                      </a:r>
                    </a:p>
                  </a:txBody>
                  <a:tcPr marL="2173" marR="2173" marT="2173" marB="0" anchor="b">
                    <a:lnL>
                      <a:noFill/>
                    </a:lnL>
                    <a:lnR>
                      <a:noFill/>
                    </a:lnR>
                    <a:lnT>
                      <a:noFill/>
                    </a:lnT>
                    <a:lnB>
                      <a:noFill/>
                    </a:lnB>
                  </a:tcPr>
                </a:tc>
              </a:tr>
              <a:tr h="546573">
                <a:tc>
                  <a:txBody>
                    <a:bodyPr/>
                    <a:lstStyle/>
                    <a:p>
                      <a:pPr algn="l" fontAlgn="b"/>
                      <a:r>
                        <a:rPr lang="en-US" sz="1500" b="0" i="0" u="none" strike="noStrike" dirty="0" smtClean="0">
                          <a:solidFill>
                            <a:srgbClr val="000000"/>
                          </a:solidFill>
                          <a:effectLst/>
                          <a:latin typeface="Calibri" panose="020F0502020204030204" pitchFamily="34" charset="0"/>
                        </a:rPr>
                        <a:t>Collier </a:t>
                      </a:r>
                      <a:r>
                        <a:rPr lang="en-US" sz="1500" b="0" i="0" u="none" strike="noStrike" dirty="0">
                          <a:solidFill>
                            <a:srgbClr val="000000"/>
                          </a:solidFill>
                          <a:effectLst/>
                          <a:latin typeface="Calibri" panose="020F0502020204030204" pitchFamily="34" charset="0"/>
                        </a:rPr>
                        <a:t>KJ, Wright‐Stow AE, Smith BJ. 2004. Trophic basis of production for a mayfly in a North Island, New Zealand, forest stream: contributions of benthic versus </a:t>
                      </a:r>
                      <a:r>
                        <a:rPr lang="en-US" sz="1500" b="0" i="0" u="none" strike="noStrike" dirty="0" err="1">
                          <a:solidFill>
                            <a:srgbClr val="000000"/>
                          </a:solidFill>
                          <a:effectLst/>
                          <a:latin typeface="Calibri" panose="020F0502020204030204" pitchFamily="34" charset="0"/>
                        </a:rPr>
                        <a:t>hyporheic</a:t>
                      </a:r>
                      <a:r>
                        <a:rPr lang="en-US" sz="1500" b="0" i="0" u="none" strike="noStrike" dirty="0">
                          <a:solidFill>
                            <a:srgbClr val="000000"/>
                          </a:solidFill>
                          <a:effectLst/>
                          <a:latin typeface="Calibri" panose="020F0502020204030204" pitchFamily="34" charset="0"/>
                        </a:rPr>
                        <a:t> habitats and implications for restoration. New Zealand Journal of Marine and Freshwater Research 38(2):301-314.</a:t>
                      </a:r>
                    </a:p>
                  </a:txBody>
                  <a:tcPr marL="2173" marR="2173" marT="2173" marB="0" anchor="b">
                    <a:lnL>
                      <a:noFill/>
                    </a:lnL>
                    <a:lnR>
                      <a:noFill/>
                    </a:lnR>
                    <a:lnT>
                      <a:noFill/>
                    </a:lnT>
                    <a:lnB>
                      <a:noFill/>
                    </a:lnB>
                  </a:tcPr>
                </a:tc>
              </a:tr>
              <a:tr h="244194">
                <a:tc>
                  <a:txBody>
                    <a:bodyPr/>
                    <a:lstStyle/>
                    <a:p>
                      <a:pPr algn="l" fontAlgn="b"/>
                      <a:r>
                        <a:rPr lang="en-US" sz="1500" b="0" i="0" u="none" strike="noStrike" dirty="0" smtClean="0">
                          <a:solidFill>
                            <a:srgbClr val="000000"/>
                          </a:solidFill>
                          <a:effectLst/>
                          <a:latin typeface="Calibri" panose="020F0502020204030204" pitchFamily="34" charset="0"/>
                        </a:rPr>
                        <a:t>Cowley </a:t>
                      </a:r>
                      <a:r>
                        <a:rPr lang="en-US" sz="1500" b="0" i="0" u="none" strike="noStrike" dirty="0">
                          <a:solidFill>
                            <a:srgbClr val="000000"/>
                          </a:solidFill>
                          <a:effectLst/>
                          <a:latin typeface="Calibri" panose="020F0502020204030204" pitchFamily="34" charset="0"/>
                        </a:rPr>
                        <a:t>D. 1978. Studies on the larvae of New Zealand </a:t>
                      </a:r>
                      <a:r>
                        <a:rPr lang="en-US" sz="1500" b="0" i="0" u="none" strike="noStrike" dirty="0" err="1">
                          <a:solidFill>
                            <a:srgbClr val="000000"/>
                          </a:solidFill>
                          <a:effectLst/>
                          <a:latin typeface="Calibri" panose="020F0502020204030204" pitchFamily="34" charset="0"/>
                        </a:rPr>
                        <a:t>Trichoptera</a:t>
                      </a:r>
                      <a:r>
                        <a:rPr lang="en-US" sz="1500" b="0" i="0" u="none" strike="noStrike" dirty="0">
                          <a:solidFill>
                            <a:srgbClr val="000000"/>
                          </a:solidFill>
                          <a:effectLst/>
                          <a:latin typeface="Calibri" panose="020F0502020204030204" pitchFamily="34" charset="0"/>
                        </a:rPr>
                        <a:t>. New Zealand journal of zoology 5(4):639-750.</a:t>
                      </a:r>
                    </a:p>
                  </a:txBody>
                  <a:tcPr marL="2173" marR="2173" marT="2173" marB="0" anchor="b">
                    <a:lnL>
                      <a:noFill/>
                    </a:lnL>
                    <a:lnR>
                      <a:noFill/>
                    </a:lnR>
                    <a:lnT>
                      <a:noFill/>
                    </a:lnT>
                    <a:lnB>
                      <a:noFill/>
                    </a:lnB>
                  </a:tcPr>
                </a:tc>
              </a:tr>
              <a:tr h="484252">
                <a:tc>
                  <a:txBody>
                    <a:bodyPr/>
                    <a:lstStyle/>
                    <a:p>
                      <a:pPr algn="l" fontAlgn="b"/>
                      <a:r>
                        <a:rPr lang="en-US" sz="1500" b="0" i="0" u="none" strike="noStrike" dirty="0" smtClean="0">
                          <a:solidFill>
                            <a:srgbClr val="000000"/>
                          </a:solidFill>
                          <a:effectLst/>
                          <a:latin typeface="Calibri" panose="020F0502020204030204" pitchFamily="34" charset="0"/>
                        </a:rPr>
                        <a:t>Crosby </a:t>
                      </a:r>
                      <a:r>
                        <a:rPr lang="en-US" sz="1500" b="0" i="0" u="none" strike="noStrike" dirty="0">
                          <a:solidFill>
                            <a:srgbClr val="000000"/>
                          </a:solidFill>
                          <a:effectLst/>
                          <a:latin typeface="Calibri" panose="020F0502020204030204" pitchFamily="34" charset="0"/>
                        </a:rPr>
                        <a:t>T. 1975. Food of the New Zealand </a:t>
                      </a:r>
                      <a:r>
                        <a:rPr lang="en-US" sz="1500" b="0" i="0" u="none" strike="noStrike" dirty="0" err="1">
                          <a:solidFill>
                            <a:srgbClr val="000000"/>
                          </a:solidFill>
                          <a:effectLst/>
                          <a:latin typeface="Calibri" panose="020F0502020204030204" pitchFamily="34" charset="0"/>
                        </a:rPr>
                        <a:t>trichopterans</a:t>
                      </a:r>
                      <a:r>
                        <a:rPr lang="en-US" sz="1500" b="0" i="0" u="none" strike="noStrike" dirty="0">
                          <a:solidFill>
                            <a:srgbClr val="000000"/>
                          </a:solidFill>
                          <a:effectLst/>
                          <a:latin typeface="Calibri" panose="020F0502020204030204" pitchFamily="34" charset="0"/>
                        </a:rPr>
                        <a:t> </a:t>
                      </a:r>
                      <a:r>
                        <a:rPr lang="en-US" sz="1500" b="0" i="0" u="none" strike="noStrike" dirty="0" err="1">
                          <a:solidFill>
                            <a:srgbClr val="000000"/>
                          </a:solidFill>
                          <a:effectLst/>
                          <a:latin typeface="Calibri" panose="020F0502020204030204" pitchFamily="34" charset="0"/>
                        </a:rPr>
                        <a:t>Hydrobiosis</a:t>
                      </a:r>
                      <a:r>
                        <a:rPr lang="en-US" sz="1500" b="0" i="0" u="none" strike="noStrike" dirty="0">
                          <a:solidFill>
                            <a:srgbClr val="000000"/>
                          </a:solidFill>
                          <a:effectLst/>
                          <a:latin typeface="Calibri" panose="020F0502020204030204" pitchFamily="34" charset="0"/>
                        </a:rPr>
                        <a:t> </a:t>
                      </a:r>
                      <a:r>
                        <a:rPr lang="en-US" sz="1500" b="0" i="0" u="none" strike="noStrike" dirty="0" err="1">
                          <a:solidFill>
                            <a:srgbClr val="000000"/>
                          </a:solidFill>
                          <a:effectLst/>
                          <a:latin typeface="Calibri" panose="020F0502020204030204" pitchFamily="34" charset="0"/>
                        </a:rPr>
                        <a:t>parumbripennis</a:t>
                      </a:r>
                      <a:r>
                        <a:rPr lang="en-US" sz="1500" b="0" i="0" u="none" strike="noStrike" dirty="0">
                          <a:solidFill>
                            <a:srgbClr val="000000"/>
                          </a:solidFill>
                          <a:effectLst/>
                          <a:latin typeface="Calibri" panose="020F0502020204030204" pitchFamily="34" charset="0"/>
                        </a:rPr>
                        <a:t> McFarlane and </a:t>
                      </a:r>
                      <a:r>
                        <a:rPr lang="en-US" sz="1500" b="0" i="0" u="none" strike="noStrike" dirty="0" err="1">
                          <a:solidFill>
                            <a:srgbClr val="000000"/>
                          </a:solidFill>
                          <a:effectLst/>
                          <a:latin typeface="Calibri" panose="020F0502020204030204" pitchFamily="34" charset="0"/>
                        </a:rPr>
                        <a:t>Hydropsyche</a:t>
                      </a:r>
                      <a:r>
                        <a:rPr lang="en-US" sz="1500" b="0" i="0" u="none" strike="noStrike" dirty="0">
                          <a:solidFill>
                            <a:srgbClr val="000000"/>
                          </a:solidFill>
                          <a:effectLst/>
                          <a:latin typeface="Calibri" panose="020F0502020204030204" pitchFamily="34" charset="0"/>
                        </a:rPr>
                        <a:t> </a:t>
                      </a:r>
                      <a:r>
                        <a:rPr lang="en-US" sz="1500" b="0" i="0" u="none" strike="noStrike" dirty="0" err="1">
                          <a:solidFill>
                            <a:srgbClr val="000000"/>
                          </a:solidFill>
                          <a:effectLst/>
                          <a:latin typeface="Calibri" panose="020F0502020204030204" pitchFamily="34" charset="0"/>
                        </a:rPr>
                        <a:t>colonica</a:t>
                      </a:r>
                      <a:r>
                        <a:rPr lang="en-US" sz="1500" b="0" i="0" u="none" strike="noStrike" dirty="0">
                          <a:solidFill>
                            <a:srgbClr val="000000"/>
                          </a:solidFill>
                          <a:effectLst/>
                          <a:latin typeface="Calibri" panose="020F0502020204030204" pitchFamily="34" charset="0"/>
                        </a:rPr>
                        <a:t> McLachlan. Freshwater biology 5(2):105-114.</a:t>
                      </a:r>
                    </a:p>
                  </a:txBody>
                  <a:tcPr marL="2173" marR="2173" marT="2173" marB="0" anchor="b">
                    <a:lnL>
                      <a:noFill/>
                    </a:lnL>
                    <a:lnR>
                      <a:noFill/>
                    </a:lnR>
                    <a:lnT>
                      <a:noFill/>
                    </a:lnT>
                    <a:lnB>
                      <a:noFill/>
                    </a:lnB>
                  </a:tcPr>
                </a:tc>
              </a:tr>
              <a:tr h="304669">
                <a:tc>
                  <a:txBody>
                    <a:bodyPr/>
                    <a:lstStyle/>
                    <a:p>
                      <a:pPr algn="l" fontAlgn="b"/>
                      <a:r>
                        <a:rPr lang="en-US" sz="1500" b="0" i="0" u="none" strike="noStrike" dirty="0" smtClean="0">
                          <a:solidFill>
                            <a:srgbClr val="000000"/>
                          </a:solidFill>
                          <a:effectLst/>
                          <a:latin typeface="Calibri" panose="020F0502020204030204" pitchFamily="34" charset="0"/>
                        </a:rPr>
                        <a:t>Devonport </a:t>
                      </a:r>
                      <a:r>
                        <a:rPr lang="en-US" sz="1500" b="0" i="0" u="none" strike="noStrike" dirty="0">
                          <a:solidFill>
                            <a:srgbClr val="000000"/>
                          </a:solidFill>
                          <a:effectLst/>
                          <a:latin typeface="Calibri" panose="020F0502020204030204" pitchFamily="34" charset="0"/>
                        </a:rPr>
                        <a:t>B, </a:t>
                      </a:r>
                      <a:r>
                        <a:rPr lang="en-US" sz="1500" b="0" i="0" u="none" strike="noStrike" dirty="0" err="1">
                          <a:solidFill>
                            <a:srgbClr val="000000"/>
                          </a:solidFill>
                          <a:effectLst/>
                          <a:latin typeface="Calibri" panose="020F0502020204030204" pitchFamily="34" charset="0"/>
                        </a:rPr>
                        <a:t>Winterbourn</a:t>
                      </a:r>
                      <a:r>
                        <a:rPr lang="en-US" sz="1500" b="0" i="0" u="none" strike="noStrike" dirty="0">
                          <a:solidFill>
                            <a:srgbClr val="000000"/>
                          </a:solidFill>
                          <a:effectLst/>
                          <a:latin typeface="Calibri" panose="020F0502020204030204" pitchFamily="34" charset="0"/>
                        </a:rPr>
                        <a:t> M. 1976. The feeding relationships of two invertebrate predators in a New Zealand river. Freshwater biology 6(2):167-176.</a:t>
                      </a:r>
                    </a:p>
                  </a:txBody>
                  <a:tcPr marL="2173" marR="2173" marT="2173" marB="0" anchor="b">
                    <a:lnL>
                      <a:noFill/>
                    </a:lnL>
                    <a:lnR>
                      <a:noFill/>
                    </a:lnR>
                    <a:lnT>
                      <a:noFill/>
                    </a:lnT>
                    <a:lnB>
                      <a:noFill/>
                    </a:lnB>
                  </a:tcPr>
                </a:tc>
              </a:tr>
              <a:tr h="486098">
                <a:tc>
                  <a:txBody>
                    <a:bodyPr/>
                    <a:lstStyle/>
                    <a:p>
                      <a:pPr algn="l" fontAlgn="b"/>
                      <a:r>
                        <a:rPr lang="en-US" sz="1500" b="0" i="0" u="none" strike="noStrike" dirty="0" smtClean="0">
                          <a:solidFill>
                            <a:srgbClr val="000000"/>
                          </a:solidFill>
                          <a:effectLst/>
                          <a:latin typeface="Calibri" panose="020F0502020204030204" pitchFamily="34" charset="0"/>
                        </a:rPr>
                        <a:t>Hollows </a:t>
                      </a:r>
                      <a:r>
                        <a:rPr lang="en-US" sz="1500" b="0" i="0" u="none" strike="noStrike" dirty="0">
                          <a:solidFill>
                            <a:srgbClr val="000000"/>
                          </a:solidFill>
                          <a:effectLst/>
                          <a:latin typeface="Calibri" panose="020F0502020204030204" pitchFamily="34" charset="0"/>
                        </a:rPr>
                        <a:t>JW, Townsend CR, Collier KJ. 2002. Diet of the crayfish </a:t>
                      </a:r>
                      <a:r>
                        <a:rPr lang="en-US" sz="1500" b="0" i="0" u="none" strike="noStrike" dirty="0" err="1">
                          <a:solidFill>
                            <a:srgbClr val="000000"/>
                          </a:solidFill>
                          <a:effectLst/>
                          <a:latin typeface="Calibri" panose="020F0502020204030204" pitchFamily="34" charset="0"/>
                        </a:rPr>
                        <a:t>Paranephrops</a:t>
                      </a:r>
                      <a:r>
                        <a:rPr lang="en-US" sz="1500" b="0" i="0" u="none" strike="noStrike" dirty="0">
                          <a:solidFill>
                            <a:srgbClr val="000000"/>
                          </a:solidFill>
                          <a:effectLst/>
                          <a:latin typeface="Calibri" panose="020F0502020204030204" pitchFamily="34" charset="0"/>
                        </a:rPr>
                        <a:t> </a:t>
                      </a:r>
                      <a:r>
                        <a:rPr lang="en-US" sz="1500" b="0" i="0" u="none" strike="noStrike" dirty="0" err="1">
                          <a:solidFill>
                            <a:srgbClr val="000000"/>
                          </a:solidFill>
                          <a:effectLst/>
                          <a:latin typeface="Calibri" panose="020F0502020204030204" pitchFamily="34" charset="0"/>
                        </a:rPr>
                        <a:t>zealandicus</a:t>
                      </a:r>
                      <a:r>
                        <a:rPr lang="en-US" sz="1500" b="0" i="0" u="none" strike="noStrike" dirty="0">
                          <a:solidFill>
                            <a:srgbClr val="000000"/>
                          </a:solidFill>
                          <a:effectLst/>
                          <a:latin typeface="Calibri" panose="020F0502020204030204" pitchFamily="34" charset="0"/>
                        </a:rPr>
                        <a:t> in bush and pasture streams: insights from stable isotopes and </a:t>
                      </a:r>
                      <a:r>
                        <a:rPr lang="en-US" sz="1500" b="0" i="0" u="none" strike="noStrike" dirty="0" smtClean="0">
                          <a:solidFill>
                            <a:srgbClr val="000000"/>
                          </a:solidFill>
                          <a:effectLst/>
                          <a:latin typeface="Calibri" panose="020F0502020204030204" pitchFamily="34" charset="0"/>
                        </a:rPr>
                        <a:t>stomach </a:t>
                      </a:r>
                      <a:r>
                        <a:rPr lang="en-US" sz="1500" b="0" i="0" u="none" strike="noStrike" dirty="0">
                          <a:solidFill>
                            <a:srgbClr val="000000"/>
                          </a:solidFill>
                          <a:effectLst/>
                          <a:latin typeface="Calibri" panose="020F0502020204030204" pitchFamily="34" charset="0"/>
                        </a:rPr>
                        <a:t>analysis. New Zealand Journal of Marine and Freshwater Research 36(1):129-142.</a:t>
                      </a:r>
                    </a:p>
                  </a:txBody>
                  <a:tcPr marL="2173" marR="2173" marT="2173" marB="0" anchor="b">
                    <a:lnL>
                      <a:noFill/>
                    </a:lnL>
                    <a:lnR>
                      <a:noFill/>
                    </a:lnR>
                    <a:lnT>
                      <a:noFill/>
                    </a:lnT>
                    <a:lnB>
                      <a:noFill/>
                    </a:lnB>
                  </a:tcPr>
                </a:tc>
              </a:tr>
              <a:tr h="484252">
                <a:tc>
                  <a:txBody>
                    <a:bodyPr/>
                    <a:lstStyle/>
                    <a:p>
                      <a:pPr algn="l" fontAlgn="b"/>
                      <a:r>
                        <a:rPr lang="en-US" sz="1500" b="0" i="0" u="none" strike="noStrike" dirty="0" err="1" smtClean="0">
                          <a:solidFill>
                            <a:srgbClr val="000000"/>
                          </a:solidFill>
                          <a:effectLst/>
                          <a:latin typeface="Calibri" panose="020F0502020204030204" pitchFamily="34" charset="0"/>
                        </a:rPr>
                        <a:t>Jellyman</a:t>
                      </a:r>
                      <a:r>
                        <a:rPr lang="en-US" sz="1500" b="0" i="0" u="none" strike="noStrike" dirty="0" smtClean="0">
                          <a:solidFill>
                            <a:srgbClr val="000000"/>
                          </a:solidFill>
                          <a:effectLst/>
                          <a:latin typeface="Calibri" panose="020F0502020204030204" pitchFamily="34" charset="0"/>
                        </a:rPr>
                        <a:t> </a:t>
                      </a:r>
                      <a:r>
                        <a:rPr lang="en-US" sz="1500" b="0" i="0" u="none" strike="noStrike" dirty="0">
                          <a:solidFill>
                            <a:srgbClr val="000000"/>
                          </a:solidFill>
                          <a:effectLst/>
                          <a:latin typeface="Calibri" panose="020F0502020204030204" pitchFamily="34" charset="0"/>
                        </a:rPr>
                        <a:t>D. 1996. Diet of </a:t>
                      </a:r>
                      <a:r>
                        <a:rPr lang="en-US" sz="1500" b="0" i="0" u="none" strike="noStrike" dirty="0" err="1">
                          <a:solidFill>
                            <a:srgbClr val="000000"/>
                          </a:solidFill>
                          <a:effectLst/>
                          <a:latin typeface="Calibri" panose="020F0502020204030204" pitchFamily="34" charset="0"/>
                        </a:rPr>
                        <a:t>longfinned</a:t>
                      </a:r>
                      <a:r>
                        <a:rPr lang="en-US" sz="1500" b="0" i="0" u="none" strike="noStrike" dirty="0">
                          <a:solidFill>
                            <a:srgbClr val="000000"/>
                          </a:solidFill>
                          <a:effectLst/>
                          <a:latin typeface="Calibri" panose="020F0502020204030204" pitchFamily="34" charset="0"/>
                        </a:rPr>
                        <a:t> eels, Anguilla </a:t>
                      </a:r>
                      <a:r>
                        <a:rPr lang="en-US" sz="1500" b="0" i="0" u="none" strike="noStrike" dirty="0" err="1">
                          <a:solidFill>
                            <a:srgbClr val="000000"/>
                          </a:solidFill>
                          <a:effectLst/>
                          <a:latin typeface="Calibri" panose="020F0502020204030204" pitchFamily="34" charset="0"/>
                        </a:rPr>
                        <a:t>dieffenbachii</a:t>
                      </a:r>
                      <a:r>
                        <a:rPr lang="en-US" sz="1500" b="0" i="0" u="none" strike="noStrike" dirty="0">
                          <a:solidFill>
                            <a:srgbClr val="000000"/>
                          </a:solidFill>
                          <a:effectLst/>
                          <a:latin typeface="Calibri" panose="020F0502020204030204" pitchFamily="34" charset="0"/>
                        </a:rPr>
                        <a:t>, in Lake </a:t>
                      </a:r>
                      <a:r>
                        <a:rPr lang="en-US" sz="1500" b="0" i="0" u="none" strike="noStrike" dirty="0" err="1">
                          <a:solidFill>
                            <a:srgbClr val="000000"/>
                          </a:solidFill>
                          <a:effectLst/>
                          <a:latin typeface="Calibri" panose="020F0502020204030204" pitchFamily="34" charset="0"/>
                        </a:rPr>
                        <a:t>Rotoiti</a:t>
                      </a:r>
                      <a:r>
                        <a:rPr lang="en-US" sz="1500" b="0" i="0" u="none" strike="noStrike" dirty="0">
                          <a:solidFill>
                            <a:srgbClr val="000000"/>
                          </a:solidFill>
                          <a:effectLst/>
                          <a:latin typeface="Calibri" panose="020F0502020204030204" pitchFamily="34" charset="0"/>
                        </a:rPr>
                        <a:t>, Nelson Lakes, New Zealand. New Zealand Journal of Marine and Freshwater Research 30(3):365-369.</a:t>
                      </a:r>
                    </a:p>
                  </a:txBody>
                  <a:tcPr marL="2173" marR="2173" marT="2173" marB="0" anchor="b">
                    <a:lnL>
                      <a:noFill/>
                    </a:lnL>
                    <a:lnR>
                      <a:noFill/>
                    </a:lnR>
                    <a:lnT>
                      <a:noFill/>
                    </a:lnT>
                    <a:lnB>
                      <a:noFill/>
                    </a:lnB>
                  </a:tcPr>
                </a:tc>
              </a:tr>
              <a:tr h="484252">
                <a:tc>
                  <a:txBody>
                    <a:bodyPr/>
                    <a:lstStyle/>
                    <a:p>
                      <a:pPr algn="l" fontAlgn="b"/>
                      <a:r>
                        <a:rPr lang="en-US" sz="1500" b="0" i="0" u="none" strike="noStrike" dirty="0" err="1" smtClean="0">
                          <a:solidFill>
                            <a:srgbClr val="000000"/>
                          </a:solidFill>
                          <a:effectLst/>
                          <a:latin typeface="Calibri" panose="020F0502020204030204" pitchFamily="34" charset="0"/>
                        </a:rPr>
                        <a:t>Jellyman</a:t>
                      </a:r>
                      <a:r>
                        <a:rPr lang="en-US" sz="1500" b="0" i="0" u="none" strike="noStrike" dirty="0" smtClean="0">
                          <a:solidFill>
                            <a:srgbClr val="000000"/>
                          </a:solidFill>
                          <a:effectLst/>
                          <a:latin typeface="Calibri" panose="020F0502020204030204" pitchFamily="34" charset="0"/>
                        </a:rPr>
                        <a:t> </a:t>
                      </a:r>
                      <a:r>
                        <a:rPr lang="en-US" sz="1500" b="0" i="0" u="none" strike="noStrike" dirty="0">
                          <a:solidFill>
                            <a:srgbClr val="000000"/>
                          </a:solidFill>
                          <a:effectLst/>
                          <a:latin typeface="Calibri" panose="020F0502020204030204" pitchFamily="34" charset="0"/>
                        </a:rPr>
                        <a:t>DJ. 1989. Diet of two species of freshwater eel (Anguilla spp.) in Lake </a:t>
                      </a:r>
                      <a:r>
                        <a:rPr lang="en-US" sz="1500" b="0" i="0" u="none" strike="noStrike" dirty="0" err="1">
                          <a:solidFill>
                            <a:srgbClr val="000000"/>
                          </a:solidFill>
                          <a:effectLst/>
                          <a:latin typeface="Calibri" panose="020F0502020204030204" pitchFamily="34" charset="0"/>
                        </a:rPr>
                        <a:t>Pounui</a:t>
                      </a:r>
                      <a:r>
                        <a:rPr lang="en-US" sz="1500" b="0" i="0" u="none" strike="noStrike" dirty="0">
                          <a:solidFill>
                            <a:srgbClr val="000000"/>
                          </a:solidFill>
                          <a:effectLst/>
                          <a:latin typeface="Calibri" panose="020F0502020204030204" pitchFamily="34" charset="0"/>
                        </a:rPr>
                        <a:t>, New Zealand. New Zealand journal of marine and freshwater research 23(1):1-10.</a:t>
                      </a:r>
                    </a:p>
                  </a:txBody>
                  <a:tcPr marL="2173" marR="2173" marT="2173" marB="0" anchor="b">
                    <a:lnL>
                      <a:noFill/>
                    </a:lnL>
                    <a:lnR>
                      <a:noFill/>
                    </a:lnR>
                    <a:lnT>
                      <a:noFill/>
                    </a:lnT>
                    <a:lnB>
                      <a:noFill/>
                    </a:lnB>
                  </a:tcPr>
                </a:tc>
              </a:tr>
              <a:tr h="484252">
                <a:tc>
                  <a:txBody>
                    <a:bodyPr/>
                    <a:lstStyle/>
                    <a:p>
                      <a:pPr algn="l" fontAlgn="b"/>
                      <a:r>
                        <a:rPr lang="en-US" sz="1500" b="0" i="0" u="none" strike="noStrike" dirty="0" smtClean="0">
                          <a:solidFill>
                            <a:srgbClr val="000000"/>
                          </a:solidFill>
                          <a:effectLst/>
                          <a:latin typeface="Calibri" panose="020F0502020204030204" pitchFamily="34" charset="0"/>
                        </a:rPr>
                        <a:t>McDowall </a:t>
                      </a:r>
                      <a:r>
                        <a:rPr lang="en-US" sz="1500" b="0" i="0" u="none" strike="noStrike" dirty="0">
                          <a:solidFill>
                            <a:srgbClr val="000000"/>
                          </a:solidFill>
                          <a:effectLst/>
                          <a:latin typeface="Calibri" panose="020F0502020204030204" pitchFamily="34" charset="0"/>
                        </a:rPr>
                        <a:t>R, Main M, West D, Lyon G. 1996. Terrestrial and benthic foods in the diet of the </a:t>
                      </a:r>
                      <a:r>
                        <a:rPr lang="en-US" sz="1500" b="0" i="0" u="none" strike="noStrike" dirty="0" err="1">
                          <a:solidFill>
                            <a:srgbClr val="000000"/>
                          </a:solidFill>
                          <a:effectLst/>
                          <a:latin typeface="Calibri" panose="020F0502020204030204" pitchFamily="34" charset="0"/>
                        </a:rPr>
                        <a:t>shortjawed</a:t>
                      </a:r>
                      <a:r>
                        <a:rPr lang="en-US" sz="1500" b="0" i="0" u="none" strike="noStrike" dirty="0">
                          <a:solidFill>
                            <a:srgbClr val="000000"/>
                          </a:solidFill>
                          <a:effectLst/>
                          <a:latin typeface="Calibri" panose="020F0502020204030204" pitchFamily="34" charset="0"/>
                        </a:rPr>
                        <a:t> </a:t>
                      </a:r>
                      <a:r>
                        <a:rPr lang="en-US" sz="1500" b="0" i="0" u="none" strike="noStrike" dirty="0" err="1">
                          <a:solidFill>
                            <a:srgbClr val="000000"/>
                          </a:solidFill>
                          <a:effectLst/>
                          <a:latin typeface="Calibri" panose="020F0502020204030204" pitchFamily="34" charset="0"/>
                        </a:rPr>
                        <a:t>kokopu</a:t>
                      </a:r>
                      <a:r>
                        <a:rPr lang="en-US" sz="1500" b="0" i="0" u="none" strike="noStrike" dirty="0">
                          <a:solidFill>
                            <a:srgbClr val="000000"/>
                          </a:solidFill>
                          <a:effectLst/>
                          <a:latin typeface="Calibri" panose="020F0502020204030204" pitchFamily="34" charset="0"/>
                        </a:rPr>
                        <a:t>, Galaxias </a:t>
                      </a:r>
                      <a:r>
                        <a:rPr lang="en-US" sz="1500" b="0" i="0" u="none" strike="noStrike" dirty="0" err="1">
                          <a:solidFill>
                            <a:srgbClr val="000000"/>
                          </a:solidFill>
                          <a:effectLst/>
                          <a:latin typeface="Calibri" panose="020F0502020204030204" pitchFamily="34" charset="0"/>
                        </a:rPr>
                        <a:t>postvectis</a:t>
                      </a:r>
                      <a:r>
                        <a:rPr lang="en-US" sz="1500" b="0" i="0" u="none" strike="noStrike" dirty="0">
                          <a:solidFill>
                            <a:srgbClr val="000000"/>
                          </a:solidFill>
                          <a:effectLst/>
                          <a:latin typeface="Calibri" panose="020F0502020204030204" pitchFamily="34" charset="0"/>
                        </a:rPr>
                        <a:t> Clarke (</a:t>
                      </a:r>
                      <a:r>
                        <a:rPr lang="en-US" sz="1500" b="0" i="0" u="none" strike="noStrike" dirty="0" err="1">
                          <a:solidFill>
                            <a:srgbClr val="000000"/>
                          </a:solidFill>
                          <a:effectLst/>
                          <a:latin typeface="Calibri" panose="020F0502020204030204" pitchFamily="34" charset="0"/>
                        </a:rPr>
                        <a:t>Teleostei</a:t>
                      </a:r>
                      <a:r>
                        <a:rPr lang="en-US" sz="1500" b="0" i="0" u="none" strike="noStrike" dirty="0">
                          <a:solidFill>
                            <a:srgbClr val="000000"/>
                          </a:solidFill>
                          <a:effectLst/>
                          <a:latin typeface="Calibri" panose="020F0502020204030204" pitchFamily="34" charset="0"/>
                        </a:rPr>
                        <a:t>: </a:t>
                      </a:r>
                      <a:r>
                        <a:rPr lang="en-US" sz="1500" b="0" i="0" u="none" strike="noStrike" dirty="0" err="1">
                          <a:solidFill>
                            <a:srgbClr val="000000"/>
                          </a:solidFill>
                          <a:effectLst/>
                          <a:latin typeface="Calibri" panose="020F0502020204030204" pitchFamily="34" charset="0"/>
                        </a:rPr>
                        <a:t>Galaxiidae</a:t>
                      </a:r>
                      <a:r>
                        <a:rPr lang="en-US" sz="1500" b="0" i="0" u="none" strike="noStrike" dirty="0">
                          <a:solidFill>
                            <a:srgbClr val="000000"/>
                          </a:solidFill>
                          <a:effectLst/>
                          <a:latin typeface="Calibri" panose="020F0502020204030204" pitchFamily="34" charset="0"/>
                        </a:rPr>
                        <a:t>). New Zealand journal of marine and freshwater research 30(2):257-269.</a:t>
                      </a:r>
                    </a:p>
                  </a:txBody>
                  <a:tcPr marL="2173" marR="2173" marT="2173" marB="0" anchor="b">
                    <a:lnL>
                      <a:noFill/>
                    </a:lnL>
                    <a:lnR>
                      <a:noFill/>
                    </a:lnR>
                    <a:lnT>
                      <a:noFill/>
                    </a:lnT>
                    <a:lnB>
                      <a:noFill/>
                    </a:lnB>
                  </a:tcPr>
                </a:tc>
              </a:tr>
              <a:tr h="484252">
                <a:tc>
                  <a:txBody>
                    <a:bodyPr/>
                    <a:lstStyle/>
                    <a:p>
                      <a:pPr algn="l" fontAlgn="b"/>
                      <a:r>
                        <a:rPr lang="en-US" sz="1500" b="0" i="0" u="none" strike="noStrike" dirty="0" err="1" smtClean="0">
                          <a:solidFill>
                            <a:srgbClr val="000000"/>
                          </a:solidFill>
                          <a:effectLst/>
                          <a:latin typeface="Calibri" panose="020F0502020204030204" pitchFamily="34" charset="0"/>
                        </a:rPr>
                        <a:t>Rounick</a:t>
                      </a:r>
                      <a:r>
                        <a:rPr lang="en-US" sz="1500" b="0" i="0" u="none" strike="noStrike" dirty="0" smtClean="0">
                          <a:solidFill>
                            <a:srgbClr val="000000"/>
                          </a:solidFill>
                          <a:effectLst/>
                          <a:latin typeface="Calibri" panose="020F0502020204030204" pitchFamily="34" charset="0"/>
                        </a:rPr>
                        <a:t> </a:t>
                      </a:r>
                      <a:r>
                        <a:rPr lang="en-US" sz="1500" b="0" i="0" u="none" strike="noStrike" dirty="0">
                          <a:solidFill>
                            <a:srgbClr val="000000"/>
                          </a:solidFill>
                          <a:effectLst/>
                          <a:latin typeface="Calibri" panose="020F0502020204030204" pitchFamily="34" charset="0"/>
                        </a:rPr>
                        <a:t>J, Hicks BJ. 1985. The stable carbon isotope ratios of fish and their invertebrate prey in four New Zealand rivers. Freshwater biology 15(2):207-214.</a:t>
                      </a:r>
                    </a:p>
                  </a:txBody>
                  <a:tcPr marL="2173" marR="2173" marT="2173" marB="0" anchor="b">
                    <a:lnL>
                      <a:noFill/>
                    </a:lnL>
                    <a:lnR>
                      <a:noFill/>
                    </a:lnR>
                    <a:lnT>
                      <a:noFill/>
                    </a:lnT>
                    <a:lnB>
                      <a:noFill/>
                    </a:lnB>
                  </a:tcPr>
                </a:tc>
              </a:tr>
              <a:tr h="484252">
                <a:tc>
                  <a:txBody>
                    <a:bodyPr/>
                    <a:lstStyle/>
                    <a:p>
                      <a:pPr algn="l" fontAlgn="b"/>
                      <a:r>
                        <a:rPr lang="en-US" sz="1500" b="0" i="0" u="none" strike="noStrike" dirty="0" err="1" smtClean="0">
                          <a:solidFill>
                            <a:srgbClr val="000000"/>
                          </a:solidFill>
                          <a:effectLst/>
                          <a:latin typeface="Calibri" panose="020F0502020204030204" pitchFamily="34" charset="0"/>
                        </a:rPr>
                        <a:t>Winterbourn</a:t>
                      </a:r>
                      <a:r>
                        <a:rPr lang="en-US" sz="1500" b="0" i="0" u="none" strike="noStrike" dirty="0" smtClean="0">
                          <a:solidFill>
                            <a:srgbClr val="000000"/>
                          </a:solidFill>
                          <a:effectLst/>
                          <a:latin typeface="Calibri" panose="020F0502020204030204" pitchFamily="34" charset="0"/>
                        </a:rPr>
                        <a:t> </a:t>
                      </a:r>
                      <a:r>
                        <a:rPr lang="en-US" sz="1500" b="0" i="0" u="none" strike="noStrike" dirty="0">
                          <a:solidFill>
                            <a:srgbClr val="000000"/>
                          </a:solidFill>
                          <a:effectLst/>
                          <a:latin typeface="Calibri" panose="020F0502020204030204" pitchFamily="34" charset="0"/>
                        </a:rPr>
                        <a:t>M, Cowie B, </a:t>
                      </a:r>
                      <a:r>
                        <a:rPr lang="en-US" sz="1500" b="0" i="0" u="none" strike="noStrike" dirty="0" err="1">
                          <a:solidFill>
                            <a:srgbClr val="000000"/>
                          </a:solidFill>
                          <a:effectLst/>
                          <a:latin typeface="Calibri" panose="020F0502020204030204" pitchFamily="34" charset="0"/>
                        </a:rPr>
                        <a:t>Rounick</a:t>
                      </a:r>
                      <a:r>
                        <a:rPr lang="en-US" sz="1500" b="0" i="0" u="none" strike="noStrike" dirty="0">
                          <a:solidFill>
                            <a:srgbClr val="000000"/>
                          </a:solidFill>
                          <a:effectLst/>
                          <a:latin typeface="Calibri" panose="020F0502020204030204" pitchFamily="34" charset="0"/>
                        </a:rPr>
                        <a:t> J. 1984. Food resources and ingestion patterns of insects along a west coast, South Island, river system∗. New Zealand journal of marine and freshwater research 18(3):379-388</a:t>
                      </a:r>
                    </a:p>
                  </a:txBody>
                  <a:tcPr marL="2173" marR="2173" marT="2173" marB="0" anchor="b">
                    <a:lnL>
                      <a:noFill/>
                    </a:lnL>
                    <a:lnR>
                      <a:noFill/>
                    </a:lnR>
                    <a:lnT>
                      <a:noFill/>
                    </a:lnT>
                    <a:lnB>
                      <a:noFill/>
                    </a:lnB>
                  </a:tcPr>
                </a:tc>
              </a:tr>
              <a:tr h="484252">
                <a:tc>
                  <a:txBody>
                    <a:bodyPr/>
                    <a:lstStyle/>
                    <a:p>
                      <a:pPr algn="l" fontAlgn="b"/>
                      <a:r>
                        <a:rPr lang="en-US" sz="1500" b="0" i="0" u="none" strike="noStrike" dirty="0" err="1" smtClean="0">
                          <a:solidFill>
                            <a:srgbClr val="000000"/>
                          </a:solidFill>
                          <a:effectLst/>
                          <a:latin typeface="Calibri" panose="020F0502020204030204" pitchFamily="34" charset="0"/>
                        </a:rPr>
                        <a:t>Winterbourn</a:t>
                      </a:r>
                      <a:r>
                        <a:rPr lang="en-US" sz="1500" b="0" i="0" u="none" strike="noStrike" dirty="0" smtClean="0">
                          <a:solidFill>
                            <a:srgbClr val="000000"/>
                          </a:solidFill>
                          <a:effectLst/>
                          <a:latin typeface="Calibri" panose="020F0502020204030204" pitchFamily="34" charset="0"/>
                        </a:rPr>
                        <a:t> </a:t>
                      </a:r>
                      <a:r>
                        <a:rPr lang="en-US" sz="1500" b="0" i="0" u="none" strike="noStrike" dirty="0">
                          <a:solidFill>
                            <a:srgbClr val="000000"/>
                          </a:solidFill>
                          <a:effectLst/>
                          <a:latin typeface="Calibri" panose="020F0502020204030204" pitchFamily="34" charset="0"/>
                        </a:rPr>
                        <a:t>MJ. 1996. Life history, production and food of </a:t>
                      </a:r>
                      <a:r>
                        <a:rPr lang="en-US" sz="1500" b="0" i="0" u="none" strike="noStrike" dirty="0" err="1">
                          <a:solidFill>
                            <a:srgbClr val="000000"/>
                          </a:solidFill>
                          <a:effectLst/>
                          <a:latin typeface="Calibri" panose="020F0502020204030204" pitchFamily="34" charset="0"/>
                        </a:rPr>
                        <a:t>Aphrophila</a:t>
                      </a:r>
                      <a:r>
                        <a:rPr lang="en-US" sz="1500" b="0" i="0" u="none" strike="noStrike" dirty="0">
                          <a:solidFill>
                            <a:srgbClr val="000000"/>
                          </a:solidFill>
                          <a:effectLst/>
                          <a:latin typeface="Calibri" panose="020F0502020204030204" pitchFamily="34" charset="0"/>
                        </a:rPr>
                        <a:t> </a:t>
                      </a:r>
                      <a:r>
                        <a:rPr lang="en-US" sz="1500" b="0" i="0" u="none" strike="noStrike" dirty="0" err="1">
                          <a:solidFill>
                            <a:srgbClr val="000000"/>
                          </a:solidFill>
                          <a:effectLst/>
                          <a:latin typeface="Calibri" panose="020F0502020204030204" pitchFamily="34" charset="0"/>
                        </a:rPr>
                        <a:t>neozelandica</a:t>
                      </a:r>
                      <a:r>
                        <a:rPr lang="en-US" sz="1500" b="0" i="0" u="none" strike="noStrike" dirty="0">
                          <a:solidFill>
                            <a:srgbClr val="000000"/>
                          </a:solidFill>
                          <a:effectLst/>
                          <a:latin typeface="Calibri" panose="020F0502020204030204" pitchFamily="34" charset="0"/>
                        </a:rPr>
                        <a:t> (</a:t>
                      </a:r>
                      <a:r>
                        <a:rPr lang="en-US" sz="1500" b="0" i="0" u="none" strike="noStrike" dirty="0" err="1">
                          <a:solidFill>
                            <a:srgbClr val="000000"/>
                          </a:solidFill>
                          <a:effectLst/>
                          <a:latin typeface="Calibri" panose="020F0502020204030204" pitchFamily="34" charset="0"/>
                        </a:rPr>
                        <a:t>Diptera</a:t>
                      </a:r>
                      <a:r>
                        <a:rPr lang="en-US" sz="1500" b="0" i="0" u="none" strike="noStrike" dirty="0">
                          <a:solidFill>
                            <a:srgbClr val="000000"/>
                          </a:solidFill>
                          <a:effectLst/>
                          <a:latin typeface="Calibri" panose="020F0502020204030204" pitchFamily="34" charset="0"/>
                        </a:rPr>
                        <a:t>: </a:t>
                      </a:r>
                      <a:r>
                        <a:rPr lang="en-US" sz="1500" b="0" i="0" u="none" strike="noStrike" dirty="0" err="1">
                          <a:solidFill>
                            <a:srgbClr val="000000"/>
                          </a:solidFill>
                          <a:effectLst/>
                          <a:latin typeface="Calibri" panose="020F0502020204030204" pitchFamily="34" charset="0"/>
                        </a:rPr>
                        <a:t>TipuIidae</a:t>
                      </a:r>
                      <a:r>
                        <a:rPr lang="en-US" sz="1500" b="0" i="0" u="none" strike="noStrike" dirty="0">
                          <a:solidFill>
                            <a:srgbClr val="000000"/>
                          </a:solidFill>
                          <a:effectLst/>
                          <a:latin typeface="Calibri" panose="020F0502020204030204" pitchFamily="34" charset="0"/>
                        </a:rPr>
                        <a:t>) in a New Zealand stream. Aquatic Insects 18(1):45-53.</a:t>
                      </a:r>
                    </a:p>
                  </a:txBody>
                  <a:tcPr marL="2173" marR="2173" marT="2173" marB="0" anchor="b">
                    <a:lnL>
                      <a:noFill/>
                    </a:lnL>
                    <a:lnR>
                      <a:noFill/>
                    </a:lnR>
                    <a:lnT>
                      <a:noFill/>
                    </a:lnT>
                    <a:lnB>
                      <a:noFill/>
                    </a:lnB>
                  </a:tcPr>
                </a:tc>
              </a:tr>
            </a:tbl>
          </a:graphicData>
        </a:graphic>
      </p:graphicFrame>
      <p:sp>
        <p:nvSpPr>
          <p:cNvPr id="3" name="TextBox 2"/>
          <p:cNvSpPr txBox="1"/>
          <p:nvPr/>
        </p:nvSpPr>
        <p:spPr>
          <a:xfrm>
            <a:off x="95250" y="0"/>
            <a:ext cx="9182100" cy="523220"/>
          </a:xfrm>
          <a:prstGeom prst="rect">
            <a:avLst/>
          </a:prstGeom>
          <a:noFill/>
        </p:spPr>
        <p:txBody>
          <a:bodyPr wrap="square" rtlCol="0">
            <a:spAutoFit/>
          </a:bodyPr>
          <a:lstStyle/>
          <a:p>
            <a:r>
              <a:rPr lang="en-US" sz="2800" dirty="0" smtClean="0"/>
              <a:t>Sources for other published feeding interactions</a:t>
            </a:r>
            <a:endParaRPr lang="en-US" sz="2800" dirty="0"/>
          </a:p>
        </p:txBody>
      </p:sp>
    </p:spTree>
    <p:extLst>
      <p:ext uri="{BB962C8B-B14F-4D97-AF65-F5344CB8AC3E}">
        <p14:creationId xmlns:p14="http://schemas.microsoft.com/office/powerpoint/2010/main" val="39169670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Dissimilarity measure</a:t>
            </a:r>
            <a:endParaRPr lang="en-US" dirty="0"/>
          </a:p>
        </p:txBody>
      </p:sp>
      <p:sp>
        <p:nvSpPr>
          <p:cNvPr id="5" name="Content Placeholder 4"/>
          <p:cNvSpPr>
            <a:spLocks noGrp="1"/>
          </p:cNvSpPr>
          <p:nvPr>
            <p:ph idx="1"/>
          </p:nvPr>
        </p:nvSpPr>
        <p:spPr/>
        <p:txBody>
          <a:bodyPr/>
          <a:lstStyle/>
          <a:p>
            <a:pPr marL="0" indent="0">
              <a:buNone/>
            </a:pPr>
            <a:r>
              <a:rPr lang="en-US" dirty="0" smtClean="0"/>
              <a:t>The dissimilarity of shared species interacting differently (</a:t>
            </a:r>
            <a:r>
              <a:rPr lang="el-GR" dirty="0" smtClean="0">
                <a:latin typeface="Calibri" panose="020F0502020204030204" pitchFamily="34" charset="0"/>
                <a:cs typeface="Calibri" panose="020F0502020204030204" pitchFamily="34" charset="0"/>
              </a:rPr>
              <a:t>β</a:t>
            </a:r>
            <a:r>
              <a:rPr lang="en-US" dirty="0" smtClean="0">
                <a:latin typeface="Calibri" panose="020F0502020204030204" pitchFamily="34" charset="0"/>
                <a:cs typeface="Calibri" panose="020F0502020204030204" pitchFamily="34" charset="0"/>
              </a:rPr>
              <a:t>’</a:t>
            </a:r>
            <a:r>
              <a:rPr lang="en-US" baseline="-25000" dirty="0" smtClean="0">
                <a:latin typeface="Calibri" panose="020F0502020204030204" pitchFamily="34" charset="0"/>
                <a:cs typeface="Calibri" panose="020F0502020204030204" pitchFamily="34" charset="0"/>
              </a:rPr>
              <a:t>OS</a:t>
            </a:r>
            <a:r>
              <a:rPr lang="en-US" dirty="0" smtClean="0">
                <a:latin typeface="Calibri" panose="020F0502020204030204" pitchFamily="34" charset="0"/>
                <a:cs typeface="Calibri" panose="020F0502020204030204" pitchFamily="34" charset="0"/>
              </a:rPr>
              <a:t> from</a:t>
            </a:r>
            <a:r>
              <a:rPr lang="en-US" dirty="0" smtClean="0"/>
              <a:t> </a:t>
            </a:r>
            <a:r>
              <a:rPr lang="en-US" dirty="0" err="1" smtClean="0"/>
              <a:t>Poisot</a:t>
            </a:r>
            <a:r>
              <a:rPr lang="en-US" dirty="0" smtClean="0"/>
              <a:t> et al. 2012) in the trait-matching inferred webs </a:t>
            </a:r>
            <a:r>
              <a:rPr lang="en-US" dirty="0"/>
              <a:t>was similar to </a:t>
            </a:r>
            <a:r>
              <a:rPr lang="en-US" dirty="0" smtClean="0"/>
              <a:t>the observed webs. Note the scale of the X axis. </a:t>
            </a:r>
          </a:p>
          <a:p>
            <a:pPr marL="0" indent="0">
              <a:buNone/>
            </a:pPr>
            <a:r>
              <a:rPr lang="en-US" dirty="0" smtClean="0"/>
              <a:t>Vertical line in each plot is mean </a:t>
            </a:r>
            <a:r>
              <a:rPr lang="el-GR" dirty="0">
                <a:latin typeface="Calibri" panose="020F0502020204030204" pitchFamily="34" charset="0"/>
                <a:cs typeface="Calibri" panose="020F0502020204030204" pitchFamily="34" charset="0"/>
              </a:rPr>
              <a:t>β</a:t>
            </a:r>
            <a:r>
              <a:rPr lang="en-US" dirty="0">
                <a:latin typeface="Calibri" panose="020F0502020204030204" pitchFamily="34" charset="0"/>
                <a:cs typeface="Calibri" panose="020F0502020204030204" pitchFamily="34" charset="0"/>
              </a:rPr>
              <a:t>’</a:t>
            </a:r>
            <a:r>
              <a:rPr lang="en-US" baseline="-25000" dirty="0">
                <a:latin typeface="Calibri" panose="020F0502020204030204" pitchFamily="34" charset="0"/>
                <a:cs typeface="Calibri" panose="020F0502020204030204" pitchFamily="34" charset="0"/>
              </a:rPr>
              <a:t>OS</a:t>
            </a:r>
            <a:endParaRPr lang="en-US" dirty="0" smtClean="0"/>
          </a:p>
          <a:p>
            <a:pPr marL="0" indent="0">
              <a:buNone/>
            </a:pPr>
            <a:r>
              <a:rPr lang="en-US" dirty="0" smtClean="0">
                <a:latin typeface="Calibri" panose="020F0502020204030204" pitchFamily="34" charset="0"/>
                <a:cs typeface="Calibri" panose="020F0502020204030204" pitchFamily="34" charset="0"/>
              </a:rPr>
              <a:t>Interpretation of mean </a:t>
            </a:r>
            <a:r>
              <a:rPr lang="el-GR" dirty="0">
                <a:latin typeface="Calibri" panose="020F0502020204030204" pitchFamily="34" charset="0"/>
                <a:cs typeface="Calibri" panose="020F0502020204030204" pitchFamily="34" charset="0"/>
              </a:rPr>
              <a:t>β</a:t>
            </a:r>
            <a:r>
              <a:rPr lang="en-US" dirty="0">
                <a:latin typeface="Calibri" panose="020F0502020204030204" pitchFamily="34" charset="0"/>
                <a:cs typeface="Calibri" panose="020F0502020204030204" pitchFamily="34" charset="0"/>
              </a:rPr>
              <a:t>’</a:t>
            </a:r>
            <a:r>
              <a:rPr lang="en-US" baseline="-25000" dirty="0">
                <a:latin typeface="Calibri" panose="020F0502020204030204" pitchFamily="34" charset="0"/>
                <a:cs typeface="Calibri" panose="020F0502020204030204" pitchFamily="34" charset="0"/>
              </a:rPr>
              <a:t>OS </a:t>
            </a:r>
            <a:r>
              <a:rPr lang="en-US" dirty="0" smtClean="0">
                <a:latin typeface="Calibri" panose="020F0502020204030204" pitchFamily="34" charset="0"/>
                <a:cs typeface="Calibri" panose="020F0502020204030204" pitchFamily="34" charset="0"/>
              </a:rPr>
              <a:t>:</a:t>
            </a:r>
          </a:p>
          <a:p>
            <a:pPr marL="0" indent="0">
              <a:buNone/>
            </a:pPr>
            <a:r>
              <a:rPr lang="el-GR" dirty="0" smtClean="0">
                <a:latin typeface="Calibri" panose="020F0502020204030204" pitchFamily="34" charset="0"/>
                <a:cs typeface="Calibri" panose="020F0502020204030204" pitchFamily="34" charset="0"/>
              </a:rPr>
              <a:t>β</a:t>
            </a:r>
            <a:r>
              <a:rPr lang="en-US" dirty="0" smtClean="0">
                <a:latin typeface="Calibri" panose="020F0502020204030204" pitchFamily="34" charset="0"/>
                <a:cs typeface="Calibri" panose="020F0502020204030204" pitchFamily="34" charset="0"/>
              </a:rPr>
              <a:t>’</a:t>
            </a:r>
            <a:r>
              <a:rPr lang="en-US" baseline="-25000" dirty="0" smtClean="0">
                <a:latin typeface="Calibri" panose="020F0502020204030204" pitchFamily="34" charset="0"/>
                <a:cs typeface="Calibri" panose="020F0502020204030204" pitchFamily="34" charset="0"/>
              </a:rPr>
              <a:t>OS</a:t>
            </a:r>
            <a:r>
              <a:rPr lang="en-US" dirty="0" smtClean="0">
                <a:latin typeface="Calibri" panose="020F0502020204030204" pitchFamily="34" charset="0"/>
                <a:cs typeface="Calibri" panose="020F0502020204030204" pitchFamily="34" charset="0"/>
              </a:rPr>
              <a:t> = 0  </a:t>
            </a:r>
            <a:r>
              <a:rPr lang="en-US" dirty="0" smtClean="0">
                <a:latin typeface="Calibri" panose="020F0502020204030204" pitchFamily="34" charset="0"/>
                <a:cs typeface="Calibri" panose="020F0502020204030204" pitchFamily="34" charset="0"/>
                <a:sym typeface="Wingdings" panose="05000000000000000000" pitchFamily="2" charset="2"/>
              </a:rPr>
              <a:t> perfect similarity, all species interact the same everywhere</a:t>
            </a:r>
          </a:p>
          <a:p>
            <a:pPr marL="0" indent="0">
              <a:buNone/>
            </a:pPr>
            <a:r>
              <a:rPr lang="el-GR" dirty="0">
                <a:latin typeface="Calibri" panose="020F0502020204030204" pitchFamily="34" charset="0"/>
                <a:cs typeface="Calibri" panose="020F0502020204030204" pitchFamily="34" charset="0"/>
              </a:rPr>
              <a:t>β</a:t>
            </a:r>
            <a:r>
              <a:rPr lang="en-US" dirty="0" smtClean="0">
                <a:latin typeface="Calibri" panose="020F0502020204030204" pitchFamily="34" charset="0"/>
                <a:cs typeface="Calibri" panose="020F0502020204030204" pitchFamily="34" charset="0"/>
              </a:rPr>
              <a:t>’</a:t>
            </a:r>
            <a:r>
              <a:rPr lang="en-US" baseline="-25000" dirty="0" smtClean="0">
                <a:latin typeface="Calibri" panose="020F0502020204030204" pitchFamily="34" charset="0"/>
                <a:cs typeface="Calibri" panose="020F0502020204030204" pitchFamily="34" charset="0"/>
              </a:rPr>
              <a:t>OS</a:t>
            </a:r>
            <a:r>
              <a:rPr lang="en-US" dirty="0" smtClean="0">
                <a:latin typeface="Calibri" panose="020F0502020204030204" pitchFamily="34" charset="0"/>
                <a:cs typeface="Calibri" panose="020F0502020204030204" pitchFamily="34" charset="0"/>
              </a:rPr>
              <a:t> = 1 </a:t>
            </a:r>
            <a:r>
              <a:rPr lang="en-US" dirty="0" smtClean="0">
                <a:latin typeface="Calibri" panose="020F0502020204030204" pitchFamily="34" charset="0"/>
                <a:cs typeface="Calibri" panose="020F0502020204030204" pitchFamily="34" charset="0"/>
                <a:sym typeface="Wingdings" panose="05000000000000000000" pitchFamily="2" charset="2"/>
              </a:rPr>
              <a:t> complete dissimilarity, species interactions are completely site specific </a:t>
            </a:r>
            <a:endParaRPr lang="en-US" dirty="0"/>
          </a:p>
        </p:txBody>
      </p:sp>
    </p:spTree>
    <p:extLst>
      <p:ext uri="{BB962C8B-B14F-4D97-AF65-F5344CB8AC3E}">
        <p14:creationId xmlns:p14="http://schemas.microsoft.com/office/powerpoint/2010/main" val="16342185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14412" y="161925"/>
            <a:ext cx="10267950" cy="5867400"/>
          </a:xfrm>
          <a:prstGeom prst="rect">
            <a:avLst/>
          </a:prstGeom>
        </p:spPr>
      </p:pic>
      <p:sp>
        <p:nvSpPr>
          <p:cNvPr id="4" name="TextBox 3"/>
          <p:cNvSpPr txBox="1"/>
          <p:nvPr/>
        </p:nvSpPr>
        <p:spPr>
          <a:xfrm>
            <a:off x="8256896" y="1282889"/>
            <a:ext cx="2729552" cy="369332"/>
          </a:xfrm>
          <a:prstGeom prst="rect">
            <a:avLst/>
          </a:prstGeom>
          <a:noFill/>
        </p:spPr>
        <p:txBody>
          <a:bodyPr wrap="square" rtlCol="0">
            <a:spAutoFit/>
          </a:bodyPr>
          <a:lstStyle/>
          <a:p>
            <a:r>
              <a:rPr lang="en-US" dirty="0" smtClean="0"/>
              <a:t>Mean = 0.49</a:t>
            </a:r>
            <a:endParaRPr lang="en-US" dirty="0"/>
          </a:p>
        </p:txBody>
      </p:sp>
      <p:sp>
        <p:nvSpPr>
          <p:cNvPr id="5" name="TextBox 4"/>
          <p:cNvSpPr txBox="1"/>
          <p:nvPr/>
        </p:nvSpPr>
        <p:spPr>
          <a:xfrm>
            <a:off x="1333499" y="5962650"/>
            <a:ext cx="9629775" cy="646331"/>
          </a:xfrm>
          <a:prstGeom prst="rect">
            <a:avLst/>
          </a:prstGeom>
          <a:noFill/>
        </p:spPr>
        <p:txBody>
          <a:bodyPr wrap="square" rtlCol="0">
            <a:spAutoFit/>
          </a:bodyPr>
          <a:lstStyle/>
          <a:p>
            <a:r>
              <a:rPr lang="en-US" dirty="0" smtClean="0"/>
              <a:t>Observed networks. Mean = 0.49. many species interact similarly regardless of location, however there is some local  selection of species interactions</a:t>
            </a:r>
            <a:endParaRPr lang="en-US" dirty="0"/>
          </a:p>
        </p:txBody>
      </p:sp>
    </p:spTree>
    <p:extLst>
      <p:ext uri="{BB962C8B-B14F-4D97-AF65-F5344CB8AC3E}">
        <p14:creationId xmlns:p14="http://schemas.microsoft.com/office/powerpoint/2010/main" val="9147961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57325" y="0"/>
            <a:ext cx="8925057" cy="5840260"/>
          </a:xfrm>
          <a:prstGeom prst="rect">
            <a:avLst/>
          </a:prstGeom>
        </p:spPr>
      </p:pic>
      <p:sp>
        <p:nvSpPr>
          <p:cNvPr id="4" name="TextBox 3"/>
          <p:cNvSpPr txBox="1"/>
          <p:nvPr/>
        </p:nvSpPr>
        <p:spPr>
          <a:xfrm>
            <a:off x="8256896" y="1296537"/>
            <a:ext cx="2729552" cy="369332"/>
          </a:xfrm>
          <a:prstGeom prst="rect">
            <a:avLst/>
          </a:prstGeom>
          <a:noFill/>
        </p:spPr>
        <p:txBody>
          <a:bodyPr wrap="square" rtlCol="0">
            <a:spAutoFit/>
          </a:bodyPr>
          <a:lstStyle/>
          <a:p>
            <a:r>
              <a:rPr lang="en-US" dirty="0" smtClean="0"/>
              <a:t>Mean = 0.30</a:t>
            </a:r>
            <a:endParaRPr lang="en-US" dirty="0"/>
          </a:p>
        </p:txBody>
      </p:sp>
      <p:sp>
        <p:nvSpPr>
          <p:cNvPr id="5" name="TextBox 4"/>
          <p:cNvSpPr txBox="1"/>
          <p:nvPr/>
        </p:nvSpPr>
        <p:spPr>
          <a:xfrm>
            <a:off x="1323975" y="5772150"/>
            <a:ext cx="9629775" cy="646331"/>
          </a:xfrm>
          <a:prstGeom prst="rect">
            <a:avLst/>
          </a:prstGeom>
          <a:noFill/>
        </p:spPr>
        <p:txBody>
          <a:bodyPr wrap="square" rtlCol="0">
            <a:spAutoFit/>
          </a:bodyPr>
          <a:lstStyle/>
          <a:p>
            <a:r>
              <a:rPr lang="en-US" dirty="0" smtClean="0"/>
              <a:t>Trait-matching method. Mean = 0.30. Most species interact similarly regardless of location. Less local  selection of species interactions than empirical webs</a:t>
            </a:r>
            <a:endParaRPr lang="en-US" dirty="0"/>
          </a:p>
        </p:txBody>
      </p:sp>
    </p:spTree>
    <p:extLst>
      <p:ext uri="{BB962C8B-B14F-4D97-AF65-F5344CB8AC3E}">
        <p14:creationId xmlns:p14="http://schemas.microsoft.com/office/powerpoint/2010/main" val="38070788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85850" y="123825"/>
            <a:ext cx="10134600" cy="5867400"/>
          </a:xfrm>
          <a:prstGeom prst="rect">
            <a:avLst/>
          </a:prstGeom>
        </p:spPr>
      </p:pic>
      <p:sp>
        <p:nvSpPr>
          <p:cNvPr id="4" name="TextBox 3"/>
          <p:cNvSpPr txBox="1"/>
          <p:nvPr/>
        </p:nvSpPr>
        <p:spPr>
          <a:xfrm>
            <a:off x="8256896" y="1296537"/>
            <a:ext cx="2729552" cy="369332"/>
          </a:xfrm>
          <a:prstGeom prst="rect">
            <a:avLst/>
          </a:prstGeom>
          <a:noFill/>
        </p:spPr>
        <p:txBody>
          <a:bodyPr wrap="square" rtlCol="0">
            <a:spAutoFit/>
          </a:bodyPr>
          <a:lstStyle/>
          <a:p>
            <a:r>
              <a:rPr lang="en-US" dirty="0" smtClean="0"/>
              <a:t>Mean = 0.015</a:t>
            </a:r>
            <a:endParaRPr lang="en-US" dirty="0"/>
          </a:p>
        </p:txBody>
      </p:sp>
      <p:sp>
        <p:nvSpPr>
          <p:cNvPr id="5" name="Oval 4"/>
          <p:cNvSpPr/>
          <p:nvPr/>
        </p:nvSpPr>
        <p:spPr>
          <a:xfrm>
            <a:off x="1085849" y="4981575"/>
            <a:ext cx="10420351" cy="6096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90700" y="6038850"/>
            <a:ext cx="9629775" cy="646331"/>
          </a:xfrm>
          <a:prstGeom prst="rect">
            <a:avLst/>
          </a:prstGeom>
          <a:noFill/>
        </p:spPr>
        <p:txBody>
          <a:bodyPr wrap="square" rtlCol="0">
            <a:spAutoFit/>
          </a:bodyPr>
          <a:lstStyle/>
          <a:p>
            <a:r>
              <a:rPr lang="en-US" dirty="0" err="1" smtClean="0"/>
              <a:t>WebBuilder</a:t>
            </a:r>
            <a:r>
              <a:rPr lang="en-US" dirty="0" smtClean="0"/>
              <a:t> function. Mean = 0.015. Essentially all species interact similarly regardless of location. As expected, since </a:t>
            </a:r>
            <a:r>
              <a:rPr lang="en-US" dirty="0" err="1" smtClean="0"/>
              <a:t>WebBuilder</a:t>
            </a:r>
            <a:r>
              <a:rPr lang="en-US" dirty="0" smtClean="0"/>
              <a:t> function does not allow for variation in species interactions by default. </a:t>
            </a:r>
            <a:endParaRPr lang="en-US" dirty="0"/>
          </a:p>
        </p:txBody>
      </p:sp>
    </p:spTree>
    <p:extLst>
      <p:ext uri="{BB962C8B-B14F-4D97-AF65-F5344CB8AC3E}">
        <p14:creationId xmlns:p14="http://schemas.microsoft.com/office/powerpoint/2010/main" val="2510362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1950" y="1414462"/>
            <a:ext cx="8048625" cy="3942323"/>
          </a:xfrm>
          <a:prstGeom prst="rect">
            <a:avLst/>
          </a:prstGeom>
        </p:spPr>
      </p:pic>
      <p:sp>
        <p:nvSpPr>
          <p:cNvPr id="3" name="TextBox 2"/>
          <p:cNvSpPr txBox="1"/>
          <p:nvPr/>
        </p:nvSpPr>
        <p:spPr>
          <a:xfrm>
            <a:off x="8867775" y="1247775"/>
            <a:ext cx="2733675" cy="2031325"/>
          </a:xfrm>
          <a:prstGeom prst="rect">
            <a:avLst/>
          </a:prstGeom>
          <a:noFill/>
        </p:spPr>
        <p:txBody>
          <a:bodyPr wrap="square" rtlCol="0">
            <a:spAutoFit/>
          </a:bodyPr>
          <a:lstStyle/>
          <a:p>
            <a:r>
              <a:rPr lang="en-US" dirty="0"/>
              <a:t>Density </a:t>
            </a:r>
            <a:r>
              <a:rPr lang="en-US" dirty="0" smtClean="0"/>
              <a:t>distributions, L to R: </a:t>
            </a:r>
            <a:r>
              <a:rPr lang="en-US" dirty="0" err="1" smtClean="0"/>
              <a:t>WebBuilder</a:t>
            </a:r>
            <a:r>
              <a:rPr lang="en-US" dirty="0" smtClean="0"/>
              <a:t>, Trait-matching, observed. </a:t>
            </a:r>
          </a:p>
          <a:p>
            <a:endParaRPr lang="en-US" dirty="0" smtClean="0"/>
          </a:p>
          <a:p>
            <a:r>
              <a:rPr lang="en-US" dirty="0" smtClean="0"/>
              <a:t>Vertical lines are means</a:t>
            </a:r>
          </a:p>
          <a:p>
            <a:r>
              <a:rPr lang="en-US" dirty="0" smtClean="0"/>
              <a:t>(0.016, 0.29, 0.48, respectively)</a:t>
            </a:r>
            <a:endParaRPr lang="en-US" dirty="0"/>
          </a:p>
        </p:txBody>
      </p:sp>
    </p:spTree>
    <p:extLst>
      <p:ext uri="{BB962C8B-B14F-4D97-AF65-F5344CB8AC3E}">
        <p14:creationId xmlns:p14="http://schemas.microsoft.com/office/powerpoint/2010/main" val="15589867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a:xfrm>
            <a:off x="838200" y="1438275"/>
            <a:ext cx="10515600" cy="5295900"/>
          </a:xfrm>
        </p:spPr>
        <p:txBody>
          <a:bodyPr>
            <a:normAutofit lnSpcReduction="10000"/>
          </a:bodyPr>
          <a:lstStyle/>
          <a:p>
            <a:pPr marL="0" indent="0">
              <a:buNone/>
            </a:pPr>
            <a:r>
              <a:rPr lang="en-US" dirty="0" smtClean="0"/>
              <a:t>The </a:t>
            </a:r>
            <a:r>
              <a:rPr lang="en-US" dirty="0" err="1" smtClean="0"/>
              <a:t>WebBuilder</a:t>
            </a:r>
            <a:r>
              <a:rPr lang="en-US" dirty="0" smtClean="0"/>
              <a:t> function is simple, and requires a minimum amount of data input, e.g. just a list of taxa at a site. Could also include abundances, but including this information in the model did not improve predictions. As more feeding links are observed and added to the registry, however, accounting for relative abundances may prove to be more important. </a:t>
            </a:r>
          </a:p>
          <a:p>
            <a:pPr marL="0" indent="0">
              <a:buNone/>
            </a:pPr>
            <a:r>
              <a:rPr lang="en-US" dirty="0" smtClean="0"/>
              <a:t>Although </a:t>
            </a:r>
            <a:r>
              <a:rPr lang="en-US" dirty="0" err="1" smtClean="0"/>
              <a:t>WebBuilder</a:t>
            </a:r>
            <a:r>
              <a:rPr lang="en-US" dirty="0" smtClean="0"/>
              <a:t> is easy, it is insensitive to changes in food web structure without a concomitant large change in species composition. Therefore, using this method to look for changes in food web structure across  sites, environmental gradients, </a:t>
            </a:r>
            <a:r>
              <a:rPr lang="en-US" dirty="0" err="1" smtClean="0"/>
              <a:t>etc</a:t>
            </a:r>
            <a:r>
              <a:rPr lang="en-US" dirty="0" smtClean="0"/>
              <a:t>, may be difficult. </a:t>
            </a:r>
          </a:p>
          <a:p>
            <a:pPr marL="0" indent="0">
              <a:buNone/>
            </a:pPr>
            <a:r>
              <a:rPr lang="en-US" dirty="0" smtClean="0"/>
              <a:t>However, this method may also provide complete meta-web of interactions at a site, so depending on research question, this may actually be beneficial. </a:t>
            </a:r>
            <a:endParaRPr lang="en-US" dirty="0"/>
          </a:p>
        </p:txBody>
      </p:sp>
    </p:spTree>
    <p:extLst>
      <p:ext uri="{BB962C8B-B14F-4D97-AF65-F5344CB8AC3E}">
        <p14:creationId xmlns:p14="http://schemas.microsoft.com/office/powerpoint/2010/main" val="20953590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The trait-matching method, when combined with pruning and neutral model considerations, also provides a good approximation of food web structure. It requires much more data, but it allows for species interactions to vary at a given site, based on average species body mass, and relative abundances. </a:t>
            </a:r>
          </a:p>
          <a:p>
            <a:pPr marL="0" indent="0">
              <a:buNone/>
            </a:pPr>
            <a:r>
              <a:rPr lang="en-US" dirty="0" smtClean="0"/>
              <a:t>This model uses species averages, but could be improved with data on body sizes of individual predators and their preys. </a:t>
            </a:r>
          </a:p>
          <a:p>
            <a:pPr marL="0" indent="0">
              <a:buNone/>
            </a:pPr>
            <a:r>
              <a:rPr lang="en-US" dirty="0" smtClean="0"/>
              <a:t>Could be expanded by grouping species into different size classes (e.g. “small”, “medium”, “large” toe biter, instead of mean size). Could also estimate </a:t>
            </a:r>
            <a:r>
              <a:rPr lang="en-US" dirty="0" err="1" smtClean="0"/>
              <a:t>metaweb</a:t>
            </a:r>
            <a:r>
              <a:rPr lang="en-US" dirty="0" smtClean="0"/>
              <a:t> by making assumptions of changes in biomass distribution through time, or modelling growth rates, etc. </a:t>
            </a:r>
            <a:endParaRPr lang="en-US" dirty="0"/>
          </a:p>
        </p:txBody>
      </p:sp>
    </p:spTree>
    <p:extLst>
      <p:ext uri="{BB962C8B-B14F-4D97-AF65-F5344CB8AC3E}">
        <p14:creationId xmlns:p14="http://schemas.microsoft.com/office/powerpoint/2010/main" val="35811776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600"/>
          </a:xfrm>
        </p:spPr>
        <p:txBody>
          <a:bodyPr/>
          <a:lstStyle/>
          <a:p>
            <a:r>
              <a:rPr lang="en-US" dirty="0" smtClean="0"/>
              <a:t>Recommendations</a:t>
            </a:r>
            <a:endParaRPr lang="en-US" dirty="0"/>
          </a:p>
        </p:txBody>
      </p:sp>
      <p:sp>
        <p:nvSpPr>
          <p:cNvPr id="3" name="Content Placeholder 2"/>
          <p:cNvSpPr>
            <a:spLocks noGrp="1"/>
          </p:cNvSpPr>
          <p:nvPr>
            <p:ph idx="1"/>
          </p:nvPr>
        </p:nvSpPr>
        <p:spPr>
          <a:xfrm>
            <a:off x="838200" y="1314450"/>
            <a:ext cx="10515600" cy="5400675"/>
          </a:xfrm>
        </p:spPr>
        <p:txBody>
          <a:bodyPr>
            <a:normAutofit/>
          </a:bodyPr>
          <a:lstStyle/>
          <a:p>
            <a:pPr marL="0" indent="0">
              <a:buNone/>
            </a:pPr>
            <a:r>
              <a:rPr lang="en-US" dirty="0" smtClean="0"/>
              <a:t>Both methods provide useful tools, depending on the research question at hand. </a:t>
            </a:r>
          </a:p>
          <a:p>
            <a:pPr marL="0" indent="0">
              <a:buNone/>
            </a:pPr>
            <a:r>
              <a:rPr lang="en-US" dirty="0" smtClean="0"/>
              <a:t>Many groups, organizations, researchers, </a:t>
            </a:r>
            <a:r>
              <a:rPr lang="en-US" dirty="0" err="1" smtClean="0"/>
              <a:t>etc</a:t>
            </a:r>
            <a:r>
              <a:rPr lang="en-US" dirty="0" smtClean="0"/>
              <a:t>, have large amounts of biomonitoring survey data across large spatiotemporal scales. </a:t>
            </a:r>
            <a:r>
              <a:rPr lang="en-US" dirty="0" err="1" smtClean="0"/>
              <a:t>WebBuilder</a:t>
            </a:r>
            <a:r>
              <a:rPr lang="en-US" dirty="0" smtClean="0"/>
              <a:t> allows for easy inference of the food webs at these sites, and may provide useful generalizations of food webs. </a:t>
            </a:r>
          </a:p>
          <a:p>
            <a:pPr marL="0" indent="0">
              <a:buNone/>
            </a:pPr>
            <a:r>
              <a:rPr lang="en-US" dirty="0" smtClean="0"/>
              <a:t>Including species average body sizes, or individual measurements does require additional logistical considerations in survey studies, but also allows for the greater inference of food web structure, and can provide useful information on other aspects, including link strength, growth rates, secondary production, </a:t>
            </a:r>
            <a:r>
              <a:rPr lang="en-US" dirty="0" err="1" smtClean="0"/>
              <a:t>etc</a:t>
            </a:r>
            <a:r>
              <a:rPr lang="en-US" dirty="0" smtClean="0"/>
              <a:t> (many sources, not citing them at this time). </a:t>
            </a:r>
            <a:endParaRPr lang="en-US" dirty="0"/>
          </a:p>
        </p:txBody>
      </p:sp>
    </p:spTree>
    <p:extLst>
      <p:ext uri="{BB962C8B-B14F-4D97-AF65-F5344CB8AC3E}">
        <p14:creationId xmlns:p14="http://schemas.microsoft.com/office/powerpoint/2010/main" val="740997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2" y="650439"/>
            <a:ext cx="10515600" cy="1325563"/>
          </a:xfrm>
        </p:spPr>
        <p:txBody>
          <a:bodyPr/>
          <a:lstStyle/>
          <a:p>
            <a:r>
              <a:rPr lang="en-US" dirty="0" smtClean="0"/>
              <a:t>Methods: Tool 1 – mechanistic trait matching</a:t>
            </a:r>
            <a:endParaRPr lang="en-US" dirty="0"/>
          </a:p>
        </p:txBody>
      </p:sp>
      <p:pic>
        <p:nvPicPr>
          <p:cNvPr id="4" name="Picture 3"/>
          <p:cNvPicPr>
            <a:picLocks noChangeAspect="1"/>
          </p:cNvPicPr>
          <p:nvPr/>
        </p:nvPicPr>
        <p:blipFill>
          <a:blip r:embed="rId2"/>
          <a:stretch>
            <a:fillRect/>
          </a:stretch>
        </p:blipFill>
        <p:spPr>
          <a:xfrm>
            <a:off x="221454" y="2499877"/>
            <a:ext cx="11615737" cy="3134160"/>
          </a:xfrm>
          <a:prstGeom prst="rect">
            <a:avLst/>
          </a:prstGeom>
        </p:spPr>
      </p:pic>
      <p:sp>
        <p:nvSpPr>
          <p:cNvPr id="6" name="TextBox 5"/>
          <p:cNvSpPr txBox="1"/>
          <p:nvPr/>
        </p:nvSpPr>
        <p:spPr>
          <a:xfrm>
            <a:off x="600075" y="6176963"/>
            <a:ext cx="11372850" cy="584775"/>
          </a:xfrm>
          <a:prstGeom prst="rect">
            <a:avLst/>
          </a:prstGeom>
          <a:noFill/>
        </p:spPr>
        <p:txBody>
          <a:bodyPr wrap="square" rtlCol="0">
            <a:spAutoFit/>
          </a:bodyPr>
          <a:lstStyle/>
          <a:p>
            <a:r>
              <a:rPr lang="en-US" sz="1600" dirty="0" smtClean="0"/>
              <a:t>Gravel</a:t>
            </a:r>
            <a:r>
              <a:rPr lang="en-US" sz="1600" dirty="0"/>
              <a:t>, D., </a:t>
            </a:r>
            <a:r>
              <a:rPr lang="en-US" sz="1600" dirty="0" err="1"/>
              <a:t>Poisot</a:t>
            </a:r>
            <a:r>
              <a:rPr lang="en-US" sz="1600" dirty="0"/>
              <a:t>, T., </a:t>
            </a:r>
            <a:r>
              <a:rPr lang="en-US" sz="1600" dirty="0" err="1"/>
              <a:t>Albouy</a:t>
            </a:r>
            <a:r>
              <a:rPr lang="en-US" sz="1600" dirty="0"/>
              <a:t>, C., Velez, L. &amp; </a:t>
            </a:r>
            <a:r>
              <a:rPr lang="en-US" sz="1600" dirty="0" err="1"/>
              <a:t>Mouillot</a:t>
            </a:r>
            <a:r>
              <a:rPr lang="en-US" sz="1600" dirty="0"/>
              <a:t>, D. (2013). Inferring food web structure from predator – prey body size relationships. </a:t>
            </a:r>
            <a:r>
              <a:rPr lang="en-US" sz="1600" i="1" dirty="0"/>
              <a:t>Methods Ecol. </a:t>
            </a:r>
            <a:r>
              <a:rPr lang="en-US" sz="1600" i="1" dirty="0" err="1"/>
              <a:t>Evol</a:t>
            </a:r>
            <a:r>
              <a:rPr lang="en-US" sz="1600" i="1" dirty="0"/>
              <a:t>.</a:t>
            </a:r>
            <a:r>
              <a:rPr lang="en-US" sz="1600" dirty="0"/>
              <a:t>, 4, 1083–1090</a:t>
            </a:r>
          </a:p>
        </p:txBody>
      </p:sp>
    </p:spTree>
    <p:extLst>
      <p:ext uri="{BB962C8B-B14F-4D97-AF65-F5344CB8AC3E}">
        <p14:creationId xmlns:p14="http://schemas.microsoft.com/office/powerpoint/2010/main" val="1491694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Parameterize Niche Model</a:t>
            </a:r>
            <a:endParaRPr lang="en-US" dirty="0"/>
          </a:p>
        </p:txBody>
      </p:sp>
      <p:sp>
        <p:nvSpPr>
          <p:cNvPr id="3" name="Content Placeholder 2"/>
          <p:cNvSpPr>
            <a:spLocks noGrp="1"/>
          </p:cNvSpPr>
          <p:nvPr>
            <p:ph idx="1"/>
          </p:nvPr>
        </p:nvSpPr>
        <p:spPr>
          <a:xfrm>
            <a:off x="838200" y="1600200"/>
            <a:ext cx="5105400" cy="5007650"/>
          </a:xfrm>
        </p:spPr>
        <p:txBody>
          <a:bodyPr>
            <a:normAutofit fontScale="92500"/>
          </a:bodyPr>
          <a:lstStyle/>
          <a:p>
            <a:pPr marL="0" indent="0">
              <a:buNone/>
            </a:pPr>
            <a:r>
              <a:rPr lang="en-US" dirty="0" smtClean="0"/>
              <a:t>Use published feeding interactions with associated body sizes. </a:t>
            </a:r>
          </a:p>
          <a:p>
            <a:pPr marL="0" indent="0">
              <a:buNone/>
            </a:pPr>
            <a:r>
              <a:rPr lang="en-US" dirty="0" smtClean="0"/>
              <a:t>Parameterize niche model (</a:t>
            </a:r>
            <a:r>
              <a:rPr lang="en-US" i="1" dirty="0" err="1" smtClean="0"/>
              <a:t>sensu</a:t>
            </a:r>
            <a:r>
              <a:rPr lang="en-US" dirty="0" smtClean="0"/>
              <a:t> </a:t>
            </a:r>
            <a:r>
              <a:rPr lang="en-US" dirty="0" err="1" smtClean="0"/>
              <a:t>Wiliams</a:t>
            </a:r>
            <a:r>
              <a:rPr lang="en-US" dirty="0" smtClean="0"/>
              <a:t> and Martinez 2000), apply this to novel set of species averaged body sizes of a community. </a:t>
            </a:r>
          </a:p>
          <a:p>
            <a:pPr marL="0" indent="0">
              <a:buNone/>
            </a:pPr>
            <a:r>
              <a:rPr lang="en-US" dirty="0" smtClean="0"/>
              <a:t>Infer feeding interactions based on body sizes (</a:t>
            </a:r>
            <a:r>
              <a:rPr lang="en-US" dirty="0" err="1" smtClean="0"/>
              <a:t>ataxonomic</a:t>
            </a:r>
            <a:r>
              <a:rPr lang="en-US" dirty="0" smtClean="0"/>
              <a:t>). </a:t>
            </a:r>
          </a:p>
          <a:p>
            <a:pPr marL="0" indent="0">
              <a:buNone/>
            </a:pPr>
            <a:r>
              <a:rPr lang="en-US" dirty="0" smtClean="0"/>
              <a:t>Currently only applicable to predatory interactions, as herbivore body mass / resource mass relationship less robust</a:t>
            </a:r>
            <a:endParaRPr lang="en-US" dirty="0"/>
          </a:p>
        </p:txBody>
      </p:sp>
      <p:pic>
        <p:nvPicPr>
          <p:cNvPr id="4" name="Picture 3"/>
          <p:cNvPicPr>
            <a:picLocks noChangeAspect="1"/>
          </p:cNvPicPr>
          <p:nvPr/>
        </p:nvPicPr>
        <p:blipFill>
          <a:blip r:embed="rId2"/>
          <a:stretch>
            <a:fillRect/>
          </a:stretch>
        </p:blipFill>
        <p:spPr>
          <a:xfrm>
            <a:off x="5819775" y="1330325"/>
            <a:ext cx="5262562" cy="4285128"/>
          </a:xfrm>
          <a:prstGeom prst="rect">
            <a:avLst/>
          </a:prstGeom>
        </p:spPr>
      </p:pic>
      <p:sp>
        <p:nvSpPr>
          <p:cNvPr id="5" name="TextBox 4"/>
          <p:cNvSpPr txBox="1"/>
          <p:nvPr/>
        </p:nvSpPr>
        <p:spPr>
          <a:xfrm>
            <a:off x="6084093" y="5530632"/>
            <a:ext cx="5869782" cy="1077218"/>
          </a:xfrm>
          <a:prstGeom prst="rect">
            <a:avLst/>
          </a:prstGeom>
          <a:noFill/>
        </p:spPr>
        <p:txBody>
          <a:bodyPr wrap="square" rtlCol="0">
            <a:spAutoFit/>
          </a:bodyPr>
          <a:lstStyle/>
          <a:p>
            <a:r>
              <a:rPr lang="en-US" sz="1600" dirty="0" smtClean="0"/>
              <a:t>Fig from Gravel et al. 2013 illustrating niche model. For a given consumers body mass (top line, white triangles), there is a range of prey body sizes it can feed on represented by a centroid (lower bold line, black triangles), and an upper and lower limit (dashed lines). </a:t>
            </a:r>
            <a:endParaRPr lang="en-US" sz="1600" dirty="0"/>
          </a:p>
        </p:txBody>
      </p:sp>
    </p:spTree>
    <p:extLst>
      <p:ext uri="{BB962C8B-B14F-4D97-AF65-F5344CB8AC3E}">
        <p14:creationId xmlns:p14="http://schemas.microsoft.com/office/powerpoint/2010/main" val="1855935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66725" y="1285875"/>
            <a:ext cx="6819900" cy="5372100"/>
          </a:xfrm>
          <a:prstGeom prst="rect">
            <a:avLst/>
          </a:prstGeom>
        </p:spPr>
      </p:pic>
      <p:sp>
        <p:nvSpPr>
          <p:cNvPr id="5" name="TextBox 4"/>
          <p:cNvSpPr txBox="1"/>
          <p:nvPr/>
        </p:nvSpPr>
        <p:spPr>
          <a:xfrm>
            <a:off x="7524750" y="2352675"/>
            <a:ext cx="3933825" cy="1477328"/>
          </a:xfrm>
          <a:prstGeom prst="rect">
            <a:avLst/>
          </a:prstGeom>
          <a:noFill/>
        </p:spPr>
        <p:txBody>
          <a:bodyPr wrap="square" rtlCol="0">
            <a:spAutoFit/>
          </a:bodyPr>
          <a:lstStyle/>
          <a:p>
            <a:r>
              <a:rPr lang="en-US" dirty="0" smtClean="0"/>
              <a:t>Fig 2 from Gravel et al. 2013 illustrating how quantile regression of known feeding interactions (open circles) can be used to infer feeding interactions (closed circles). </a:t>
            </a:r>
            <a:endParaRPr lang="en-US" dirty="0"/>
          </a:p>
        </p:txBody>
      </p:sp>
      <p:sp>
        <p:nvSpPr>
          <p:cNvPr id="6" name="TextBox 5"/>
          <p:cNvSpPr txBox="1"/>
          <p:nvPr/>
        </p:nvSpPr>
        <p:spPr>
          <a:xfrm>
            <a:off x="457199" y="323850"/>
            <a:ext cx="11134725" cy="1077218"/>
          </a:xfrm>
          <a:prstGeom prst="rect">
            <a:avLst/>
          </a:prstGeom>
          <a:noFill/>
        </p:spPr>
        <p:txBody>
          <a:bodyPr wrap="square" rtlCol="0">
            <a:spAutoFit/>
          </a:bodyPr>
          <a:lstStyle/>
          <a:p>
            <a:r>
              <a:rPr lang="en-US" sz="3200" dirty="0" smtClean="0"/>
              <a:t>Quantile regression of known feeding interactions </a:t>
            </a:r>
            <a:r>
              <a:rPr lang="en-US" sz="3200" dirty="0" smtClean="0">
                <a:sym typeface="Wingdings" panose="05000000000000000000" pitchFamily="2" charset="2"/>
              </a:rPr>
              <a:t> </a:t>
            </a:r>
          </a:p>
          <a:p>
            <a:r>
              <a:rPr lang="en-US" sz="3200" dirty="0" smtClean="0"/>
              <a:t>inference of potential feeding interactions</a:t>
            </a:r>
            <a:endParaRPr lang="en-US" sz="3200" dirty="0"/>
          </a:p>
        </p:txBody>
      </p:sp>
    </p:spTree>
    <p:extLst>
      <p:ext uri="{BB962C8B-B14F-4D97-AF65-F5344CB8AC3E}">
        <p14:creationId xmlns:p14="http://schemas.microsoft.com/office/powerpoint/2010/main" val="966649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1475" y="1323974"/>
            <a:ext cx="5508694" cy="5362575"/>
          </a:xfrm>
          <a:prstGeom prst="rect">
            <a:avLst/>
          </a:prstGeom>
        </p:spPr>
      </p:pic>
      <p:sp>
        <p:nvSpPr>
          <p:cNvPr id="3" name="TextBox 2"/>
          <p:cNvSpPr txBox="1"/>
          <p:nvPr/>
        </p:nvSpPr>
        <p:spPr>
          <a:xfrm>
            <a:off x="6819900" y="3771900"/>
            <a:ext cx="3933825" cy="1200329"/>
          </a:xfrm>
          <a:prstGeom prst="rect">
            <a:avLst/>
          </a:prstGeom>
          <a:noFill/>
        </p:spPr>
        <p:txBody>
          <a:bodyPr wrap="square" rtlCol="0">
            <a:spAutoFit/>
          </a:bodyPr>
          <a:lstStyle/>
          <a:p>
            <a:r>
              <a:rPr lang="en-US" sz="2400" dirty="0" smtClean="0"/>
              <a:t>Fig from Gravel et al. 2013 showing methods robustness to “missing” feeding links</a:t>
            </a:r>
            <a:endParaRPr lang="en-US" sz="2400" dirty="0"/>
          </a:p>
        </p:txBody>
      </p:sp>
      <p:sp>
        <p:nvSpPr>
          <p:cNvPr id="4" name="TextBox 3"/>
          <p:cNvSpPr txBox="1"/>
          <p:nvPr/>
        </p:nvSpPr>
        <p:spPr>
          <a:xfrm>
            <a:off x="457200" y="323850"/>
            <a:ext cx="8743950" cy="584775"/>
          </a:xfrm>
          <a:prstGeom prst="rect">
            <a:avLst/>
          </a:prstGeom>
          <a:noFill/>
        </p:spPr>
        <p:txBody>
          <a:bodyPr wrap="square" rtlCol="0">
            <a:spAutoFit/>
          </a:bodyPr>
          <a:lstStyle/>
          <a:p>
            <a:r>
              <a:rPr lang="en-US" sz="3200" dirty="0" smtClean="0"/>
              <a:t>Method is robust to sampling effort</a:t>
            </a:r>
            <a:endParaRPr lang="en-US" sz="3200" dirty="0"/>
          </a:p>
        </p:txBody>
      </p:sp>
    </p:spTree>
    <p:extLst>
      <p:ext uri="{BB962C8B-B14F-4D97-AF65-F5344CB8AC3E}">
        <p14:creationId xmlns:p14="http://schemas.microsoft.com/office/powerpoint/2010/main" val="3010316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2428</TotalTime>
  <Words>3683</Words>
  <Application>Microsoft Office PowerPoint</Application>
  <PresentationFormat>Widescreen</PresentationFormat>
  <Paragraphs>349</Paragraphs>
  <Slides>57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Calibri Light</vt:lpstr>
      <vt:lpstr>Wingdings</vt:lpstr>
      <vt:lpstr>Office Theme</vt:lpstr>
      <vt:lpstr>Inferring stream food web structure </vt:lpstr>
      <vt:lpstr>Introduction</vt:lpstr>
      <vt:lpstr>Objectives </vt:lpstr>
      <vt:lpstr>Data </vt:lpstr>
      <vt:lpstr>PowerPoint Presentation</vt:lpstr>
      <vt:lpstr>Methods: Tool 1 – mechanistic trait matching</vt:lpstr>
      <vt:lpstr>Parameterize Niche Model</vt:lpstr>
      <vt:lpstr>PowerPoint Presentation</vt:lpstr>
      <vt:lpstr>PowerPoint Presentation</vt:lpstr>
      <vt:lpstr>Potential pros and cons of trait-matching method</vt:lpstr>
      <vt:lpstr>Tool 2: WebBuilder</vt:lpstr>
      <vt:lpstr>WebBuilder</vt:lpstr>
      <vt:lpstr>PowerPoint Presentation</vt:lpstr>
      <vt:lpstr>Potential pros and cons of WebBuilder function</vt:lpstr>
      <vt:lpstr>Methods – inferring links</vt:lpstr>
      <vt:lpstr>Methods – Pruning “forbidden links”</vt:lpstr>
      <vt:lpstr>Methods – Neutral model correction</vt:lpstr>
      <vt:lpstr>Methods – Neutral model correction cont’d</vt:lpstr>
      <vt:lpstr>Comparison - TSS</vt:lpstr>
      <vt:lpstr>β species diversity  β interaction diversity</vt:lpstr>
      <vt:lpstr>Trait- matching: Parameterizing niche model</vt:lpstr>
      <vt:lpstr>Fish in trait matching model</vt:lpstr>
      <vt:lpstr>PowerPoint Presentation</vt:lpstr>
      <vt:lpstr>PowerPoint Presentation</vt:lpstr>
      <vt:lpstr>PowerPoint Presentation</vt:lpstr>
      <vt:lpstr>PowerPoint Presentation</vt:lpstr>
      <vt:lpstr>PowerPoint Presentation</vt:lpstr>
      <vt:lpstr>Changing resolution of WebBuilder function</vt:lpstr>
      <vt:lpstr>PowerPoint Presentation</vt:lpstr>
      <vt:lpstr>PowerPoint Presentation</vt:lpstr>
      <vt:lpstr>PowerPoint Presentation</vt:lpstr>
      <vt:lpstr>Comparison of methods</vt:lpstr>
      <vt:lpstr>PowerPoint Presentation</vt:lpstr>
      <vt:lpstr>PowerPoint Presentation</vt:lpstr>
      <vt:lpstr>PowerPoint Presentation</vt:lpstr>
      <vt:lpstr>PowerPoint Presentation</vt:lpstr>
      <vt:lpstr>TSS of methods equivalent after additional steps</vt:lpstr>
      <vt:lpstr>Conclusions of inferred food webs similar </vt:lpstr>
      <vt:lpstr>Connectance</vt:lpstr>
      <vt:lpstr>Links</vt:lpstr>
      <vt:lpstr>Links (removing potential outlier)</vt:lpstr>
      <vt:lpstr>Links per Species</vt:lpstr>
      <vt:lpstr>Basal, intermediate, and top species, respectively</vt:lpstr>
      <vt:lpstr>SD of generality (mean resources per node /(L/S))</vt:lpstr>
      <vt:lpstr>SD of vulnerability (mean consumers per node / (L/S))</vt:lpstr>
      <vt:lpstr>Max similarity (measure of diet overlap)</vt:lpstr>
      <vt:lpstr>Max, mean, and SD of Trophic level</vt:lpstr>
      <vt:lpstr>Table summarizing relationship of modelled metric compared to observed</vt:lpstr>
      <vt:lpstr>Statistical relationship of modelled v observed</vt:lpstr>
      <vt:lpstr>Dissimilarity measure</vt:lpstr>
      <vt:lpstr>PowerPoint Presentation</vt:lpstr>
      <vt:lpstr>PowerPoint Presentation</vt:lpstr>
      <vt:lpstr>PowerPoint Presentation</vt:lpstr>
      <vt:lpstr>PowerPoint Presentation</vt:lpstr>
      <vt:lpstr>Discussion</vt:lpstr>
      <vt:lpstr>Discussion</vt:lpstr>
      <vt:lpstr>Recommendations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Pomeranz</dc:creator>
  <cp:lastModifiedBy>Justin Pomeranz</cp:lastModifiedBy>
  <cp:revision>88</cp:revision>
  <dcterms:created xsi:type="dcterms:W3CDTF">2017-06-24T21:15:34Z</dcterms:created>
  <dcterms:modified xsi:type="dcterms:W3CDTF">2017-08-22T19:50:23Z</dcterms:modified>
</cp:coreProperties>
</file>