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9" r:id="rId2"/>
    <p:sldId id="256" r:id="rId3"/>
    <p:sldId id="263" r:id="rId4"/>
    <p:sldId id="265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66" r:id="rId16"/>
    <p:sldId id="267" r:id="rId17"/>
    <p:sldId id="260" r:id="rId18"/>
    <p:sldId id="261" r:id="rId19"/>
    <p:sldId id="264" r:id="rId20"/>
    <p:sldId id="258" r:id="rId21"/>
    <p:sldId id="259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B9E5-A265-4466-AA4C-7F527D2CBD7F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780EB-9097-4766-9C6F-29D3D380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7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8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CFA2-03B3-4C20-87E1-5E0C8FB1DE98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CFA2-03B3-4C20-87E1-5E0C8FB1DE98}" type="datetimeFigureOut">
              <a:rPr lang="en-US" smtClean="0"/>
              <a:t>28-Sep-17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4C91-1015-4D4D-AD33-04BEE9748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Changed gravel 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I was filtering out when a resource was greater. </a:t>
            </a:r>
          </a:p>
          <a:p>
            <a:r>
              <a:rPr lang="en-US" dirty="0" smtClean="0"/>
              <a:t>I removed that step</a:t>
            </a:r>
          </a:p>
          <a:p>
            <a:r>
              <a:rPr lang="en-US" dirty="0" smtClean="0"/>
              <a:t>Initial inference is many </a:t>
            </a:r>
            <a:r>
              <a:rPr lang="en-US" dirty="0" err="1" smtClean="0"/>
              <a:t>many</a:t>
            </a:r>
            <a:r>
              <a:rPr lang="en-US" dirty="0" smtClean="0"/>
              <a:t> more links</a:t>
            </a:r>
          </a:p>
          <a:p>
            <a:r>
              <a:rPr lang="en-US" dirty="0" smtClean="0"/>
              <a:t>Pruned is still lots of additional links</a:t>
            </a:r>
          </a:p>
          <a:p>
            <a:r>
              <a:rPr lang="en-US" dirty="0" smtClean="0"/>
              <a:t>Neutral correction results in higher TPR,  Higher FPR, lower True Negative, similar False Negative</a:t>
            </a:r>
          </a:p>
          <a:p>
            <a:pPr lvl="1"/>
            <a:r>
              <a:rPr lang="en-US" dirty="0" smtClean="0"/>
              <a:t>Essentially, predicts more links from beginning. Still eliminates a lot of the false ones, but end result = </a:t>
            </a:r>
            <a:r>
              <a:rPr lang="en-US" smtClean="0"/>
              <a:t>more links.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4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65125"/>
            <a:ext cx="3275463" cy="5271400"/>
          </a:xfrm>
        </p:spPr>
        <p:txBody>
          <a:bodyPr/>
          <a:lstStyle/>
          <a:p>
            <a:r>
              <a:rPr lang="en-US" dirty="0" smtClean="0"/>
              <a:t>Basal, intermediate, and top species, respectively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07" y="0"/>
            <a:ext cx="7606352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7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559654" cy="1325563"/>
          </a:xfrm>
        </p:spPr>
        <p:txBody>
          <a:bodyPr/>
          <a:lstStyle/>
          <a:p>
            <a:r>
              <a:rPr lang="en-US" dirty="0" smtClean="0"/>
              <a:t>SD of generality (number of resources per node)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3" y="1690688"/>
            <a:ext cx="8605909" cy="51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559654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SD of vulnerability (number of consumers per node)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93" y="1347608"/>
            <a:ext cx="9071638" cy="52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559654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Max similarity (measure of diet overlap)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28" y="1798305"/>
            <a:ext cx="9390371" cy="483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1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785" y="365125"/>
            <a:ext cx="4353636" cy="58855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Max, mean, and SD of Trophic level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364" y="222060"/>
            <a:ext cx="6214878" cy="66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3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" y="171450"/>
            <a:ext cx="782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Dempsters</a:t>
            </a:r>
            <a:r>
              <a:rPr lang="en-US" sz="3600" dirty="0" smtClean="0"/>
              <a:t> Creek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95276" y="1969506"/>
            <a:ext cx="1247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Gravel method, 3 steps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276" y="3467099"/>
            <a:ext cx="166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WebBuilder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5276" y="5076671"/>
            <a:ext cx="124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Network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69393" y="991027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Biomass inferred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81750" y="991027"/>
            <a:ext cx="8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Pruned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32535" y="981929"/>
            <a:ext cx="296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Relative abundance threshold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05" y="1422430"/>
            <a:ext cx="3434582" cy="15783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87" y="1422430"/>
            <a:ext cx="3504382" cy="157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669" y="1422430"/>
            <a:ext cx="3524367" cy="15845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261" y="3149004"/>
            <a:ext cx="3502775" cy="15731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261" y="4794009"/>
            <a:ext cx="3502775" cy="157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5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" y="171450"/>
            <a:ext cx="782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Little </a:t>
            </a:r>
            <a:r>
              <a:rPr lang="en-US" sz="3600" dirty="0" err="1" smtClean="0"/>
              <a:t>Kye</a:t>
            </a:r>
            <a:r>
              <a:rPr lang="en-US" sz="3600" dirty="0" smtClean="0"/>
              <a:t> Burn Creek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95276" y="1969506"/>
            <a:ext cx="166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Gravel method, 3 steps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276" y="3467099"/>
            <a:ext cx="166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WebBuilder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5276" y="5076671"/>
            <a:ext cx="124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Network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69393" y="991027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Biomass inferred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81750" y="991027"/>
            <a:ext cx="8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Pruned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32535" y="981929"/>
            <a:ext cx="296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Relative abundance threshold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97" y="1492475"/>
            <a:ext cx="2878415" cy="1299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59" y="1517987"/>
            <a:ext cx="2830362" cy="1274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368" y="1504137"/>
            <a:ext cx="2843114" cy="1276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535" y="3009834"/>
            <a:ext cx="2785947" cy="1274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5368" y="4885898"/>
            <a:ext cx="2859449" cy="13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1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44026" y="2486025"/>
            <a:ext cx="2647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Supplemental. Parameters for gravel model, using 4 different sizes of fish. B0 = intercept of the hi, center, and lo quantile regression. B1 = slope of hi, center and lo quantile regression. </a:t>
            </a:r>
          </a:p>
          <a:p>
            <a:r>
              <a:rPr lang="en-US" dirty="0" err="1" smtClean="0"/>
              <a:t>Max.max</a:t>
            </a:r>
            <a:r>
              <a:rPr lang="en-US" dirty="0" smtClean="0"/>
              <a:t> = maximum max fish length, </a:t>
            </a:r>
            <a:r>
              <a:rPr lang="en-US" dirty="0" err="1" smtClean="0"/>
              <a:t>mean.max</a:t>
            </a:r>
            <a:r>
              <a:rPr lang="en-US" dirty="0" smtClean="0"/>
              <a:t> = mean maximum fish length, </a:t>
            </a:r>
            <a:r>
              <a:rPr lang="en-US" dirty="0" err="1" smtClean="0"/>
              <a:t>mean.min</a:t>
            </a:r>
            <a:r>
              <a:rPr lang="en-US" dirty="0" smtClean="0"/>
              <a:t> = mean minimum fish length, </a:t>
            </a:r>
            <a:r>
              <a:rPr lang="en-US" dirty="0" err="1" smtClean="0"/>
              <a:t>min.min</a:t>
            </a:r>
            <a:r>
              <a:rPr lang="en-US" dirty="0" smtClean="0"/>
              <a:t>  = minimum min fish length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5" y="180974"/>
            <a:ext cx="10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Gravel parameter coefficients ~ 4 fish size 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93" y="1473958"/>
            <a:ext cx="857011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0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5" y="180974"/>
            <a:ext cx="776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Gravel </a:t>
            </a:r>
            <a:r>
              <a:rPr lang="en-US" sz="4800" dirty="0" smtClean="0"/>
              <a:t>TSS </a:t>
            </a:r>
            <a:r>
              <a:rPr lang="en-US" sz="4800" dirty="0"/>
              <a:t>~ 4 fish size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1651" y="0"/>
            <a:ext cx="2647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Supplemental. Mean TSS (+- SD), using 4 different sizes of fish. Model = initial inference. Prune = pruning “forbidden links” based on taxonomy.</a:t>
            </a:r>
          </a:p>
          <a:p>
            <a:r>
              <a:rPr lang="en-US" dirty="0" err="1" smtClean="0"/>
              <a:t>Max.max</a:t>
            </a:r>
            <a:r>
              <a:rPr lang="en-US" dirty="0" smtClean="0"/>
              <a:t> = maximum max fish length, </a:t>
            </a:r>
            <a:r>
              <a:rPr lang="en-US" dirty="0" err="1" smtClean="0"/>
              <a:t>mean.max</a:t>
            </a:r>
            <a:r>
              <a:rPr lang="en-US" dirty="0" smtClean="0"/>
              <a:t> = mean maximum fish length, </a:t>
            </a:r>
            <a:r>
              <a:rPr lang="en-US" dirty="0" err="1" smtClean="0"/>
              <a:t>mean.min</a:t>
            </a:r>
            <a:r>
              <a:rPr lang="en-US" dirty="0" smtClean="0"/>
              <a:t> = mean minimum fish length, </a:t>
            </a:r>
            <a:r>
              <a:rPr lang="en-US" dirty="0" err="1" smtClean="0"/>
              <a:t>min.min</a:t>
            </a:r>
            <a:r>
              <a:rPr lang="en-US" dirty="0" smtClean="0"/>
              <a:t>  = minimum min fish length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072"/>
            <a:ext cx="9118295" cy="486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73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5" y="180974"/>
            <a:ext cx="1111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Gravel TSS ~ fish relative abundance values 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011970"/>
            <a:ext cx="9967169" cy="54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5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5" y="171449"/>
            <a:ext cx="7181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Gravel  TSS ~ 3 steps 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8039100" y="1619250"/>
            <a:ext cx="4171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Skill Statistic; TSS = </a:t>
            </a:r>
          </a:p>
          <a:p>
            <a:r>
              <a:rPr lang="en-US" dirty="0" smtClean="0"/>
              <a:t>(a*d - b*c)/((</a:t>
            </a:r>
            <a:r>
              <a:rPr lang="en-US" dirty="0" err="1" smtClean="0"/>
              <a:t>a+c</a:t>
            </a:r>
            <a:r>
              <a:rPr lang="en-US" dirty="0" smtClean="0"/>
              <a:t>)*(</a:t>
            </a:r>
            <a:r>
              <a:rPr lang="en-US" dirty="0" err="1" smtClean="0"/>
              <a:t>b+d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a = true positive; links both </a:t>
            </a:r>
            <a:r>
              <a:rPr lang="en-US" dirty="0" err="1" smtClean="0"/>
              <a:t>obserevd</a:t>
            </a:r>
            <a:r>
              <a:rPr lang="en-US" dirty="0" smtClean="0"/>
              <a:t> &amp; predicted</a:t>
            </a:r>
          </a:p>
          <a:p>
            <a:r>
              <a:rPr lang="en-US" dirty="0" smtClean="0"/>
              <a:t>b = false positive; predicted but not observed</a:t>
            </a:r>
          </a:p>
          <a:p>
            <a:r>
              <a:rPr lang="en-US" dirty="0" smtClean="0"/>
              <a:t>c = false negative; observed but not predicted</a:t>
            </a:r>
          </a:p>
          <a:p>
            <a:r>
              <a:rPr lang="en-US" dirty="0" smtClean="0"/>
              <a:t>d = true negative; not predicted, not observed</a:t>
            </a:r>
          </a:p>
          <a:p>
            <a:endParaRPr lang="en-US" dirty="0"/>
          </a:p>
          <a:p>
            <a:r>
              <a:rPr lang="en-US" dirty="0" smtClean="0"/>
              <a:t>TSS = 1 = perfect prediction</a:t>
            </a:r>
          </a:p>
          <a:p>
            <a:r>
              <a:rPr lang="en-US" dirty="0" smtClean="0"/>
              <a:t>TSS = -1 = inverse prediction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999" y="6153150"/>
            <a:ext cx="968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 = body mass </a:t>
            </a:r>
            <a:r>
              <a:rPr lang="en-US" dirty="0" err="1" smtClean="0"/>
              <a:t>fxn</a:t>
            </a:r>
            <a:r>
              <a:rPr lang="en-US" dirty="0" smtClean="0"/>
              <a:t>, 	step 2 = prune, 		step 3 = relative abundance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5673"/>
            <a:ext cx="7875902" cy="422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8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065"/>
            <a:ext cx="9676263" cy="58999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67775" y="2333625"/>
            <a:ext cx="3324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Supplemental figure (?)</a:t>
            </a:r>
          </a:p>
          <a:p>
            <a:r>
              <a:rPr lang="en-US" dirty="0" smtClean="0"/>
              <a:t>Parameterization of relative abundance correction for Gravel model. TSS maximized at a relative abundance threshold of 5e-05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5" y="180974"/>
            <a:ext cx="1111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Gravel TSS ~ relative abundance threshold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5651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8800" y="1838325"/>
            <a:ext cx="2581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Supplemental figure (?)</a:t>
            </a:r>
          </a:p>
          <a:p>
            <a:r>
              <a:rPr lang="en-US" dirty="0" smtClean="0"/>
              <a:t>Parameterization of relative abundance correction for Gravel model. Relative abundance calculated by multiplying relative abundance predator * relative abundance prey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5" y="171449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WebBuilder</a:t>
            </a:r>
            <a:r>
              <a:rPr lang="en-US" sz="4800" dirty="0" smtClean="0"/>
              <a:t> TSS~ </a:t>
            </a:r>
            <a:r>
              <a:rPr lang="en-US" sz="4800" dirty="0"/>
              <a:t>relative abundance threshold </a:t>
            </a:r>
          </a:p>
          <a:p>
            <a:r>
              <a:rPr lang="en-US" sz="4800" dirty="0" smtClean="0"/>
              <a:t> 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211"/>
            <a:ext cx="9448800" cy="57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9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495300"/>
            <a:ext cx="10267950" cy="586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56896" y="1282889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= 0.49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500062"/>
            <a:ext cx="10172700" cy="5857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56896" y="1296537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= 0.30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0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95300"/>
            <a:ext cx="10134600" cy="586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56896" y="1296537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= 0.015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0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5" y="171449"/>
            <a:ext cx="1159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Gravel False Positive False Negative ~ 3 steps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5" y="1358497"/>
            <a:ext cx="9577813" cy="521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7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68006"/>
              </p:ext>
            </p:extLst>
          </p:nvPr>
        </p:nvGraphicFramePr>
        <p:xfrm>
          <a:off x="1219202" y="832624"/>
          <a:ext cx="9983785" cy="31012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62198"/>
                <a:gridCol w="1631316"/>
                <a:gridCol w="1996757"/>
                <a:gridCol w="1996757"/>
                <a:gridCol w="1996757"/>
              </a:tblGrid>
              <a:tr h="108423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Model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 Positive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 negative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 positive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 negative</a:t>
                      </a:r>
                      <a:endParaRPr lang="en-US" sz="2800" dirty="0"/>
                    </a:p>
                  </a:txBody>
                  <a:tcPr/>
                </a:tc>
              </a:tr>
              <a:tr h="93273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WebBuilder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0.0403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0.7291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0.2246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0.0078</a:t>
                      </a:r>
                      <a:endParaRPr lang="en-US" sz="2800" dirty="0"/>
                    </a:p>
                  </a:txBody>
                  <a:tcPr/>
                </a:tc>
              </a:tr>
              <a:tr h="108423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Gravel, step 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0.0385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0.7687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0.1850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0.0060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9202" y="4019550"/>
            <a:ext cx="1004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proportion of links for food webs inferred using the </a:t>
            </a:r>
            <a:r>
              <a:rPr lang="en-US" dirty="0" err="1" smtClean="0"/>
              <a:t>WebBuilder</a:t>
            </a:r>
            <a:r>
              <a:rPr lang="en-US" dirty="0" smtClean="0"/>
              <a:t> function, and the 3</a:t>
            </a:r>
            <a:r>
              <a:rPr lang="en-US" baseline="30000" dirty="0" smtClean="0"/>
              <a:t>rd</a:t>
            </a:r>
            <a:r>
              <a:rPr lang="en-US" dirty="0" smtClean="0"/>
              <a:t> step in the modified gravel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1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v modelled food web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of the following plots have the following layout:</a:t>
            </a:r>
          </a:p>
          <a:p>
            <a:r>
              <a:rPr lang="en-US" dirty="0" smtClean="0"/>
              <a:t>X = observed statistic</a:t>
            </a:r>
          </a:p>
          <a:p>
            <a:r>
              <a:rPr lang="en-US" dirty="0" smtClean="0"/>
              <a:t>Y = modelled statistic</a:t>
            </a:r>
          </a:p>
          <a:p>
            <a:r>
              <a:rPr lang="en-US" dirty="0" smtClean="0"/>
              <a:t>Red line = trait matching, step 3 (“pruned” and neutral model correction)</a:t>
            </a:r>
          </a:p>
          <a:p>
            <a:r>
              <a:rPr lang="en-US" dirty="0" smtClean="0"/>
              <a:t>Blue line = </a:t>
            </a:r>
            <a:r>
              <a:rPr lang="en-US" dirty="0" err="1" smtClean="0"/>
              <a:t>webbuilder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Black line = 1:1 relationship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" y="1458920"/>
            <a:ext cx="10522424" cy="53990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6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" y="1481025"/>
            <a:ext cx="10023428" cy="53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8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(removing potential outlier)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87606"/>
            <a:ext cx="10133626" cy="537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per Species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" y="1515436"/>
            <a:ext cx="10463994" cy="53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5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554</Words>
  <Application>Microsoft Office PowerPoint</Application>
  <PresentationFormat>Widescreen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Changed gravel parameterization</vt:lpstr>
      <vt:lpstr>PowerPoint Presentation</vt:lpstr>
      <vt:lpstr>PowerPoint Presentation</vt:lpstr>
      <vt:lpstr>PowerPoint Presentation</vt:lpstr>
      <vt:lpstr>Observed v modelled food web stats</vt:lpstr>
      <vt:lpstr>Connectance</vt:lpstr>
      <vt:lpstr>Links</vt:lpstr>
      <vt:lpstr>Links (removing potential outlier)</vt:lpstr>
      <vt:lpstr>Links per Species</vt:lpstr>
      <vt:lpstr>Basal, intermediate, and top species, respectively</vt:lpstr>
      <vt:lpstr>SD of generality (number of resources per node)</vt:lpstr>
      <vt:lpstr>SD of vulnerability (number of consumers per node)</vt:lpstr>
      <vt:lpstr>Max similarity (measure of diet overlap)</vt:lpstr>
      <vt:lpstr>Max, mean, and SD of Trophic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Pomeranz</dc:creator>
  <cp:lastModifiedBy>Justin Pomeranz</cp:lastModifiedBy>
  <cp:revision>37</cp:revision>
  <dcterms:created xsi:type="dcterms:W3CDTF">2017-06-24T21:15:34Z</dcterms:created>
  <dcterms:modified xsi:type="dcterms:W3CDTF">2017-09-28T17:16:02Z</dcterms:modified>
</cp:coreProperties>
</file>