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63" r:id="rId4"/>
    <p:sldId id="262" r:id="rId5"/>
    <p:sldId id="265" r:id="rId6"/>
    <p:sldId id="268" r:id="rId7"/>
    <p:sldId id="269" r:id="rId8"/>
    <p:sldId id="270" r:id="rId9"/>
    <p:sldId id="271" r:id="rId10"/>
    <p:sldId id="272" r:id="rId11"/>
    <p:sldId id="266" r:id="rId12"/>
    <p:sldId id="267" r:id="rId13"/>
    <p:sldId id="274" r:id="rId14"/>
    <p:sldId id="273" r:id="rId15"/>
    <p:sldId id="279" r:id="rId16"/>
    <p:sldId id="275" r:id="rId17"/>
    <p:sldId id="276" r:id="rId18"/>
    <p:sldId id="277" r:id="rId19"/>
    <p:sldId id="278" r:id="rId20"/>
    <p:sldId id="260" r:id="rId21"/>
    <p:sldId id="261" r:id="rId22"/>
    <p:sldId id="264" r:id="rId23"/>
    <p:sldId id="258" r:id="rId24"/>
    <p:sldId id="259" r:id="rId25"/>
    <p:sldId id="280" r:id="rId26"/>
    <p:sldId id="286" r:id="rId27"/>
    <p:sldId id="287" r:id="rId28"/>
    <p:sldId id="288" r:id="rId29"/>
    <p:sldId id="281" r:id="rId30"/>
    <p:sldId id="282" r:id="rId31"/>
    <p:sldId id="283" r:id="rId32"/>
    <p:sldId id="284" r:id="rId33"/>
    <p:sldId id="28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6B9E5-A265-4466-AA4C-7F527D2CBD7F}" type="datetimeFigureOut">
              <a:rPr lang="en-US" smtClean="0"/>
              <a:t>15-Jul-17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780EB-9097-4766-9C6F-29D3D380C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47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780EB-9097-4766-9C6F-29D3D380C41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50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ECFA2-03B3-4C20-87E1-5E0C8FB1DE98}" type="datetimeFigureOut">
              <a:rPr lang="en-US" smtClean="0"/>
              <a:t>15-Jul-17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4C91-1015-4D4D-AD33-04BEE9748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97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ECFA2-03B3-4C20-87E1-5E0C8FB1DE98}" type="datetimeFigureOut">
              <a:rPr lang="en-US" smtClean="0"/>
              <a:t>15-Jul-17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4C91-1015-4D4D-AD33-04BEE9748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98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ECFA2-03B3-4C20-87E1-5E0C8FB1DE98}" type="datetimeFigureOut">
              <a:rPr lang="en-US" smtClean="0"/>
              <a:t>15-Jul-17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4C91-1015-4D4D-AD33-04BEE9748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86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ECFA2-03B3-4C20-87E1-5E0C8FB1DE98}" type="datetimeFigureOut">
              <a:rPr lang="en-US" smtClean="0"/>
              <a:t>15-Jul-17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4C91-1015-4D4D-AD33-04BEE9748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ECFA2-03B3-4C20-87E1-5E0C8FB1DE98}" type="datetimeFigureOut">
              <a:rPr lang="en-US" smtClean="0"/>
              <a:t>15-Jul-17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4C91-1015-4D4D-AD33-04BEE9748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6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ECFA2-03B3-4C20-87E1-5E0C8FB1DE98}" type="datetimeFigureOut">
              <a:rPr lang="en-US" smtClean="0"/>
              <a:t>15-Jul-17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4C91-1015-4D4D-AD33-04BEE9748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6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ECFA2-03B3-4C20-87E1-5E0C8FB1DE98}" type="datetimeFigureOut">
              <a:rPr lang="en-US" smtClean="0"/>
              <a:t>15-Jul-17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4C91-1015-4D4D-AD33-04BEE9748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8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ECFA2-03B3-4C20-87E1-5E0C8FB1DE98}" type="datetimeFigureOut">
              <a:rPr lang="en-US" smtClean="0"/>
              <a:t>15-Jul-17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4C91-1015-4D4D-AD33-04BEE9748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61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ECFA2-03B3-4C20-87E1-5E0C8FB1DE98}" type="datetimeFigureOut">
              <a:rPr lang="en-US" smtClean="0"/>
              <a:t>15-Jul-17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4C91-1015-4D4D-AD33-04BEE9748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69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ECFA2-03B3-4C20-87E1-5E0C8FB1DE98}" type="datetimeFigureOut">
              <a:rPr lang="en-US" smtClean="0"/>
              <a:t>15-Jul-17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4C91-1015-4D4D-AD33-04BEE9748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03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ECFA2-03B3-4C20-87E1-5E0C8FB1DE98}" type="datetimeFigureOut">
              <a:rPr lang="en-US" smtClean="0"/>
              <a:t>15-Jul-17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4C91-1015-4D4D-AD33-04BEE9748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39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ECFA2-03B3-4C20-87E1-5E0C8FB1DE98}" type="datetimeFigureOut">
              <a:rPr lang="en-US" smtClean="0"/>
              <a:t>15-Jul-17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E4C91-1015-4D4D-AD33-04BEE9748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71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75" y="171449"/>
            <a:ext cx="7181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Gravel  TSS ~ 3 steps </a:t>
            </a:r>
            <a:endParaRPr lang="en-US"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0317"/>
            <a:ext cx="7724775" cy="50185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39100" y="1619250"/>
            <a:ext cx="41719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 Skill Statistic; TSS = </a:t>
            </a:r>
          </a:p>
          <a:p>
            <a:r>
              <a:rPr lang="en-US" dirty="0" smtClean="0"/>
              <a:t>(a*d - b*c)/((</a:t>
            </a:r>
            <a:r>
              <a:rPr lang="en-US" dirty="0" err="1" smtClean="0"/>
              <a:t>a+c</a:t>
            </a:r>
            <a:r>
              <a:rPr lang="en-US" dirty="0" smtClean="0"/>
              <a:t>)*(</a:t>
            </a:r>
            <a:r>
              <a:rPr lang="en-US" dirty="0" err="1" smtClean="0"/>
              <a:t>b+d</a:t>
            </a:r>
            <a:r>
              <a:rPr lang="en-US" dirty="0" smtClean="0"/>
              <a:t>))</a:t>
            </a:r>
          </a:p>
          <a:p>
            <a:endParaRPr lang="en-US" dirty="0"/>
          </a:p>
          <a:p>
            <a:r>
              <a:rPr lang="en-US" dirty="0" smtClean="0"/>
              <a:t>a = true positive; links both </a:t>
            </a:r>
            <a:r>
              <a:rPr lang="en-US" dirty="0" err="1" smtClean="0"/>
              <a:t>obserevd</a:t>
            </a:r>
            <a:r>
              <a:rPr lang="en-US" dirty="0" smtClean="0"/>
              <a:t> &amp; predicted</a:t>
            </a:r>
          </a:p>
          <a:p>
            <a:r>
              <a:rPr lang="en-US" dirty="0" smtClean="0"/>
              <a:t>b = false positive; predicted but not observed</a:t>
            </a:r>
          </a:p>
          <a:p>
            <a:r>
              <a:rPr lang="en-US" dirty="0" smtClean="0"/>
              <a:t>c = false negative; observed but not predicted</a:t>
            </a:r>
          </a:p>
          <a:p>
            <a:r>
              <a:rPr lang="en-US" dirty="0" smtClean="0"/>
              <a:t>d = true negative; not predicted, not observed</a:t>
            </a:r>
          </a:p>
          <a:p>
            <a:endParaRPr lang="en-US" dirty="0"/>
          </a:p>
          <a:p>
            <a:r>
              <a:rPr lang="en-US" dirty="0" smtClean="0"/>
              <a:t>TSS = 1 = perfect prediction</a:t>
            </a:r>
          </a:p>
          <a:p>
            <a:r>
              <a:rPr lang="en-US" dirty="0" smtClean="0"/>
              <a:t>TSS = -1 = inverse prediction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0999" y="6153150"/>
            <a:ext cx="968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 = body mass </a:t>
            </a:r>
            <a:r>
              <a:rPr lang="en-US" dirty="0" err="1" smtClean="0"/>
              <a:t>fxn</a:t>
            </a:r>
            <a:r>
              <a:rPr lang="en-US" dirty="0" smtClean="0"/>
              <a:t>, 	step 2 = prune, 		step 3 = relative abundance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258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699" y="123825"/>
            <a:ext cx="902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Standard Deviation of Vulnerability, sites plotted by increasing number of species (S)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0550"/>
            <a:ext cx="10658475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642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" y="171450"/>
            <a:ext cx="7820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Dempsters</a:t>
            </a:r>
            <a:r>
              <a:rPr lang="en-US" sz="3600" dirty="0" smtClean="0"/>
              <a:t> Creek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5" y="1364788"/>
            <a:ext cx="3014663" cy="15831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601" y="1364788"/>
            <a:ext cx="3088818" cy="15831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9182" y="1360359"/>
            <a:ext cx="3076574" cy="15876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9182" y="2947987"/>
            <a:ext cx="3076574" cy="16615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9182" y="4609511"/>
            <a:ext cx="3076574" cy="15806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5276" y="1969506"/>
            <a:ext cx="1666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Gravel method, 3 steps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5276" y="3467099"/>
            <a:ext cx="166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WebBuilder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5276" y="5076671"/>
            <a:ext cx="1247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Observed Network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69393" y="991027"/>
            <a:ext cx="180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Biomass inferred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81750" y="991027"/>
            <a:ext cx="898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Pruned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532535" y="981929"/>
            <a:ext cx="2969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Relative abundance threshold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453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" y="171450"/>
            <a:ext cx="7820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Little </a:t>
            </a:r>
            <a:r>
              <a:rPr lang="en-US" sz="3600" dirty="0" err="1" smtClean="0"/>
              <a:t>Kye</a:t>
            </a:r>
            <a:r>
              <a:rPr lang="en-US" sz="3600" dirty="0" smtClean="0"/>
              <a:t> Burn Creek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295276" y="1969506"/>
            <a:ext cx="1666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Gravel method, 3 steps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5276" y="3467099"/>
            <a:ext cx="166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WebBuilder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5276" y="5076671"/>
            <a:ext cx="1247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Observed Network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69393" y="991027"/>
            <a:ext cx="180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Biomass inferred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81750" y="991027"/>
            <a:ext cx="898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Pruned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532535" y="981929"/>
            <a:ext cx="2969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Relative abundance threshold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407" y="1424958"/>
            <a:ext cx="3102196" cy="15222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014" y="1424959"/>
            <a:ext cx="3089361" cy="149787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8786" y="1432133"/>
            <a:ext cx="3057055" cy="158065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7195" y="2922831"/>
            <a:ext cx="2988646" cy="141819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7195" y="4341028"/>
            <a:ext cx="2988646" cy="144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312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" y="171450"/>
            <a:ext cx="11706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Dempster</a:t>
            </a:r>
            <a:r>
              <a:rPr lang="en-US" sz="2800" dirty="0" smtClean="0"/>
              <a:t>; Tan = gravel step 3; red = </a:t>
            </a:r>
            <a:r>
              <a:rPr lang="en-US" sz="2800" dirty="0" err="1" smtClean="0"/>
              <a:t>webbuilder</a:t>
            </a:r>
            <a:r>
              <a:rPr lang="en-US" sz="2800" dirty="0" smtClean="0"/>
              <a:t>, black = observed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009650"/>
            <a:ext cx="12144659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12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" y="171450"/>
            <a:ext cx="11706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Little </a:t>
            </a:r>
            <a:r>
              <a:rPr lang="en-US" sz="2800" dirty="0" err="1" smtClean="0"/>
              <a:t>Kye</a:t>
            </a:r>
            <a:r>
              <a:rPr lang="en-US" sz="2800" dirty="0" smtClean="0"/>
              <a:t> Burn; Tan = gravel step 3; red = </a:t>
            </a:r>
            <a:r>
              <a:rPr lang="en-US" sz="2800" dirty="0" err="1" smtClean="0"/>
              <a:t>webbuilder</a:t>
            </a:r>
            <a:r>
              <a:rPr lang="en-US" sz="2800" dirty="0" smtClean="0"/>
              <a:t>, black = observed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7781"/>
            <a:ext cx="12004325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398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39" y="542926"/>
            <a:ext cx="10954024" cy="583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155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855312"/>
            <a:ext cx="9477375" cy="504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917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5" y="909938"/>
            <a:ext cx="9272587" cy="504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16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1" y="900519"/>
            <a:ext cx="9948862" cy="544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992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939523"/>
            <a:ext cx="9710737" cy="525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707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75" y="171449"/>
            <a:ext cx="10506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Gravel TSS components ~ 3 steps </a:t>
            </a:r>
            <a:endParaRPr lang="en-US" sz="4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1163100"/>
            <a:ext cx="8377237" cy="54853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15325" y="1495425"/>
            <a:ext cx="3876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FN = false negative</a:t>
            </a:r>
          </a:p>
          <a:p>
            <a:r>
              <a:rPr lang="en-US" dirty="0" smtClean="0"/>
              <a:t>   predicted to be absent, but observed</a:t>
            </a:r>
          </a:p>
          <a:p>
            <a:r>
              <a:rPr lang="en-US" dirty="0" smtClean="0"/>
              <a:t>FP = false positive</a:t>
            </a:r>
          </a:p>
          <a:p>
            <a:r>
              <a:rPr lang="en-US" dirty="0" smtClean="0"/>
              <a:t>  predicted to be present, not observed</a:t>
            </a:r>
          </a:p>
          <a:p>
            <a:r>
              <a:rPr lang="en-US" dirty="0" smtClean="0"/>
              <a:t>TN = true negative</a:t>
            </a:r>
          </a:p>
          <a:p>
            <a:r>
              <a:rPr lang="en-US" dirty="0" smtClean="0"/>
              <a:t>  predicted absence, not observed</a:t>
            </a:r>
          </a:p>
          <a:p>
            <a:r>
              <a:rPr lang="en-US" dirty="0" smtClean="0"/>
              <a:t>TPR = true positive</a:t>
            </a:r>
          </a:p>
          <a:p>
            <a:r>
              <a:rPr lang="en-US" dirty="0"/>
              <a:t> </a:t>
            </a:r>
            <a:r>
              <a:rPr lang="en-US" dirty="0" smtClean="0"/>
              <a:t> predicted presence and observed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872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2999"/>
            <a:ext cx="9124950" cy="57150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344026" y="2486025"/>
            <a:ext cx="26479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Supplemental. Parameters for gravel model, using 4 different sizes of fish. B0 = intercept of the hi, center, and lo quantile regression. B1 = slope of hi, center and lo quantile regression. </a:t>
            </a:r>
          </a:p>
          <a:p>
            <a:r>
              <a:rPr lang="en-US" dirty="0" err="1" smtClean="0"/>
              <a:t>Max.max</a:t>
            </a:r>
            <a:r>
              <a:rPr lang="en-US" dirty="0" smtClean="0"/>
              <a:t> = maximum max fish length, </a:t>
            </a:r>
            <a:r>
              <a:rPr lang="en-US" dirty="0" err="1" smtClean="0"/>
              <a:t>mean.max</a:t>
            </a:r>
            <a:r>
              <a:rPr lang="en-US" dirty="0" smtClean="0"/>
              <a:t> = mean maximum fish length, </a:t>
            </a:r>
            <a:r>
              <a:rPr lang="en-US" dirty="0" err="1" smtClean="0"/>
              <a:t>mean.min</a:t>
            </a:r>
            <a:r>
              <a:rPr lang="en-US" dirty="0" smtClean="0"/>
              <a:t> = mean minimum fish length, </a:t>
            </a:r>
            <a:r>
              <a:rPr lang="en-US" dirty="0" err="1" smtClean="0"/>
              <a:t>min.min</a:t>
            </a:r>
            <a:r>
              <a:rPr lang="en-US" dirty="0" smtClean="0"/>
              <a:t>  = minimum min fish length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875" y="180974"/>
            <a:ext cx="10839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Gravel parameter coefficients ~ 4 fish size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612701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723900"/>
            <a:ext cx="9469067" cy="61341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2875" y="180974"/>
            <a:ext cx="7762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Gravel </a:t>
            </a:r>
            <a:r>
              <a:rPr lang="en-US" sz="4800" dirty="0" smtClean="0"/>
              <a:t>TSS </a:t>
            </a:r>
            <a:r>
              <a:rPr lang="en-US" sz="4800" dirty="0"/>
              <a:t>~ 4 fish size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91651" y="0"/>
            <a:ext cx="26479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Supplemental. Mean TSS (+- SD), using 4 different sizes of fish. Model = initial inference. Prune = pruning “forbidden links” based on taxonomy.</a:t>
            </a:r>
          </a:p>
          <a:p>
            <a:r>
              <a:rPr lang="en-US" dirty="0" err="1" smtClean="0"/>
              <a:t>Max.max</a:t>
            </a:r>
            <a:r>
              <a:rPr lang="en-US" dirty="0" smtClean="0"/>
              <a:t> = maximum max fish length, </a:t>
            </a:r>
            <a:r>
              <a:rPr lang="en-US" dirty="0" err="1" smtClean="0"/>
              <a:t>mean.max</a:t>
            </a:r>
            <a:r>
              <a:rPr lang="en-US" dirty="0" smtClean="0"/>
              <a:t> = mean maximum fish length, </a:t>
            </a:r>
            <a:r>
              <a:rPr lang="en-US" dirty="0" err="1" smtClean="0"/>
              <a:t>mean.min</a:t>
            </a:r>
            <a:r>
              <a:rPr lang="en-US" dirty="0" smtClean="0"/>
              <a:t> = mean minimum fish length, </a:t>
            </a:r>
            <a:r>
              <a:rPr lang="en-US" dirty="0" err="1" smtClean="0"/>
              <a:t>min.min</a:t>
            </a:r>
            <a:r>
              <a:rPr lang="en-US" dirty="0" smtClean="0"/>
              <a:t>  = minimum min fish length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373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8598"/>
            <a:ext cx="9705975" cy="56894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2875" y="180974"/>
            <a:ext cx="11115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Gravel TSS ~ fish relative abundance values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254052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5350"/>
            <a:ext cx="9215585" cy="59626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867775" y="2333625"/>
            <a:ext cx="33242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Supplemental figure (?)</a:t>
            </a:r>
          </a:p>
          <a:p>
            <a:r>
              <a:rPr lang="en-US" dirty="0" smtClean="0"/>
              <a:t>Parameterization of relative abundance correction for Gravel model. Relative abundance calculated by multiplying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875" y="180974"/>
            <a:ext cx="11115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Gravel TSS ~ relative abundance threshold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056518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52500"/>
            <a:ext cx="9146575" cy="5905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448800" y="1838325"/>
            <a:ext cx="25812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Supplemental figure (?)</a:t>
            </a:r>
          </a:p>
          <a:p>
            <a:r>
              <a:rPr lang="en-US" dirty="0" smtClean="0"/>
              <a:t>Parameterization of relative abundance correction for Gravel model. Relative abundance calculated by multiplying relative abundance predator * relative abundance prey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875" y="171449"/>
            <a:ext cx="1188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/>
              <a:t>WebBuilder</a:t>
            </a:r>
            <a:r>
              <a:rPr lang="en-US" sz="4800" dirty="0" smtClean="0"/>
              <a:t> TSS~ </a:t>
            </a:r>
            <a:r>
              <a:rPr lang="en-US" sz="4800" dirty="0"/>
              <a:t>relative abundance threshold </a:t>
            </a:r>
          </a:p>
          <a:p>
            <a:r>
              <a:rPr lang="en-US" sz="4800" dirty="0" smtClean="0"/>
              <a:t>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0888929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" y="1438275"/>
            <a:ext cx="9554522" cy="51958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34550" y="76202"/>
            <a:ext cx="23526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bos</a:t>
            </a:r>
            <a:r>
              <a:rPr lang="en-US" dirty="0" smtClean="0"/>
              <a:t> = dissimilarity between local web and counterpart in </a:t>
            </a:r>
            <a:r>
              <a:rPr lang="en-US" dirty="0" err="1" smtClean="0"/>
              <a:t>metaweb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bos</a:t>
            </a:r>
            <a:r>
              <a:rPr lang="en-US" dirty="0" smtClean="0"/>
              <a:t> = 0 when all interactions found in </a:t>
            </a:r>
            <a:r>
              <a:rPr lang="en-US" dirty="0" err="1" smtClean="0"/>
              <a:t>metaweb</a:t>
            </a:r>
            <a:r>
              <a:rPr lang="en-US" dirty="0" smtClean="0"/>
              <a:t> are also found in realization (perfect similarity). </a:t>
            </a:r>
          </a:p>
          <a:p>
            <a:r>
              <a:rPr lang="en-US" dirty="0" err="1" smtClean="0"/>
              <a:t>bos</a:t>
            </a:r>
            <a:r>
              <a:rPr lang="en-US" dirty="0" smtClean="0"/>
              <a:t> close to 0 = low local selection of interactions</a:t>
            </a:r>
          </a:p>
          <a:p>
            <a:r>
              <a:rPr lang="en-US" dirty="0" err="1" smtClean="0"/>
              <a:t>bos</a:t>
            </a:r>
            <a:r>
              <a:rPr lang="en-US" dirty="0" smtClean="0"/>
              <a:t> close to 1 = strong local selection of interactions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9550" y="171450"/>
            <a:ext cx="7820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sz="2800" baseline="-25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os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for o</a:t>
            </a:r>
            <a:r>
              <a:rPr lang="en-US" sz="2800" dirty="0" smtClean="0"/>
              <a:t>bserved </a:t>
            </a:r>
            <a:r>
              <a:rPr lang="en-US" sz="2800" dirty="0"/>
              <a:t>webs removing relatively low abundant species. (Rare species to the left).</a:t>
            </a:r>
          </a:p>
        </p:txBody>
      </p:sp>
    </p:spTree>
    <p:extLst>
      <p:ext uri="{BB962C8B-B14F-4D97-AF65-F5344CB8AC3E}">
        <p14:creationId xmlns:p14="http://schemas.microsoft.com/office/powerpoint/2010/main" val="2134248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476250"/>
            <a:ext cx="11153775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467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523875"/>
            <a:ext cx="11010900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05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509587"/>
            <a:ext cx="11153775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9056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528637"/>
            <a:ext cx="11258550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399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3549"/>
            <a:ext cx="9534525" cy="59244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2875" y="171449"/>
            <a:ext cx="11591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Gravel False Positive False Negative ~ 3 steps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5566703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" y="457200"/>
            <a:ext cx="1117282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6688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466725"/>
            <a:ext cx="1123950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9345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509587"/>
            <a:ext cx="11153775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7439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" y="471487"/>
            <a:ext cx="11172825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189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0"/>
            <a:ext cx="8118459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2874" y="171449"/>
            <a:ext cx="12125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/>
              <a:t>WebBuilder</a:t>
            </a:r>
            <a:r>
              <a:rPr lang="en-US" sz="4800" dirty="0" smtClean="0"/>
              <a:t> TSS components Proportion of links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85942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699144"/>
              </p:ext>
            </p:extLst>
          </p:nvPr>
        </p:nvGraphicFramePr>
        <p:xfrm>
          <a:off x="1219202" y="832624"/>
          <a:ext cx="9983785" cy="310120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362198"/>
                <a:gridCol w="1631316"/>
                <a:gridCol w="1996757"/>
                <a:gridCol w="1996757"/>
                <a:gridCol w="1996757"/>
              </a:tblGrid>
              <a:tr h="108423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Model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True Positive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True negative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False positive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False negative</a:t>
                      </a:r>
                      <a:endParaRPr lang="en-US" sz="2800" dirty="0"/>
                    </a:p>
                  </a:txBody>
                  <a:tcPr/>
                </a:tc>
              </a:tr>
              <a:tr h="93273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WebBuilder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0.0557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0.7595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0.1784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0.0064</a:t>
                      </a:r>
                      <a:endParaRPr lang="en-US" sz="2800" dirty="0"/>
                    </a:p>
                  </a:txBody>
                  <a:tcPr/>
                </a:tc>
              </a:tr>
              <a:tr h="108423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Gravel, step 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0.0510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0.7668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0.1711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0.0111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19202" y="4019550"/>
            <a:ext cx="10048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Mean proportion of links for food webs inferred using the </a:t>
            </a:r>
            <a:r>
              <a:rPr lang="en-US" dirty="0" err="1" smtClean="0"/>
              <a:t>WebBuilder</a:t>
            </a:r>
            <a:r>
              <a:rPr lang="en-US" dirty="0" smtClean="0"/>
              <a:t> function, and the 3</a:t>
            </a:r>
            <a:r>
              <a:rPr lang="en-US" baseline="30000" dirty="0" smtClean="0"/>
              <a:t>rd</a:t>
            </a:r>
            <a:r>
              <a:rPr lang="en-US" dirty="0" smtClean="0"/>
              <a:t> step in the modified gravel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516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1525"/>
            <a:ext cx="10658475" cy="6086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6700" y="123825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links (L), sites plotted by increasing number of species (S)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824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700" y="123825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links per species (L/S), sites plotted by increasing number of species (S)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" y="681037"/>
            <a:ext cx="10639425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499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700" y="123825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Connectance (C = L / S^2), sites plotted by increasing number of species (S)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585787"/>
            <a:ext cx="10677525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954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700" y="123825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Standard Deviation of Generality, sites plotted by increasing number of species (S)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6275"/>
            <a:ext cx="10687050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242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600</Words>
  <Application>Microsoft Office PowerPoint</Application>
  <PresentationFormat>Widescreen</PresentationFormat>
  <Paragraphs>80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Pomeranz</dc:creator>
  <cp:lastModifiedBy>Justin Pomeranz</cp:lastModifiedBy>
  <cp:revision>25</cp:revision>
  <dcterms:created xsi:type="dcterms:W3CDTF">2017-06-24T21:15:34Z</dcterms:created>
  <dcterms:modified xsi:type="dcterms:W3CDTF">2017-07-16T01:54:14Z</dcterms:modified>
</cp:coreProperties>
</file>