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VT323" charset="1" panose="00000509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39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426" y="-3599"/>
            <a:ext cx="18506874" cy="1036385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114336" y="1063525"/>
            <a:ext cx="16059328" cy="8229600"/>
            <a:chOff x="0" y="0"/>
            <a:chExt cx="8485670" cy="4348480"/>
          </a:xfrm>
        </p:grpSpPr>
        <p:sp>
          <p:nvSpPr>
            <p:cNvPr name="Freeform 4" id="4"/>
            <p:cNvSpPr/>
            <p:nvPr/>
          </p:nvSpPr>
          <p:spPr>
            <a:xfrm>
              <a:off x="0" y="4043680"/>
              <a:ext cx="8485670" cy="304800"/>
            </a:xfrm>
            <a:custGeom>
              <a:avLst/>
              <a:gdLst/>
              <a:ahLst/>
              <a:cxnLst/>
              <a:rect r="r" b="b" t="t" l="l"/>
              <a:pathLst>
                <a:path h="304800" w="8485670">
                  <a:moveTo>
                    <a:pt x="8180870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8485670" y="304800"/>
                  </a:lnTo>
                  <a:close/>
                </a:path>
              </a:pathLst>
            </a:custGeom>
            <a:solidFill>
              <a:srgbClr val="1AAEA6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8180870" y="1270"/>
              <a:ext cx="304800" cy="4347210"/>
            </a:xfrm>
            <a:custGeom>
              <a:avLst/>
              <a:gdLst/>
              <a:ahLst/>
              <a:cxnLst/>
              <a:rect r="r" b="b" t="t" l="l"/>
              <a:pathLst>
                <a:path h="4347210" w="304800">
                  <a:moveTo>
                    <a:pt x="304800" y="303530"/>
                  </a:moveTo>
                  <a:lnTo>
                    <a:pt x="0" y="0"/>
                  </a:lnTo>
                  <a:lnTo>
                    <a:pt x="0" y="4042410"/>
                  </a:lnTo>
                  <a:lnTo>
                    <a:pt x="304800" y="4347210"/>
                  </a:lnTo>
                  <a:lnTo>
                    <a:pt x="304800" y="4042410"/>
                  </a:lnTo>
                  <a:close/>
                </a:path>
              </a:pathLst>
            </a:custGeom>
            <a:solidFill>
              <a:srgbClr val="F59899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8180870" cy="4043680"/>
            </a:xfrm>
            <a:custGeom>
              <a:avLst/>
              <a:gdLst/>
              <a:ahLst/>
              <a:cxnLst/>
              <a:rect r="r" b="b" t="t" l="l"/>
              <a:pathLst>
                <a:path h="4043680" w="8180870">
                  <a:moveTo>
                    <a:pt x="304800" y="0"/>
                  </a:moveTo>
                  <a:lnTo>
                    <a:pt x="0" y="0"/>
                  </a:lnTo>
                  <a:lnTo>
                    <a:pt x="0" y="4043680"/>
                  </a:lnTo>
                  <a:lnTo>
                    <a:pt x="8180870" y="4043680"/>
                  </a:lnTo>
                  <a:lnTo>
                    <a:pt x="8180870" y="0"/>
                  </a:ln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107473" y="2705106"/>
            <a:ext cx="9595335" cy="3230457"/>
            <a:chOff x="0" y="0"/>
            <a:chExt cx="7412558" cy="249558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7412558" cy="2495583"/>
            </a:xfrm>
            <a:custGeom>
              <a:avLst/>
              <a:gdLst/>
              <a:ahLst/>
              <a:cxnLst/>
              <a:rect r="r" b="b" t="t" l="l"/>
              <a:pathLst>
                <a:path h="2495583" w="7412558">
                  <a:moveTo>
                    <a:pt x="0" y="0"/>
                  </a:moveTo>
                  <a:lnTo>
                    <a:pt x="0" y="2495583"/>
                  </a:lnTo>
                  <a:lnTo>
                    <a:pt x="7412558" y="2495583"/>
                  </a:lnTo>
                  <a:lnTo>
                    <a:pt x="7412558" y="0"/>
                  </a:lnTo>
                  <a:lnTo>
                    <a:pt x="0" y="0"/>
                  </a:lnTo>
                  <a:close/>
                  <a:moveTo>
                    <a:pt x="7351598" y="2434623"/>
                  </a:moveTo>
                  <a:lnTo>
                    <a:pt x="59690" y="2434623"/>
                  </a:lnTo>
                  <a:lnTo>
                    <a:pt x="59690" y="59690"/>
                  </a:lnTo>
                  <a:lnTo>
                    <a:pt x="7351598" y="59690"/>
                  </a:lnTo>
                  <a:lnTo>
                    <a:pt x="7351598" y="2434623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697477" y="2991371"/>
            <a:ext cx="8415327" cy="297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69"/>
              </a:lnSpc>
            </a:pPr>
            <a:r>
              <a:rPr lang="en-US" sz="13499">
                <a:solidFill>
                  <a:srgbClr val="1AAEA6"/>
                </a:solidFill>
                <a:latin typeface="VT323"/>
              </a:rPr>
              <a:t>WHAT MAKES A GOOD GAME?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6170753"/>
            <a:ext cx="7166513" cy="45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7"/>
              </a:lnSpc>
            </a:pPr>
            <a:r>
              <a:rPr lang="en-US" sz="2676" spc="107">
                <a:solidFill>
                  <a:srgbClr val="F59899"/>
                </a:solidFill>
                <a:latin typeface="Glacial Indifference"/>
              </a:rPr>
              <a:t>Jacob Prebys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AAE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71498"/>
            <a:ext cx="12632986" cy="8144004"/>
            <a:chOff x="0" y="0"/>
            <a:chExt cx="2338837" cy="150775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38837" cy="1507759"/>
            </a:xfrm>
            <a:custGeom>
              <a:avLst/>
              <a:gdLst/>
              <a:ahLst/>
              <a:cxnLst/>
              <a:rect r="r" b="b" t="t" l="l"/>
              <a:pathLst>
                <a:path h="1507759" w="2338837">
                  <a:moveTo>
                    <a:pt x="0" y="0"/>
                  </a:moveTo>
                  <a:lnTo>
                    <a:pt x="0" y="1507759"/>
                  </a:lnTo>
                  <a:lnTo>
                    <a:pt x="2338837" y="1507759"/>
                  </a:lnTo>
                  <a:lnTo>
                    <a:pt x="2338837" y="0"/>
                  </a:lnTo>
                  <a:lnTo>
                    <a:pt x="0" y="0"/>
                  </a:lnTo>
                  <a:close/>
                  <a:moveTo>
                    <a:pt x="2277877" y="1446799"/>
                  </a:moveTo>
                  <a:lnTo>
                    <a:pt x="59690" y="1446799"/>
                  </a:lnTo>
                  <a:lnTo>
                    <a:pt x="59690" y="59690"/>
                  </a:lnTo>
                  <a:lnTo>
                    <a:pt x="2277877" y="59690"/>
                  </a:lnTo>
                  <a:lnTo>
                    <a:pt x="2277877" y="1446799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65875" y="2147888"/>
            <a:ext cx="5991225" cy="599122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540210" y="4670425"/>
            <a:ext cx="4642555" cy="107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80">
                <a:solidFill>
                  <a:srgbClr val="F59899"/>
                </a:solidFill>
                <a:latin typeface="VT323"/>
              </a:rPr>
              <a:t>FUTUREWORK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650105" y="2345778"/>
            <a:ext cx="7416269" cy="5595445"/>
            <a:chOff x="0" y="0"/>
            <a:chExt cx="9888358" cy="746059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832869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73948"/>
                  </a:solidFill>
                  <a:latin typeface="Glacial Indifference"/>
                </a:rPr>
                <a:t>FEATURE ENGINEERING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84508"/>
              <a:ext cx="9888358" cy="1340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-Better text preprocessing</a:t>
              </a:r>
            </a:p>
            <a:p>
              <a:pPr>
                <a:lnSpc>
                  <a:spcPts val="4200"/>
                </a:lnSpc>
              </a:pPr>
              <a:r>
                <a:rPr lang="en-US" sz="2799" spc="83">
                  <a:solidFill>
                    <a:srgbClr val="273948"/>
                  </a:solidFill>
                  <a:latin typeface="Glacial Indifference"/>
                </a:rPr>
                <a:t>-Explore document normalization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651125"/>
              <a:ext cx="832869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73948"/>
                  </a:solidFill>
                  <a:latin typeface="Glacial Indifference"/>
                </a:rPr>
                <a:t>ALGORITHM CHOICE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402308"/>
              <a:ext cx="9888358" cy="1340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-Research more focused algorithms</a:t>
              </a:r>
            </a:p>
            <a:p>
              <a:pPr>
                <a:lnSpc>
                  <a:spcPts val="4200"/>
                </a:lnSpc>
              </a:pPr>
              <a:r>
                <a:rPr lang="en-US" sz="2799" spc="83">
                  <a:solidFill>
                    <a:srgbClr val="273948"/>
                  </a:solidFill>
                  <a:latin typeface="Glacial Indifference"/>
                </a:rPr>
                <a:t>-Make XGBoost work on my computer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368925"/>
              <a:ext cx="832869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73948"/>
                  </a:solidFill>
                  <a:latin typeface="Glacial Indifference"/>
                </a:rPr>
                <a:t>DEPLOYMENT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120108"/>
              <a:ext cx="9888358" cy="1340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800" spc="84">
                  <a:solidFill>
                    <a:srgbClr val="273948"/>
                  </a:solidFill>
                  <a:latin typeface="Glacial Indifference"/>
                </a:rPr>
                <a:t>-Develop a web application</a:t>
              </a:r>
            </a:p>
            <a:p>
              <a:pPr>
                <a:lnSpc>
                  <a:spcPts val="4200"/>
                </a:lnSpc>
              </a:pPr>
              <a:r>
                <a:rPr lang="en-US" sz="2799" spc="83">
                  <a:solidFill>
                    <a:srgbClr val="273948"/>
                  </a:solidFill>
                  <a:latin typeface="Glacial Indifference"/>
                </a:rPr>
                <a:t>-Design recommender system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39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1694288"/>
            <a:ext cx="16138186" cy="7115304"/>
            <a:chOff x="0" y="0"/>
            <a:chExt cx="2987780" cy="131730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987780" cy="1317308"/>
            </a:xfrm>
            <a:custGeom>
              <a:avLst/>
              <a:gdLst/>
              <a:ahLst/>
              <a:cxnLst/>
              <a:rect r="r" b="b" t="t" l="l"/>
              <a:pathLst>
                <a:path h="1317308" w="2987780">
                  <a:moveTo>
                    <a:pt x="0" y="0"/>
                  </a:moveTo>
                  <a:lnTo>
                    <a:pt x="0" y="1317308"/>
                  </a:lnTo>
                  <a:lnTo>
                    <a:pt x="2987780" y="1317308"/>
                  </a:lnTo>
                  <a:lnTo>
                    <a:pt x="2987780" y="0"/>
                  </a:lnTo>
                  <a:lnTo>
                    <a:pt x="0" y="0"/>
                  </a:lnTo>
                  <a:close/>
                  <a:moveTo>
                    <a:pt x="2926820" y="1256348"/>
                  </a:moveTo>
                  <a:lnTo>
                    <a:pt x="59690" y="1256348"/>
                  </a:lnTo>
                  <a:lnTo>
                    <a:pt x="59690" y="59690"/>
                  </a:lnTo>
                  <a:lnTo>
                    <a:pt x="2926820" y="59690"/>
                  </a:lnTo>
                  <a:lnTo>
                    <a:pt x="2926820" y="1256348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542183" y="3935947"/>
            <a:ext cx="2722671" cy="272267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7882707" y="3997040"/>
            <a:ext cx="2427808" cy="242780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714709" y="4028662"/>
            <a:ext cx="2766169" cy="2544875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121765" y="4123543"/>
            <a:ext cx="2449994" cy="244999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482765" y="4728931"/>
            <a:ext cx="1727994" cy="123921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5011399" y="1659987"/>
            <a:ext cx="8170425" cy="122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80"/>
              </a:lnSpc>
            </a:pPr>
            <a:r>
              <a:rPr lang="en-US" sz="7600" spc="136">
                <a:solidFill>
                  <a:srgbClr val="1AAEA6"/>
                </a:solidFill>
                <a:latin typeface="Glacial Indifference Bold"/>
              </a:rPr>
              <a:t>Contact Info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504144" y="6896701"/>
            <a:ext cx="3685235" cy="959915"/>
            <a:chOff x="0" y="0"/>
            <a:chExt cx="4913647" cy="127988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491364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EMAIL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646" y="706482"/>
              <a:ext cx="4894356" cy="573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jakers991@gmail.com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53994" y="6896701"/>
            <a:ext cx="3685235" cy="959915"/>
            <a:chOff x="0" y="0"/>
            <a:chExt cx="4913647" cy="127988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66675"/>
              <a:ext cx="491364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GITHUB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646" y="706482"/>
              <a:ext cx="4894356" cy="573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jprebys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060901" y="6896701"/>
            <a:ext cx="3685235" cy="959915"/>
            <a:chOff x="0" y="0"/>
            <a:chExt cx="4913647" cy="127988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491364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LINKEDIN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9646" y="706482"/>
              <a:ext cx="4894356" cy="573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linkedin.com/in/jprebys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39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47424" y="1719198"/>
            <a:ext cx="16233436" cy="6886704"/>
            <a:chOff x="0" y="0"/>
            <a:chExt cx="3005415" cy="127498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005415" cy="1274986"/>
            </a:xfrm>
            <a:custGeom>
              <a:avLst/>
              <a:gdLst/>
              <a:ahLst/>
              <a:cxnLst/>
              <a:rect r="r" b="b" t="t" l="l"/>
              <a:pathLst>
                <a:path h="1274986" w="3005415">
                  <a:moveTo>
                    <a:pt x="0" y="0"/>
                  </a:moveTo>
                  <a:lnTo>
                    <a:pt x="0" y="1274986"/>
                  </a:lnTo>
                  <a:lnTo>
                    <a:pt x="3005415" y="1274986"/>
                  </a:lnTo>
                  <a:lnTo>
                    <a:pt x="3005415" y="0"/>
                  </a:lnTo>
                  <a:lnTo>
                    <a:pt x="0" y="0"/>
                  </a:lnTo>
                  <a:close/>
                  <a:moveTo>
                    <a:pt x="2944455" y="1214026"/>
                  </a:moveTo>
                  <a:lnTo>
                    <a:pt x="59690" y="1214026"/>
                  </a:lnTo>
                  <a:lnTo>
                    <a:pt x="59690" y="59690"/>
                  </a:lnTo>
                  <a:lnTo>
                    <a:pt x="2944455" y="59690"/>
                  </a:lnTo>
                  <a:lnTo>
                    <a:pt x="2944455" y="1214026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144000" y="3177489"/>
            <a:ext cx="7652455" cy="107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spc="80">
                <a:solidFill>
                  <a:srgbClr val="1AAEA6"/>
                </a:solidFill>
                <a:latin typeface="VT323"/>
              </a:rPr>
              <a:t>MISSION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4319324"/>
            <a:ext cx="7023808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spc="84">
                <a:solidFill>
                  <a:srgbClr val="1AAEA6"/>
                </a:solidFill>
                <a:latin typeface="Glacial Indifference"/>
              </a:rPr>
              <a:t>To combine video game reviews with plot summaries and gameplay information, and  use natural language processing techniques to predict critical reception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55121" y="1304811"/>
            <a:ext cx="7707485" cy="7677377"/>
            <a:chOff x="0" y="0"/>
            <a:chExt cx="6502400" cy="6477000"/>
          </a:xfrm>
        </p:grpSpPr>
        <p:sp>
          <p:nvSpPr>
            <p:cNvPr name="Freeform 7" id="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22000" r="-21903" t="1917" b="183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182" t="741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860639" y="-139861"/>
            <a:ext cx="10566722" cy="10566722"/>
            <a:chOff x="-2540" y="-2540"/>
            <a:chExt cx="6355080" cy="6355080"/>
          </a:xfrm>
        </p:grpSpPr>
        <p:sp>
          <p:nvSpPr>
            <p:cNvPr name="Freeform 3" id="3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560570" y="560070"/>
            <a:ext cx="9166860" cy="916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717822" y="3902075"/>
            <a:ext cx="6852355" cy="124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10000" spc="100">
                <a:solidFill>
                  <a:srgbClr val="1AAEA6"/>
                </a:solidFill>
                <a:latin typeface="VT323"/>
              </a:rPr>
              <a:t>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09055" y="5262456"/>
            <a:ext cx="5069889" cy="61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359">
                <a:solidFill>
                  <a:srgbClr val="1AAEA6"/>
                </a:solidFill>
                <a:latin typeface="Glacial Indifference"/>
              </a:rPr>
              <a:t>THE REAL STUFF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739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88014" y="1380996"/>
            <a:ext cx="14271286" cy="7877304"/>
            <a:chOff x="0" y="0"/>
            <a:chExt cx="2642147" cy="145838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642147" cy="1458383"/>
            </a:xfrm>
            <a:custGeom>
              <a:avLst/>
              <a:gdLst/>
              <a:ahLst/>
              <a:cxnLst/>
              <a:rect r="r" b="b" t="t" l="l"/>
              <a:pathLst>
                <a:path h="1458383" w="2642147">
                  <a:moveTo>
                    <a:pt x="0" y="0"/>
                  </a:moveTo>
                  <a:lnTo>
                    <a:pt x="0" y="1458383"/>
                  </a:lnTo>
                  <a:lnTo>
                    <a:pt x="2642147" y="1458383"/>
                  </a:lnTo>
                  <a:lnTo>
                    <a:pt x="2642147" y="0"/>
                  </a:lnTo>
                  <a:lnTo>
                    <a:pt x="0" y="0"/>
                  </a:lnTo>
                  <a:close/>
                  <a:moveTo>
                    <a:pt x="2581187" y="1397423"/>
                  </a:moveTo>
                  <a:lnTo>
                    <a:pt x="59690" y="1397423"/>
                  </a:lnTo>
                  <a:lnTo>
                    <a:pt x="59690" y="59690"/>
                  </a:lnTo>
                  <a:lnTo>
                    <a:pt x="2581187" y="59690"/>
                  </a:lnTo>
                  <a:lnTo>
                    <a:pt x="2581187" y="1397423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309114" y="6927661"/>
            <a:ext cx="4981307" cy="1263903"/>
            <a:chOff x="0" y="0"/>
            <a:chExt cx="6641743" cy="168520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6641743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48909"/>
              <a:ext cx="6641743" cy="836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3600" spc="107">
                  <a:solidFill>
                    <a:srgbClr val="1AAEA6"/>
                  </a:solidFill>
                  <a:latin typeface="Glacial Indifference"/>
                </a:rPr>
                <a:t>5100+ complete entries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070744" y="7321835"/>
            <a:ext cx="5308765" cy="1210425"/>
            <a:chOff x="0" y="0"/>
            <a:chExt cx="4061986" cy="92615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061985" cy="926153"/>
            </a:xfrm>
            <a:custGeom>
              <a:avLst/>
              <a:gdLst/>
              <a:ahLst/>
              <a:cxnLst/>
              <a:rect r="r" b="b" t="t" l="l"/>
              <a:pathLst>
                <a:path h="926153" w="4061985">
                  <a:moveTo>
                    <a:pt x="0" y="0"/>
                  </a:moveTo>
                  <a:lnTo>
                    <a:pt x="0" y="926153"/>
                  </a:lnTo>
                  <a:lnTo>
                    <a:pt x="4061985" y="926153"/>
                  </a:lnTo>
                  <a:lnTo>
                    <a:pt x="4061985" y="0"/>
                  </a:lnTo>
                  <a:lnTo>
                    <a:pt x="0" y="0"/>
                  </a:lnTo>
                  <a:close/>
                  <a:moveTo>
                    <a:pt x="4001026" y="865193"/>
                  </a:moveTo>
                  <a:lnTo>
                    <a:pt x="59690" y="865193"/>
                  </a:lnTo>
                  <a:lnTo>
                    <a:pt x="59690" y="59690"/>
                  </a:lnTo>
                  <a:lnTo>
                    <a:pt x="4001026" y="59690"/>
                  </a:lnTo>
                  <a:lnTo>
                    <a:pt x="4001026" y="865193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5991225" cy="5991225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AAEA6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74460" y="2423823"/>
            <a:ext cx="4642555" cy="3848679"/>
            <a:chOff x="0" y="0"/>
            <a:chExt cx="6190073" cy="513157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33350"/>
              <a:ext cx="6190073" cy="4176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80">
                  <a:solidFill>
                    <a:srgbClr val="273948"/>
                  </a:solidFill>
                  <a:latin typeface="VT323"/>
                </a:rPr>
                <a:t>BUILDING</a:t>
              </a:r>
            </a:p>
            <a:p>
              <a:pPr algn="ctr">
                <a:lnSpc>
                  <a:spcPts val="8000"/>
                </a:lnSpc>
              </a:pPr>
              <a:r>
                <a:rPr lang="en-US" sz="8000" spc="80">
                  <a:solidFill>
                    <a:srgbClr val="273948"/>
                  </a:solidFill>
                  <a:latin typeface="VT323"/>
                </a:rPr>
                <a:t>OUR</a:t>
              </a:r>
            </a:p>
            <a:p>
              <a:pPr algn="ctr">
                <a:lnSpc>
                  <a:spcPts val="8000"/>
                </a:lnSpc>
              </a:pPr>
              <a:r>
                <a:rPr lang="en-US" sz="8000" spc="80">
                  <a:solidFill>
                    <a:srgbClr val="273948"/>
                  </a:solidFill>
                  <a:latin typeface="VT323"/>
                </a:rPr>
                <a:t>DATASET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33398" y="4414445"/>
              <a:ext cx="5123277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24756" y="2558923"/>
            <a:ext cx="3975808" cy="2180208"/>
            <a:chOff x="0" y="0"/>
            <a:chExt cx="5301077" cy="290694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530107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METACRITIC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67959"/>
              <a:ext cx="5301077" cy="2038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Professional reviews</a:t>
              </a:r>
            </a:p>
            <a:p>
              <a:pPr>
                <a:lnSpc>
                  <a:spcPts val="4199"/>
                </a:lnSpc>
              </a:pPr>
              <a:r>
                <a:rPr lang="en-US" sz="2799" spc="83">
                  <a:solidFill>
                    <a:srgbClr val="1AAEA6"/>
                  </a:solidFill>
                  <a:latin typeface="Glacial Indifference"/>
                </a:rPr>
                <a:t>User reviews</a:t>
              </a:r>
            </a:p>
            <a:p>
              <a:pPr>
                <a:lnSpc>
                  <a:spcPts val="4200"/>
                </a:lnSpc>
              </a:pPr>
              <a:r>
                <a:rPr lang="en-US" sz="2799" spc="83">
                  <a:solidFill>
                    <a:srgbClr val="1AAEA6"/>
                  </a:solidFill>
                  <a:latin typeface="Glacial Indifference"/>
                </a:rPr>
                <a:t>ESRB Ratings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14613" y="4077610"/>
            <a:ext cx="3975808" cy="1656333"/>
            <a:chOff x="0" y="0"/>
            <a:chExt cx="5301077" cy="2208444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66675"/>
              <a:ext cx="530107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WIKIPEDIA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67959"/>
              <a:ext cx="5301077" cy="1340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Plot summaries</a:t>
              </a:r>
            </a:p>
            <a:p>
              <a:pPr>
                <a:lnSpc>
                  <a:spcPts val="4200"/>
                </a:lnSpc>
              </a:pPr>
              <a:r>
                <a:rPr lang="en-US" sz="2799" spc="83">
                  <a:solidFill>
                    <a:srgbClr val="1AAEA6"/>
                  </a:solidFill>
                  <a:latin typeface="Glacial Indifference"/>
                </a:rPr>
                <a:t>Gameplay details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524756" y="5733943"/>
            <a:ext cx="3975808" cy="1656333"/>
            <a:chOff x="0" y="0"/>
            <a:chExt cx="5301077" cy="2208444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530107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F59899"/>
                  </a:solidFill>
                  <a:latin typeface="Glacial Indifference"/>
                </a:rPr>
                <a:t>VGCHARTZ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67959"/>
              <a:ext cx="5301077" cy="1340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800" spc="84">
                  <a:solidFill>
                    <a:srgbClr val="1AAEA6"/>
                  </a:solidFill>
                  <a:latin typeface="Glacial Indifference"/>
                </a:rPr>
                <a:t>Global/regional sales</a:t>
              </a:r>
            </a:p>
            <a:p>
              <a:pPr>
                <a:lnSpc>
                  <a:spcPts val="4200"/>
                </a:lnSpc>
              </a:pPr>
              <a:r>
                <a:rPr lang="en-US" sz="2799" spc="83">
                  <a:solidFill>
                    <a:srgbClr val="1AAEA6"/>
                  </a:solidFill>
                  <a:latin typeface="Glacial Indifference"/>
                </a:rPr>
                <a:t>Release dates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39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9813" y="312673"/>
            <a:ext cx="12501204" cy="937590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269782" y="1579095"/>
            <a:ext cx="4289394" cy="3041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58"/>
              </a:lnSpc>
            </a:pPr>
            <a:r>
              <a:rPr lang="en-US" sz="7858" spc="78">
                <a:solidFill>
                  <a:srgbClr val="1AAEA6"/>
                </a:solidFill>
                <a:latin typeface="VT323"/>
              </a:rPr>
              <a:t>TARGETING CRITIC SCORES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69782" y="4898071"/>
            <a:ext cx="5290156" cy="53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1"/>
              </a:lnSpc>
            </a:pPr>
            <a:r>
              <a:rPr lang="en-US" sz="3339" spc="200">
                <a:solidFill>
                  <a:srgbClr val="F59899"/>
                </a:solidFill>
                <a:latin typeface="Glacial Indifference Bold"/>
              </a:rPr>
              <a:t>WHO CARES?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69782" y="5548855"/>
            <a:ext cx="3577810" cy="2553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5"/>
              </a:lnSpc>
            </a:pPr>
            <a:r>
              <a:rPr lang="en-US" sz="2750" spc="82">
                <a:solidFill>
                  <a:srgbClr val="1AAEA6"/>
                </a:solidFill>
                <a:latin typeface="Glacial Indifference"/>
              </a:rPr>
              <a:t>You care!</a:t>
            </a:r>
          </a:p>
          <a:p>
            <a:pPr>
              <a:lnSpc>
                <a:spcPts val="4125"/>
              </a:lnSpc>
            </a:pPr>
          </a:p>
          <a:p>
            <a:pPr>
              <a:lnSpc>
                <a:spcPts val="4125"/>
              </a:lnSpc>
            </a:pPr>
            <a:r>
              <a:rPr lang="en-US" sz="2750" spc="82">
                <a:solidFill>
                  <a:srgbClr val="1AAEA6"/>
                </a:solidFill>
                <a:latin typeface="Glacial Indifference"/>
              </a:rPr>
              <a:t>Higher critic scores will raise your global sales potential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739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99836" y="2027242"/>
            <a:ext cx="8402014" cy="7879630"/>
            <a:chOff x="0" y="0"/>
            <a:chExt cx="11202686" cy="1050617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48023"/>
              <a:ext cx="1141052" cy="1209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27"/>
                </a:lnSpc>
              </a:pPr>
              <a:r>
                <a:rPr lang="en-US" sz="2662">
                  <a:solidFill>
                    <a:srgbClr val="F59899"/>
                  </a:solidFill>
                  <a:latin typeface="Glacial Indifference"/>
                </a:rPr>
                <a:t>&gt;75</a:t>
              </a:r>
            </a:p>
            <a:p>
              <a:pPr algn="ctr">
                <a:lnSpc>
                  <a:spcPts val="3727"/>
                </a:lnSpc>
              </a:pPr>
              <a:r>
                <a:rPr lang="en-US" sz="2662">
                  <a:solidFill>
                    <a:srgbClr val="F59899"/>
                  </a:solidFill>
                  <a:latin typeface="Glacial Indifference"/>
                </a:rPr>
                <a:t>37.3%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0064406" y="1840230"/>
              <a:ext cx="1138279" cy="1209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27"/>
                </a:lnSpc>
              </a:pPr>
              <a:r>
                <a:rPr lang="en-US" sz="2662">
                  <a:solidFill>
                    <a:srgbClr val="F59899"/>
                  </a:solidFill>
                  <a:latin typeface="Glacial Indifference"/>
                </a:rPr>
                <a:t>60-75</a:t>
              </a:r>
            </a:p>
            <a:p>
              <a:pPr algn="ctr">
                <a:lnSpc>
                  <a:spcPts val="3727"/>
                </a:lnSpc>
              </a:pPr>
              <a:r>
                <a:rPr lang="en-US" sz="2662">
                  <a:solidFill>
                    <a:srgbClr val="F59899"/>
                  </a:solidFill>
                  <a:latin typeface="Glacial Indifference"/>
                </a:rPr>
                <a:t>37.9%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864919" y="9296933"/>
              <a:ext cx="1237064" cy="1209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27"/>
                </a:lnSpc>
              </a:pPr>
              <a:r>
                <a:rPr lang="en-US" sz="2662">
                  <a:solidFill>
                    <a:srgbClr val="F59899"/>
                  </a:solidFill>
                  <a:latin typeface="Glacial Indifference"/>
                </a:rPr>
                <a:t>&lt;60</a:t>
              </a:r>
            </a:p>
            <a:p>
              <a:pPr algn="ctr">
                <a:lnSpc>
                  <a:spcPts val="3727"/>
                </a:lnSpc>
              </a:pPr>
              <a:r>
                <a:rPr lang="en-US" sz="2662">
                  <a:solidFill>
                    <a:srgbClr val="F59899"/>
                  </a:solidFill>
                  <a:latin typeface="Glacial Indifference"/>
                </a:rPr>
                <a:t>24.8%</a:t>
              </a:r>
            </a:p>
          </p:txBody>
        </p: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1091004" y="0"/>
              <a:ext cx="8984226" cy="8984226"/>
              <a:chOff x="0" y="0"/>
              <a:chExt cx="2540000" cy="254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270000" y="0"/>
                <a:ext cx="1375406" cy="2232701"/>
              </a:xfrm>
              <a:custGeom>
                <a:avLst/>
                <a:gdLst/>
                <a:ahLst/>
                <a:cxnLst/>
                <a:rect r="r" b="b" t="t" l="l"/>
                <a:pathLst>
                  <a:path h="2232701" w="1375406">
                    <a:moveTo>
                      <a:pt x="0" y="0"/>
                    </a:moveTo>
                    <a:cubicBezTo>
                      <a:pt x="531028" y="0"/>
                      <a:pt x="1005993" y="330389"/>
                      <a:pt x="1190699" y="828259"/>
                    </a:cubicBezTo>
                    <a:cubicBezTo>
                      <a:pt x="1375406" y="1326128"/>
                      <a:pt x="1230852" y="1886355"/>
                      <a:pt x="828316" y="2232701"/>
                    </a:cubicBezTo>
                    <a:lnTo>
                      <a:pt x="414158" y="1751350"/>
                    </a:lnTo>
                    <a:cubicBezTo>
                      <a:pt x="615426" y="1578178"/>
                      <a:pt x="687703" y="1298064"/>
                      <a:pt x="595350" y="1049129"/>
                    </a:cubicBezTo>
                    <a:cubicBezTo>
                      <a:pt x="502997" y="800195"/>
                      <a:pt x="265514" y="635000"/>
                      <a:pt x="0" y="635000"/>
                    </a:cubicBezTo>
                    <a:close/>
                  </a:path>
                </a:pathLst>
              </a:custGeom>
              <a:solidFill>
                <a:srgbClr val="F59899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318261" y="1690444"/>
                <a:ext cx="1827135" cy="863304"/>
              </a:xfrm>
              <a:custGeom>
                <a:avLst/>
                <a:gdLst/>
                <a:ahLst/>
                <a:cxnLst/>
                <a:rect r="r" b="b" t="t" l="l"/>
                <a:pathLst>
                  <a:path h="863304" w="1827135">
                    <a:moveTo>
                      <a:pt x="1827135" y="499655"/>
                    </a:moveTo>
                    <a:cubicBezTo>
                      <a:pt x="1577227" y="737421"/>
                      <a:pt x="1241354" y="863304"/>
                      <a:pt x="896733" y="848364"/>
                    </a:cubicBezTo>
                    <a:cubicBezTo>
                      <a:pt x="552112" y="833424"/>
                      <a:pt x="228393" y="678946"/>
                      <a:pt x="0" y="420444"/>
                    </a:cubicBezTo>
                    <a:lnTo>
                      <a:pt x="475869" y="0"/>
                    </a:lnTo>
                    <a:cubicBezTo>
                      <a:pt x="590066" y="129251"/>
                      <a:pt x="751926" y="206490"/>
                      <a:pt x="924236" y="213960"/>
                    </a:cubicBezTo>
                    <a:cubicBezTo>
                      <a:pt x="1096547" y="221430"/>
                      <a:pt x="1264483" y="158489"/>
                      <a:pt x="1389437" y="39605"/>
                    </a:cubicBezTo>
                    <a:close/>
                  </a:path>
                </a:pathLst>
              </a:custGeom>
              <a:solidFill>
                <a:srgbClr val="C86E8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98746" y="0"/>
                <a:ext cx="1368682" cy="2157404"/>
              </a:xfrm>
              <a:custGeom>
                <a:avLst/>
                <a:gdLst/>
                <a:ahLst/>
                <a:cxnLst/>
                <a:rect r="r" b="b" t="t" l="l"/>
                <a:pathLst>
                  <a:path h="2157404" w="1368682">
                    <a:moveTo>
                      <a:pt x="460223" y="2157404"/>
                    </a:moveTo>
                    <a:cubicBezTo>
                      <a:pt x="103216" y="1791901"/>
                      <a:pt x="0" y="1248048"/>
                      <a:pt x="198272" y="777161"/>
                    </a:cubicBezTo>
                    <a:cubicBezTo>
                      <a:pt x="396544" y="306273"/>
                      <a:pt x="857692" y="51"/>
                      <a:pt x="1368619" y="0"/>
                    </a:cubicBezTo>
                    <a:lnTo>
                      <a:pt x="1368683" y="635000"/>
                    </a:lnTo>
                    <a:cubicBezTo>
                      <a:pt x="1113219" y="635026"/>
                      <a:pt x="882645" y="788137"/>
                      <a:pt x="783509" y="1023580"/>
                    </a:cubicBezTo>
                    <a:cubicBezTo>
                      <a:pt x="684373" y="1259024"/>
                      <a:pt x="735981" y="1530950"/>
                      <a:pt x="914484" y="1713702"/>
                    </a:cubicBezTo>
                    <a:close/>
                  </a:path>
                </a:pathLst>
              </a:custGeom>
              <a:solidFill>
                <a:srgbClr val="944B7E"/>
              </a:solidFill>
            </p:spPr>
          </p:sp>
        </p:grpSp>
      </p:grpSp>
      <p:sp>
        <p:nvSpPr>
          <p:cNvPr name="TextBox 10" id="10"/>
          <p:cNvSpPr txBox="true"/>
          <p:nvPr/>
        </p:nvSpPr>
        <p:spPr>
          <a:xfrm rot="0">
            <a:off x="1539184" y="1209675"/>
            <a:ext cx="4277251" cy="271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24"/>
              </a:lnSpc>
            </a:pPr>
            <a:r>
              <a:rPr lang="en-US" sz="10424" spc="104">
                <a:solidFill>
                  <a:srgbClr val="1AAEA6"/>
                </a:solidFill>
                <a:latin typeface="VT323"/>
              </a:rPr>
              <a:t>MAKING </a:t>
            </a:r>
          </a:p>
          <a:p>
            <a:pPr>
              <a:lnSpc>
                <a:spcPts val="10424"/>
              </a:lnSpc>
            </a:pPr>
            <a:r>
              <a:rPr lang="en-US" sz="10424" spc="104">
                <a:solidFill>
                  <a:srgbClr val="1AAEA6"/>
                </a:solidFill>
                <a:latin typeface="VT323"/>
              </a:rPr>
              <a:t>CLASSES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184" y="4855103"/>
            <a:ext cx="4772784" cy="340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3"/>
              </a:lnSpc>
            </a:pPr>
            <a:r>
              <a:rPr lang="en-US" sz="3669" spc="110">
                <a:solidFill>
                  <a:srgbClr val="1AAEA6"/>
                </a:solidFill>
                <a:latin typeface="Glacial Indifference"/>
              </a:rPr>
              <a:t>We turn our problem into a classification by binning the review scores into three classes of success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15412" y="990600"/>
            <a:ext cx="6171901" cy="53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1"/>
              </a:lnSpc>
            </a:pPr>
            <a:r>
              <a:rPr lang="en-US" sz="3339" spc="200">
                <a:solidFill>
                  <a:srgbClr val="F59899"/>
                </a:solidFill>
                <a:latin typeface="Glacial Indifference Bold"/>
              </a:rPr>
              <a:t>GAMES BY RATING CLASS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426" y="-3599"/>
            <a:ext cx="18506874" cy="1036385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881609" y="3145193"/>
            <a:ext cx="6972300" cy="2562346"/>
          </a:xfrm>
          <a:prstGeom prst="rect">
            <a:avLst/>
          </a:prstGeom>
          <a:solidFill>
            <a:srgbClr val="273948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159639" y="3704395"/>
            <a:ext cx="1443942" cy="144394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881609" y="6641237"/>
            <a:ext cx="6972300" cy="2562346"/>
          </a:xfrm>
          <a:prstGeom prst="rect">
            <a:avLst/>
          </a:prstGeom>
          <a:solidFill>
            <a:srgbClr val="273948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159639" y="7200439"/>
            <a:ext cx="1443942" cy="144394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0394549" y="3145193"/>
            <a:ext cx="5982270" cy="6058389"/>
          </a:xfrm>
          <a:prstGeom prst="rect">
            <a:avLst/>
          </a:prstGeom>
          <a:solidFill>
            <a:srgbClr val="273948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10710895" y="4620281"/>
            <a:ext cx="5349577" cy="411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50">
                <a:solidFill>
                  <a:srgbClr val="1AAEA6"/>
                </a:solidFill>
                <a:latin typeface="Glacial Indifference Bold"/>
              </a:rPr>
              <a:t>heroes</a:t>
            </a:r>
          </a:p>
          <a:p>
            <a:pPr algn="ctr">
              <a:lnSpc>
                <a:spcPts val="3640"/>
              </a:lnSpc>
            </a:pPr>
            <a:r>
              <a:rPr lang="en-US" sz="2800" spc="50">
                <a:solidFill>
                  <a:srgbClr val="1AAEA6"/>
                </a:solidFill>
                <a:latin typeface="Glacial Indifference Bold"/>
              </a:rPr>
              <a:t>moon</a:t>
            </a:r>
          </a:p>
          <a:p>
            <a:pPr algn="ctr">
              <a:lnSpc>
                <a:spcPts val="3640"/>
              </a:lnSpc>
            </a:pPr>
            <a:r>
              <a:rPr lang="en-US" sz="2800" spc="50">
                <a:solidFill>
                  <a:srgbClr val="1AAEA6"/>
                </a:solidFill>
                <a:latin typeface="Glacial Indifference Bold"/>
              </a:rPr>
              <a:t>empire</a:t>
            </a:r>
          </a:p>
          <a:p>
            <a:pPr algn="ctr">
              <a:lnSpc>
                <a:spcPts val="3640"/>
              </a:lnSpc>
            </a:pPr>
            <a:r>
              <a:rPr lang="en-US" sz="2800" spc="50">
                <a:solidFill>
                  <a:srgbClr val="1AAEA6"/>
                </a:solidFill>
                <a:latin typeface="Glacial Indifference Bold"/>
              </a:rPr>
              <a:t>character</a:t>
            </a:r>
          </a:p>
          <a:p>
            <a:pPr algn="ctr">
              <a:lnSpc>
                <a:spcPts val="3640"/>
              </a:lnSpc>
            </a:pPr>
            <a:r>
              <a:rPr lang="en-US" sz="2800" spc="50">
                <a:solidFill>
                  <a:srgbClr val="1AAEA6"/>
                </a:solidFill>
                <a:latin typeface="Glacial Indifference Bold"/>
              </a:rPr>
              <a:t>original</a:t>
            </a:r>
          </a:p>
          <a:p>
            <a:pPr algn="ctr">
              <a:lnSpc>
                <a:spcPts val="3640"/>
              </a:lnSpc>
            </a:pPr>
            <a:r>
              <a:rPr lang="en-US" sz="2800" spc="50">
                <a:solidFill>
                  <a:srgbClr val="1AAEA6"/>
                </a:solidFill>
                <a:latin typeface="Glacial Indifference Bold"/>
              </a:rPr>
              <a:t>super</a:t>
            </a:r>
          </a:p>
          <a:p>
            <a:pPr algn="ctr">
              <a:lnSpc>
                <a:spcPts val="3640"/>
              </a:lnSpc>
            </a:pPr>
            <a:r>
              <a:rPr lang="en-US" sz="2800" spc="50">
                <a:solidFill>
                  <a:srgbClr val="1AAEA6"/>
                </a:solidFill>
                <a:latin typeface="Glacial Indifference Bold"/>
              </a:rPr>
              <a:t>creation</a:t>
            </a:r>
          </a:p>
          <a:p>
            <a:pPr algn="ctr">
              <a:lnSpc>
                <a:spcPts val="3640"/>
              </a:lnSpc>
            </a:pPr>
            <a:r>
              <a:rPr lang="en-US" sz="2800" spc="50">
                <a:solidFill>
                  <a:srgbClr val="1AAEA6"/>
                </a:solidFill>
                <a:latin typeface="Glacial Indifference Bold"/>
              </a:rPr>
              <a:t>legendary</a:t>
            </a:r>
          </a:p>
          <a:p>
            <a:pPr algn="ctr">
              <a:lnSpc>
                <a:spcPts val="3640"/>
              </a:lnSpc>
            </a:pPr>
            <a:r>
              <a:rPr lang="en-US" sz="2800" spc="50">
                <a:solidFill>
                  <a:srgbClr val="1AAEA6"/>
                </a:solidFill>
                <a:latin typeface="Glacial Indifference Bold"/>
              </a:rPr>
              <a:t>combat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20624" y="7571978"/>
            <a:ext cx="721971" cy="72197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805591" y="952500"/>
            <a:ext cx="867681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sz="7500" spc="135">
                <a:solidFill>
                  <a:srgbClr val="273948"/>
                </a:solidFill>
                <a:latin typeface="Glacial Indifference Bold"/>
              </a:rPr>
              <a:t>Text Processing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786027" y="7221546"/>
            <a:ext cx="6142199" cy="1422834"/>
            <a:chOff x="0" y="0"/>
            <a:chExt cx="8189599" cy="189711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818959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VECTORIZATION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14107"/>
              <a:ext cx="7990236" cy="118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Turning the game descriptions into numerical data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86027" y="3895887"/>
            <a:ext cx="5349096" cy="965634"/>
            <a:chOff x="0" y="0"/>
            <a:chExt cx="7132128" cy="128751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38100"/>
              <a:ext cx="7132128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>
                  <a:solidFill>
                    <a:srgbClr val="F59899"/>
                  </a:solidFill>
                  <a:latin typeface="Glacial Indifference Bold"/>
                </a:rPr>
                <a:t>LEMMATIZATION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714107"/>
              <a:ext cx="6958508" cy="573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96">
                  <a:solidFill>
                    <a:srgbClr val="1AAEA6"/>
                  </a:solidFill>
                  <a:latin typeface="Glacial Indifference"/>
                </a:rPr>
                <a:t>Reducing words to their roots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710895" y="3664514"/>
            <a:ext cx="5349577" cy="761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1"/>
              </a:lnSpc>
            </a:pPr>
            <a:r>
              <a:rPr lang="en-US" sz="4624" spc="83">
                <a:solidFill>
                  <a:srgbClr val="1AAEA6"/>
                </a:solidFill>
                <a:latin typeface="Glacial Indifference Bold"/>
              </a:rPr>
              <a:t>High TF-IDF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20624" y="4065381"/>
            <a:ext cx="721971" cy="7219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182" t="741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860639" y="-139861"/>
            <a:ext cx="10566722" cy="10566722"/>
            <a:chOff x="-2540" y="-2540"/>
            <a:chExt cx="6355080" cy="6355080"/>
          </a:xfrm>
        </p:grpSpPr>
        <p:sp>
          <p:nvSpPr>
            <p:cNvPr name="Freeform 3" id="3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560570" y="560070"/>
            <a:ext cx="9166860" cy="916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717822" y="4063379"/>
            <a:ext cx="6852355" cy="2160242"/>
            <a:chOff x="0" y="0"/>
            <a:chExt cx="9136473" cy="288032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47650"/>
              <a:ext cx="9136473" cy="1570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09"/>
                </a:lnSpc>
              </a:pPr>
              <a:r>
                <a:rPr lang="en-US" sz="9000" spc="89">
                  <a:solidFill>
                    <a:srgbClr val="1AAEA6"/>
                  </a:solidFill>
                  <a:latin typeface="VT323"/>
                </a:rPr>
                <a:t>MODELING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188310" y="2183529"/>
              <a:ext cx="6759852" cy="696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spc="319">
                  <a:solidFill>
                    <a:srgbClr val="1AAEA6"/>
                  </a:solidFill>
                  <a:latin typeface="Glacial Indifference"/>
                </a:rPr>
                <a:t>THE GOOD STUFF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39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533720" y="-128105"/>
            <a:ext cx="10295703" cy="1029570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822308" y="721246"/>
            <a:ext cx="1898830" cy="8844509"/>
            <a:chOff x="0" y="0"/>
            <a:chExt cx="1913890" cy="891465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8914657"/>
            </a:xfrm>
            <a:custGeom>
              <a:avLst/>
              <a:gdLst/>
              <a:ahLst/>
              <a:cxnLst/>
              <a:rect r="r" b="b" t="t" l="l"/>
              <a:pathLst>
                <a:path h="8914657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8914657"/>
                  </a:lnTo>
                  <a:lnTo>
                    <a:pt x="0" y="8914657"/>
                  </a:lnTo>
                  <a:close/>
                </a:path>
              </a:pathLst>
            </a:custGeom>
            <a:solidFill>
              <a:srgbClr val="27394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25015" y="7711731"/>
            <a:ext cx="3993137" cy="1327626"/>
            <a:chOff x="0" y="0"/>
            <a:chExt cx="2834862" cy="94252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834862" cy="942526"/>
            </a:xfrm>
            <a:custGeom>
              <a:avLst/>
              <a:gdLst/>
              <a:ahLst/>
              <a:cxnLst/>
              <a:rect r="r" b="b" t="t" l="l"/>
              <a:pathLst>
                <a:path h="942526" w="2834862">
                  <a:moveTo>
                    <a:pt x="0" y="0"/>
                  </a:moveTo>
                  <a:lnTo>
                    <a:pt x="0" y="942526"/>
                  </a:lnTo>
                  <a:lnTo>
                    <a:pt x="2834862" y="942526"/>
                  </a:lnTo>
                  <a:lnTo>
                    <a:pt x="2834862" y="0"/>
                  </a:lnTo>
                  <a:lnTo>
                    <a:pt x="0" y="0"/>
                  </a:lnTo>
                  <a:close/>
                  <a:moveTo>
                    <a:pt x="2773902" y="881566"/>
                  </a:moveTo>
                  <a:lnTo>
                    <a:pt x="59690" y="881566"/>
                  </a:lnTo>
                  <a:lnTo>
                    <a:pt x="59690" y="59690"/>
                  </a:lnTo>
                  <a:lnTo>
                    <a:pt x="2773902" y="59690"/>
                  </a:lnTo>
                  <a:lnTo>
                    <a:pt x="2773902" y="881566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1394743"/>
            <a:ext cx="6823249" cy="1231752"/>
            <a:chOff x="0" y="0"/>
            <a:chExt cx="9097665" cy="16423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9097665" cy="913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638"/>
                </a:lnSpc>
              </a:pPr>
              <a:r>
                <a:rPr lang="en-US" sz="4337" spc="260">
                  <a:solidFill>
                    <a:srgbClr val="F59899"/>
                  </a:solidFill>
                  <a:latin typeface="Glacial Indifference Bold"/>
                </a:rPr>
                <a:t>THE MODEL SO FAR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34532"/>
              <a:ext cx="8876197" cy="707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9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2667475"/>
            <a:ext cx="6326500" cy="3373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9"/>
              </a:lnSpc>
            </a:pPr>
            <a:r>
              <a:rPr lang="en-US" sz="3600" spc="144">
                <a:solidFill>
                  <a:srgbClr val="1AAEA6"/>
                </a:solidFill>
                <a:latin typeface="Glacial Indifference"/>
              </a:rPr>
              <a:t>- Random Forest Classifier</a:t>
            </a:r>
          </a:p>
          <a:p>
            <a:pPr>
              <a:lnSpc>
                <a:spcPts val="5399"/>
              </a:lnSpc>
            </a:pPr>
          </a:p>
          <a:p>
            <a:pPr>
              <a:lnSpc>
                <a:spcPts val="5399"/>
              </a:lnSpc>
            </a:pPr>
            <a:r>
              <a:rPr lang="en-US" sz="3599" spc="143">
                <a:solidFill>
                  <a:srgbClr val="1AAEA6"/>
                </a:solidFill>
                <a:latin typeface="Glacial Indifference"/>
              </a:rPr>
              <a:t>- Balanced class weight</a:t>
            </a:r>
          </a:p>
          <a:p>
            <a:pPr>
              <a:lnSpc>
                <a:spcPts val="5399"/>
              </a:lnSpc>
            </a:pPr>
          </a:p>
          <a:p>
            <a:pPr>
              <a:lnSpc>
                <a:spcPts val="5400"/>
              </a:lnSpc>
            </a:pPr>
            <a:r>
              <a:rPr lang="en-US" sz="3599" spc="143">
                <a:solidFill>
                  <a:srgbClr val="1AAEA6"/>
                </a:solidFill>
                <a:latin typeface="Glacial Indifference"/>
              </a:rPr>
              <a:t>- Has high variance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67372" y="7951746"/>
            <a:ext cx="3526407" cy="72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54"/>
              </a:lnSpc>
            </a:pPr>
            <a:r>
              <a:rPr lang="en-US" sz="3969" spc="158">
                <a:solidFill>
                  <a:srgbClr val="1AAEA6"/>
                </a:solidFill>
                <a:latin typeface="Glacial Indifference"/>
              </a:rPr>
              <a:t>65%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DAEENTvQ8WM</dc:identifier>
  <dcterms:modified xsi:type="dcterms:W3CDTF">2011-08-01T06:04:30Z</dcterms:modified>
  <cp:revision>1</cp:revision>
  <dc:title>What Makes A Good game?</dc:title>
</cp:coreProperties>
</file>