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3f93a8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g1043f93a8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43f93a8a0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1043f93a8a0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43f93a8a0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1043f93a8a0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43f93a8a0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1043f93a8a0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3f93a8a0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1043f93a8a0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3f93a8a0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1043f93a8a0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3f93a8a0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1043f93a8a0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43f93a8a0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1043f93a8a0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3f93a8a0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043f93a8a0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628650" y="918772"/>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s" sz="3000"/>
              <a:t>Gestión W Aires</a:t>
            </a:r>
            <a:endParaRPr sz="3000"/>
          </a:p>
        </p:txBody>
      </p:sp>
      <p:sp>
        <p:nvSpPr>
          <p:cNvPr id="65" name="Google Shape;65;p15"/>
          <p:cNvSpPr txBox="1"/>
          <p:nvPr>
            <p:ph idx="1" type="body"/>
          </p:nvPr>
        </p:nvSpPr>
        <p:spPr>
          <a:xfrm>
            <a:off x="628654" y="2173175"/>
            <a:ext cx="7886700" cy="2447700"/>
          </a:xfrm>
          <a:prstGeom prst="rect">
            <a:avLst/>
          </a:prstGeom>
          <a:noFill/>
          <a:ln>
            <a:noFill/>
          </a:ln>
        </p:spPr>
        <p:txBody>
          <a:bodyPr anchorCtr="0" anchor="t" bIns="34275" lIns="68575" spcFirstLastPara="1" rIns="68575" wrap="square" tIns="34275">
            <a:normAutofit/>
          </a:bodyPr>
          <a:lstStyle/>
          <a:p>
            <a:pPr indent="-38100" lvl="0" marL="177800" rtl="0" algn="ctr">
              <a:lnSpc>
                <a:spcPct val="90000"/>
              </a:lnSpc>
              <a:spcBef>
                <a:spcPts val="0"/>
              </a:spcBef>
              <a:spcAft>
                <a:spcPts val="0"/>
              </a:spcAft>
              <a:buClr>
                <a:schemeClr val="dk1"/>
              </a:buClr>
              <a:buSzPts val="2100"/>
              <a:buNone/>
            </a:pPr>
            <a:r>
              <a:rPr lang="es"/>
              <a:t>Hecho por:</a:t>
            </a:r>
            <a:endParaRPr/>
          </a:p>
          <a:p>
            <a:pPr indent="-38100" lvl="0" marL="177800" rtl="0" algn="ctr">
              <a:lnSpc>
                <a:spcPct val="90000"/>
              </a:lnSpc>
              <a:spcBef>
                <a:spcPts val="0"/>
              </a:spcBef>
              <a:spcAft>
                <a:spcPts val="0"/>
              </a:spcAft>
              <a:buClr>
                <a:schemeClr val="dk1"/>
              </a:buClr>
              <a:buSzPts val="2100"/>
              <a:buNone/>
            </a:pPr>
            <a:r>
              <a:t/>
            </a:r>
            <a:endParaRPr/>
          </a:p>
          <a:p>
            <a:pPr indent="-38100" lvl="0" marL="177800" rtl="0" algn="ctr">
              <a:lnSpc>
                <a:spcPct val="90000"/>
              </a:lnSpc>
              <a:spcBef>
                <a:spcPts val="0"/>
              </a:spcBef>
              <a:spcAft>
                <a:spcPts val="0"/>
              </a:spcAft>
              <a:buClr>
                <a:schemeClr val="dk1"/>
              </a:buClr>
              <a:buSzPts val="2100"/>
              <a:buNone/>
            </a:pPr>
            <a:r>
              <a:rPr lang="es"/>
              <a:t>Juan Diego Grisales Callejas</a:t>
            </a:r>
            <a:endParaRPr/>
          </a:p>
          <a:p>
            <a:pPr indent="-38100" lvl="0" marL="177800" rtl="0" algn="ctr">
              <a:lnSpc>
                <a:spcPct val="90000"/>
              </a:lnSpc>
              <a:spcBef>
                <a:spcPts val="0"/>
              </a:spcBef>
              <a:spcAft>
                <a:spcPts val="0"/>
              </a:spcAft>
              <a:buClr>
                <a:schemeClr val="dk1"/>
              </a:buClr>
              <a:buSzPts val="2100"/>
              <a:buNone/>
            </a:pPr>
            <a:r>
              <a:rPr lang="es"/>
              <a:t>Carlos Alejandro Bolaños Matiz</a:t>
            </a:r>
            <a:endParaRPr/>
          </a:p>
          <a:p>
            <a:pPr indent="-38100" lvl="0" marL="177800" rtl="0" algn="ctr">
              <a:lnSpc>
                <a:spcPct val="90000"/>
              </a:lnSpc>
              <a:spcBef>
                <a:spcPts val="0"/>
              </a:spcBef>
              <a:spcAft>
                <a:spcPts val="0"/>
              </a:spcAft>
              <a:buClr>
                <a:schemeClr val="dk1"/>
              </a:buClr>
              <a:buSzPts val="2100"/>
              <a:buNone/>
            </a:pPr>
            <a:r>
              <a:rPr lang="es"/>
              <a:t>Juan Pablo Gutiérrez Díaz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628650" y="375047"/>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s"/>
              <a:t>Descripción del Problema</a:t>
            </a:r>
            <a:endParaRPr/>
          </a:p>
        </p:txBody>
      </p:sp>
      <p:sp>
        <p:nvSpPr>
          <p:cNvPr id="71" name="Google Shape;71;p16"/>
          <p:cNvSpPr txBox="1"/>
          <p:nvPr>
            <p:ph idx="1" type="body"/>
          </p:nvPr>
        </p:nvSpPr>
        <p:spPr>
          <a:xfrm>
            <a:off x="477750" y="1369244"/>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La empresa W Aires cuenta con una gran problemática en cuanto al manejo de la información, lo que está llevando a la empresa a perder mucho tiempo y dinero, este problema se debe a que mucha de su información se encuentra escrita en papeles que se pueden perder con mucha facilidad, además este modelo del manejo de información limita el orden y consulta de los datos relevantes que son guardados; el control del tiempo es otro gran problema pues en la empresa W Aires no se cuenta con un cronograma de las actividades que se deben realizar durante el día, esto ocasiona que en la mayoría de las ocasiones no se logre terminar con los objetivos del día.</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ph type="title"/>
          </p:nvPr>
        </p:nvSpPr>
        <p:spPr>
          <a:xfrm>
            <a:off x="628650" y="375047"/>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s"/>
              <a:t>Objetivo General</a:t>
            </a:r>
            <a:endParaRPr/>
          </a:p>
        </p:txBody>
      </p:sp>
      <p:sp>
        <p:nvSpPr>
          <p:cNvPr id="77" name="Google Shape;77;p17"/>
          <p:cNvSpPr txBox="1"/>
          <p:nvPr>
            <p:ph idx="1" type="body"/>
          </p:nvPr>
        </p:nvSpPr>
        <p:spPr>
          <a:xfrm>
            <a:off x="477750" y="1369244"/>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0"/>
              </a:spcBef>
              <a:spcAft>
                <a:spcPts val="0"/>
              </a:spcAft>
              <a:buClr>
                <a:schemeClr val="dk1"/>
              </a:buClr>
              <a:buSzPts val="1100"/>
              <a:buNone/>
            </a:pPr>
            <a:r>
              <a:rPr lang="es" sz="1100">
                <a:solidFill>
                  <a:schemeClr val="dk1"/>
                </a:solidFill>
                <a:latin typeface="Calibri"/>
                <a:ea typeface="Calibri"/>
                <a:cs typeface="Calibri"/>
                <a:sym typeface="Calibri"/>
              </a:rPr>
              <a:t>Desarrollar un aplicativo web que permita mitigar la problemática de la empresa W Aires, mejorando la gestión de su información mediante el registro de clientes y el uso de cronogramas que llevarán el control de las actividades realizadas en el día.</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8"/>
          <p:cNvSpPr txBox="1"/>
          <p:nvPr>
            <p:ph type="title"/>
          </p:nvPr>
        </p:nvSpPr>
        <p:spPr>
          <a:xfrm>
            <a:off x="628650" y="375047"/>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s"/>
              <a:t>Objetivos </a:t>
            </a:r>
            <a:r>
              <a:rPr lang="es"/>
              <a:t>Específicos</a:t>
            </a:r>
            <a:endParaRPr/>
          </a:p>
        </p:txBody>
      </p:sp>
      <p:sp>
        <p:nvSpPr>
          <p:cNvPr id="83" name="Google Shape;83;p18"/>
          <p:cNvSpPr txBox="1"/>
          <p:nvPr>
            <p:ph idx="1" type="body"/>
          </p:nvPr>
        </p:nvSpPr>
        <p:spPr>
          <a:xfrm>
            <a:off x="477750" y="1369244"/>
            <a:ext cx="7886700" cy="3263400"/>
          </a:xfrm>
          <a:prstGeom prst="rect">
            <a:avLst/>
          </a:prstGeom>
          <a:noFill/>
          <a:ln>
            <a:noFill/>
          </a:ln>
        </p:spPr>
        <p:txBody>
          <a:bodyPr anchorCtr="0" anchor="t" bIns="34275" lIns="68575" spcFirstLastPara="1" rIns="68575" wrap="square" tIns="34275">
            <a:normAutofit/>
          </a:bodyPr>
          <a:lstStyle/>
          <a:p>
            <a:pPr indent="-298450" lvl="0" marL="457200" rtl="0" algn="l">
              <a:lnSpc>
                <a:spcPct val="100000"/>
              </a:lnSpc>
              <a:spcBef>
                <a:spcPts val="0"/>
              </a:spcBef>
              <a:spcAft>
                <a:spcPts val="0"/>
              </a:spcAft>
              <a:buSzPts val="1100"/>
              <a:buFont typeface="Calibri"/>
              <a:buChar char="●"/>
            </a:pPr>
            <a:r>
              <a:rPr lang="es" sz="1100">
                <a:solidFill>
                  <a:schemeClr val="dk1"/>
                </a:solidFill>
                <a:latin typeface="Calibri"/>
                <a:ea typeface="Calibri"/>
                <a:cs typeface="Calibri"/>
                <a:sym typeface="Calibri"/>
              </a:rPr>
              <a:t>Caracterizar proyectos similares que hagan gestiones parecidas a la empresa W Aires.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s" sz="1100">
                <a:solidFill>
                  <a:schemeClr val="dk1"/>
                </a:solidFill>
                <a:latin typeface="Calibri"/>
                <a:ea typeface="Calibri"/>
                <a:cs typeface="Calibri"/>
                <a:sym typeface="Calibri"/>
              </a:rPr>
              <a:t>Analizar  y diseñar el software  de acuerdo a los requisitos del software.</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s" sz="1100">
                <a:solidFill>
                  <a:schemeClr val="dk1"/>
                </a:solidFill>
                <a:latin typeface="Calibri"/>
                <a:ea typeface="Calibri"/>
                <a:cs typeface="Calibri"/>
                <a:sym typeface="Calibri"/>
              </a:rPr>
              <a:t>Desarrollar un cronograma para gestionar las actividades de la empresa W Aires y facilitar el manejo de estas evitando pérdida de tiempo y costo en las actividades.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s" sz="1100">
                <a:solidFill>
                  <a:schemeClr val="dk1"/>
                </a:solidFill>
                <a:latin typeface="Calibri"/>
                <a:ea typeface="Calibri"/>
                <a:cs typeface="Calibri"/>
                <a:sym typeface="Calibri"/>
              </a:rPr>
              <a:t>Implementar el aplicativo web.</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s" sz="1100">
                <a:solidFill>
                  <a:schemeClr val="dk1"/>
                </a:solidFill>
                <a:latin typeface="Calibri"/>
                <a:ea typeface="Calibri"/>
                <a:cs typeface="Calibri"/>
                <a:sym typeface="Calibri"/>
              </a:rPr>
              <a:t>Validar que la funcionalidad del aplicativo cumpla con los requisitos propuestos.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s" sz="1100">
                <a:solidFill>
                  <a:schemeClr val="dk1"/>
                </a:solidFill>
                <a:latin typeface="Calibri"/>
                <a:ea typeface="Calibri"/>
                <a:cs typeface="Calibri"/>
                <a:sym typeface="Calibri"/>
              </a:rPr>
              <a:t>Brindar un cronograma para facilitar la gestión de las actividades de la empresa.</a:t>
            </a:r>
            <a:endParaRPr sz="1100">
              <a:solidFill>
                <a:schemeClr val="dk1"/>
              </a:solidFill>
              <a:latin typeface="Calibri"/>
              <a:ea typeface="Calibri"/>
              <a:cs typeface="Calibri"/>
              <a:sym typeface="Calibri"/>
            </a:endParaRPr>
          </a:p>
          <a:p>
            <a:pPr indent="-298450" lvl="0" marL="457200" rtl="0" algn="l">
              <a:lnSpc>
                <a:spcPct val="100000"/>
              </a:lnSpc>
              <a:spcBef>
                <a:spcPts val="0"/>
              </a:spcBef>
              <a:spcAft>
                <a:spcPts val="1000"/>
              </a:spcAft>
              <a:buSzPts val="1100"/>
              <a:buFont typeface="Calibri"/>
              <a:buChar char="●"/>
            </a:pPr>
            <a:r>
              <a:rPr lang="es" sz="1100">
                <a:solidFill>
                  <a:schemeClr val="dk1"/>
                </a:solidFill>
                <a:latin typeface="Calibri"/>
                <a:ea typeface="Calibri"/>
                <a:cs typeface="Calibri"/>
                <a:sym typeface="Calibri"/>
              </a:rPr>
              <a:t>Permitir gestionar los reportes de los clientes mediante el aplicativo.</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628650" y="375047"/>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s"/>
              <a:t>Alcance</a:t>
            </a:r>
            <a:endParaRPr/>
          </a:p>
        </p:txBody>
      </p:sp>
      <p:sp>
        <p:nvSpPr>
          <p:cNvPr id="89" name="Google Shape;89;p19"/>
          <p:cNvSpPr txBox="1"/>
          <p:nvPr>
            <p:ph idx="1" type="body"/>
          </p:nvPr>
        </p:nvSpPr>
        <p:spPr>
          <a:xfrm>
            <a:off x="477750" y="1369244"/>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0"/>
              </a:spcBef>
              <a:spcAft>
                <a:spcPts val="0"/>
              </a:spcAft>
              <a:buClr>
                <a:schemeClr val="dk1"/>
              </a:buClr>
              <a:buSzPts val="1100"/>
              <a:buNone/>
            </a:pPr>
            <a:r>
              <a:rPr lang="es" sz="1100">
                <a:solidFill>
                  <a:schemeClr val="dk1"/>
                </a:solidFill>
                <a:latin typeface="Calibri"/>
                <a:ea typeface="Calibri"/>
                <a:cs typeface="Calibri"/>
                <a:sym typeface="Calibri"/>
              </a:rPr>
              <a:t>Se desarrollará un aplicativo web responsive bajo una arquitectura de Microservicios para el Backend en Java con Spring Framework, utilizando para el Frontend Angular y Bootstrap, todo esto conectado con una base de datos MySQL gestionada en MySQL Workbench, contando con un Bucket en S3 (AWS) para el almacenamiento de los documentos de la empresa (formatos de seguimiento, cotizaciones y planillas de seguridad social) .</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None/>
            </a:pPr>
            <a:r>
              <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None/>
            </a:pPr>
            <a:r>
              <a:rPr lang="es" sz="1100">
                <a:solidFill>
                  <a:schemeClr val="dk1"/>
                </a:solidFill>
                <a:latin typeface="Calibri"/>
                <a:ea typeface="Calibri"/>
                <a:cs typeface="Calibri"/>
                <a:sym typeface="Calibri"/>
              </a:rPr>
              <a:t>El aplicativo web tendrá una ventana inicial tipo Landing Page que servirá a la empresa W Aires de publicidad, esta ventana tendrá una interfaz llamativa e informativa que contará con botón para ingresar al Login del aplicativo. </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None/>
            </a:pPr>
            <a:r>
              <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None/>
            </a:pPr>
            <a:r>
              <a:rPr lang="es" sz="1100">
                <a:solidFill>
                  <a:schemeClr val="dk1"/>
                </a:solidFill>
                <a:latin typeface="Calibri"/>
                <a:ea typeface="Calibri"/>
                <a:cs typeface="Calibri"/>
                <a:sym typeface="Calibri"/>
              </a:rPr>
              <a:t>Este login servirá para que la persona encargada de W Aires pueda ingresar a todas las funcionalidades del aplicativo, las cuales son:</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None/>
            </a:pPr>
            <a:r>
              <a:t/>
            </a:r>
            <a:endParaRPr b="1" sz="1100">
              <a:solidFill>
                <a:schemeClr val="dk1"/>
              </a:solidFill>
              <a:latin typeface="Calibri"/>
              <a:ea typeface="Calibri"/>
              <a:cs typeface="Calibri"/>
              <a:sym typeface="Calibri"/>
            </a:endParaRPr>
          </a:p>
          <a:p>
            <a:pPr indent="-298450" lvl="0" marL="457200" rtl="0" algn="just">
              <a:lnSpc>
                <a:spcPct val="100000"/>
              </a:lnSpc>
              <a:spcBef>
                <a:spcPts val="0"/>
              </a:spcBef>
              <a:spcAft>
                <a:spcPts val="0"/>
              </a:spcAft>
              <a:buSzPts val="1100"/>
              <a:buFont typeface="Calibri"/>
              <a:buChar char="-"/>
            </a:pPr>
            <a:r>
              <a:rPr b="1" lang="es" sz="1100">
                <a:solidFill>
                  <a:schemeClr val="dk1"/>
                </a:solidFill>
                <a:latin typeface="Calibri"/>
                <a:ea typeface="Calibri"/>
                <a:cs typeface="Calibri"/>
                <a:sym typeface="Calibri"/>
              </a:rPr>
              <a:t>Registro de clientes:</a:t>
            </a:r>
            <a:endParaRPr sz="1100">
              <a:solidFill>
                <a:schemeClr val="dk1"/>
              </a:solidFill>
              <a:latin typeface="Calibri"/>
              <a:ea typeface="Calibri"/>
              <a:cs typeface="Calibri"/>
              <a:sym typeface="Calibri"/>
            </a:endParaRPr>
          </a:p>
          <a:p>
            <a:pPr indent="-298450" lvl="0" marL="457200" rtl="0" algn="just">
              <a:lnSpc>
                <a:spcPct val="100000"/>
              </a:lnSpc>
              <a:spcBef>
                <a:spcPts val="0"/>
              </a:spcBef>
              <a:spcAft>
                <a:spcPts val="0"/>
              </a:spcAft>
              <a:buSzPts val="1100"/>
              <a:buFont typeface="Calibri"/>
              <a:buChar char="-"/>
            </a:pPr>
            <a:r>
              <a:rPr b="1" lang="es" sz="1100">
                <a:solidFill>
                  <a:schemeClr val="dk1"/>
                </a:solidFill>
                <a:latin typeface="Calibri"/>
                <a:ea typeface="Calibri"/>
                <a:cs typeface="Calibri"/>
                <a:sym typeface="Calibri"/>
              </a:rPr>
              <a:t>Cronograma:</a:t>
            </a:r>
            <a:r>
              <a:rPr lang="e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00000"/>
              </a:lnSpc>
              <a:spcBef>
                <a:spcPts val="0"/>
              </a:spcBef>
              <a:spcAft>
                <a:spcPts val="0"/>
              </a:spcAft>
              <a:buSzPts val="1100"/>
              <a:buFont typeface="Calibri"/>
              <a:buChar char="-"/>
            </a:pPr>
            <a:r>
              <a:rPr b="1" lang="es" sz="1100">
                <a:solidFill>
                  <a:schemeClr val="dk1"/>
                </a:solidFill>
                <a:latin typeface="Calibri"/>
                <a:ea typeface="Calibri"/>
                <a:cs typeface="Calibri"/>
                <a:sym typeface="Calibri"/>
              </a:rPr>
              <a:t>Reportes: </a:t>
            </a:r>
            <a:endParaRPr b="1" sz="1100">
              <a:solidFill>
                <a:schemeClr val="dk1"/>
              </a:solidFill>
              <a:latin typeface="Calibri"/>
              <a:ea typeface="Calibri"/>
              <a:cs typeface="Calibri"/>
              <a:sym typeface="Calibri"/>
            </a:endParaRPr>
          </a:p>
          <a:p>
            <a:pPr indent="-298450" lvl="0" marL="457200" rtl="0" algn="just">
              <a:lnSpc>
                <a:spcPct val="100000"/>
              </a:lnSpc>
              <a:spcBef>
                <a:spcPts val="0"/>
              </a:spcBef>
              <a:spcAft>
                <a:spcPts val="0"/>
              </a:spcAft>
              <a:buSzPts val="1100"/>
              <a:buFont typeface="Calibri"/>
              <a:buChar char="-"/>
            </a:pPr>
            <a:r>
              <a:rPr b="1" lang="es" sz="1100">
                <a:solidFill>
                  <a:schemeClr val="dk1"/>
                </a:solidFill>
                <a:latin typeface="Calibri"/>
                <a:ea typeface="Calibri"/>
                <a:cs typeface="Calibri"/>
                <a:sym typeface="Calibri"/>
              </a:rPr>
              <a:t>Actividades:</a:t>
            </a:r>
            <a:r>
              <a:rPr lang="e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00000"/>
              </a:lnSpc>
              <a:spcBef>
                <a:spcPts val="0"/>
              </a:spcBef>
              <a:spcAft>
                <a:spcPts val="0"/>
              </a:spcAft>
              <a:buSzPts val="1100"/>
              <a:buFont typeface="Calibri"/>
              <a:buChar char="-"/>
            </a:pPr>
            <a:r>
              <a:rPr b="1" lang="es" sz="1100">
                <a:solidFill>
                  <a:schemeClr val="dk1"/>
                </a:solidFill>
                <a:latin typeface="Calibri"/>
                <a:ea typeface="Calibri"/>
                <a:cs typeface="Calibri"/>
                <a:sym typeface="Calibri"/>
              </a:rPr>
              <a:t>Gestión de documentos: </a:t>
            </a:r>
            <a:endParaRPr sz="1100">
              <a:solidFill>
                <a:schemeClr val="dk1"/>
              </a:solidFill>
              <a:latin typeface="Calibri"/>
              <a:ea typeface="Calibri"/>
              <a:cs typeface="Calibri"/>
              <a:sym typeface="Calibri"/>
            </a:endParaRPr>
          </a:p>
          <a:p>
            <a:pPr indent="-298450" lvl="0" marL="457200" rtl="0" algn="just">
              <a:lnSpc>
                <a:spcPct val="100000"/>
              </a:lnSpc>
              <a:spcBef>
                <a:spcPts val="0"/>
              </a:spcBef>
              <a:spcAft>
                <a:spcPts val="0"/>
              </a:spcAft>
              <a:buSzPts val="1100"/>
              <a:buFont typeface="Calibri"/>
              <a:buChar char="-"/>
            </a:pPr>
            <a:r>
              <a:rPr b="1" lang="es" sz="1100">
                <a:solidFill>
                  <a:schemeClr val="dk1"/>
                </a:solidFill>
                <a:latin typeface="Calibri"/>
                <a:ea typeface="Calibri"/>
                <a:cs typeface="Calibri"/>
                <a:sym typeface="Calibri"/>
              </a:rPr>
              <a:t>Gestión de perfiles: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628650" y="375047"/>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s"/>
              <a:t>Requisitos de Usuario</a:t>
            </a:r>
            <a:endParaRPr/>
          </a:p>
        </p:txBody>
      </p:sp>
      <p:sp>
        <p:nvSpPr>
          <p:cNvPr id="95" name="Google Shape;95;p20"/>
          <p:cNvSpPr txBox="1"/>
          <p:nvPr>
            <p:ph idx="1" type="body"/>
          </p:nvPr>
        </p:nvSpPr>
        <p:spPr>
          <a:xfrm>
            <a:off x="477750" y="1369244"/>
            <a:ext cx="7886700" cy="3263400"/>
          </a:xfrm>
          <a:prstGeom prst="rect">
            <a:avLst/>
          </a:prstGeom>
          <a:noFill/>
          <a:ln>
            <a:noFill/>
          </a:ln>
        </p:spPr>
        <p:txBody>
          <a:bodyPr anchorCtr="0" anchor="t" bIns="34275" lIns="68575" spcFirstLastPara="1" rIns="68575" wrap="square" tIns="34275">
            <a:normAutofit/>
          </a:bodyPr>
          <a:lstStyle/>
          <a:p>
            <a:pPr indent="-298450" lvl="0" marL="457200" rtl="0" algn="just">
              <a:lnSpc>
                <a:spcPct val="100000"/>
              </a:lnSpc>
              <a:spcBef>
                <a:spcPts val="1200"/>
              </a:spcBef>
              <a:spcAft>
                <a:spcPts val="0"/>
              </a:spcAft>
              <a:buSzPts val="1100"/>
              <a:buFont typeface="Calibri"/>
              <a:buChar char="-"/>
            </a:pPr>
            <a:r>
              <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628650" y="375047"/>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s"/>
              <a:t>Mapa de navegación</a:t>
            </a:r>
            <a:endParaRPr/>
          </a:p>
        </p:txBody>
      </p:sp>
      <p:sp>
        <p:nvSpPr>
          <p:cNvPr id="101" name="Google Shape;101;p21"/>
          <p:cNvSpPr txBox="1"/>
          <p:nvPr>
            <p:ph idx="1" type="body"/>
          </p:nvPr>
        </p:nvSpPr>
        <p:spPr>
          <a:xfrm>
            <a:off x="477750" y="1369244"/>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1200"/>
              </a:spcBef>
              <a:spcAft>
                <a:spcPts val="1200"/>
              </a:spcAft>
              <a:buNone/>
            </a:pPr>
            <a:r>
              <a:t/>
            </a:r>
            <a:endParaRPr sz="1200">
              <a:solidFill>
                <a:schemeClr val="dk1"/>
              </a:solidFill>
              <a:latin typeface="Calibri"/>
              <a:ea typeface="Calibri"/>
              <a:cs typeface="Calibri"/>
              <a:sym typeface="Calibri"/>
            </a:endParaRPr>
          </a:p>
        </p:txBody>
      </p:sp>
      <p:pic>
        <p:nvPicPr>
          <p:cNvPr id="102" name="Google Shape;102;p21"/>
          <p:cNvPicPr preferRelativeResize="0"/>
          <p:nvPr/>
        </p:nvPicPr>
        <p:blipFill>
          <a:blip r:embed="rId4">
            <a:alphaModFix/>
          </a:blip>
          <a:stretch>
            <a:fillRect/>
          </a:stretch>
        </p:blipFill>
        <p:spPr>
          <a:xfrm>
            <a:off x="0" y="724662"/>
            <a:ext cx="9144000" cy="3694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