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84"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4" r:id="rId18"/>
    <p:sldId id="276" r:id="rId19"/>
    <p:sldId id="287" r:id="rId20"/>
    <p:sldId id="288" r:id="rId21"/>
    <p:sldId id="289" r:id="rId22"/>
    <p:sldId id="290" r:id="rId23"/>
    <p:sldId id="291" r:id="rId24"/>
    <p:sldId id="292" r:id="rId25"/>
    <p:sldId id="293" r:id="rId26"/>
    <p:sldId id="294" r:id="rId27"/>
    <p:sldId id="295" r:id="rId28"/>
    <p:sldId id="296" r:id="rId29"/>
    <p:sldId id="297" r:id="rId30"/>
    <p:sldId id="282" r:id="rId31"/>
    <p:sldId id="283" r:id="rId32"/>
    <p:sldId id="286" r:id="rId33"/>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73" autoAdjust="0"/>
    <p:restoredTop sz="94434" autoAdjust="0"/>
  </p:normalViewPr>
  <p:slideViewPr>
    <p:cSldViewPr snapToGrid="0">
      <p:cViewPr varScale="1">
        <p:scale>
          <a:sx n="59" d="100"/>
          <a:sy n="59" d="100"/>
        </p:scale>
        <p:origin x="1452"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43440" y="1094040"/>
            <a:ext cx="9392400" cy="3016440"/>
          </a:xfrm>
          <a:prstGeom prst="rect">
            <a:avLst/>
          </a:prstGeom>
        </p:spPr>
        <p:txBody>
          <a:bodyPr lIns="0" tIns="0" rIns="0" bIns="0" anchor="ctr"/>
          <a:lstStyle/>
          <a:p>
            <a:endParaRPr lang="en-IN" sz="241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9071640" cy="2090880"/>
          </a:xfrm>
          <a:prstGeom prst="rect">
            <a:avLst/>
          </a:prstGeom>
        </p:spPr>
        <p:txBody>
          <a:bodyPr lIns="0" tIns="0" rIns="0" bIns="0"/>
          <a:lstStyle/>
          <a:p>
            <a:endParaRPr lang="en-IN" sz="206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8640"/>
            <a:ext cx="9071640" cy="2090880"/>
          </a:xfrm>
          <a:prstGeom prst="rect">
            <a:avLst/>
          </a:prstGeom>
        </p:spPr>
        <p:txBody>
          <a:bodyPr lIns="0" tIns="0" rIns="0" bIns="0"/>
          <a:lstStyle/>
          <a:p>
            <a:endParaRPr lang="en-IN" sz="206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43440" y="1094040"/>
            <a:ext cx="9392400" cy="3016440"/>
          </a:xfrm>
          <a:prstGeom prst="rect">
            <a:avLst/>
          </a:prstGeom>
        </p:spPr>
        <p:txBody>
          <a:bodyPr lIns="0" tIns="0" rIns="0" bIns="0" anchor="ctr"/>
          <a:lstStyle/>
          <a:p>
            <a:endParaRPr lang="en-IN" sz="2410" b="0" strike="noStrike" spc="-1">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8680"/>
            <a:ext cx="4426920" cy="2090880"/>
          </a:xfrm>
          <a:prstGeom prst="rect">
            <a:avLst/>
          </a:prstGeom>
        </p:spPr>
        <p:txBody>
          <a:bodyPr lIns="0" tIns="0" rIns="0" bIns="0"/>
          <a:lstStyle/>
          <a:p>
            <a:endParaRPr lang="en-IN" sz="2060" b="0" strike="noStrike" spc="-1">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8680"/>
            <a:ext cx="4426920" cy="2090880"/>
          </a:xfrm>
          <a:prstGeom prst="rect">
            <a:avLst/>
          </a:prstGeom>
        </p:spPr>
        <p:txBody>
          <a:bodyPr lIns="0" tIns="0" rIns="0" bIns="0"/>
          <a:lstStyle/>
          <a:p>
            <a:endParaRPr lang="en-IN" sz="2060" b="0" strike="noStrike" spc="-1">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8640"/>
            <a:ext cx="4426920" cy="2090880"/>
          </a:xfrm>
          <a:prstGeom prst="rect">
            <a:avLst/>
          </a:prstGeom>
        </p:spPr>
        <p:txBody>
          <a:bodyPr lIns="0" tIns="0" rIns="0" bIns="0"/>
          <a:lstStyle/>
          <a:p>
            <a:endParaRPr lang="en-IN" sz="2060" b="0" strike="noStrike" spc="-1">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8640"/>
            <a:ext cx="4426920" cy="2090880"/>
          </a:xfrm>
          <a:prstGeom prst="rect">
            <a:avLst/>
          </a:prstGeom>
        </p:spPr>
        <p:txBody>
          <a:bodyPr lIns="0" tIns="0" rIns="0" bIns="0"/>
          <a:lstStyle/>
          <a:p>
            <a:endParaRPr lang="en-IN" sz="206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43440" y="1094040"/>
            <a:ext cx="9392400" cy="3016440"/>
          </a:xfrm>
          <a:prstGeom prst="rect">
            <a:avLst/>
          </a:prstGeom>
        </p:spPr>
        <p:txBody>
          <a:bodyPr lIns="0" tIns="0" rIns="0" bIns="0" anchor="ctr"/>
          <a:lstStyle/>
          <a:p>
            <a:endParaRPr lang="en-IN" sz="2410" b="0" strike="noStrike" spc="-1">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8680"/>
            <a:ext cx="9071640" cy="4384080"/>
          </a:xfrm>
          <a:prstGeom prst="rect">
            <a:avLst/>
          </a:prstGeom>
        </p:spPr>
        <p:txBody>
          <a:bodyPr lIns="0" tIns="0" rIns="0" bIns="0"/>
          <a:lstStyle/>
          <a:p>
            <a:endParaRPr lang="en-IN" sz="2060" b="0" strike="noStrike" spc="-1">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8680"/>
            <a:ext cx="9071640" cy="4384080"/>
          </a:xfrm>
          <a:prstGeom prst="rect">
            <a:avLst/>
          </a:prstGeom>
        </p:spPr>
        <p:txBody>
          <a:bodyPr lIns="0" tIns="0" rIns="0" bIns="0"/>
          <a:lstStyle/>
          <a:p>
            <a:endParaRPr lang="en-IN" sz="2060" b="0" strike="noStrike" spc="-1">
              <a:solidFill>
                <a:srgbClr val="000000"/>
              </a:solidFill>
              <a:uFill>
                <a:solidFill>
                  <a:srgbClr val="FFFFFF"/>
                </a:solidFill>
              </a:uFill>
              <a:latin typeface="Arial"/>
            </a:endParaRPr>
          </a:p>
        </p:txBody>
      </p:sp>
      <p:pic>
        <p:nvPicPr>
          <p:cNvPr id="37" name="Picture 36"/>
          <p:cNvPicPr/>
          <p:nvPr/>
        </p:nvPicPr>
        <p:blipFill>
          <a:blip r:embed="rId2"/>
          <a:stretch/>
        </p:blipFill>
        <p:spPr>
          <a:xfrm>
            <a:off x="2292120" y="1768680"/>
            <a:ext cx="5494680" cy="4384080"/>
          </a:xfrm>
          <a:prstGeom prst="rect">
            <a:avLst/>
          </a:prstGeom>
          <a:ln>
            <a:noFill/>
          </a:ln>
        </p:spPr>
      </p:pic>
      <p:pic>
        <p:nvPicPr>
          <p:cNvPr id="38" name="Picture 37"/>
          <p:cNvPicPr/>
          <p:nvPr/>
        </p:nvPicPr>
        <p:blipFill>
          <a:blip r:embed="rId2"/>
          <a:stretch/>
        </p:blipFill>
        <p:spPr>
          <a:xfrm>
            <a:off x="2292120" y="1768680"/>
            <a:ext cx="5494680" cy="438408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43440" y="1094040"/>
            <a:ext cx="9392400" cy="3016440"/>
          </a:xfrm>
          <a:prstGeom prst="rect">
            <a:avLst/>
          </a:prstGeom>
        </p:spPr>
        <p:txBody>
          <a:bodyPr lIns="0" tIns="0" rIns="0" bIns="0" anchor="ctr"/>
          <a:lstStyle/>
          <a:p>
            <a:endParaRPr lang="en-IN" sz="2410" b="0" strike="noStrike" spc="-1">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8680"/>
            <a:ext cx="9071640" cy="43840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43440" y="1094040"/>
            <a:ext cx="9392400" cy="3016440"/>
          </a:xfrm>
          <a:prstGeom prst="rect">
            <a:avLst/>
          </a:prstGeom>
        </p:spPr>
        <p:txBody>
          <a:bodyPr lIns="0" tIns="0" rIns="0" bIns="0" anchor="ctr"/>
          <a:lstStyle/>
          <a:p>
            <a:endParaRPr lang="en-IN" sz="241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8680"/>
            <a:ext cx="9071640" cy="4384080"/>
          </a:xfrm>
          <a:prstGeom prst="rect">
            <a:avLst/>
          </a:prstGeom>
        </p:spPr>
        <p:txBody>
          <a:bodyPr lIns="0" tIns="0" rIns="0" bIns="0"/>
          <a:lstStyle/>
          <a:p>
            <a:endParaRPr lang="en-IN" sz="206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43440" y="1094040"/>
            <a:ext cx="9392400" cy="3016440"/>
          </a:xfrm>
          <a:prstGeom prst="rect">
            <a:avLst/>
          </a:prstGeom>
        </p:spPr>
        <p:txBody>
          <a:bodyPr lIns="0" tIns="0" rIns="0" bIns="0" anchor="ctr"/>
          <a:lstStyle/>
          <a:p>
            <a:endParaRPr lang="en-IN" sz="2410" b="0" strike="noStrike" spc="-1">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8680"/>
            <a:ext cx="4426920" cy="4384080"/>
          </a:xfrm>
          <a:prstGeom prst="rect">
            <a:avLst/>
          </a:prstGeom>
        </p:spPr>
        <p:txBody>
          <a:bodyPr lIns="0" tIns="0" rIns="0" bIns="0"/>
          <a:lstStyle/>
          <a:p>
            <a:endParaRPr lang="en-IN" sz="2060" b="0" strike="noStrike" spc="-1">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8680"/>
            <a:ext cx="4426920" cy="4384080"/>
          </a:xfrm>
          <a:prstGeom prst="rect">
            <a:avLst/>
          </a:prstGeom>
        </p:spPr>
        <p:txBody>
          <a:bodyPr lIns="0" tIns="0" rIns="0" bIns="0"/>
          <a:lstStyle/>
          <a:p>
            <a:endParaRPr lang="en-IN" sz="206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43440" y="1094040"/>
            <a:ext cx="9392400" cy="3016440"/>
          </a:xfrm>
          <a:prstGeom prst="rect">
            <a:avLst/>
          </a:prstGeom>
        </p:spPr>
        <p:txBody>
          <a:bodyPr lIns="0" tIns="0" rIns="0" bIns="0" anchor="ctr"/>
          <a:lstStyle/>
          <a:p>
            <a:endParaRPr lang="en-IN" sz="241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43440" y="1094040"/>
            <a:ext cx="9392400" cy="13983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43440" y="1094040"/>
            <a:ext cx="9392400" cy="3016440"/>
          </a:xfrm>
          <a:prstGeom prst="rect">
            <a:avLst/>
          </a:prstGeom>
        </p:spPr>
        <p:txBody>
          <a:bodyPr lIns="0" tIns="0" rIns="0" bIns="0" anchor="ctr"/>
          <a:lstStyle/>
          <a:p>
            <a:endParaRPr lang="en-IN" sz="2410" b="0" strike="noStrike" spc="-1">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8680"/>
            <a:ext cx="4426920" cy="2090880"/>
          </a:xfrm>
          <a:prstGeom prst="rect">
            <a:avLst/>
          </a:prstGeom>
        </p:spPr>
        <p:txBody>
          <a:bodyPr lIns="0" tIns="0" rIns="0" bIns="0"/>
          <a:lstStyle/>
          <a:p>
            <a:endParaRPr lang="en-IN" sz="2060" b="0" strike="noStrike" spc="-1">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8640"/>
            <a:ext cx="4426920" cy="2090880"/>
          </a:xfrm>
          <a:prstGeom prst="rect">
            <a:avLst/>
          </a:prstGeom>
        </p:spPr>
        <p:txBody>
          <a:bodyPr lIns="0" tIns="0" rIns="0" bIns="0"/>
          <a:lstStyle/>
          <a:p>
            <a:endParaRPr lang="en-IN" sz="2060" b="0" strike="noStrike" spc="-1">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8680"/>
            <a:ext cx="4426920" cy="4384080"/>
          </a:xfrm>
          <a:prstGeom prst="rect">
            <a:avLst/>
          </a:prstGeom>
        </p:spPr>
        <p:txBody>
          <a:bodyPr lIns="0" tIns="0" rIns="0" bIns="0"/>
          <a:lstStyle/>
          <a:p>
            <a:endParaRPr lang="en-IN" sz="206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43440" y="1094040"/>
            <a:ext cx="9392400" cy="3016440"/>
          </a:xfrm>
          <a:prstGeom prst="rect">
            <a:avLst/>
          </a:prstGeom>
        </p:spPr>
        <p:txBody>
          <a:bodyPr lIns="0" tIns="0" rIns="0" bIns="0" anchor="ctr"/>
          <a:lstStyle/>
          <a:p>
            <a:endParaRPr lang="en-IN" sz="2410" b="0" strike="noStrike" spc="-1">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8680"/>
            <a:ext cx="4426920" cy="4384080"/>
          </a:xfrm>
          <a:prstGeom prst="rect">
            <a:avLst/>
          </a:prstGeom>
        </p:spPr>
        <p:txBody>
          <a:bodyPr lIns="0" tIns="0" rIns="0" bIns="0"/>
          <a:lstStyle/>
          <a:p>
            <a:endParaRPr lang="en-IN" sz="2060" b="0" strike="noStrike" spc="-1">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8680"/>
            <a:ext cx="4426920" cy="2090880"/>
          </a:xfrm>
          <a:prstGeom prst="rect">
            <a:avLst/>
          </a:prstGeom>
        </p:spPr>
        <p:txBody>
          <a:bodyPr lIns="0" tIns="0" rIns="0" bIns="0"/>
          <a:lstStyle/>
          <a:p>
            <a:endParaRPr lang="en-IN" sz="2060" b="0" strike="noStrike" spc="-1">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8640"/>
            <a:ext cx="4426920" cy="2090880"/>
          </a:xfrm>
          <a:prstGeom prst="rect">
            <a:avLst/>
          </a:prstGeom>
        </p:spPr>
        <p:txBody>
          <a:bodyPr lIns="0" tIns="0" rIns="0" bIns="0"/>
          <a:lstStyle/>
          <a:p>
            <a:endParaRPr lang="en-IN" sz="206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43440" y="1094040"/>
            <a:ext cx="9392400" cy="3016440"/>
          </a:xfrm>
          <a:prstGeom prst="rect">
            <a:avLst/>
          </a:prstGeom>
        </p:spPr>
        <p:txBody>
          <a:bodyPr lIns="0" tIns="0" rIns="0" bIns="0" anchor="ctr"/>
          <a:lstStyle/>
          <a:p>
            <a:endParaRPr lang="en-IN" sz="2410" b="0" strike="noStrike" spc="-1">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8680"/>
            <a:ext cx="4426920" cy="2090880"/>
          </a:xfrm>
          <a:prstGeom prst="rect">
            <a:avLst/>
          </a:prstGeom>
        </p:spPr>
        <p:txBody>
          <a:bodyPr lIns="0" tIns="0" rIns="0" bIns="0"/>
          <a:lstStyle/>
          <a:p>
            <a:endParaRPr lang="en-IN" sz="2060" b="0" strike="noStrike" spc="-1">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8680"/>
            <a:ext cx="4426920" cy="2090880"/>
          </a:xfrm>
          <a:prstGeom prst="rect">
            <a:avLst/>
          </a:prstGeom>
        </p:spPr>
        <p:txBody>
          <a:bodyPr lIns="0" tIns="0" rIns="0" bIns="0"/>
          <a:lstStyle/>
          <a:p>
            <a:endParaRPr lang="en-IN" sz="2060" b="0" strike="noStrike" spc="-1">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8640"/>
            <a:ext cx="9071640" cy="2090880"/>
          </a:xfrm>
          <a:prstGeom prst="rect">
            <a:avLst/>
          </a:prstGeom>
        </p:spPr>
        <p:txBody>
          <a:bodyPr lIns="0" tIns="0" rIns="0" bIns="0"/>
          <a:lstStyle/>
          <a:p>
            <a:endParaRPr lang="en-IN" sz="206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6" name="PlaceHolder 2"/>
          <p:cNvSpPr>
            <a:spLocks noGrp="1"/>
          </p:cNvSpPr>
          <p:nvPr>
            <p:ph type="body"/>
          </p:nvPr>
        </p:nvSpPr>
        <p:spPr>
          <a:xfrm>
            <a:off x="504000" y="1769040"/>
            <a:ext cx="9071640" cy="438444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
        <p:nvSpPr>
          <p:cNvPr id="2" name="PlaceHolder 3"/>
          <p:cNvSpPr>
            <a:spLocks noGrp="1"/>
          </p:cNvSpPr>
          <p:nvPr>
            <p:ph type="dt"/>
          </p:nvPr>
        </p:nvSpPr>
        <p:spPr>
          <a:xfrm>
            <a:off x="504000" y="6887160"/>
            <a:ext cx="2348280" cy="521280"/>
          </a:xfrm>
          <a:prstGeom prst="rect">
            <a:avLst/>
          </a:prstGeom>
        </p:spPr>
        <p:txBody>
          <a:bodyPr lIns="0" tIns="0" rIns="0" bIns="0"/>
          <a:lstStyle/>
          <a:p>
            <a:r>
              <a:rPr lang="en-IN" sz="1400" b="0" strike="noStrike" spc="-1">
                <a:solidFill>
                  <a:srgbClr val="000000"/>
                </a:solidFill>
                <a:uFill>
                  <a:solidFill>
                    <a:srgbClr val="FFFFFF"/>
                  </a:solidFill>
                </a:uFill>
                <a:latin typeface="Times New Roman"/>
              </a:rPr>
              <a:t>&lt;date/time&gt;</a:t>
            </a:r>
          </a:p>
        </p:txBody>
      </p:sp>
      <p:sp>
        <p:nvSpPr>
          <p:cNvPr id="3" name="PlaceHolder 4"/>
          <p:cNvSpPr>
            <a:spLocks noGrp="1"/>
          </p:cNvSpPr>
          <p:nvPr>
            <p:ph type="ftr"/>
          </p:nvPr>
        </p:nvSpPr>
        <p:spPr>
          <a:xfrm>
            <a:off x="3447360" y="6887160"/>
            <a:ext cx="3195000" cy="521280"/>
          </a:xfrm>
          <a:prstGeom prst="rect">
            <a:avLst/>
          </a:prstGeom>
        </p:spPr>
        <p:txBody>
          <a:bodyPr lIns="0" tIns="0" rIns="0" bIns="0"/>
          <a:lstStyle/>
          <a:p>
            <a:pPr algn="ctr"/>
            <a:r>
              <a:rPr lang="en-IN" sz="1400" b="0" strike="noStrike" spc="-1">
                <a:solidFill>
                  <a:srgbClr val="000000"/>
                </a:solidFill>
                <a:uFill>
                  <a:solidFill>
                    <a:srgbClr val="FFFFFF"/>
                  </a:solidFill>
                </a:uFill>
                <a:latin typeface="Times New Roman"/>
              </a:rPr>
              <a:t>&lt;footer&gt;</a:t>
            </a:r>
          </a:p>
        </p:txBody>
      </p:sp>
      <p:sp>
        <p:nvSpPr>
          <p:cNvPr id="4" name="PlaceHolder 5"/>
          <p:cNvSpPr>
            <a:spLocks noGrp="1"/>
          </p:cNvSpPr>
          <p:nvPr>
            <p:ph type="sldNum"/>
          </p:nvPr>
        </p:nvSpPr>
        <p:spPr>
          <a:xfrm>
            <a:off x="7227360" y="6887160"/>
            <a:ext cx="2348280" cy="521280"/>
          </a:xfrm>
          <a:prstGeom prst="rect">
            <a:avLst/>
          </a:prstGeom>
        </p:spPr>
        <p:txBody>
          <a:bodyPr lIns="0" tIns="0" rIns="0" bIns="0"/>
          <a:lstStyle/>
          <a:p>
            <a:pPr algn="r"/>
            <a:fld id="{54382A40-AB81-49DE-A04D-683980851838}" type="slidenum">
              <a:rPr lang="en-IN" sz="1400" b="0" strike="noStrike" spc="-1">
                <a:solidFill>
                  <a:srgbClr val="000000"/>
                </a:solidFill>
                <a:uFill>
                  <a:solidFill>
                    <a:srgbClr val="FFFFFF"/>
                  </a:solidFill>
                </a:uFill>
                <a:latin typeface="Times New Roman"/>
              </a:rPr>
              <a:t>‹#›</a:t>
            </a:fld>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340920" y="546120"/>
            <a:ext cx="9454680" cy="1901880"/>
          </a:xfrm>
          <a:prstGeom prst="roundRect">
            <a:avLst>
              <a:gd name="adj" fmla="val 16667"/>
            </a:avLst>
          </a:prstGeom>
          <a:solidFill>
            <a:srgbClr val="9FC5E8"/>
          </a:solidFill>
          <a:ln w="9360">
            <a:solidFill>
              <a:schemeClr val="dk2"/>
            </a:solidFill>
            <a:round/>
          </a:ln>
        </p:spPr>
        <p:style>
          <a:lnRef idx="0">
            <a:scrgbClr r="0" g="0" b="0"/>
          </a:lnRef>
          <a:fillRef idx="0">
            <a:scrgbClr r="0" g="0" b="0"/>
          </a:fillRef>
          <a:effectRef idx="0">
            <a:scrgbClr r="0" g="0" b="0"/>
          </a:effectRef>
          <a:fontRef idx="minor"/>
        </p:style>
      </p:sp>
      <p:sp>
        <p:nvSpPr>
          <p:cNvPr id="77" name="TextShape 2"/>
          <p:cNvSpPr txBox="1"/>
          <p:nvPr/>
        </p:nvSpPr>
        <p:spPr>
          <a:xfrm>
            <a:off x="390240" y="837720"/>
            <a:ext cx="9545760" cy="1538280"/>
          </a:xfrm>
          <a:prstGeom prst="rect">
            <a:avLst/>
          </a:prstGeom>
          <a:noFill/>
          <a:ln>
            <a:noFill/>
          </a:ln>
        </p:spPr>
        <p:txBody>
          <a:bodyPr tIns="91440" bIns="91440" anchor="b"/>
          <a:lstStyle/>
          <a:p>
            <a:pPr>
              <a:lnSpc>
                <a:spcPct val="100000"/>
              </a:lnSpc>
            </a:pPr>
            <a:r>
              <a:rPr lang="en-IN" sz="3580" b="1" strike="noStrike" spc="-1">
                <a:solidFill>
                  <a:srgbClr val="000000"/>
                </a:solidFill>
                <a:uFill>
                  <a:solidFill>
                    <a:srgbClr val="FFFFFF"/>
                  </a:solidFill>
                </a:uFill>
                <a:latin typeface="Times New Roman"/>
                <a:ea typeface="Times New Roman"/>
              </a:rPr>
              <a:t>Current-Based Data-Retention-Time
Characterization of Gain-Cell Embedded
DRAMs Across the Design and Variations Space</a:t>
            </a:r>
            <a:endParaRPr lang="en-IN" sz="2410" b="0" strike="noStrike" spc="-1">
              <a:solidFill>
                <a:srgbClr val="000000"/>
              </a:solidFill>
              <a:uFill>
                <a:solidFill>
                  <a:srgbClr val="FFFFFF"/>
                </a:solidFill>
              </a:uFill>
              <a:latin typeface="Arial"/>
            </a:endParaRPr>
          </a:p>
        </p:txBody>
      </p:sp>
      <p:sp>
        <p:nvSpPr>
          <p:cNvPr id="78" name="CustomShape 3"/>
          <p:cNvSpPr/>
          <p:nvPr/>
        </p:nvSpPr>
        <p:spPr>
          <a:xfrm>
            <a:off x="3744000" y="3600000"/>
            <a:ext cx="2880000" cy="2457360"/>
          </a:xfrm>
          <a:prstGeom prst="rect">
            <a:avLst/>
          </a:prstGeom>
          <a:blipFill>
            <a:blip r:embed="rId2"/>
            <a:stretch>
              <a:fillRect/>
            </a:stretch>
          </a:blipFill>
          <a:ln>
            <a:noFill/>
          </a:ln>
        </p:spPr>
        <p:style>
          <a:lnRef idx="0">
            <a:scrgbClr r="0" g="0" b="0"/>
          </a:lnRef>
          <a:fillRef idx="0">
            <a:scrgbClr r="0" g="0" b="0"/>
          </a:fillRef>
          <a:effectRef idx="0">
            <a:scrgbClr r="0" g="0" b="0"/>
          </a:effectRef>
          <a:fontRef idx="minor"/>
        </p:style>
      </p:sp>
      <p:sp>
        <p:nvSpPr>
          <p:cNvPr id="79" name="CustomShape 4"/>
          <p:cNvSpPr/>
          <p:nvPr/>
        </p:nvSpPr>
        <p:spPr>
          <a:xfrm>
            <a:off x="1728000" y="5976000"/>
            <a:ext cx="7066080" cy="130932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00000"/>
              </a:lnSpc>
            </a:pPr>
            <a:endParaRPr lang="en-IN" sz="2060" b="0" strike="noStrike" spc="-1">
              <a:solidFill>
                <a:srgbClr val="000000"/>
              </a:solidFill>
              <a:uFill>
                <a:solidFill>
                  <a:srgbClr val="FFFFFF"/>
                </a:solidFill>
              </a:uFill>
              <a:latin typeface="Arial"/>
            </a:endParaRPr>
          </a:p>
          <a:p>
            <a:pPr algn="ctr">
              <a:lnSpc>
                <a:spcPct val="100000"/>
              </a:lnSpc>
            </a:pPr>
            <a:r>
              <a:rPr lang="en-IN" sz="2000" b="1" strike="noStrike" spc="-1">
                <a:solidFill>
                  <a:srgbClr val="000000"/>
                </a:solidFill>
                <a:uFill>
                  <a:solidFill>
                    <a:srgbClr val="FFFFFF"/>
                  </a:solidFill>
                </a:uFill>
                <a:latin typeface="Times New Roman"/>
                <a:ea typeface="Times New Roman"/>
              </a:rPr>
              <a:t>Department of Electronics and Communication Engineering</a:t>
            </a:r>
            <a:endParaRPr lang="en-IN" sz="2060" b="0" strike="noStrike" spc="-1">
              <a:solidFill>
                <a:srgbClr val="000000"/>
              </a:solidFill>
              <a:uFill>
                <a:solidFill>
                  <a:srgbClr val="FFFFFF"/>
                </a:solidFill>
              </a:uFill>
              <a:latin typeface="Arial"/>
            </a:endParaRPr>
          </a:p>
          <a:p>
            <a:pPr algn="ctr">
              <a:lnSpc>
                <a:spcPct val="100000"/>
              </a:lnSpc>
            </a:pPr>
            <a:r>
              <a:rPr lang="en-IN" sz="2000" b="1" strike="noStrike" spc="-1">
                <a:solidFill>
                  <a:srgbClr val="000000"/>
                </a:solidFill>
                <a:uFill>
                  <a:solidFill>
                    <a:srgbClr val="FFFFFF"/>
                  </a:solidFill>
                </a:uFill>
                <a:latin typeface="Times New Roman"/>
                <a:ea typeface="Times New Roman"/>
              </a:rPr>
              <a:t>Rajiv Gandhi University of Knowledge Technologies</a:t>
            </a:r>
            <a:endParaRPr lang="en-IN" sz="2060" b="0" strike="noStrike" spc="-1">
              <a:solidFill>
                <a:srgbClr val="000000"/>
              </a:solidFill>
              <a:uFill>
                <a:solidFill>
                  <a:srgbClr val="FFFFFF"/>
                </a:solidFill>
              </a:uFill>
              <a:latin typeface="Arial"/>
            </a:endParaRPr>
          </a:p>
          <a:p>
            <a:pPr algn="ctr">
              <a:lnSpc>
                <a:spcPct val="100000"/>
              </a:lnSpc>
            </a:pPr>
            <a:r>
              <a:rPr lang="en-IN" sz="2000" b="1" strike="noStrike" spc="-1">
                <a:solidFill>
                  <a:srgbClr val="000000"/>
                </a:solidFill>
                <a:uFill>
                  <a:solidFill>
                    <a:srgbClr val="FFFFFF"/>
                  </a:solidFill>
                </a:uFill>
                <a:latin typeface="Times New Roman"/>
                <a:ea typeface="Times New Roman"/>
              </a:rPr>
              <a:t>Basar, Nirmal District.</a:t>
            </a:r>
            <a:endParaRPr lang="en-IN" sz="2060" b="0" strike="noStrike" spc="-1">
              <a:solidFill>
                <a:srgbClr val="000000"/>
              </a:solidFill>
              <a:uFill>
                <a:solidFill>
                  <a:srgbClr val="FFFFFF"/>
                </a:solidFill>
              </a:uFill>
              <a:latin typeface="Arial"/>
            </a:endParaRPr>
          </a:p>
        </p:txBody>
      </p:sp>
      <p:sp>
        <p:nvSpPr>
          <p:cNvPr id="80" name="CustomShape 5"/>
          <p:cNvSpPr/>
          <p:nvPr/>
        </p:nvSpPr>
        <p:spPr>
          <a:xfrm>
            <a:off x="2824560" y="2664000"/>
            <a:ext cx="5009400" cy="103680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n-IN" sz="1700" b="1" strike="noStrike" spc="-1">
                <a:solidFill>
                  <a:srgbClr val="000000"/>
                </a:solidFill>
                <a:uFill>
                  <a:solidFill>
                    <a:srgbClr val="FFFFFF"/>
                  </a:solidFill>
                </a:uFill>
                <a:latin typeface="Times New Roman"/>
                <a:ea typeface="Times New Roman"/>
              </a:rPr>
              <a:t>  </a:t>
            </a:r>
            <a:endParaRPr lang="en-IN" sz="2060" b="0" strike="noStrike" spc="-1">
              <a:solidFill>
                <a:srgbClr val="000000"/>
              </a:solidFill>
              <a:uFill>
                <a:solidFill>
                  <a:srgbClr val="FFFFFF"/>
                </a:solidFill>
              </a:uFill>
              <a:latin typeface="Arial"/>
            </a:endParaRPr>
          </a:p>
          <a:p>
            <a:pPr>
              <a:lnSpc>
                <a:spcPct val="100000"/>
              </a:lnSpc>
            </a:pPr>
            <a:r>
              <a:rPr lang="en-IN" sz="2200" b="1" strike="noStrike" spc="-1">
                <a:solidFill>
                  <a:srgbClr val="000000"/>
                </a:solidFill>
                <a:uFill>
                  <a:solidFill>
                    <a:srgbClr val="FFFFFF"/>
                  </a:solidFill>
                </a:uFill>
                <a:latin typeface="Times New Roman"/>
                <a:ea typeface="Times New Roman"/>
              </a:rPr>
              <a:t>  S. Jayaprakash         B151236</a:t>
            </a:r>
            <a:endParaRPr lang="en-IN" sz="2060" b="0" strike="noStrike" spc="-1">
              <a:solidFill>
                <a:srgbClr val="000000"/>
              </a:solidFill>
              <a:uFill>
                <a:solidFill>
                  <a:srgbClr val="FFFFFF"/>
                </a:solidFill>
              </a:uFill>
              <a:latin typeface="Arial"/>
            </a:endParaRPr>
          </a:p>
          <a:p>
            <a:pPr>
              <a:lnSpc>
                <a:spcPct val="100000"/>
              </a:lnSpc>
            </a:pPr>
            <a:r>
              <a:rPr lang="en-IN" sz="1700" b="1" strike="noStrike" spc="-1">
                <a:solidFill>
                  <a:srgbClr val="000000"/>
                </a:solidFill>
                <a:uFill>
                  <a:solidFill>
                    <a:srgbClr val="FFFFFF"/>
                  </a:solidFill>
                </a:uFill>
                <a:latin typeface="Times New Roman"/>
                <a:ea typeface="Times New Roman"/>
              </a:rPr>
              <a:t> </a:t>
            </a:r>
            <a:endParaRPr lang="en-IN" sz="206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504000" y="518040"/>
            <a:ext cx="9087840" cy="1065960"/>
          </a:xfrm>
          <a:prstGeom prst="rect">
            <a:avLst/>
          </a:prstGeom>
          <a:noFill/>
          <a:ln>
            <a:noFill/>
          </a:ln>
        </p:spPr>
        <p:txBody>
          <a:bodyPr lIns="0" tIns="0" rIns="0" bIns="0" anchor="ctr"/>
          <a:lstStyle/>
          <a:p>
            <a:pPr algn="ctr"/>
            <a:r>
              <a:rPr lang="en-IN" sz="3600" b="1" spc="-1" dirty="0">
                <a:solidFill>
                  <a:srgbClr val="000000"/>
                </a:solidFill>
                <a:uFill>
                  <a:solidFill>
                    <a:srgbClr val="FFFFFF"/>
                  </a:solidFill>
                </a:uFill>
                <a:latin typeface="Arial"/>
              </a:rPr>
              <a:t>DRT ANALYSIS</a:t>
            </a:r>
            <a:endParaRPr lang="en-IN" sz="3600" b="1" strike="noStrike" spc="-1" dirty="0">
              <a:solidFill>
                <a:srgbClr val="000000"/>
              </a:solidFill>
              <a:uFill>
                <a:solidFill>
                  <a:srgbClr val="FFFFFF"/>
                </a:solidFill>
              </a:uFill>
              <a:latin typeface="Arial"/>
            </a:endParaRPr>
          </a:p>
        </p:txBody>
      </p:sp>
      <p:sp>
        <p:nvSpPr>
          <p:cNvPr id="86" name="TextShape 2"/>
          <p:cNvSpPr txBox="1"/>
          <p:nvPr/>
        </p:nvSpPr>
        <p:spPr>
          <a:xfrm>
            <a:off x="504000" y="1768679"/>
            <a:ext cx="9071640" cy="4707071"/>
          </a:xfrm>
          <a:prstGeom prst="rect">
            <a:avLst/>
          </a:prstGeom>
          <a:noFill/>
          <a:ln>
            <a:noFill/>
          </a:ln>
        </p:spPr>
        <p:txBody>
          <a:bodyPr lIns="0" tIns="0" rIns="0" bIns="0"/>
          <a:lstStyle/>
          <a:p>
            <a:pPr marL="342900" indent="-342900">
              <a:buFont typeface="Wingdings" panose="05000000000000000000" pitchFamily="2" charset="2"/>
              <a:buChar char="Ø"/>
            </a:pPr>
            <a:r>
              <a:rPr lang="en-US" sz="2400" dirty="0">
                <a:latin typeface="Bookman Old Style" panose="02050604050505020204" pitchFamily="18" charset="0"/>
              </a:rPr>
              <a:t>The DRT is primarily affected by the leakage currents, which deteriorate the SN voltage, and the read port variation, which affects the RBL access latency during read operations.</a:t>
            </a:r>
          </a:p>
          <a:p>
            <a:pPr marL="342900" indent="-342900">
              <a:buFont typeface="Wingdings" panose="05000000000000000000" pitchFamily="2" charset="2"/>
              <a:buChar char="Ø"/>
            </a:pPr>
            <a:endParaRPr lang="en-US" sz="2400" dirty="0">
              <a:latin typeface="Bookman Old Style" panose="02050604050505020204" pitchFamily="18" charset="0"/>
            </a:endParaRPr>
          </a:p>
          <a:p>
            <a:pPr marL="342900" indent="-342900">
              <a:buFont typeface="Wingdings" panose="05000000000000000000" pitchFamily="2" charset="2"/>
              <a:buChar char="Ø"/>
            </a:pPr>
            <a:r>
              <a:rPr lang="en-US" sz="2400" b="1" dirty="0">
                <a:latin typeface="Bookman Old Style" panose="02050604050505020204" pitchFamily="18" charset="0"/>
              </a:rPr>
              <a:t>Storage Node Leakage </a:t>
            </a:r>
            <a:r>
              <a:rPr lang="en-US" sz="2400" b="1" i="1" dirty="0">
                <a:latin typeface="Bookman Old Style" panose="02050604050505020204" pitchFamily="18" charset="0"/>
              </a:rPr>
              <a:t>: </a:t>
            </a:r>
            <a:r>
              <a:rPr lang="en-US" sz="2400" dirty="0">
                <a:latin typeface="Bookman Old Style" panose="02050604050505020204" pitchFamily="18" charset="0"/>
              </a:rPr>
              <a:t>When the WBL holds an opposite value to the SN, a sub-threshold leakage (</a:t>
            </a:r>
            <a:r>
              <a:rPr lang="en-US" sz="2400" i="1" dirty="0" err="1">
                <a:latin typeface="Bookman Old Style" panose="02050604050505020204" pitchFamily="18" charset="0"/>
              </a:rPr>
              <a:t>I</a:t>
            </a:r>
            <a:r>
              <a:rPr lang="en-US" sz="2400" baseline="-25000" dirty="0" err="1">
                <a:latin typeface="Bookman Old Style" panose="02050604050505020204" pitchFamily="18" charset="0"/>
              </a:rPr>
              <a:t>sub</a:t>
            </a:r>
            <a:r>
              <a:rPr lang="en-US" sz="2400" dirty="0">
                <a:latin typeface="Bookman Old Style" panose="02050604050505020204" pitchFamily="18" charset="0"/>
              </a:rPr>
              <a:t>) path is created between the drain and source of MW.</a:t>
            </a:r>
          </a:p>
          <a:p>
            <a:pPr marL="342900" indent="-342900">
              <a:buFont typeface="Wingdings" panose="05000000000000000000" pitchFamily="2" charset="2"/>
              <a:buChar char="Ø"/>
            </a:pPr>
            <a:endParaRPr lang="en-US" sz="2400" b="1" dirty="0">
              <a:latin typeface="Bookman Old Style" panose="02050604050505020204" pitchFamily="18" charset="0"/>
            </a:endParaRPr>
          </a:p>
          <a:p>
            <a:pPr marL="342900" indent="-342900">
              <a:buFont typeface="Wingdings" panose="05000000000000000000" pitchFamily="2" charset="2"/>
              <a:buChar char="Ø"/>
            </a:pPr>
            <a:r>
              <a:rPr lang="en-US" sz="2400" dirty="0">
                <a:latin typeface="Bookman Old Style" panose="02050604050505020204" pitchFamily="18" charset="0"/>
              </a:rPr>
              <a:t>When the cell stores a ‘1’, the SN </a:t>
            </a:r>
          </a:p>
          <a:p>
            <a:r>
              <a:rPr lang="en-US" sz="2400" dirty="0">
                <a:latin typeface="Bookman Old Style" panose="02050604050505020204" pitchFamily="18" charset="0"/>
              </a:rPr>
              <a:t>    deteriorates even further through gate</a:t>
            </a:r>
          </a:p>
          <a:p>
            <a:r>
              <a:rPr lang="en-US" sz="2400" dirty="0">
                <a:latin typeface="Bookman Old Style" panose="02050604050505020204" pitchFamily="18" charset="0"/>
              </a:rPr>
              <a:t>    leakage (</a:t>
            </a:r>
            <a:r>
              <a:rPr lang="en-US" sz="2400" i="1" dirty="0" err="1">
                <a:latin typeface="Bookman Old Style" panose="02050604050505020204" pitchFamily="18" charset="0"/>
              </a:rPr>
              <a:t>I</a:t>
            </a:r>
            <a:r>
              <a:rPr lang="en-US" sz="2400" baseline="-25000" dirty="0" err="1">
                <a:latin typeface="Bookman Old Style" panose="02050604050505020204" pitchFamily="18" charset="0"/>
              </a:rPr>
              <a:t>gate</a:t>
            </a:r>
            <a:r>
              <a:rPr lang="en-US" sz="2400" dirty="0">
                <a:latin typeface="Bookman Old Style" panose="02050604050505020204" pitchFamily="18" charset="0"/>
              </a:rPr>
              <a:t>) to WWL.</a:t>
            </a:r>
          </a:p>
          <a:p>
            <a:pPr marL="342900" indent="-342900">
              <a:buFont typeface="Wingdings" panose="05000000000000000000" pitchFamily="2" charset="2"/>
              <a:buChar char="Ø"/>
            </a:pPr>
            <a:endParaRPr lang="en-US" sz="2400" b="1" dirty="0">
              <a:latin typeface="Bookman Old Style" panose="02050604050505020204" pitchFamily="18" charset="0"/>
            </a:endParaRPr>
          </a:p>
          <a:p>
            <a:pPr marL="342900" indent="-342900">
              <a:buFont typeface="Wingdings" panose="05000000000000000000" pitchFamily="2" charset="2"/>
              <a:buChar char="Ø"/>
            </a:pPr>
            <a:r>
              <a:rPr lang="en-US" sz="2400" dirty="0">
                <a:latin typeface="Bookman Old Style" panose="02050604050505020204" pitchFamily="18" charset="0"/>
              </a:rPr>
              <a:t>Bulk leakage (</a:t>
            </a:r>
            <a:r>
              <a:rPr lang="en-US" sz="2400" i="1" dirty="0" err="1">
                <a:latin typeface="Bookman Old Style" panose="02050604050505020204" pitchFamily="18" charset="0"/>
              </a:rPr>
              <a:t>I</a:t>
            </a:r>
            <a:r>
              <a:rPr lang="en-US" sz="2400" baseline="-25000" dirty="0" err="1">
                <a:latin typeface="Bookman Old Style" panose="02050604050505020204" pitchFamily="18" charset="0"/>
              </a:rPr>
              <a:t>bulk</a:t>
            </a:r>
            <a:r>
              <a:rPr lang="en-US" sz="2400" dirty="0">
                <a:latin typeface="Bookman Old Style" panose="02050604050505020204" pitchFamily="18" charset="0"/>
              </a:rPr>
              <a:t>) to the substrate of MW.</a:t>
            </a:r>
            <a:endParaRPr lang="en-US" sz="2400" b="1" dirty="0">
              <a:latin typeface="Bookman Old Style" panose="020506040505050202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3400" y="3548464"/>
            <a:ext cx="4227225" cy="3111965"/>
          </a:xfrm>
          <a:prstGeom prst="rect">
            <a:avLst/>
          </a:prstGeom>
        </p:spPr>
      </p:pic>
    </p:spTree>
    <p:extLst>
      <p:ext uri="{BB962C8B-B14F-4D97-AF65-F5344CB8AC3E}">
        <p14:creationId xmlns:p14="http://schemas.microsoft.com/office/powerpoint/2010/main" val="191787381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520200" y="130092"/>
            <a:ext cx="9087840" cy="808969"/>
          </a:xfrm>
          <a:prstGeom prst="rect">
            <a:avLst/>
          </a:prstGeom>
          <a:noFill/>
          <a:ln>
            <a:noFill/>
          </a:ln>
        </p:spPr>
        <p:txBody>
          <a:bodyPr lIns="0" tIns="0" rIns="0" bIns="0" anchor="ctr"/>
          <a:lstStyle/>
          <a:p>
            <a:pPr algn="ctr"/>
            <a:r>
              <a:rPr lang="en-IN" sz="3600" b="1" spc="-1" dirty="0">
                <a:solidFill>
                  <a:srgbClr val="000000"/>
                </a:solidFill>
                <a:uFill>
                  <a:solidFill>
                    <a:srgbClr val="FFFFFF"/>
                  </a:solidFill>
                </a:uFill>
                <a:latin typeface="Arial"/>
              </a:rPr>
              <a:t>DRT ANALYSIS</a:t>
            </a:r>
            <a:endParaRPr lang="en-IN" sz="3600" b="1" strike="noStrike" spc="-1" dirty="0">
              <a:solidFill>
                <a:srgbClr val="000000"/>
              </a:solidFill>
              <a:uFill>
                <a:solidFill>
                  <a:srgbClr val="FFFFFF"/>
                </a:solidFill>
              </a:uFill>
              <a:latin typeface="Arial"/>
            </a:endParaRPr>
          </a:p>
        </p:txBody>
      </p:sp>
      <p:sp>
        <p:nvSpPr>
          <p:cNvPr id="86" name="TextShape 2"/>
          <p:cNvSpPr txBox="1"/>
          <p:nvPr/>
        </p:nvSpPr>
        <p:spPr>
          <a:xfrm>
            <a:off x="773823" y="1077687"/>
            <a:ext cx="9071640" cy="5517986"/>
          </a:xfrm>
          <a:prstGeom prst="rect">
            <a:avLst/>
          </a:prstGeom>
          <a:noFill/>
          <a:ln>
            <a:noFill/>
          </a:ln>
        </p:spPr>
        <p:txBody>
          <a:bodyPr lIns="0" tIns="0" rIns="0" bIns="0"/>
          <a:lstStyle/>
          <a:p>
            <a:pPr marL="342900" indent="-342900">
              <a:buFont typeface="Wingdings" panose="05000000000000000000" pitchFamily="2" charset="2"/>
              <a:buChar char="v"/>
            </a:pPr>
            <a:r>
              <a:rPr lang="en-US" sz="2400" b="1" i="1" dirty="0">
                <a:latin typeface="Bookman Old Style" panose="02050604050505020204" pitchFamily="18" charset="0"/>
              </a:rPr>
              <a:t>Read Port Variation: </a:t>
            </a:r>
            <a:r>
              <a:rPr lang="en-US" sz="2400" dirty="0">
                <a:latin typeface="Bookman Old Style" panose="02050604050505020204" pitchFamily="18" charset="0"/>
              </a:rPr>
              <a:t>SN conditionally enables a current path between the RBL and the RWL to either discharge RBL when the cell holds a ‘1’, or keep it charged at </a:t>
            </a:r>
            <a:r>
              <a:rPr lang="en-US" sz="2400" i="1" dirty="0">
                <a:latin typeface="Bookman Old Style" panose="02050604050505020204" pitchFamily="18" charset="0"/>
              </a:rPr>
              <a:t>V</a:t>
            </a:r>
            <a:r>
              <a:rPr lang="en-US" sz="2400" baseline="-25000" dirty="0">
                <a:latin typeface="Bookman Old Style" panose="02050604050505020204" pitchFamily="18" charset="0"/>
              </a:rPr>
              <a:t>DD </a:t>
            </a:r>
            <a:r>
              <a:rPr lang="en-US" sz="2400" dirty="0">
                <a:latin typeface="Bookman Old Style" panose="02050604050505020204" pitchFamily="18" charset="0"/>
              </a:rPr>
              <a:t>when it holds a ‘0’. </a:t>
            </a:r>
          </a:p>
          <a:p>
            <a:pPr marL="342900" indent="-342900">
              <a:buFont typeface="Wingdings" panose="05000000000000000000" pitchFamily="2" charset="2"/>
              <a:buChar char="v"/>
            </a:pPr>
            <a:endParaRPr lang="en-US" sz="2400" b="1" dirty="0">
              <a:latin typeface="Bookman Old Style" panose="02050604050505020204" pitchFamily="18" charset="0"/>
            </a:endParaRPr>
          </a:p>
          <a:p>
            <a:pPr marL="342900" indent="-342900">
              <a:buFont typeface="Wingdings" panose="05000000000000000000" pitchFamily="2" charset="2"/>
              <a:buChar char="v"/>
            </a:pPr>
            <a:r>
              <a:rPr lang="en-US" sz="2400" dirty="0">
                <a:latin typeface="Bookman Old Style" panose="02050604050505020204" pitchFamily="18" charset="0"/>
              </a:rPr>
              <a:t>The RBL evaluation delay is often the </a:t>
            </a:r>
          </a:p>
          <a:p>
            <a:r>
              <a:rPr lang="en-US" sz="2400" dirty="0">
                <a:latin typeface="Bookman Old Style" panose="02050604050505020204" pitchFamily="18" charset="0"/>
              </a:rPr>
              <a:t>     dominant portion of the total read latency of</a:t>
            </a:r>
          </a:p>
          <a:p>
            <a:r>
              <a:rPr lang="en-US" sz="2400" dirty="0">
                <a:latin typeface="Bookman Old Style" panose="02050604050505020204" pitchFamily="18" charset="0"/>
              </a:rPr>
              <a:t>     the GC array due to the large RBL capacitance</a:t>
            </a:r>
          </a:p>
          <a:p>
            <a:r>
              <a:rPr lang="en-US" sz="2400" dirty="0">
                <a:latin typeface="Bookman Old Style" panose="02050604050505020204" pitchFamily="18" charset="0"/>
              </a:rPr>
              <a:t>     and degraded SN voltage.</a:t>
            </a:r>
          </a:p>
          <a:p>
            <a:endParaRPr lang="en-US" sz="2400" b="1" dirty="0">
              <a:latin typeface="Bookman Old Style" panose="02050604050505020204" pitchFamily="18" charset="0"/>
            </a:endParaRPr>
          </a:p>
          <a:p>
            <a:pPr marL="342900" indent="-342900">
              <a:buFont typeface="Wingdings" panose="05000000000000000000" pitchFamily="2" charset="2"/>
              <a:buChar char="v"/>
            </a:pPr>
            <a:r>
              <a:rPr lang="en-US" sz="2400" dirty="0">
                <a:latin typeface="Bookman Old Style" panose="02050604050505020204" pitchFamily="18" charset="0"/>
              </a:rPr>
              <a:t>Finally, a 1T read port is also affected by </a:t>
            </a:r>
          </a:p>
          <a:p>
            <a:r>
              <a:rPr lang="en-US" sz="2400" dirty="0">
                <a:latin typeface="Bookman Old Style" panose="02050604050505020204" pitchFamily="18" charset="0"/>
              </a:rPr>
              <a:t>     unselected transistors sharing the same </a:t>
            </a:r>
          </a:p>
          <a:p>
            <a:r>
              <a:rPr lang="en-US" sz="2400" dirty="0">
                <a:latin typeface="Bookman Old Style" panose="02050604050505020204" pitchFamily="18" charset="0"/>
              </a:rPr>
              <a:t>     column, which cause the RBL voltage to saturate at a level close to </a:t>
            </a:r>
            <a:r>
              <a:rPr lang="en-US" sz="2400" i="1" dirty="0">
                <a:latin typeface="Bookman Old Style" panose="02050604050505020204" pitchFamily="18" charset="0"/>
              </a:rPr>
              <a:t>V</a:t>
            </a:r>
            <a:r>
              <a:rPr lang="en-US" sz="2400" baseline="-25000" dirty="0">
                <a:latin typeface="Bookman Old Style" panose="02050604050505020204" pitchFamily="18" charset="0"/>
              </a:rPr>
              <a:t>DD</a:t>
            </a:r>
            <a:r>
              <a:rPr lang="en-US" sz="2400" dirty="0">
                <a:latin typeface="Bookman Old Style" panose="02050604050505020204" pitchFamily="18" charset="0"/>
              </a:rPr>
              <a:t>-</a:t>
            </a:r>
            <a:r>
              <a:rPr lang="en-US" sz="2400" i="1" dirty="0">
                <a:latin typeface="Bookman Old Style" panose="02050604050505020204" pitchFamily="18" charset="0"/>
              </a:rPr>
              <a:t>V</a:t>
            </a:r>
            <a:r>
              <a:rPr lang="en-US" sz="2400" baseline="-25000" dirty="0">
                <a:latin typeface="Bookman Old Style" panose="02050604050505020204" pitchFamily="18" charset="0"/>
              </a:rPr>
              <a:t>T.</a:t>
            </a:r>
          </a:p>
          <a:p>
            <a:endParaRPr lang="en-US" sz="2400" b="1" baseline="-25000" dirty="0">
              <a:latin typeface="Bookman Old Style" panose="02050604050505020204" pitchFamily="18" charset="0"/>
            </a:endParaRPr>
          </a:p>
          <a:p>
            <a:pPr marL="342900" indent="-342900">
              <a:buFont typeface="Wingdings" panose="05000000000000000000" pitchFamily="2" charset="2"/>
              <a:buChar char="v"/>
            </a:pPr>
            <a:r>
              <a:rPr lang="en-US" sz="2400" dirty="0">
                <a:latin typeface="Bookman Old Style" panose="02050604050505020204" pitchFamily="18" charset="0"/>
              </a:rPr>
              <a:t>In order to avoid RBL saturation, a 2T read port is incorporated in the 3T GC.</a:t>
            </a:r>
            <a:endParaRPr lang="en-US" sz="2400" b="1" dirty="0">
              <a:latin typeface="Bookman Old Style" panose="020506040505050202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2589320"/>
            <a:ext cx="3444664" cy="2732187"/>
          </a:xfrm>
          <a:prstGeom prst="rect">
            <a:avLst/>
          </a:prstGeom>
        </p:spPr>
      </p:pic>
    </p:spTree>
    <p:extLst>
      <p:ext uri="{BB962C8B-B14F-4D97-AF65-F5344CB8AC3E}">
        <p14:creationId xmlns:p14="http://schemas.microsoft.com/office/powerpoint/2010/main" val="358534644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496392" y="163286"/>
            <a:ext cx="9087840" cy="1079306"/>
          </a:xfrm>
          <a:prstGeom prst="rect">
            <a:avLst/>
          </a:prstGeom>
          <a:noFill/>
          <a:ln>
            <a:noFill/>
          </a:ln>
        </p:spPr>
        <p:txBody>
          <a:bodyPr lIns="0" tIns="0" rIns="0" bIns="0" anchor="ctr"/>
          <a:lstStyle/>
          <a:p>
            <a:pPr algn="ctr"/>
            <a:r>
              <a:rPr lang="en-IN" sz="3600" b="1" spc="-1" dirty="0">
                <a:solidFill>
                  <a:srgbClr val="000000"/>
                </a:solidFill>
                <a:uFill>
                  <a:solidFill>
                    <a:srgbClr val="FFFFFF"/>
                  </a:solidFill>
                </a:uFill>
                <a:latin typeface="Arial"/>
              </a:rPr>
              <a:t>DRT ANALYSIS</a:t>
            </a:r>
            <a:endParaRPr lang="en-IN" sz="3600" b="1" strike="noStrike" spc="-1" dirty="0">
              <a:solidFill>
                <a:srgbClr val="000000"/>
              </a:solidFill>
              <a:uFill>
                <a:solidFill>
                  <a:srgbClr val="FFFFFF"/>
                </a:solidFill>
              </a:uFill>
              <a:latin typeface="Arial"/>
            </a:endParaRPr>
          </a:p>
        </p:txBody>
      </p:sp>
      <p:sp>
        <p:nvSpPr>
          <p:cNvPr id="86" name="TextShape 2"/>
          <p:cNvSpPr txBox="1"/>
          <p:nvPr/>
        </p:nvSpPr>
        <p:spPr>
          <a:xfrm>
            <a:off x="773823" y="1242593"/>
            <a:ext cx="9071640" cy="5353080"/>
          </a:xfrm>
          <a:prstGeom prst="rect">
            <a:avLst/>
          </a:prstGeom>
          <a:noFill/>
          <a:ln>
            <a:noFill/>
          </a:ln>
        </p:spPr>
        <p:txBody>
          <a:bodyPr lIns="0" tIns="0" rIns="0" bIns="0"/>
          <a:lstStyle/>
          <a:p>
            <a:pPr marL="342900" indent="-342900">
              <a:buFont typeface="Wingdings" panose="05000000000000000000" pitchFamily="2" charset="2"/>
              <a:buChar char="v"/>
            </a:pPr>
            <a:r>
              <a:rPr lang="en-US" sz="2400" dirty="0">
                <a:latin typeface="Bookman Old Style" panose="02050604050505020204" pitchFamily="18" charset="0"/>
              </a:rPr>
              <a:t>The RWL is connected to the gate of MR, </a:t>
            </a:r>
          </a:p>
          <a:p>
            <a:r>
              <a:rPr lang="en-US" sz="2400" dirty="0">
                <a:latin typeface="Bookman Old Style" panose="02050604050505020204" pitchFamily="18" charset="0"/>
              </a:rPr>
              <a:t>     decoupling MS from the RBL when the </a:t>
            </a:r>
          </a:p>
          <a:p>
            <a:r>
              <a:rPr lang="en-US" sz="2400" dirty="0">
                <a:latin typeface="Bookman Old Style" panose="02050604050505020204" pitchFamily="18" charset="0"/>
              </a:rPr>
              <a:t>cell is not selected.</a:t>
            </a:r>
          </a:p>
          <a:p>
            <a:endParaRPr lang="en-US" sz="2400" b="1" dirty="0">
              <a:latin typeface="Bookman Old Style" panose="02050604050505020204" pitchFamily="18" charset="0"/>
            </a:endParaRPr>
          </a:p>
          <a:p>
            <a:pPr marL="342900" indent="-342900">
              <a:buFont typeface="Wingdings" panose="05000000000000000000" pitchFamily="2" charset="2"/>
              <a:buChar char="v"/>
            </a:pPr>
            <a:r>
              <a:rPr lang="en-US" sz="2400" dirty="0">
                <a:latin typeface="Bookman Old Style" panose="02050604050505020204" pitchFamily="18" charset="0"/>
              </a:rPr>
              <a:t>The simulations were conducted under </a:t>
            </a:r>
          </a:p>
          <a:p>
            <a:r>
              <a:rPr lang="en-US" sz="2400" dirty="0">
                <a:latin typeface="Bookman Old Style" panose="02050604050505020204" pitchFamily="18" charset="0"/>
              </a:rPr>
              <a:t>     worst-case biasing conditions with all </a:t>
            </a:r>
          </a:p>
          <a:p>
            <a:r>
              <a:rPr lang="en-US" sz="2400" dirty="0">
                <a:latin typeface="Bookman Old Style" panose="02050604050505020204" pitchFamily="18" charset="0"/>
              </a:rPr>
              <a:t>the  unselected cells in the column storing</a:t>
            </a:r>
          </a:p>
          <a:p>
            <a:r>
              <a:rPr lang="en-US" sz="2400" dirty="0">
                <a:latin typeface="Bookman Old Style" panose="02050604050505020204" pitchFamily="18" charset="0"/>
              </a:rPr>
              <a:t> a ‘1’,causing the RBL voltage of the 1T read</a:t>
            </a:r>
          </a:p>
          <a:p>
            <a:r>
              <a:rPr lang="en-US" sz="2400" dirty="0">
                <a:latin typeface="Bookman Old Style" panose="02050604050505020204" pitchFamily="18" charset="0"/>
              </a:rPr>
              <a:t> port to saturate at a level close to </a:t>
            </a:r>
            <a:r>
              <a:rPr lang="en-US" sz="2400" i="1" dirty="0">
                <a:latin typeface="Bookman Old Style" panose="02050604050505020204" pitchFamily="18" charset="0"/>
              </a:rPr>
              <a:t>V</a:t>
            </a:r>
            <a:r>
              <a:rPr lang="en-US" sz="2400" baseline="-25000" dirty="0">
                <a:latin typeface="Bookman Old Style" panose="02050604050505020204" pitchFamily="18" charset="0"/>
              </a:rPr>
              <a:t>DD</a:t>
            </a:r>
            <a:r>
              <a:rPr lang="en-US" sz="2400" dirty="0">
                <a:latin typeface="Bookman Old Style" panose="02050604050505020204" pitchFamily="18" charset="0"/>
              </a:rPr>
              <a:t>-</a:t>
            </a:r>
            <a:r>
              <a:rPr lang="en-US" sz="2400" i="1" dirty="0">
                <a:latin typeface="Bookman Old Style" panose="02050604050505020204" pitchFamily="18" charset="0"/>
              </a:rPr>
              <a:t>V</a:t>
            </a:r>
            <a:r>
              <a:rPr lang="en-US" sz="2400" baseline="-25000" dirty="0">
                <a:latin typeface="Bookman Old Style" panose="02050604050505020204" pitchFamily="18" charset="0"/>
              </a:rPr>
              <a:t>T </a:t>
            </a:r>
            <a:r>
              <a:rPr lang="en-US" sz="2400" dirty="0">
                <a:latin typeface="Bookman Old Style" panose="02050604050505020204" pitchFamily="18" charset="0"/>
              </a:rPr>
              <a:t>before </a:t>
            </a:r>
          </a:p>
          <a:p>
            <a:r>
              <a:rPr lang="en-US" sz="2400" dirty="0">
                <a:latin typeface="Bookman Old Style" panose="02050604050505020204" pitchFamily="18" charset="0"/>
              </a:rPr>
              <a:t>   completely discharging to GND. </a:t>
            </a:r>
          </a:p>
          <a:p>
            <a:endParaRPr lang="en-US" sz="2400" b="1" dirty="0">
              <a:latin typeface="Bookman Old Style" panose="02050604050505020204" pitchFamily="18" charset="0"/>
            </a:endParaRPr>
          </a:p>
          <a:p>
            <a:pPr marL="342900" indent="-342900">
              <a:buFont typeface="Wingdings" panose="05000000000000000000" pitchFamily="2" charset="2"/>
              <a:buChar char="v"/>
            </a:pPr>
            <a:r>
              <a:rPr lang="en-US" sz="2400" dirty="0">
                <a:latin typeface="Bookman Old Style" panose="02050604050505020204" pitchFamily="18" charset="0"/>
              </a:rPr>
              <a:t>The RBL voltage of the 2T read</a:t>
            </a:r>
          </a:p>
          <a:p>
            <a:r>
              <a:rPr lang="en-US" sz="2400" dirty="0">
                <a:latin typeface="Bookman Old Style" panose="02050604050505020204" pitchFamily="18" charset="0"/>
              </a:rPr>
              <a:t> port discharges close to GND when</a:t>
            </a:r>
          </a:p>
          <a:p>
            <a:r>
              <a:rPr lang="en-US" sz="2400" dirty="0">
                <a:latin typeface="Bookman Old Style" panose="02050604050505020204" pitchFamily="18" charset="0"/>
              </a:rPr>
              <a:t> the SN voltage is high enough in </a:t>
            </a:r>
          </a:p>
          <a:p>
            <a:r>
              <a:rPr lang="en-US" sz="2400" dirty="0">
                <a:latin typeface="Bookman Old Style" panose="02050604050505020204" pitchFamily="18" charset="0"/>
              </a:rPr>
              <a:t>order to completely discharge RBL </a:t>
            </a:r>
          </a:p>
          <a:p>
            <a:r>
              <a:rPr lang="en-US" sz="2400" dirty="0">
                <a:latin typeface="Bookman Old Style" panose="02050604050505020204" pitchFamily="18" charset="0"/>
              </a:rPr>
              <a:t>within the 1ns read access.</a:t>
            </a:r>
          </a:p>
          <a:p>
            <a:endParaRPr lang="en-US" sz="2400" b="1" dirty="0">
              <a:latin typeface="Bookman Old Style" panose="020506040505050202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2543" y="691424"/>
            <a:ext cx="2562919" cy="3197567"/>
          </a:xfrm>
          <a:prstGeom prst="rect">
            <a:avLst/>
          </a:prstGeom>
        </p:spPr>
      </p:pic>
      <p:pic>
        <p:nvPicPr>
          <p:cNvPr id="4" name="Picture 3"/>
          <p:cNvPicPr>
            <a:picLocks noChangeAspect="1"/>
          </p:cNvPicPr>
          <p:nvPr/>
        </p:nvPicPr>
        <p:blipFill>
          <a:blip r:embed="rId3"/>
          <a:stretch>
            <a:fillRect/>
          </a:stretch>
        </p:blipFill>
        <p:spPr>
          <a:xfrm>
            <a:off x="6112911" y="4696728"/>
            <a:ext cx="3732551" cy="2699661"/>
          </a:xfrm>
          <a:prstGeom prst="rect">
            <a:avLst/>
          </a:prstGeom>
        </p:spPr>
      </p:pic>
    </p:spTree>
    <p:extLst>
      <p:ext uri="{BB962C8B-B14F-4D97-AF65-F5344CB8AC3E}">
        <p14:creationId xmlns:p14="http://schemas.microsoft.com/office/powerpoint/2010/main" val="359885897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504000" y="228601"/>
            <a:ext cx="9087840" cy="865414"/>
          </a:xfrm>
          <a:prstGeom prst="rect">
            <a:avLst/>
          </a:prstGeom>
          <a:noFill/>
          <a:ln>
            <a:noFill/>
          </a:ln>
        </p:spPr>
        <p:txBody>
          <a:bodyPr lIns="0" tIns="0" rIns="0" bIns="0" anchor="ctr"/>
          <a:lstStyle/>
          <a:p>
            <a:pPr algn="ctr"/>
            <a:r>
              <a:rPr lang="en-IN" sz="3600" b="1" spc="-1" dirty="0">
                <a:solidFill>
                  <a:srgbClr val="000000"/>
                </a:solidFill>
                <a:uFill>
                  <a:solidFill>
                    <a:srgbClr val="FFFFFF"/>
                  </a:solidFill>
                </a:uFill>
                <a:latin typeface="Arial"/>
              </a:rPr>
              <a:t>IDRT </a:t>
            </a:r>
            <a:endParaRPr lang="en-IN" sz="3600" b="1" strike="noStrike" spc="-1" dirty="0">
              <a:solidFill>
                <a:srgbClr val="000000"/>
              </a:solidFill>
              <a:uFill>
                <a:solidFill>
                  <a:srgbClr val="FFFFFF"/>
                </a:solidFill>
              </a:uFill>
              <a:latin typeface="Arial"/>
            </a:endParaRPr>
          </a:p>
        </p:txBody>
      </p:sp>
      <p:sp>
        <p:nvSpPr>
          <p:cNvPr id="86" name="TextShape 2"/>
          <p:cNvSpPr txBox="1"/>
          <p:nvPr/>
        </p:nvSpPr>
        <p:spPr>
          <a:xfrm>
            <a:off x="773823" y="930729"/>
            <a:ext cx="9071640" cy="6628946"/>
          </a:xfrm>
          <a:prstGeom prst="rect">
            <a:avLst/>
          </a:prstGeom>
          <a:noFill/>
          <a:ln>
            <a:noFill/>
          </a:ln>
        </p:spPr>
        <p:txBody>
          <a:bodyPr lIns="0" tIns="0" rIns="0" bIns="0"/>
          <a:lstStyle/>
          <a:p>
            <a:pPr marL="342900" indent="-342900">
              <a:buFont typeface="Wingdings" panose="05000000000000000000" pitchFamily="2" charset="2"/>
              <a:buChar char="v"/>
            </a:pPr>
            <a:r>
              <a:rPr lang="en-US" sz="2400" dirty="0">
                <a:latin typeface="Bookman Old Style" panose="02050604050505020204" pitchFamily="18" charset="0"/>
              </a:rPr>
              <a:t>The DRT is determined according to the maximum time interval after a write operation until the moment when the current through the active read port crosses a critical threshold.</a:t>
            </a:r>
          </a:p>
          <a:p>
            <a:pPr marL="342900" indent="-342900">
              <a:buFont typeface="Wingdings" panose="05000000000000000000" pitchFamily="2" charset="2"/>
              <a:buChar char="v"/>
            </a:pPr>
            <a:endParaRPr lang="en-US" sz="2400" b="1" dirty="0">
              <a:latin typeface="Bookman Old Style" panose="02050604050505020204" pitchFamily="18" charset="0"/>
            </a:endParaRPr>
          </a:p>
          <a:p>
            <a:pPr marL="342900" indent="-342900">
              <a:buFont typeface="Wingdings" panose="05000000000000000000" pitchFamily="2" charset="2"/>
              <a:buChar char="v"/>
            </a:pPr>
            <a:r>
              <a:rPr lang="en-US" sz="2400" dirty="0">
                <a:latin typeface="Bookman Old Style" panose="02050604050505020204" pitchFamily="18" charset="0"/>
              </a:rPr>
              <a:t>It contains three phases. It is illustrated for 3T NMOS GC.</a:t>
            </a:r>
          </a:p>
          <a:p>
            <a:pPr marL="342900" indent="-342900">
              <a:buFont typeface="Wingdings" panose="05000000000000000000" pitchFamily="2" charset="2"/>
              <a:buChar char="v"/>
            </a:pPr>
            <a:endParaRPr lang="en-US" sz="2400" dirty="0">
              <a:latin typeface="Bookman Old Style" panose="02050604050505020204" pitchFamily="18" charset="0"/>
            </a:endParaRPr>
          </a:p>
          <a:p>
            <a:pPr marL="342900" indent="-342900">
              <a:buFont typeface="Wingdings" panose="05000000000000000000" pitchFamily="2" charset="2"/>
              <a:buChar char="v"/>
            </a:pPr>
            <a:r>
              <a:rPr lang="en-US" sz="2400" b="1" dirty="0">
                <a:latin typeface="Bookman Old Style" panose="02050604050505020204" pitchFamily="18" charset="0"/>
              </a:rPr>
              <a:t>1) EDRT Measurement : </a:t>
            </a:r>
            <a:r>
              <a:rPr lang="en-US" sz="2400" dirty="0">
                <a:latin typeface="Bookman Old Style" panose="02050604050505020204" pitchFamily="18" charset="0"/>
              </a:rPr>
              <a:t>The load of the GCs sharing the same column is added to the shared RBL and a sense amplifier is used to sense the RBL voltage.</a:t>
            </a:r>
          </a:p>
          <a:p>
            <a:pPr marL="342900" indent="-342900">
              <a:buFont typeface="Wingdings" panose="05000000000000000000" pitchFamily="2" charset="2"/>
              <a:buChar char="v"/>
            </a:pPr>
            <a:endParaRPr lang="en-US" sz="2400" b="1" dirty="0">
              <a:latin typeface="Bookman Old Style" panose="02050604050505020204" pitchFamily="18" charset="0"/>
            </a:endParaRPr>
          </a:p>
          <a:p>
            <a:pPr marL="342900" indent="-342900">
              <a:buFont typeface="Wingdings" panose="05000000000000000000" pitchFamily="2" charset="2"/>
              <a:buChar char="v"/>
            </a:pPr>
            <a:r>
              <a:rPr lang="en-US" sz="2400" dirty="0">
                <a:latin typeface="Bookman Old Style" panose="02050604050505020204" pitchFamily="18" charset="0"/>
              </a:rPr>
              <a:t>During the idle phase, the WBL is forced to the opposite voltage of the written value in order to apply worst-case biasing conditions.</a:t>
            </a:r>
          </a:p>
          <a:p>
            <a:pPr marL="342900" indent="-342900">
              <a:buFont typeface="Wingdings" panose="05000000000000000000" pitchFamily="2" charset="2"/>
              <a:buChar char="v"/>
            </a:pPr>
            <a:endParaRPr lang="en-US" sz="2400" b="1" dirty="0">
              <a:latin typeface="Bookman Old Style" panose="02050604050505020204" pitchFamily="18" charset="0"/>
            </a:endParaRPr>
          </a:p>
          <a:p>
            <a:pPr marL="342900" indent="-342900">
              <a:buFont typeface="Wingdings" panose="05000000000000000000" pitchFamily="2" charset="2"/>
              <a:buChar char="v"/>
            </a:pPr>
            <a:r>
              <a:rPr lang="en-US" sz="2400" dirty="0">
                <a:latin typeface="Bookman Old Style" panose="02050604050505020204" pitchFamily="18" charset="0"/>
              </a:rPr>
              <a:t>Then, a trial read operation is performed following a determined idle phase and the output is compared with the written value.</a:t>
            </a:r>
          </a:p>
          <a:p>
            <a:pPr marL="342900" indent="-342900">
              <a:buFont typeface="Wingdings" panose="05000000000000000000" pitchFamily="2" charset="2"/>
              <a:buChar char="v"/>
            </a:pPr>
            <a:endParaRPr lang="en-US" sz="2400" b="1" dirty="0">
              <a:latin typeface="Bookman Old Style" panose="02050604050505020204" pitchFamily="18" charset="0"/>
            </a:endParaRPr>
          </a:p>
          <a:p>
            <a:pPr marL="342900" indent="-342900">
              <a:buFont typeface="Wingdings" panose="05000000000000000000" pitchFamily="2" charset="2"/>
              <a:buChar char="v"/>
            </a:pPr>
            <a:r>
              <a:rPr lang="en-US" sz="2400" dirty="0">
                <a:latin typeface="Bookman Old Style" panose="02050604050505020204" pitchFamily="18" charset="0"/>
              </a:rPr>
              <a:t>It is repeated for longer idle phases until the read operation is incorrect and the corresponding voltage of SN is noted.</a:t>
            </a:r>
          </a:p>
        </p:txBody>
      </p:sp>
    </p:spTree>
    <p:extLst>
      <p:ext uri="{BB962C8B-B14F-4D97-AF65-F5344CB8AC3E}">
        <p14:creationId xmlns:p14="http://schemas.microsoft.com/office/powerpoint/2010/main" val="5657418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504000" y="209703"/>
            <a:ext cx="9087840" cy="814261"/>
          </a:xfrm>
          <a:prstGeom prst="rect">
            <a:avLst/>
          </a:prstGeom>
          <a:noFill/>
          <a:ln>
            <a:noFill/>
          </a:ln>
        </p:spPr>
        <p:txBody>
          <a:bodyPr lIns="0" tIns="0" rIns="0" bIns="0" anchor="ctr"/>
          <a:lstStyle/>
          <a:p>
            <a:pPr algn="ctr"/>
            <a:r>
              <a:rPr lang="en-IN" sz="3600" b="1" spc="-1" dirty="0">
                <a:solidFill>
                  <a:srgbClr val="000000"/>
                </a:solidFill>
                <a:uFill>
                  <a:solidFill>
                    <a:srgbClr val="FFFFFF"/>
                  </a:solidFill>
                </a:uFill>
                <a:latin typeface="Arial"/>
              </a:rPr>
              <a:t>IDRT </a:t>
            </a:r>
            <a:endParaRPr lang="en-IN" sz="3600" b="1" strike="noStrike" spc="-1" dirty="0">
              <a:solidFill>
                <a:srgbClr val="000000"/>
              </a:solidFill>
              <a:uFill>
                <a:solidFill>
                  <a:srgbClr val="FFFFFF"/>
                </a:solidFill>
              </a:uFill>
              <a:latin typeface="Arial"/>
            </a:endParaRPr>
          </a:p>
        </p:txBody>
      </p:sp>
      <p:sp>
        <p:nvSpPr>
          <p:cNvPr id="86" name="TextShape 2"/>
          <p:cNvSpPr txBox="1"/>
          <p:nvPr/>
        </p:nvSpPr>
        <p:spPr>
          <a:xfrm>
            <a:off x="504000" y="881744"/>
            <a:ext cx="9071640" cy="6923314"/>
          </a:xfrm>
          <a:prstGeom prst="rect">
            <a:avLst/>
          </a:prstGeom>
          <a:noFill/>
          <a:ln>
            <a:noFill/>
          </a:ln>
        </p:spPr>
        <p:txBody>
          <a:bodyPr lIns="0" tIns="0" rIns="0" bIns="0"/>
          <a:lstStyle/>
          <a:p>
            <a:pPr marL="342900" lvl="0" indent="-342900">
              <a:buFont typeface="Wingdings" panose="05000000000000000000" pitchFamily="2" charset="2"/>
              <a:buChar char="v"/>
            </a:pPr>
            <a:r>
              <a:rPr lang="en-US" sz="2400" b="1" dirty="0">
                <a:latin typeface="Bookman Old Style" panose="02050604050505020204" pitchFamily="18" charset="0"/>
              </a:rPr>
              <a:t>Reference Current Acquisition </a:t>
            </a:r>
            <a:r>
              <a:rPr lang="en-US" sz="2400" dirty="0">
                <a:latin typeface="Bookman Old Style" panose="02050604050505020204" pitchFamily="18" charset="0"/>
              </a:rPr>
              <a:t>: In this phase, we find critical current through the read port (</a:t>
            </a:r>
            <a:r>
              <a:rPr lang="en-US" sz="2400" i="1" dirty="0">
                <a:latin typeface="Bookman Old Style" panose="02050604050505020204" pitchFamily="18" charset="0"/>
              </a:rPr>
              <a:t>I</a:t>
            </a:r>
            <a:r>
              <a:rPr lang="en-US" sz="2400" baseline="-25000" dirty="0">
                <a:latin typeface="Bookman Old Style" panose="02050604050505020204" pitchFamily="18" charset="0"/>
              </a:rPr>
              <a:t>EDRT</a:t>
            </a:r>
            <a:r>
              <a:rPr lang="en-US" sz="2400" dirty="0">
                <a:latin typeface="Bookman Old Style" panose="02050604050505020204" pitchFamily="18" charset="0"/>
              </a:rPr>
              <a:t>) that still ensures a successful read operation.</a:t>
            </a:r>
          </a:p>
          <a:p>
            <a:pPr marL="342900" lvl="0" indent="-342900">
              <a:buFont typeface="Wingdings" panose="05000000000000000000" pitchFamily="2" charset="2"/>
              <a:buChar char="v"/>
            </a:pPr>
            <a:endParaRPr lang="en-US" sz="2400" b="1" dirty="0">
              <a:latin typeface="Bookman Old Style" panose="02050604050505020204" pitchFamily="18" charset="0"/>
            </a:endParaRPr>
          </a:p>
          <a:p>
            <a:pPr marL="342900" lvl="0" indent="-342900">
              <a:buFont typeface="Wingdings" panose="05000000000000000000" pitchFamily="2" charset="2"/>
              <a:buChar char="v"/>
            </a:pPr>
            <a:r>
              <a:rPr lang="en-US" sz="2400" dirty="0">
                <a:latin typeface="Bookman Old Style" panose="02050604050505020204" pitchFamily="18" charset="0"/>
              </a:rPr>
              <a:t>The value of </a:t>
            </a:r>
            <a:r>
              <a:rPr lang="en-US" sz="2400" i="1" dirty="0">
                <a:latin typeface="Bookman Old Style" panose="02050604050505020204" pitchFamily="18" charset="0"/>
              </a:rPr>
              <a:t>I</a:t>
            </a:r>
            <a:r>
              <a:rPr lang="en-US" sz="2400" baseline="-25000" dirty="0">
                <a:latin typeface="Bookman Old Style" panose="02050604050505020204" pitchFamily="18" charset="0"/>
              </a:rPr>
              <a:t>EDRT </a:t>
            </a:r>
            <a:r>
              <a:rPr lang="en-US" sz="2400" dirty="0">
                <a:latin typeface="Bookman Old Style" panose="02050604050505020204" pitchFamily="18" charset="0"/>
              </a:rPr>
              <a:t>is obtained using the test-bench shown in Figure.</a:t>
            </a:r>
          </a:p>
          <a:p>
            <a:pPr marL="342900" lvl="0" indent="-342900">
              <a:buFont typeface="Wingdings" panose="05000000000000000000" pitchFamily="2" charset="2"/>
              <a:buChar char="v"/>
            </a:pPr>
            <a:endParaRPr lang="en-US" sz="2400" b="1" dirty="0">
              <a:latin typeface="Bookman Old Style" panose="02050604050505020204" pitchFamily="18" charset="0"/>
            </a:endParaRPr>
          </a:p>
          <a:p>
            <a:pPr marL="342900" lvl="0" indent="-342900">
              <a:buFont typeface="Wingdings" panose="05000000000000000000" pitchFamily="2" charset="2"/>
              <a:buChar char="v"/>
            </a:pPr>
            <a:r>
              <a:rPr lang="en-US" sz="2400" dirty="0">
                <a:latin typeface="Bookman Old Style" panose="02050604050505020204" pitchFamily="18" charset="0"/>
              </a:rPr>
              <a:t>The previously evaluated </a:t>
            </a:r>
            <a:r>
              <a:rPr lang="en-US" sz="2400" i="1" dirty="0">
                <a:latin typeface="Bookman Old Style" panose="02050604050505020204" pitchFamily="18" charset="0"/>
              </a:rPr>
              <a:t>V</a:t>
            </a:r>
            <a:r>
              <a:rPr lang="en-US" sz="2400" baseline="-25000" dirty="0">
                <a:latin typeface="Bookman Old Style" panose="02050604050505020204" pitchFamily="18" charset="0"/>
              </a:rPr>
              <a:t>EDRT </a:t>
            </a:r>
            <a:r>
              <a:rPr lang="en-US" sz="2400" dirty="0">
                <a:latin typeface="Bookman Old Style" panose="02050604050505020204" pitchFamily="18" charset="0"/>
              </a:rPr>
              <a:t>is</a:t>
            </a:r>
          </a:p>
          <a:p>
            <a:pPr lvl="0"/>
            <a:r>
              <a:rPr lang="en-US" sz="2400" dirty="0">
                <a:latin typeface="Bookman Old Style" panose="02050604050505020204" pitchFamily="18" charset="0"/>
              </a:rPr>
              <a:t>  applied to the storage node (</a:t>
            </a:r>
            <a:r>
              <a:rPr lang="en-US" sz="2400" dirty="0" err="1">
                <a:latin typeface="Bookman Old Style" panose="02050604050505020204" pitchFamily="18" charset="0"/>
              </a:rPr>
              <a:t>SNa</a:t>
            </a:r>
            <a:r>
              <a:rPr lang="en-US" sz="2400" dirty="0">
                <a:latin typeface="Bookman Old Style" panose="02050604050505020204" pitchFamily="18" charset="0"/>
              </a:rPr>
              <a:t>), </a:t>
            </a:r>
          </a:p>
          <a:p>
            <a:pPr lvl="0"/>
            <a:r>
              <a:rPr lang="en-US" sz="2400" dirty="0">
                <a:latin typeface="Bookman Old Style" panose="02050604050505020204" pitchFamily="18" charset="0"/>
              </a:rPr>
              <a:t> followed by the assertion of the RWL</a:t>
            </a:r>
          </a:p>
          <a:p>
            <a:pPr lvl="0"/>
            <a:r>
              <a:rPr lang="en-US" sz="2400" dirty="0">
                <a:latin typeface="Bookman Old Style" panose="02050604050505020204" pitchFamily="18" charset="0"/>
              </a:rPr>
              <a:t> and the pre-charge of the</a:t>
            </a:r>
          </a:p>
          <a:p>
            <a:pPr lvl="0"/>
            <a:r>
              <a:rPr lang="en-US" sz="2400" dirty="0">
                <a:latin typeface="Bookman Old Style" panose="02050604050505020204" pitchFamily="18" charset="0"/>
              </a:rPr>
              <a:t>   RBL (e.g., to </a:t>
            </a:r>
            <a:r>
              <a:rPr lang="en-US" sz="2400" i="1" dirty="0">
                <a:latin typeface="Bookman Old Style" panose="02050604050505020204" pitchFamily="18" charset="0"/>
              </a:rPr>
              <a:t>V</a:t>
            </a:r>
            <a:r>
              <a:rPr lang="en-US" sz="2400" baseline="-25000" dirty="0">
                <a:latin typeface="Bookman Old Style" panose="02050604050505020204" pitchFamily="18" charset="0"/>
              </a:rPr>
              <a:t>DD </a:t>
            </a:r>
            <a:r>
              <a:rPr lang="en-US" sz="2400" dirty="0">
                <a:latin typeface="Bookman Old Style" panose="02050604050505020204" pitchFamily="18" charset="0"/>
              </a:rPr>
              <a:t>for an NMOS-only read port).</a:t>
            </a:r>
          </a:p>
          <a:p>
            <a:pPr marL="342900" lvl="0" indent="-342900">
              <a:buFont typeface="Wingdings" panose="05000000000000000000" pitchFamily="2" charset="2"/>
              <a:buChar char="v"/>
            </a:pPr>
            <a:endParaRPr lang="en-US" sz="2400" b="1" dirty="0">
              <a:latin typeface="Bookman Old Style" panose="02050604050505020204" pitchFamily="18" charset="0"/>
            </a:endParaRPr>
          </a:p>
          <a:p>
            <a:pPr marL="342900" indent="-342900">
              <a:buFont typeface="Wingdings" panose="05000000000000000000" pitchFamily="2" charset="2"/>
              <a:buChar char="v"/>
            </a:pPr>
            <a:r>
              <a:rPr lang="en-US" sz="2400" dirty="0">
                <a:latin typeface="Bookman Old Style" panose="02050604050505020204" pitchFamily="18" charset="0"/>
              </a:rPr>
              <a:t>The </a:t>
            </a:r>
            <a:r>
              <a:rPr lang="en-US" sz="2400" i="1" dirty="0">
                <a:latin typeface="Bookman Old Style" panose="02050604050505020204" pitchFamily="18" charset="0"/>
              </a:rPr>
              <a:t>I</a:t>
            </a:r>
            <a:r>
              <a:rPr lang="en-US" sz="2400" baseline="-25000" dirty="0">
                <a:latin typeface="Bookman Old Style" panose="02050604050505020204" pitchFamily="18" charset="0"/>
              </a:rPr>
              <a:t>EDRT </a:t>
            </a:r>
            <a:r>
              <a:rPr lang="en-US" sz="2400" dirty="0">
                <a:latin typeface="Bookman Old Style" panose="02050604050505020204" pitchFamily="18" charset="0"/>
              </a:rPr>
              <a:t>is evaluated as the DC current which </a:t>
            </a:r>
          </a:p>
          <a:p>
            <a:r>
              <a:rPr lang="en-US" sz="2400" dirty="0">
                <a:latin typeface="Bookman Old Style" panose="02050604050505020204" pitchFamily="18" charset="0"/>
              </a:rPr>
              <a:t>    dis-charges the RBL for the considered operating point.</a:t>
            </a:r>
          </a:p>
          <a:p>
            <a:endParaRPr lang="en-US" sz="2400" dirty="0">
              <a:latin typeface="Bookman Old Style" panose="02050604050505020204" pitchFamily="18" charset="0"/>
            </a:endParaRPr>
          </a:p>
          <a:p>
            <a:pPr marL="342900" indent="-342900">
              <a:buFont typeface="Wingdings" panose="05000000000000000000" pitchFamily="2" charset="2"/>
              <a:buChar char="v"/>
            </a:pPr>
            <a:r>
              <a:rPr lang="en-US" sz="2400" i="1" dirty="0">
                <a:latin typeface="Bookman Old Style" panose="02050604050505020204" pitchFamily="18" charset="0"/>
              </a:rPr>
              <a:t>I</a:t>
            </a:r>
            <a:r>
              <a:rPr lang="en-US" sz="2400" baseline="-25000" dirty="0">
                <a:latin typeface="Bookman Old Style" panose="02050604050505020204" pitchFamily="18" charset="0"/>
              </a:rPr>
              <a:t>EDRT</a:t>
            </a:r>
            <a:r>
              <a:rPr lang="en-US" sz="2400" dirty="0">
                <a:latin typeface="Bookman Old Style" panose="02050604050505020204" pitchFamily="18" charset="0"/>
              </a:rPr>
              <a:t>  represents the minimum/maximum read-port current that is necessary for a  correct read operation.</a:t>
            </a:r>
          </a:p>
          <a:p>
            <a:pPr marL="342900" lvl="0" indent="-342900">
              <a:buFont typeface="Wingdings" panose="05000000000000000000" pitchFamily="2" charset="2"/>
              <a:buChar char="v"/>
            </a:pPr>
            <a:endParaRPr lang="en-US" sz="2400" b="1" dirty="0">
              <a:latin typeface="Bookman Old Style" panose="020506040505050202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8117" y="3075092"/>
            <a:ext cx="2682497" cy="1825353"/>
          </a:xfrm>
          <a:prstGeom prst="rect">
            <a:avLst/>
          </a:prstGeom>
        </p:spPr>
      </p:pic>
    </p:spTree>
    <p:extLst>
      <p:ext uri="{BB962C8B-B14F-4D97-AF65-F5344CB8AC3E}">
        <p14:creationId xmlns:p14="http://schemas.microsoft.com/office/powerpoint/2010/main" val="7741748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504000" y="146957"/>
            <a:ext cx="9087840" cy="1045029"/>
          </a:xfrm>
          <a:prstGeom prst="rect">
            <a:avLst/>
          </a:prstGeom>
          <a:noFill/>
          <a:ln>
            <a:noFill/>
          </a:ln>
        </p:spPr>
        <p:txBody>
          <a:bodyPr lIns="0" tIns="0" rIns="0" bIns="0" anchor="ctr"/>
          <a:lstStyle/>
          <a:p>
            <a:pPr algn="ctr"/>
            <a:r>
              <a:rPr lang="en-IN" sz="3600" b="1" spc="-1" dirty="0">
                <a:solidFill>
                  <a:srgbClr val="000000"/>
                </a:solidFill>
                <a:uFill>
                  <a:solidFill>
                    <a:srgbClr val="FFFFFF"/>
                  </a:solidFill>
                </a:uFill>
                <a:latin typeface="Arial"/>
              </a:rPr>
              <a:t>IDRT </a:t>
            </a:r>
            <a:endParaRPr lang="en-IN" sz="3600" b="1" strike="noStrike" spc="-1" dirty="0">
              <a:solidFill>
                <a:srgbClr val="000000"/>
              </a:solidFill>
              <a:uFill>
                <a:solidFill>
                  <a:srgbClr val="FFFFFF"/>
                </a:solidFill>
              </a:uFill>
              <a:latin typeface="Arial"/>
            </a:endParaRPr>
          </a:p>
        </p:txBody>
      </p:sp>
      <p:sp>
        <p:nvSpPr>
          <p:cNvPr id="86" name="TextShape 2"/>
          <p:cNvSpPr txBox="1"/>
          <p:nvPr/>
        </p:nvSpPr>
        <p:spPr>
          <a:xfrm>
            <a:off x="504000" y="898071"/>
            <a:ext cx="9071640" cy="7135586"/>
          </a:xfrm>
          <a:prstGeom prst="rect">
            <a:avLst/>
          </a:prstGeom>
          <a:noFill/>
          <a:ln>
            <a:noFill/>
          </a:ln>
        </p:spPr>
        <p:txBody>
          <a:bodyPr lIns="0" tIns="0" rIns="0" bIns="0"/>
          <a:lstStyle/>
          <a:p>
            <a:pPr marL="342900" lvl="0" indent="-342900" fontAlgn="base">
              <a:buFont typeface="Wingdings" panose="05000000000000000000" pitchFamily="2" charset="2"/>
              <a:buChar char="q"/>
            </a:pPr>
            <a:r>
              <a:rPr lang="en-US" sz="2400" b="1" dirty="0">
                <a:latin typeface="Bookman Old Style" panose="02050604050505020204" pitchFamily="18" charset="0"/>
              </a:rPr>
              <a:t>Evaluation Phase : </a:t>
            </a:r>
            <a:r>
              <a:rPr lang="en-US" sz="2400" dirty="0">
                <a:latin typeface="Bookman Old Style" panose="02050604050505020204" pitchFamily="18" charset="0"/>
              </a:rPr>
              <a:t>The evaluation phase is used to evaluate the DRT distribution under LPVs.</a:t>
            </a:r>
          </a:p>
          <a:p>
            <a:pPr marL="342900" lvl="0" indent="-342900" fontAlgn="base">
              <a:buFont typeface="Wingdings" panose="05000000000000000000" pitchFamily="2" charset="2"/>
              <a:buChar char="q"/>
            </a:pPr>
            <a:r>
              <a:rPr lang="en-US" sz="2400" dirty="0">
                <a:latin typeface="Bookman Old Style" panose="02050604050505020204" pitchFamily="18" charset="0"/>
              </a:rPr>
              <a:t>This phase consists of a write operation to the GC (M1b–M3b), followed by an idle phase, during which the stored </a:t>
            </a:r>
            <a:r>
              <a:rPr lang="en-US" sz="2400" dirty="0" err="1">
                <a:latin typeface="Bookman Old Style" panose="02050604050505020204" pitchFamily="18" charset="0"/>
              </a:rPr>
              <a:t>SNb</a:t>
            </a:r>
            <a:r>
              <a:rPr lang="en-US" sz="2400" dirty="0">
                <a:latin typeface="Bookman Old Style" panose="02050604050505020204" pitchFamily="18" charset="0"/>
              </a:rPr>
              <a:t> voltage deteriorates over time as a result of the various leakage currents.</a:t>
            </a:r>
          </a:p>
          <a:p>
            <a:pPr marL="342900" lvl="0" indent="-342900" fontAlgn="base">
              <a:buFont typeface="Wingdings" panose="05000000000000000000" pitchFamily="2" charset="2"/>
              <a:buChar char="q"/>
            </a:pPr>
            <a:endParaRPr lang="en-US" sz="2400" b="1" dirty="0">
              <a:latin typeface="Bookman Old Style" panose="02050604050505020204" pitchFamily="18" charset="0"/>
            </a:endParaRPr>
          </a:p>
          <a:p>
            <a:pPr marL="342900" lvl="0" indent="-342900" fontAlgn="base">
              <a:buFont typeface="Wingdings" panose="05000000000000000000" pitchFamily="2" charset="2"/>
              <a:buChar char="q"/>
            </a:pPr>
            <a:r>
              <a:rPr lang="en-US" sz="2400" dirty="0">
                <a:latin typeface="Bookman Old Style" panose="02050604050505020204" pitchFamily="18" charset="0"/>
              </a:rPr>
              <a:t>The data deterioration is reproduced on the read port replica (M2c, M3c) using an ideal voltage buffer that applies the voltage of </a:t>
            </a:r>
            <a:r>
              <a:rPr lang="en-US" sz="2400" dirty="0" err="1">
                <a:latin typeface="Bookman Old Style" panose="02050604050505020204" pitchFamily="18" charset="0"/>
              </a:rPr>
              <a:t>SNb</a:t>
            </a:r>
            <a:r>
              <a:rPr lang="en-US" sz="2400" dirty="0">
                <a:latin typeface="Bookman Old Style" panose="02050604050505020204" pitchFamily="18" charset="0"/>
              </a:rPr>
              <a:t> to </a:t>
            </a:r>
            <a:r>
              <a:rPr lang="en-US" sz="2400" dirty="0" err="1">
                <a:latin typeface="Bookman Old Style" panose="02050604050505020204" pitchFamily="18" charset="0"/>
              </a:rPr>
              <a:t>SNc</a:t>
            </a:r>
            <a:r>
              <a:rPr lang="en-US" sz="2400" dirty="0">
                <a:latin typeface="Bookman Old Style" panose="02050604050505020204" pitchFamily="18" charset="0"/>
              </a:rPr>
              <a:t>.</a:t>
            </a:r>
          </a:p>
          <a:p>
            <a:pPr marL="342900" lvl="0" indent="-342900" fontAlgn="base">
              <a:buFont typeface="Wingdings" panose="05000000000000000000" pitchFamily="2" charset="2"/>
              <a:buChar char="q"/>
            </a:pPr>
            <a:endParaRPr lang="en-US" sz="2400" b="1" dirty="0">
              <a:latin typeface="Bookman Old Style" panose="02050604050505020204" pitchFamily="18" charset="0"/>
            </a:endParaRPr>
          </a:p>
          <a:p>
            <a:pPr marL="342900" lvl="0" indent="-342900" fontAlgn="base">
              <a:buFont typeface="Wingdings" panose="05000000000000000000" pitchFamily="2" charset="2"/>
              <a:buChar char="q"/>
            </a:pPr>
            <a:r>
              <a:rPr lang="en-US" sz="2400" dirty="0">
                <a:latin typeface="Bookman Old Style" panose="02050604050505020204" pitchFamily="18" charset="0"/>
              </a:rPr>
              <a:t>Using this setup, the read port replica is constantly enabled and its drive current (</a:t>
            </a:r>
            <a:r>
              <a:rPr lang="en-US" sz="2400" i="1" dirty="0" err="1">
                <a:latin typeface="Bookman Old Style" panose="02050604050505020204" pitchFamily="18" charset="0"/>
              </a:rPr>
              <a:t>i</a:t>
            </a:r>
            <a:r>
              <a:rPr lang="en-US" sz="2400" baseline="-25000" dirty="0" err="1">
                <a:latin typeface="Bookman Old Style" panose="02050604050505020204" pitchFamily="18" charset="0"/>
              </a:rPr>
              <a:t>IDRT</a:t>
            </a:r>
            <a:r>
              <a:rPr lang="en-US" sz="2400" dirty="0">
                <a:latin typeface="Bookman Old Style" panose="02050604050505020204" pitchFamily="18" charset="0"/>
              </a:rPr>
              <a:t>) is continuously monitored.</a:t>
            </a:r>
          </a:p>
          <a:p>
            <a:pPr marL="342900" lvl="0" indent="-342900" fontAlgn="base">
              <a:buFont typeface="Wingdings" panose="05000000000000000000" pitchFamily="2" charset="2"/>
              <a:buChar char="q"/>
            </a:pPr>
            <a:endParaRPr lang="en-US" sz="2400" dirty="0">
              <a:latin typeface="Bookman Old Style" panose="02050604050505020204" pitchFamily="18" charset="0"/>
            </a:endParaRPr>
          </a:p>
          <a:p>
            <a:pPr marL="342900" lvl="0" indent="-342900" fontAlgn="base">
              <a:buFont typeface="Wingdings" panose="05000000000000000000" pitchFamily="2" charset="2"/>
              <a:buChar char="q"/>
            </a:pPr>
            <a:r>
              <a:rPr lang="en-US" sz="2400" dirty="0">
                <a:latin typeface="Bookman Old Style" panose="02050604050505020204" pitchFamily="18" charset="0"/>
              </a:rPr>
              <a:t>The time interval following the write operation at which the </a:t>
            </a:r>
            <a:r>
              <a:rPr lang="en-US" sz="2400" i="1" dirty="0" err="1">
                <a:latin typeface="Bookman Old Style" panose="02050604050505020204" pitchFamily="18" charset="0"/>
              </a:rPr>
              <a:t>i</a:t>
            </a:r>
            <a:r>
              <a:rPr lang="en-US" sz="2400" baseline="-25000" dirty="0" err="1">
                <a:latin typeface="Bookman Old Style" panose="02050604050505020204" pitchFamily="18" charset="0"/>
              </a:rPr>
              <a:t>IDRT</a:t>
            </a:r>
            <a:r>
              <a:rPr lang="en-US" sz="2400" baseline="-25000" dirty="0">
                <a:latin typeface="Bookman Old Style" panose="02050604050505020204" pitchFamily="18" charset="0"/>
              </a:rPr>
              <a:t> </a:t>
            </a:r>
            <a:r>
              <a:rPr lang="en-US" sz="2400" dirty="0">
                <a:latin typeface="Bookman Old Style" panose="02050604050505020204" pitchFamily="18" charset="0"/>
              </a:rPr>
              <a:t>crosses the critical </a:t>
            </a:r>
            <a:r>
              <a:rPr lang="en-US" sz="2400" i="1" dirty="0">
                <a:latin typeface="Bookman Old Style" panose="02050604050505020204" pitchFamily="18" charset="0"/>
              </a:rPr>
              <a:t>I</a:t>
            </a:r>
            <a:r>
              <a:rPr lang="en-US" sz="2400" baseline="-25000" dirty="0">
                <a:latin typeface="Bookman Old Style" panose="02050604050505020204" pitchFamily="18" charset="0"/>
              </a:rPr>
              <a:t>EDRT </a:t>
            </a:r>
            <a:r>
              <a:rPr lang="en-US" sz="2400" dirty="0">
                <a:latin typeface="Bookman Old Style" panose="02050604050505020204" pitchFamily="18" charset="0"/>
              </a:rPr>
              <a:t>threshold is taken as DRT.</a:t>
            </a:r>
          </a:p>
          <a:p>
            <a:pPr marL="342900" lvl="0" indent="-342900" fontAlgn="base">
              <a:buFont typeface="Wingdings" panose="05000000000000000000" pitchFamily="2" charset="2"/>
              <a:buChar char="q"/>
            </a:pPr>
            <a:endParaRPr lang="en-US" sz="2400" b="1" dirty="0">
              <a:latin typeface="Bookman Old Style" panose="02050604050505020204" pitchFamily="18" charset="0"/>
            </a:endParaRPr>
          </a:p>
        </p:txBody>
      </p:sp>
    </p:spTree>
    <p:extLst>
      <p:ext uri="{BB962C8B-B14F-4D97-AF65-F5344CB8AC3E}">
        <p14:creationId xmlns:p14="http://schemas.microsoft.com/office/powerpoint/2010/main" val="297408182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504000" y="518040"/>
            <a:ext cx="9087840" cy="1065960"/>
          </a:xfrm>
          <a:prstGeom prst="rect">
            <a:avLst/>
          </a:prstGeom>
          <a:noFill/>
          <a:ln>
            <a:noFill/>
          </a:ln>
        </p:spPr>
        <p:txBody>
          <a:bodyPr lIns="0" tIns="0" rIns="0" bIns="0" anchor="ctr"/>
          <a:lstStyle/>
          <a:p>
            <a:pPr algn="ctr"/>
            <a:r>
              <a:rPr lang="en-IN" sz="3600" b="1" spc="-1" dirty="0">
                <a:solidFill>
                  <a:srgbClr val="000000"/>
                </a:solidFill>
                <a:uFill>
                  <a:solidFill>
                    <a:srgbClr val="FFFFFF"/>
                  </a:solidFill>
                </a:uFill>
                <a:latin typeface="Arial"/>
              </a:rPr>
              <a:t>IDRT </a:t>
            </a:r>
            <a:endParaRPr lang="en-IN" sz="3600" b="1" strike="noStrike" spc="-1" dirty="0">
              <a:solidFill>
                <a:srgbClr val="000000"/>
              </a:solidFill>
              <a:uFill>
                <a:solidFill>
                  <a:srgbClr val="FFFFFF"/>
                </a:solidFill>
              </a:uFill>
              <a:latin typeface="Arial"/>
            </a:endParaRPr>
          </a:p>
        </p:txBody>
      </p:sp>
      <p:sp>
        <p:nvSpPr>
          <p:cNvPr id="86" name="TextShape 2"/>
          <p:cNvSpPr txBox="1"/>
          <p:nvPr/>
        </p:nvSpPr>
        <p:spPr>
          <a:xfrm>
            <a:off x="503999" y="2113613"/>
            <a:ext cx="9576625" cy="4422098"/>
          </a:xfrm>
          <a:prstGeom prst="rect">
            <a:avLst/>
          </a:prstGeom>
          <a:noFill/>
          <a:ln>
            <a:noFill/>
          </a:ln>
        </p:spPr>
        <p:txBody>
          <a:bodyPr lIns="0" tIns="0" rIns="0" bIns="0"/>
          <a:lstStyle/>
          <a:p>
            <a:pPr marL="342900" lvl="0" indent="-342900" fontAlgn="base">
              <a:buFont typeface="Wingdings" panose="05000000000000000000" pitchFamily="2" charset="2"/>
              <a:buChar char="q"/>
            </a:pPr>
            <a:endParaRPr lang="en-US" sz="2000" b="1" dirty="0"/>
          </a:p>
        </p:txBody>
      </p:sp>
      <p:pic>
        <p:nvPicPr>
          <p:cNvPr id="4" name="Picture 3"/>
          <p:cNvPicPr/>
          <p:nvPr/>
        </p:nvPicPr>
        <p:blipFill>
          <a:blip r:embed="rId2"/>
          <a:stretch>
            <a:fillRect/>
          </a:stretch>
        </p:blipFill>
        <p:spPr>
          <a:xfrm>
            <a:off x="119921" y="2488367"/>
            <a:ext cx="9960703" cy="3642610"/>
          </a:xfrm>
          <a:prstGeom prst="rect">
            <a:avLst/>
          </a:prstGeom>
        </p:spPr>
      </p:pic>
    </p:spTree>
    <p:extLst>
      <p:ext uri="{BB962C8B-B14F-4D97-AF65-F5344CB8AC3E}">
        <p14:creationId xmlns:p14="http://schemas.microsoft.com/office/powerpoint/2010/main" val="106598191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504000" y="518040"/>
            <a:ext cx="9087840" cy="1065960"/>
          </a:xfrm>
          <a:prstGeom prst="rect">
            <a:avLst/>
          </a:prstGeom>
          <a:noFill/>
          <a:ln>
            <a:noFill/>
          </a:ln>
        </p:spPr>
        <p:txBody>
          <a:bodyPr lIns="0" tIns="0" rIns="0" bIns="0" anchor="ctr"/>
          <a:lstStyle/>
          <a:p>
            <a:pPr algn="ctr"/>
            <a:r>
              <a:rPr lang="en-US" sz="3600" b="1" dirty="0"/>
              <a:t>COMPARISON OF DRT CHARACTERIZATION METHODOLOGIES</a:t>
            </a:r>
            <a:r>
              <a:rPr lang="en-IN" sz="3600" b="1" spc="-1" dirty="0">
                <a:solidFill>
                  <a:srgbClr val="000000"/>
                </a:solidFill>
                <a:uFill>
                  <a:solidFill>
                    <a:srgbClr val="FFFFFF"/>
                  </a:solidFill>
                </a:uFill>
                <a:latin typeface="Arial"/>
              </a:rPr>
              <a:t> </a:t>
            </a:r>
            <a:endParaRPr lang="en-IN" sz="3600" b="1" strike="noStrike" spc="-1" dirty="0">
              <a:solidFill>
                <a:srgbClr val="000000"/>
              </a:solidFill>
              <a:uFill>
                <a:solidFill>
                  <a:srgbClr val="FFFFFF"/>
                </a:solidFill>
              </a:uFill>
              <a:latin typeface="Arial"/>
            </a:endParaRPr>
          </a:p>
        </p:txBody>
      </p:sp>
      <p:sp>
        <p:nvSpPr>
          <p:cNvPr id="86" name="TextShape 2"/>
          <p:cNvSpPr txBox="1"/>
          <p:nvPr/>
        </p:nvSpPr>
        <p:spPr>
          <a:xfrm>
            <a:off x="503999" y="2113613"/>
            <a:ext cx="9576625" cy="4422098"/>
          </a:xfrm>
          <a:prstGeom prst="rect">
            <a:avLst/>
          </a:prstGeom>
          <a:noFill/>
          <a:ln>
            <a:noFill/>
          </a:ln>
        </p:spPr>
        <p:txBody>
          <a:bodyPr lIns="0" tIns="0" rIns="0" bIns="0"/>
          <a:lstStyle/>
          <a:p>
            <a:pPr marL="342900" lvl="0" indent="-342900" fontAlgn="base">
              <a:buFont typeface="Wingdings" panose="05000000000000000000" pitchFamily="2" charset="2"/>
              <a:buChar char="q"/>
            </a:pPr>
            <a:r>
              <a:rPr lang="en-US" sz="2000" b="1" dirty="0"/>
              <a:t>Accuracy of the DRT Characterization Methodologies : </a:t>
            </a:r>
            <a:r>
              <a:rPr lang="en-US" sz="2000" dirty="0"/>
              <a:t>The simulations were repeated in both low power (LP) 28 nm FD-SOI and high performance (HP) 28nm Bulk CMOS technologies.</a:t>
            </a:r>
            <a:endParaRPr lang="en-US" sz="2000" b="1" dirty="0"/>
          </a:p>
          <a:p>
            <a:pPr lvl="0" fontAlgn="base"/>
            <a:endParaRPr lang="en-US" sz="2000" b="1" dirty="0"/>
          </a:p>
        </p:txBody>
      </p:sp>
      <p:pic>
        <p:nvPicPr>
          <p:cNvPr id="5" name="Picture 4"/>
          <p:cNvPicPr/>
          <p:nvPr/>
        </p:nvPicPr>
        <p:blipFill>
          <a:blip r:embed="rId2"/>
          <a:stretch>
            <a:fillRect/>
          </a:stretch>
        </p:blipFill>
        <p:spPr>
          <a:xfrm>
            <a:off x="701704" y="3317783"/>
            <a:ext cx="8890135" cy="4072368"/>
          </a:xfrm>
          <a:prstGeom prst="rect">
            <a:avLst/>
          </a:prstGeom>
        </p:spPr>
      </p:pic>
    </p:spTree>
    <p:extLst>
      <p:ext uri="{BB962C8B-B14F-4D97-AF65-F5344CB8AC3E}">
        <p14:creationId xmlns:p14="http://schemas.microsoft.com/office/powerpoint/2010/main" val="370016139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504000" y="0"/>
            <a:ext cx="9087840" cy="1126671"/>
          </a:xfrm>
          <a:prstGeom prst="rect">
            <a:avLst/>
          </a:prstGeom>
          <a:noFill/>
          <a:ln>
            <a:noFill/>
          </a:ln>
        </p:spPr>
        <p:txBody>
          <a:bodyPr lIns="0" tIns="0" rIns="0" bIns="0" anchor="ctr"/>
          <a:lstStyle/>
          <a:p>
            <a:pPr algn="ctr"/>
            <a:r>
              <a:rPr lang="en-IN" sz="3600" b="1" spc="-1" dirty="0">
                <a:solidFill>
                  <a:srgbClr val="000000"/>
                </a:solidFill>
                <a:uFill>
                  <a:solidFill>
                    <a:srgbClr val="FFFFFF"/>
                  </a:solidFill>
                </a:uFill>
                <a:latin typeface="Arial"/>
              </a:rPr>
              <a:t>Summary </a:t>
            </a:r>
            <a:endParaRPr lang="en-IN" sz="3600" b="1" strike="noStrike" spc="-1" dirty="0">
              <a:solidFill>
                <a:srgbClr val="000000"/>
              </a:solidFill>
              <a:uFill>
                <a:solidFill>
                  <a:srgbClr val="FFFFFF"/>
                </a:solidFill>
              </a:uFill>
              <a:latin typeface="Arial"/>
            </a:endParaRPr>
          </a:p>
        </p:txBody>
      </p:sp>
      <p:sp>
        <p:nvSpPr>
          <p:cNvPr id="86" name="TextShape 2"/>
          <p:cNvSpPr txBox="1"/>
          <p:nvPr/>
        </p:nvSpPr>
        <p:spPr>
          <a:xfrm>
            <a:off x="503999" y="979714"/>
            <a:ext cx="9576625" cy="6579961"/>
          </a:xfrm>
          <a:prstGeom prst="rect">
            <a:avLst/>
          </a:prstGeom>
          <a:noFill/>
          <a:ln>
            <a:noFill/>
          </a:ln>
        </p:spPr>
        <p:txBody>
          <a:bodyPr lIns="0" tIns="0" rIns="0" bIns="0"/>
          <a:lstStyle/>
          <a:p>
            <a:pPr marL="342900" lvl="0" indent="-342900" fontAlgn="base">
              <a:buFont typeface="Wingdings" panose="05000000000000000000" pitchFamily="2" charset="2"/>
              <a:buChar char="q"/>
            </a:pPr>
            <a:r>
              <a:rPr lang="en-US" sz="2100" dirty="0">
                <a:latin typeface="Bookman Old Style" panose="02050604050505020204" pitchFamily="18" charset="0"/>
              </a:rPr>
              <a:t>VDRT methodology is suitable for a fast DRT evaluation in the early stage of the design phase.</a:t>
            </a:r>
          </a:p>
          <a:p>
            <a:pPr marL="342900" lvl="0" indent="-342900" fontAlgn="base">
              <a:buFont typeface="Wingdings" panose="05000000000000000000" pitchFamily="2" charset="2"/>
              <a:buChar char="q"/>
            </a:pPr>
            <a:endParaRPr lang="en-US" sz="2100" b="1" dirty="0">
              <a:latin typeface="Bookman Old Style" panose="02050604050505020204" pitchFamily="18" charset="0"/>
            </a:endParaRPr>
          </a:p>
          <a:p>
            <a:pPr marL="342900" lvl="0" indent="-342900" fontAlgn="base">
              <a:buFont typeface="Wingdings" panose="05000000000000000000" pitchFamily="2" charset="2"/>
              <a:buChar char="q"/>
            </a:pPr>
            <a:r>
              <a:rPr lang="en-US" sz="2100" dirty="0">
                <a:latin typeface="Bookman Old Style" panose="02050604050505020204" pitchFamily="18" charset="0"/>
              </a:rPr>
              <a:t>For a rigorous design-space exploration as well as for corner analysis (e.g., GPVs and temperature points), the EDRT method should be preferred.</a:t>
            </a:r>
          </a:p>
          <a:p>
            <a:pPr lvl="0" fontAlgn="base"/>
            <a:endParaRPr lang="en-US" sz="2100" b="1" dirty="0">
              <a:latin typeface="Bookman Old Style" panose="02050604050505020204" pitchFamily="18" charset="0"/>
            </a:endParaRPr>
          </a:p>
          <a:p>
            <a:pPr marL="342900" indent="-342900" fontAlgn="base">
              <a:buFont typeface="Wingdings" panose="05000000000000000000" pitchFamily="2" charset="2"/>
              <a:buChar char="q"/>
            </a:pPr>
            <a:r>
              <a:rPr lang="en-US" sz="2100" b="1" dirty="0">
                <a:latin typeface="Bookman Old Style" panose="02050604050505020204" pitchFamily="18" charset="0"/>
              </a:rPr>
              <a:t>DRT MEASUREMENT OF A 3T GC AND A 4T GC IN 28 nm FD-SOI :</a:t>
            </a:r>
          </a:p>
          <a:p>
            <a:pPr fontAlgn="base"/>
            <a:r>
              <a:rPr lang="en-US" sz="2100" dirty="0">
                <a:latin typeface="Bookman Old Style" panose="02050604050505020204" pitchFamily="18" charset="0"/>
              </a:rPr>
              <a:t>     The following design and corner parameters are considered as a baseline: </a:t>
            </a:r>
          </a:p>
          <a:p>
            <a:pPr fontAlgn="base"/>
            <a:r>
              <a:rPr lang="en-US" sz="2100" dirty="0">
                <a:latin typeface="Bookman Old Style" panose="02050604050505020204" pitchFamily="18" charset="0"/>
              </a:rPr>
              <a:t>	1) 0.9V supply voltage		 8) Temperature at 27◦C</a:t>
            </a:r>
          </a:p>
          <a:p>
            <a:pPr fontAlgn="base"/>
            <a:r>
              <a:rPr lang="en-US" sz="2100" dirty="0">
                <a:latin typeface="Bookman Old Style" panose="02050604050505020204" pitchFamily="18" charset="0"/>
              </a:rPr>
              <a:t>	2) 1.3V boosting voltage to drive the WWL</a:t>
            </a:r>
          </a:p>
          <a:p>
            <a:pPr fontAlgn="base"/>
            <a:r>
              <a:rPr lang="en-US" sz="2100" dirty="0">
                <a:latin typeface="Bookman Old Style" panose="02050604050505020204" pitchFamily="18" charset="0"/>
              </a:rPr>
              <a:t>	3)  0.7V reference voltage for the 4T GC-</a:t>
            </a:r>
            <a:r>
              <a:rPr lang="en-US" sz="2100" dirty="0" err="1">
                <a:latin typeface="Bookman Old Style" panose="02050604050505020204" pitchFamily="18" charset="0"/>
              </a:rPr>
              <a:t>eDRAM</a:t>
            </a:r>
            <a:r>
              <a:rPr lang="en-US" sz="2100" dirty="0">
                <a:latin typeface="Bookman Old Style" panose="02050604050505020204" pitchFamily="18" charset="0"/>
              </a:rPr>
              <a:t> sense amplifier</a:t>
            </a:r>
          </a:p>
          <a:p>
            <a:pPr fontAlgn="base"/>
            <a:r>
              <a:rPr lang="en-US" sz="2100" dirty="0">
                <a:latin typeface="Bookman Old Style" panose="02050604050505020204" pitchFamily="18" charset="0"/>
              </a:rPr>
              <a:t>	4) minimum-sized transistors</a:t>
            </a:r>
          </a:p>
          <a:p>
            <a:pPr fontAlgn="base"/>
            <a:r>
              <a:rPr lang="en-US" sz="2100" dirty="0">
                <a:latin typeface="Bookman Old Style" panose="02050604050505020204" pitchFamily="18" charset="0"/>
              </a:rPr>
              <a:t>	5) a load of 127 GCs on the RBL to emulate a GC-</a:t>
            </a:r>
            <a:r>
              <a:rPr lang="en-US" sz="2100" dirty="0" err="1">
                <a:latin typeface="Bookman Old Style" panose="02050604050505020204" pitchFamily="18" charset="0"/>
              </a:rPr>
              <a:t>eDRAM</a:t>
            </a:r>
            <a:r>
              <a:rPr lang="en-US" sz="2100" dirty="0">
                <a:latin typeface="Bookman Old Style" panose="02050604050505020204" pitchFamily="18" charset="0"/>
              </a:rPr>
              <a:t> of 128 		rows</a:t>
            </a:r>
          </a:p>
          <a:p>
            <a:pPr fontAlgn="base"/>
            <a:r>
              <a:rPr lang="en-US" sz="2100" dirty="0">
                <a:latin typeface="Bookman Old Style" panose="02050604050505020204" pitchFamily="18" charset="0"/>
              </a:rPr>
              <a:t>	6) body biasing (BB) is not applied</a:t>
            </a:r>
          </a:p>
          <a:p>
            <a:pPr fontAlgn="base"/>
            <a:r>
              <a:rPr lang="en-US" sz="2100" dirty="0">
                <a:latin typeface="Bookman Old Style" panose="02050604050505020204" pitchFamily="18" charset="0"/>
              </a:rPr>
              <a:t>	7)1ns period for single-cycle write and read operations.</a:t>
            </a:r>
          </a:p>
          <a:p>
            <a:pPr fontAlgn="base"/>
            <a:endParaRPr lang="en-US" sz="2100" b="1" dirty="0">
              <a:latin typeface="Bookman Old Style" panose="02050604050505020204" pitchFamily="18" charset="0"/>
            </a:endParaRPr>
          </a:p>
          <a:p>
            <a:pPr marL="342900" lvl="0" indent="-342900" fontAlgn="base">
              <a:buFont typeface="Wingdings" panose="05000000000000000000" pitchFamily="2" charset="2"/>
              <a:buChar char="q"/>
            </a:pPr>
            <a:endParaRPr lang="en-US" sz="2100" b="1" dirty="0">
              <a:latin typeface="Bookman Old Style" panose="02050604050505020204" pitchFamily="18" charset="0"/>
            </a:endParaRPr>
          </a:p>
        </p:txBody>
      </p:sp>
    </p:spTree>
    <p:extLst>
      <p:ext uri="{BB962C8B-B14F-4D97-AF65-F5344CB8AC3E}">
        <p14:creationId xmlns:p14="http://schemas.microsoft.com/office/powerpoint/2010/main" val="344150628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5AD25-1179-4BE4-9EDA-2EC3BE7F7887}"/>
              </a:ext>
            </a:extLst>
          </p:cNvPr>
          <p:cNvSpPr>
            <a:spLocks noGrp="1"/>
          </p:cNvSpPr>
          <p:nvPr>
            <p:ph type="title"/>
          </p:nvPr>
        </p:nvSpPr>
        <p:spPr>
          <a:xfrm>
            <a:off x="343440" y="440871"/>
            <a:ext cx="9392400" cy="1327809"/>
          </a:xfrm>
        </p:spPr>
        <p:txBody>
          <a:bodyPr/>
          <a:lstStyle/>
          <a:p>
            <a:r>
              <a:rPr lang="en-IN" sz="2800" b="1" dirty="0"/>
              <a:t> DRT MEASUREMENT OF A 3T GC IN  GENERIC 25 nm TECHNOLOGY(USING TANNER EDA V16)</a:t>
            </a:r>
          </a:p>
        </p:txBody>
      </p:sp>
      <p:sp>
        <p:nvSpPr>
          <p:cNvPr id="3" name="Text Placeholder 2">
            <a:extLst>
              <a:ext uri="{FF2B5EF4-FFF2-40B4-BE49-F238E27FC236}">
                <a16:creationId xmlns:a16="http://schemas.microsoft.com/office/drawing/2014/main" id="{127822BC-4C44-4842-9C96-0F63AB5AE48F}"/>
              </a:ext>
            </a:extLst>
          </p:cNvPr>
          <p:cNvSpPr>
            <a:spLocks noGrp="1"/>
          </p:cNvSpPr>
          <p:nvPr>
            <p:ph type="body"/>
          </p:nvPr>
        </p:nvSpPr>
        <p:spPr>
          <a:xfrm>
            <a:off x="504000" y="1768680"/>
            <a:ext cx="9071640" cy="5497534"/>
          </a:xfrm>
        </p:spPr>
        <p:txBody>
          <a:bodyPr/>
          <a:lstStyle/>
          <a:p>
            <a:r>
              <a:rPr lang="en-IN" sz="2400" dirty="0">
                <a:latin typeface="Bookman Old Style" panose="02050604050505020204" pitchFamily="18" charset="0"/>
              </a:rPr>
              <a:t> The IDRT measurement was carried out in Tanner EDA V16 with T-Spice and S-Edit following the different temperatures of 0, 27 and 85 degree Celsius. The following schematic layout was designed for each step of IDRT calculation of 3T NMOS gain cell. The following procedure is followed for implementation of the schematic.</a:t>
            </a:r>
          </a:p>
          <a:p>
            <a:r>
              <a:rPr lang="en-IN" sz="2400" dirty="0">
                <a:latin typeface="Bookman Old Style" panose="02050604050505020204" pitchFamily="18" charset="0"/>
              </a:rPr>
              <a:t>1) Download and install Tanner EDA V16 preferably in windows.</a:t>
            </a:r>
          </a:p>
          <a:p>
            <a:r>
              <a:rPr lang="en-IN" sz="2400" dirty="0">
                <a:latin typeface="Bookman Old Style" panose="02050604050505020204" pitchFamily="18" charset="0"/>
              </a:rPr>
              <a:t>2) Import the library files  for generic 25nm process technology and create a new design file. The following specifications have to be followed for implementation details.</a:t>
            </a:r>
          </a:p>
          <a:p>
            <a:r>
              <a:rPr lang="en-IN" sz="2400" dirty="0">
                <a:latin typeface="Bookman Old Style" panose="02050604050505020204" pitchFamily="18" charset="0"/>
              </a:rPr>
              <a:t>Supply voltage-0.9V</a:t>
            </a:r>
          </a:p>
          <a:p>
            <a:r>
              <a:rPr lang="en-IN" sz="2400" dirty="0">
                <a:latin typeface="Bookman Old Style" panose="02050604050505020204" pitchFamily="18" charset="0"/>
              </a:rPr>
              <a:t>Boosting voltage for WWL-1.3V</a:t>
            </a:r>
          </a:p>
          <a:p>
            <a:endParaRPr lang="en-IN" sz="2400" dirty="0"/>
          </a:p>
        </p:txBody>
      </p:sp>
    </p:spTree>
    <p:extLst>
      <p:ext uri="{BB962C8B-B14F-4D97-AF65-F5344CB8AC3E}">
        <p14:creationId xmlns:p14="http://schemas.microsoft.com/office/powerpoint/2010/main" val="1819555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504000" y="518040"/>
            <a:ext cx="9087840" cy="1065960"/>
          </a:xfrm>
          <a:prstGeom prst="rect">
            <a:avLst/>
          </a:prstGeom>
          <a:noFill/>
          <a:ln>
            <a:noFill/>
          </a:ln>
        </p:spPr>
        <p:txBody>
          <a:bodyPr lIns="0" tIns="0" rIns="0" bIns="0" anchor="ctr"/>
          <a:lstStyle/>
          <a:p>
            <a:pPr algn="ctr"/>
            <a:r>
              <a:rPr lang="en-IN" sz="3600" b="1" spc="-1" dirty="0">
                <a:solidFill>
                  <a:srgbClr val="000000"/>
                </a:solidFill>
                <a:uFill>
                  <a:solidFill>
                    <a:srgbClr val="FFFFFF"/>
                  </a:solidFill>
                </a:uFill>
                <a:latin typeface="Arial"/>
              </a:rPr>
              <a:t>Overview</a:t>
            </a:r>
            <a:endParaRPr lang="en-IN" sz="3600" b="1" strike="noStrike" spc="-1" dirty="0">
              <a:solidFill>
                <a:srgbClr val="000000"/>
              </a:solidFill>
              <a:uFill>
                <a:solidFill>
                  <a:srgbClr val="FFFFFF"/>
                </a:solidFill>
              </a:uFill>
              <a:latin typeface="Arial"/>
            </a:endParaRPr>
          </a:p>
        </p:txBody>
      </p:sp>
      <p:sp>
        <p:nvSpPr>
          <p:cNvPr id="84" name="TextShape 2"/>
          <p:cNvSpPr txBox="1"/>
          <p:nvPr/>
        </p:nvSpPr>
        <p:spPr>
          <a:xfrm>
            <a:off x="504000" y="1768680"/>
            <a:ext cx="9071640" cy="4384080"/>
          </a:xfrm>
          <a:prstGeom prst="rect">
            <a:avLst/>
          </a:prstGeom>
          <a:noFill/>
          <a:ln>
            <a:noFill/>
          </a:ln>
        </p:spPr>
        <p:txBody>
          <a:bodyPr lIns="0" tIns="0" rIns="0" bIns="0"/>
          <a:lstStyle/>
          <a:p>
            <a:pPr marL="432000" indent="-324000">
              <a:buClr>
                <a:srgbClr val="000000"/>
              </a:buClr>
              <a:buSzPct val="45000"/>
              <a:buFont typeface="Wingdings" charset="2"/>
              <a:buChar char=""/>
            </a:pPr>
            <a:r>
              <a:rPr lang="en-IN" sz="2060" b="0" strike="noStrike" spc="-1" dirty="0">
                <a:solidFill>
                  <a:srgbClr val="000000"/>
                </a:solidFill>
                <a:uFill>
                  <a:solidFill>
                    <a:srgbClr val="FFFFFF"/>
                  </a:solidFill>
                </a:uFill>
                <a:latin typeface="Bookman Old Style" panose="02050604050505020204" pitchFamily="18" charset="0"/>
              </a:rPr>
              <a:t>Abstract</a:t>
            </a:r>
          </a:p>
          <a:p>
            <a:pPr marL="432000" indent="-324000">
              <a:buClr>
                <a:srgbClr val="000000"/>
              </a:buClr>
              <a:buSzPct val="45000"/>
              <a:buFont typeface="Wingdings" charset="2"/>
              <a:buChar char=""/>
            </a:pPr>
            <a:r>
              <a:rPr lang="en-IN" sz="2060" spc="-1" dirty="0">
                <a:solidFill>
                  <a:srgbClr val="000000"/>
                </a:solidFill>
                <a:uFill>
                  <a:solidFill>
                    <a:srgbClr val="FFFFFF"/>
                  </a:solidFill>
                </a:uFill>
                <a:latin typeface="Bookman Old Style" panose="02050604050505020204" pitchFamily="18" charset="0"/>
              </a:rPr>
              <a:t>Introduction</a:t>
            </a:r>
          </a:p>
          <a:p>
            <a:pPr marL="432000" indent="-324000">
              <a:buClr>
                <a:srgbClr val="000000"/>
              </a:buClr>
              <a:buSzPct val="45000"/>
              <a:buFont typeface="Wingdings" charset="2"/>
              <a:buChar char=""/>
            </a:pPr>
            <a:r>
              <a:rPr lang="en-IN" sz="2060" b="0" strike="noStrike" spc="-1" dirty="0" err="1">
                <a:solidFill>
                  <a:srgbClr val="000000"/>
                </a:solidFill>
                <a:uFill>
                  <a:solidFill>
                    <a:srgbClr val="FFFFFF"/>
                  </a:solidFill>
                </a:uFill>
                <a:latin typeface="Bookman Old Style" panose="02050604050505020204" pitchFamily="18" charset="0"/>
              </a:rPr>
              <a:t>GCeDRAM</a:t>
            </a:r>
            <a:endParaRPr lang="en-IN" sz="2060" b="0" strike="noStrike" spc="-1" dirty="0">
              <a:solidFill>
                <a:srgbClr val="000000"/>
              </a:solidFill>
              <a:uFill>
                <a:solidFill>
                  <a:srgbClr val="FFFFFF"/>
                </a:solidFill>
              </a:uFill>
              <a:latin typeface="Bookman Old Style" panose="02050604050505020204" pitchFamily="18" charset="0"/>
            </a:endParaRPr>
          </a:p>
          <a:p>
            <a:pPr marL="432000" indent="-324000">
              <a:buClr>
                <a:srgbClr val="000000"/>
              </a:buClr>
              <a:buSzPct val="45000"/>
              <a:buFont typeface="Wingdings" charset="2"/>
              <a:buChar char=""/>
            </a:pPr>
            <a:r>
              <a:rPr lang="en-IN" sz="2060" spc="-1" dirty="0">
                <a:solidFill>
                  <a:srgbClr val="000000"/>
                </a:solidFill>
                <a:uFill>
                  <a:solidFill>
                    <a:srgbClr val="FFFFFF"/>
                  </a:solidFill>
                </a:uFill>
                <a:latin typeface="Bookman Old Style" panose="02050604050505020204" pitchFamily="18" charset="0"/>
              </a:rPr>
              <a:t>Working</a:t>
            </a:r>
          </a:p>
          <a:p>
            <a:pPr marL="432000" indent="-324000">
              <a:buClr>
                <a:srgbClr val="000000"/>
              </a:buClr>
              <a:buSzPct val="45000"/>
              <a:buFont typeface="Wingdings" charset="2"/>
              <a:buChar char=""/>
            </a:pPr>
            <a:r>
              <a:rPr lang="en-IN" sz="2060" spc="-1" dirty="0">
                <a:solidFill>
                  <a:srgbClr val="000000"/>
                </a:solidFill>
                <a:uFill>
                  <a:solidFill>
                    <a:srgbClr val="FFFFFF"/>
                  </a:solidFill>
                </a:uFill>
                <a:latin typeface="Bookman Old Style" panose="02050604050505020204" pitchFamily="18" charset="0"/>
              </a:rPr>
              <a:t>DRT</a:t>
            </a:r>
          </a:p>
          <a:p>
            <a:pPr marL="432000" indent="-324000">
              <a:buClr>
                <a:srgbClr val="000000"/>
              </a:buClr>
              <a:buSzPct val="45000"/>
              <a:buFont typeface="Wingdings" charset="2"/>
              <a:buChar char=""/>
            </a:pPr>
            <a:r>
              <a:rPr lang="en-IN" sz="2060" spc="-1" dirty="0">
                <a:solidFill>
                  <a:srgbClr val="000000"/>
                </a:solidFill>
                <a:uFill>
                  <a:solidFill>
                    <a:srgbClr val="FFFFFF"/>
                  </a:solidFill>
                </a:uFill>
                <a:latin typeface="Bookman Old Style" panose="02050604050505020204" pitchFamily="18" charset="0"/>
              </a:rPr>
              <a:t>EDRT</a:t>
            </a:r>
          </a:p>
          <a:p>
            <a:pPr marL="432000" indent="-324000">
              <a:buClr>
                <a:srgbClr val="000000"/>
              </a:buClr>
              <a:buSzPct val="45000"/>
              <a:buFont typeface="Wingdings" charset="2"/>
              <a:buChar char=""/>
            </a:pPr>
            <a:r>
              <a:rPr lang="en-IN" sz="2060" spc="-1" dirty="0">
                <a:solidFill>
                  <a:srgbClr val="000000"/>
                </a:solidFill>
                <a:uFill>
                  <a:solidFill>
                    <a:srgbClr val="FFFFFF"/>
                  </a:solidFill>
                </a:uFill>
                <a:latin typeface="Bookman Old Style" panose="02050604050505020204" pitchFamily="18" charset="0"/>
              </a:rPr>
              <a:t>VDRT</a:t>
            </a:r>
          </a:p>
          <a:p>
            <a:pPr marL="432000" indent="-324000">
              <a:buClr>
                <a:srgbClr val="000000"/>
              </a:buClr>
              <a:buSzPct val="45000"/>
              <a:buFont typeface="Wingdings" charset="2"/>
              <a:buChar char=""/>
            </a:pPr>
            <a:r>
              <a:rPr lang="en-IN" sz="2060" spc="-1" dirty="0">
                <a:solidFill>
                  <a:srgbClr val="000000"/>
                </a:solidFill>
                <a:uFill>
                  <a:solidFill>
                    <a:srgbClr val="FFFFFF"/>
                  </a:solidFill>
                </a:uFill>
                <a:latin typeface="Bookman Old Style" panose="02050604050505020204" pitchFamily="18" charset="0"/>
              </a:rPr>
              <a:t>DRT Analysis</a:t>
            </a:r>
          </a:p>
          <a:p>
            <a:pPr marL="432000" indent="-324000">
              <a:buClr>
                <a:srgbClr val="000000"/>
              </a:buClr>
              <a:buSzPct val="45000"/>
              <a:buFont typeface="Wingdings" charset="2"/>
              <a:buChar char=""/>
            </a:pPr>
            <a:r>
              <a:rPr lang="en-IN" sz="2060" spc="-1" dirty="0">
                <a:solidFill>
                  <a:srgbClr val="000000"/>
                </a:solidFill>
                <a:uFill>
                  <a:solidFill>
                    <a:srgbClr val="FFFFFF"/>
                  </a:solidFill>
                </a:uFill>
                <a:latin typeface="Bookman Old Style" panose="02050604050505020204" pitchFamily="18" charset="0"/>
              </a:rPr>
              <a:t>IDRT</a:t>
            </a:r>
          </a:p>
          <a:p>
            <a:pPr marL="432000" indent="-324000">
              <a:buClr>
                <a:srgbClr val="000000"/>
              </a:buClr>
              <a:buSzPct val="45000"/>
              <a:buFont typeface="Wingdings" charset="2"/>
              <a:buChar char=""/>
            </a:pPr>
            <a:r>
              <a:rPr lang="en-IN" sz="2060" spc="-1" dirty="0">
                <a:solidFill>
                  <a:srgbClr val="000000"/>
                </a:solidFill>
                <a:uFill>
                  <a:solidFill>
                    <a:srgbClr val="FFFFFF"/>
                  </a:solidFill>
                </a:uFill>
                <a:latin typeface="Bookman Old Style" panose="02050604050505020204" pitchFamily="18" charset="0"/>
              </a:rPr>
              <a:t>Comparison</a:t>
            </a:r>
          </a:p>
          <a:p>
            <a:pPr marL="432000" indent="-324000">
              <a:buClr>
                <a:srgbClr val="000000"/>
              </a:buClr>
              <a:buSzPct val="45000"/>
              <a:buFont typeface="Wingdings" charset="2"/>
              <a:buChar char=""/>
            </a:pPr>
            <a:r>
              <a:rPr lang="en-IN" sz="2060" spc="-1" dirty="0">
                <a:solidFill>
                  <a:srgbClr val="000000"/>
                </a:solidFill>
                <a:uFill>
                  <a:solidFill>
                    <a:srgbClr val="FFFFFF"/>
                  </a:solidFill>
                </a:uFill>
                <a:latin typeface="Bookman Old Style" panose="02050604050505020204" pitchFamily="18" charset="0"/>
              </a:rPr>
              <a:t>Summary</a:t>
            </a:r>
          </a:p>
          <a:p>
            <a:pPr marL="432000" indent="-324000">
              <a:buClr>
                <a:srgbClr val="000000"/>
              </a:buClr>
              <a:buSzPct val="45000"/>
              <a:buFont typeface="Wingdings" charset="2"/>
              <a:buChar char=""/>
            </a:pPr>
            <a:r>
              <a:rPr lang="en-IN" sz="2060" spc="-1" dirty="0">
                <a:solidFill>
                  <a:srgbClr val="000000"/>
                </a:solidFill>
                <a:uFill>
                  <a:solidFill>
                    <a:srgbClr val="FFFFFF"/>
                  </a:solidFill>
                </a:uFill>
                <a:latin typeface="Bookman Old Style" panose="02050604050505020204" pitchFamily="18" charset="0"/>
              </a:rPr>
              <a:t>Exploration</a:t>
            </a:r>
          </a:p>
          <a:p>
            <a:pPr marL="432000" indent="-324000">
              <a:buClr>
                <a:srgbClr val="000000"/>
              </a:buClr>
              <a:buSzPct val="45000"/>
              <a:buFont typeface="Wingdings" charset="2"/>
              <a:buChar char=""/>
            </a:pPr>
            <a:r>
              <a:rPr lang="en-IN" sz="2060" spc="-1" dirty="0">
                <a:solidFill>
                  <a:srgbClr val="000000"/>
                </a:solidFill>
                <a:uFill>
                  <a:solidFill>
                    <a:srgbClr val="FFFFFF"/>
                  </a:solidFill>
                </a:uFill>
                <a:latin typeface="Bookman Old Style" panose="02050604050505020204" pitchFamily="18" charset="0"/>
              </a:rPr>
              <a:t>Conclusion</a:t>
            </a:r>
          </a:p>
          <a:p>
            <a:pPr marL="432000" indent="-324000">
              <a:buClr>
                <a:srgbClr val="000000"/>
              </a:buClr>
              <a:buSzPct val="45000"/>
              <a:buFont typeface="Wingdings" charset="2"/>
              <a:buChar char=""/>
            </a:pPr>
            <a:r>
              <a:rPr lang="en-IN" sz="2060" spc="-1" dirty="0">
                <a:solidFill>
                  <a:srgbClr val="000000"/>
                </a:solidFill>
                <a:uFill>
                  <a:solidFill>
                    <a:srgbClr val="FFFFFF"/>
                  </a:solidFill>
                </a:uFill>
                <a:latin typeface="Bookman Old Style" panose="02050604050505020204" pitchFamily="18" charset="0"/>
              </a:rPr>
              <a:t>References</a:t>
            </a:r>
          </a:p>
          <a:p>
            <a:pPr marL="432000" indent="-324000">
              <a:buClr>
                <a:srgbClr val="000000"/>
              </a:buClr>
              <a:buSzPct val="45000"/>
              <a:buFont typeface="Wingdings" charset="2"/>
              <a:buChar char=""/>
            </a:pPr>
            <a:endParaRPr lang="en-IN" sz="2060" b="0" strike="noStrike" spc="-1" dirty="0">
              <a:solidFill>
                <a:srgbClr val="000000"/>
              </a:solidFill>
              <a:uFill>
                <a:solidFill>
                  <a:srgbClr val="FFFFFF"/>
                </a:solidFill>
              </a:uFill>
              <a:latin typeface="Bookman Old Style" panose="02050604050505020204" pitchFamily="18" charset="0"/>
            </a:endParaRPr>
          </a:p>
          <a:p>
            <a:pPr marL="432000" indent="-324000">
              <a:buClr>
                <a:srgbClr val="000000"/>
              </a:buClr>
              <a:buSzPct val="45000"/>
              <a:buFont typeface="Wingdings" charset="2"/>
              <a:buChar char=""/>
            </a:pPr>
            <a:endParaRPr lang="en-IN" sz="2060" b="0" strike="noStrike" spc="-1" dirty="0">
              <a:solidFill>
                <a:srgbClr val="000000"/>
              </a:solidFill>
              <a:uFill>
                <a:solidFill>
                  <a:srgbClr val="FFFFFF"/>
                </a:solidFill>
              </a:uFill>
              <a:latin typeface="Bookman Old Style" panose="02050604050505020204" pitchFamily="18" charset="0"/>
            </a:endParaRPr>
          </a:p>
        </p:txBody>
      </p:sp>
    </p:spTree>
    <p:extLst>
      <p:ext uri="{BB962C8B-B14F-4D97-AF65-F5344CB8AC3E}">
        <p14:creationId xmlns:p14="http://schemas.microsoft.com/office/powerpoint/2010/main" val="57133506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F4C90-1875-4D4A-A526-AF527D805F85}"/>
              </a:ext>
            </a:extLst>
          </p:cNvPr>
          <p:cNvSpPr>
            <a:spLocks noGrp="1"/>
          </p:cNvSpPr>
          <p:nvPr>
            <p:ph type="title"/>
          </p:nvPr>
        </p:nvSpPr>
        <p:spPr>
          <a:xfrm>
            <a:off x="343440" y="342899"/>
            <a:ext cx="9392400" cy="1064015"/>
          </a:xfrm>
        </p:spPr>
        <p:txBody>
          <a:bodyPr/>
          <a:lstStyle/>
          <a:p>
            <a:r>
              <a:rPr lang="en-IN" dirty="0"/>
              <a:t> </a:t>
            </a:r>
          </a:p>
        </p:txBody>
      </p:sp>
      <p:sp>
        <p:nvSpPr>
          <p:cNvPr id="3" name="Text Placeholder 2">
            <a:extLst>
              <a:ext uri="{FF2B5EF4-FFF2-40B4-BE49-F238E27FC236}">
                <a16:creationId xmlns:a16="http://schemas.microsoft.com/office/drawing/2014/main" id="{3C9CAC5B-D51E-4E1A-AA90-61AD9C452281}"/>
              </a:ext>
            </a:extLst>
          </p:cNvPr>
          <p:cNvSpPr>
            <a:spLocks noGrp="1"/>
          </p:cNvSpPr>
          <p:nvPr>
            <p:ph type="body"/>
          </p:nvPr>
        </p:nvSpPr>
        <p:spPr>
          <a:xfrm>
            <a:off x="504000" y="342899"/>
            <a:ext cx="9071640" cy="5809861"/>
          </a:xfrm>
        </p:spPr>
        <p:txBody>
          <a:bodyPr/>
          <a:lstStyle/>
          <a:p>
            <a:r>
              <a:rPr lang="en-IN" sz="2000" dirty="0">
                <a:latin typeface="Bookman Old Style" panose="02050604050505020204" pitchFamily="18" charset="0"/>
              </a:rPr>
              <a:t>Arrange the components of the circuit as per the circuit diagram and for the first step of the IDRT methodology, write logic 1 into SN and make the MW transistor off by switching off the WWL. Refer to the schematic below for more details. </a:t>
            </a:r>
          </a:p>
          <a:p>
            <a:endParaRPr lang="en-IN" dirty="0"/>
          </a:p>
        </p:txBody>
      </p:sp>
      <p:pic>
        <p:nvPicPr>
          <p:cNvPr id="1026" name="Picture 2">
            <a:extLst>
              <a:ext uri="{FF2B5EF4-FFF2-40B4-BE49-F238E27FC236}">
                <a16:creationId xmlns:a16="http://schemas.microsoft.com/office/drawing/2014/main" id="{6CC8DC42-829C-4650-8B91-6443CA8927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440" y="1534887"/>
            <a:ext cx="9392400" cy="5889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8549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D42A8-60B8-46FC-961B-3D05C8488AEE}"/>
              </a:ext>
            </a:extLst>
          </p:cNvPr>
          <p:cNvSpPr>
            <a:spLocks noGrp="1"/>
          </p:cNvSpPr>
          <p:nvPr>
            <p:ph type="title"/>
          </p:nvPr>
        </p:nvSpPr>
        <p:spPr>
          <a:xfrm>
            <a:off x="343440" y="326571"/>
            <a:ext cx="9392400" cy="1208315"/>
          </a:xfrm>
        </p:spPr>
        <p:txBody>
          <a:bodyPr/>
          <a:lstStyle/>
          <a:p>
            <a:r>
              <a:rPr lang="en-IN" dirty="0"/>
              <a:t> </a:t>
            </a:r>
          </a:p>
        </p:txBody>
      </p:sp>
      <p:sp>
        <p:nvSpPr>
          <p:cNvPr id="3" name="Text Placeholder 2">
            <a:extLst>
              <a:ext uri="{FF2B5EF4-FFF2-40B4-BE49-F238E27FC236}">
                <a16:creationId xmlns:a16="http://schemas.microsoft.com/office/drawing/2014/main" id="{C04B0663-4394-403A-856C-E13028FB2E47}"/>
              </a:ext>
            </a:extLst>
          </p:cNvPr>
          <p:cNvSpPr>
            <a:spLocks noGrp="1"/>
          </p:cNvSpPr>
          <p:nvPr>
            <p:ph type="body"/>
          </p:nvPr>
        </p:nvSpPr>
        <p:spPr>
          <a:xfrm>
            <a:off x="504000" y="326571"/>
            <a:ext cx="9071640" cy="6906533"/>
          </a:xfrm>
        </p:spPr>
        <p:txBody>
          <a:bodyPr/>
          <a:lstStyle/>
          <a:p>
            <a:endParaRPr lang="en-IN" sz="2400" dirty="0">
              <a:latin typeface="Bookman Old Style" panose="02050604050505020204" pitchFamily="18" charset="0"/>
            </a:endParaRPr>
          </a:p>
          <a:p>
            <a:endParaRPr lang="en-IN" sz="2400" dirty="0">
              <a:latin typeface="Bookman Old Style" panose="02050604050505020204" pitchFamily="18" charset="0"/>
            </a:endParaRPr>
          </a:p>
          <a:p>
            <a:endParaRPr lang="en-IN" sz="2400" dirty="0">
              <a:latin typeface="Bookman Old Style" panose="02050604050505020204" pitchFamily="18" charset="0"/>
            </a:endParaRPr>
          </a:p>
          <a:p>
            <a:endParaRPr lang="en-IN" sz="2400" dirty="0">
              <a:latin typeface="Bookman Old Style" panose="02050604050505020204" pitchFamily="18" charset="0"/>
            </a:endParaRPr>
          </a:p>
          <a:p>
            <a:endParaRPr lang="en-IN" sz="2400" dirty="0">
              <a:latin typeface="Bookman Old Style" panose="02050604050505020204" pitchFamily="18" charset="0"/>
            </a:endParaRPr>
          </a:p>
          <a:p>
            <a:r>
              <a:rPr lang="en-IN" sz="2400" dirty="0">
                <a:latin typeface="Bookman Old Style" panose="02050604050505020204" pitchFamily="18" charset="0"/>
              </a:rPr>
              <a:t> 4)  Implement the worst case biasing conditions such that WBL will be having opposite voltage as of the SN value.</a:t>
            </a:r>
          </a:p>
          <a:p>
            <a:r>
              <a:rPr lang="en-IN" sz="2400" dirty="0">
                <a:latin typeface="Bookman Old Style" panose="02050604050505020204" pitchFamily="18" charset="0"/>
              </a:rPr>
              <a:t>5)  Perform the read operation after some time which still ensures correct read operation which is written to SN.</a:t>
            </a:r>
          </a:p>
          <a:p>
            <a:r>
              <a:rPr lang="en-IN" sz="2400" dirty="0">
                <a:latin typeface="Bookman Old Style" panose="02050604050505020204" pitchFamily="18" charset="0"/>
              </a:rPr>
              <a:t>6)  The following waveform results may appear.</a:t>
            </a:r>
          </a:p>
          <a:p>
            <a:pPr marL="0" indent="0">
              <a:buNone/>
            </a:pPr>
            <a:r>
              <a:rPr lang="en-IN" sz="2400" dirty="0">
                <a:latin typeface="Bookman Old Style" panose="02050604050505020204" pitchFamily="18" charset="0"/>
              </a:rPr>
              <a:t>	</a:t>
            </a:r>
          </a:p>
          <a:p>
            <a:r>
              <a:rPr lang="en-IN" sz="2400" dirty="0">
                <a:latin typeface="Bookman Old Style" panose="02050604050505020204" pitchFamily="18" charset="0"/>
              </a:rPr>
              <a:t>7) We can see that the SN value which is at 0.9V at write operation has degraded to 0V within 10ms of time for all temperatures(approximately).</a:t>
            </a:r>
          </a:p>
          <a:p>
            <a:endParaRPr lang="en-IN" sz="2400" dirty="0">
              <a:latin typeface="Bookman Old Style" panose="02050604050505020204" pitchFamily="18" charset="0"/>
            </a:endParaRPr>
          </a:p>
          <a:p>
            <a:endParaRPr lang="en-IN" sz="2400" dirty="0"/>
          </a:p>
        </p:txBody>
      </p:sp>
    </p:spTree>
    <p:extLst>
      <p:ext uri="{BB962C8B-B14F-4D97-AF65-F5344CB8AC3E}">
        <p14:creationId xmlns:p14="http://schemas.microsoft.com/office/powerpoint/2010/main" val="683605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55886-EEF7-4717-8BA4-89845F97F548}"/>
              </a:ext>
            </a:extLst>
          </p:cNvPr>
          <p:cNvSpPr>
            <a:spLocks noGrp="1"/>
          </p:cNvSpPr>
          <p:nvPr>
            <p:ph type="title"/>
          </p:nvPr>
        </p:nvSpPr>
        <p:spPr>
          <a:xfrm>
            <a:off x="343440" y="326572"/>
            <a:ext cx="9392400" cy="1080344"/>
          </a:xfrm>
        </p:spPr>
        <p:txBody>
          <a:bodyPr/>
          <a:lstStyle/>
          <a:p>
            <a:r>
              <a:rPr lang="en-IN" dirty="0"/>
              <a:t> </a:t>
            </a:r>
          </a:p>
        </p:txBody>
      </p:sp>
      <p:sp>
        <p:nvSpPr>
          <p:cNvPr id="3" name="Text Placeholder 2">
            <a:extLst>
              <a:ext uri="{FF2B5EF4-FFF2-40B4-BE49-F238E27FC236}">
                <a16:creationId xmlns:a16="http://schemas.microsoft.com/office/drawing/2014/main" id="{A13FD761-87FC-49FE-B8B4-49B61F9EE5F6}"/>
              </a:ext>
            </a:extLst>
          </p:cNvPr>
          <p:cNvSpPr>
            <a:spLocks noGrp="1"/>
          </p:cNvSpPr>
          <p:nvPr>
            <p:ph type="body"/>
          </p:nvPr>
        </p:nvSpPr>
        <p:spPr>
          <a:xfrm>
            <a:off x="504000" y="522513"/>
            <a:ext cx="9071640" cy="6710589"/>
          </a:xfrm>
        </p:spPr>
        <p:txBody>
          <a:bodyPr/>
          <a:lstStyle/>
          <a:p>
            <a:pPr marL="0" indent="0">
              <a:buNone/>
            </a:pPr>
            <a:endParaRPr lang="en-IN" dirty="0"/>
          </a:p>
          <a:p>
            <a:pPr marL="0" indent="0">
              <a:buNone/>
            </a:pPr>
            <a:endParaRPr lang="en-IN" dirty="0"/>
          </a:p>
        </p:txBody>
      </p:sp>
      <p:pic>
        <p:nvPicPr>
          <p:cNvPr id="4" name="Picture 3">
            <a:extLst>
              <a:ext uri="{FF2B5EF4-FFF2-40B4-BE49-F238E27FC236}">
                <a16:creationId xmlns:a16="http://schemas.microsoft.com/office/drawing/2014/main" id="{53F6DAA8-2C42-4D90-9FAA-7F8D5EAD77E3}"/>
              </a:ext>
            </a:extLst>
          </p:cNvPr>
          <p:cNvPicPr>
            <a:picLocks noChangeAspect="1"/>
          </p:cNvPicPr>
          <p:nvPr/>
        </p:nvPicPr>
        <p:blipFill>
          <a:blip r:embed="rId2"/>
          <a:stretch>
            <a:fillRect/>
          </a:stretch>
        </p:blipFill>
        <p:spPr>
          <a:xfrm>
            <a:off x="343440" y="326572"/>
            <a:ext cx="9600660" cy="7086599"/>
          </a:xfrm>
          <a:prstGeom prst="rect">
            <a:avLst/>
          </a:prstGeom>
        </p:spPr>
      </p:pic>
    </p:spTree>
    <p:extLst>
      <p:ext uri="{BB962C8B-B14F-4D97-AF65-F5344CB8AC3E}">
        <p14:creationId xmlns:p14="http://schemas.microsoft.com/office/powerpoint/2010/main" val="1837794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1324A-61EA-42C6-BB7C-61FD13E98EEA}"/>
              </a:ext>
            </a:extLst>
          </p:cNvPr>
          <p:cNvSpPr>
            <a:spLocks noGrp="1"/>
          </p:cNvSpPr>
          <p:nvPr>
            <p:ph type="title"/>
          </p:nvPr>
        </p:nvSpPr>
        <p:spPr>
          <a:xfrm>
            <a:off x="343440" y="244930"/>
            <a:ext cx="9392400" cy="1161986"/>
          </a:xfrm>
        </p:spPr>
        <p:txBody>
          <a:bodyPr/>
          <a:lstStyle/>
          <a:p>
            <a:r>
              <a:rPr lang="en-IN" dirty="0"/>
              <a:t> </a:t>
            </a:r>
          </a:p>
        </p:txBody>
      </p:sp>
      <p:sp>
        <p:nvSpPr>
          <p:cNvPr id="3" name="Text Placeholder 2">
            <a:extLst>
              <a:ext uri="{FF2B5EF4-FFF2-40B4-BE49-F238E27FC236}">
                <a16:creationId xmlns:a16="http://schemas.microsoft.com/office/drawing/2014/main" id="{3EE11492-D196-42D0-B60E-3AA60D78D46B}"/>
              </a:ext>
            </a:extLst>
          </p:cNvPr>
          <p:cNvSpPr>
            <a:spLocks noGrp="1"/>
          </p:cNvSpPr>
          <p:nvPr>
            <p:ph type="body"/>
          </p:nvPr>
        </p:nvSpPr>
        <p:spPr>
          <a:xfrm>
            <a:off x="506186" y="1406915"/>
            <a:ext cx="9069454" cy="5777655"/>
          </a:xfrm>
        </p:spPr>
        <p:txBody>
          <a:bodyPr/>
          <a:lstStyle/>
          <a:p>
            <a:r>
              <a:rPr lang="en-US" sz="2400" dirty="0">
                <a:latin typeface="Bookman Old Style" panose="02050604050505020204" pitchFamily="18" charset="0"/>
              </a:rPr>
              <a:t>8)  Now from this diagram, the minimum voltage required for the correct read operation is the threshold voltage of the 3T gain cell that is about 0.65V for 25nm technology LP.(Refer to ptm.asu.edu/ for latest model specifications.)</a:t>
            </a:r>
          </a:p>
          <a:p>
            <a:r>
              <a:rPr lang="en-US" sz="2400" dirty="0">
                <a:latin typeface="Bookman Old Style" panose="02050604050505020204" pitchFamily="18" charset="0"/>
              </a:rPr>
              <a:t>9)  Now, the voltage VEDRT is 0.65V. This voltage we use it in second step for finding IEDRT </a:t>
            </a:r>
            <a:r>
              <a:rPr lang="en-US" sz="2400" dirty="0" err="1">
                <a:latin typeface="Bookman Old Style" panose="02050604050505020204" pitchFamily="18" charset="0"/>
              </a:rPr>
              <a:t>i.e</a:t>
            </a:r>
            <a:r>
              <a:rPr lang="en-US" sz="2400" dirty="0">
                <a:latin typeface="Bookman Old Style" panose="02050604050505020204" pitchFamily="18" charset="0"/>
              </a:rPr>
              <a:t> reference current </a:t>
            </a:r>
            <a:r>
              <a:rPr lang="en-US" sz="2400" dirty="0" err="1">
                <a:latin typeface="Bookman Old Style" panose="02050604050505020204" pitchFamily="18" charset="0"/>
              </a:rPr>
              <a:t>acquisiton</a:t>
            </a:r>
            <a:r>
              <a:rPr lang="en-US" sz="2400" dirty="0">
                <a:latin typeface="Bookman Old Style" panose="02050604050505020204" pitchFamily="18" charset="0"/>
              </a:rPr>
              <a:t>.</a:t>
            </a:r>
          </a:p>
          <a:p>
            <a:r>
              <a:rPr lang="en-US" sz="2400" dirty="0">
                <a:latin typeface="Bookman Old Style" panose="02050604050505020204" pitchFamily="18" charset="0"/>
              </a:rPr>
              <a:t>10)  Create a new cell view. Connect the circuit devices as per the schematic shown below.</a:t>
            </a:r>
          </a:p>
          <a:p>
            <a:endParaRPr lang="en-IN" sz="2400" dirty="0">
              <a:latin typeface="Bookman Old Style" panose="02050604050505020204" pitchFamily="18" charset="0"/>
            </a:endParaRPr>
          </a:p>
        </p:txBody>
      </p:sp>
    </p:spTree>
    <p:extLst>
      <p:ext uri="{BB962C8B-B14F-4D97-AF65-F5344CB8AC3E}">
        <p14:creationId xmlns:p14="http://schemas.microsoft.com/office/powerpoint/2010/main" val="996180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57CA7-4AED-4ACB-857E-E4BADF053975}"/>
              </a:ext>
            </a:extLst>
          </p:cNvPr>
          <p:cNvSpPr>
            <a:spLocks noGrp="1"/>
          </p:cNvSpPr>
          <p:nvPr>
            <p:ph type="title"/>
          </p:nvPr>
        </p:nvSpPr>
        <p:spPr>
          <a:xfrm>
            <a:off x="343440" y="375557"/>
            <a:ext cx="9392400" cy="1159329"/>
          </a:xfrm>
        </p:spPr>
        <p:txBody>
          <a:bodyPr/>
          <a:lstStyle/>
          <a:p>
            <a:r>
              <a:rPr lang="en-IN" dirty="0"/>
              <a:t> </a:t>
            </a:r>
          </a:p>
        </p:txBody>
      </p:sp>
      <p:sp>
        <p:nvSpPr>
          <p:cNvPr id="3" name="Text Placeholder 2">
            <a:extLst>
              <a:ext uri="{FF2B5EF4-FFF2-40B4-BE49-F238E27FC236}">
                <a16:creationId xmlns:a16="http://schemas.microsoft.com/office/drawing/2014/main" id="{4FBC6CB6-8EA6-4687-86A2-2BA3F590BCA8}"/>
              </a:ext>
            </a:extLst>
          </p:cNvPr>
          <p:cNvSpPr>
            <a:spLocks noGrp="1"/>
          </p:cNvSpPr>
          <p:nvPr>
            <p:ph type="body"/>
          </p:nvPr>
        </p:nvSpPr>
        <p:spPr>
          <a:xfrm>
            <a:off x="504000" y="636814"/>
            <a:ext cx="9071640" cy="6547304"/>
          </a:xfrm>
        </p:spPr>
        <p:txBody>
          <a:bodyPr/>
          <a:lstStyle/>
          <a:p>
            <a:r>
              <a:rPr lang="en-IN" dirty="0"/>
              <a:t> </a:t>
            </a:r>
          </a:p>
        </p:txBody>
      </p:sp>
      <p:pic>
        <p:nvPicPr>
          <p:cNvPr id="4" name="Picture 3">
            <a:extLst>
              <a:ext uri="{FF2B5EF4-FFF2-40B4-BE49-F238E27FC236}">
                <a16:creationId xmlns:a16="http://schemas.microsoft.com/office/drawing/2014/main" id="{F402D037-F5AF-40FF-8FAA-F5043E7D7BD3}"/>
              </a:ext>
            </a:extLst>
          </p:cNvPr>
          <p:cNvPicPr>
            <a:picLocks noChangeAspect="1"/>
          </p:cNvPicPr>
          <p:nvPr/>
        </p:nvPicPr>
        <p:blipFill>
          <a:blip r:embed="rId2"/>
          <a:stretch>
            <a:fillRect/>
          </a:stretch>
        </p:blipFill>
        <p:spPr>
          <a:xfrm>
            <a:off x="343441" y="506186"/>
            <a:ext cx="9434550" cy="6677932"/>
          </a:xfrm>
          <a:prstGeom prst="rect">
            <a:avLst/>
          </a:prstGeom>
        </p:spPr>
      </p:pic>
    </p:spTree>
    <p:extLst>
      <p:ext uri="{BB962C8B-B14F-4D97-AF65-F5344CB8AC3E}">
        <p14:creationId xmlns:p14="http://schemas.microsoft.com/office/powerpoint/2010/main" val="1185492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05409-A0DF-4FF2-B0E7-8E6909134330}"/>
              </a:ext>
            </a:extLst>
          </p:cNvPr>
          <p:cNvSpPr>
            <a:spLocks noGrp="1"/>
          </p:cNvSpPr>
          <p:nvPr>
            <p:ph type="title"/>
          </p:nvPr>
        </p:nvSpPr>
        <p:spPr>
          <a:xfrm>
            <a:off x="343440" y="293914"/>
            <a:ext cx="9392400" cy="849086"/>
          </a:xfrm>
        </p:spPr>
        <p:txBody>
          <a:bodyPr/>
          <a:lstStyle/>
          <a:p>
            <a:r>
              <a:rPr lang="en-IN" dirty="0"/>
              <a:t> </a:t>
            </a:r>
          </a:p>
        </p:txBody>
      </p:sp>
      <p:sp>
        <p:nvSpPr>
          <p:cNvPr id="3" name="Text Placeholder 2">
            <a:extLst>
              <a:ext uri="{FF2B5EF4-FFF2-40B4-BE49-F238E27FC236}">
                <a16:creationId xmlns:a16="http://schemas.microsoft.com/office/drawing/2014/main" id="{A4EA7A42-8D32-4EBE-BA3D-56D5A94B5A97}"/>
              </a:ext>
            </a:extLst>
          </p:cNvPr>
          <p:cNvSpPr>
            <a:spLocks noGrp="1"/>
          </p:cNvSpPr>
          <p:nvPr>
            <p:ph type="body"/>
          </p:nvPr>
        </p:nvSpPr>
        <p:spPr>
          <a:xfrm>
            <a:off x="343440" y="947056"/>
            <a:ext cx="9232200" cy="5796643"/>
          </a:xfrm>
        </p:spPr>
        <p:txBody>
          <a:bodyPr/>
          <a:lstStyle/>
          <a:p>
            <a:r>
              <a:rPr lang="en-IN" sz="2400" dirty="0">
                <a:latin typeface="Bookman Old Style" panose="02050604050505020204" pitchFamily="18" charset="0"/>
              </a:rPr>
              <a:t> 11)  Using the setup, measure the dc current. The result obtained is shown below.</a:t>
            </a:r>
          </a:p>
          <a:p>
            <a:r>
              <a:rPr lang="en-IN" sz="2400" dirty="0">
                <a:latin typeface="Bookman Old Style" panose="02050604050505020204" pitchFamily="18" charset="0"/>
              </a:rPr>
              <a:t>12)  From the graph, we take note of the readings for further steps.</a:t>
            </a:r>
          </a:p>
          <a:p>
            <a:r>
              <a:rPr lang="en-US" sz="2400" dirty="0">
                <a:latin typeface="Bookman Old Style" panose="02050604050505020204" pitchFamily="18" charset="0"/>
              </a:rPr>
              <a:t>13)  For the third step, again create a new cell view and connect the circuit devices as per the circuit diagram. The schematic is shown below.</a:t>
            </a:r>
          </a:p>
          <a:p>
            <a:r>
              <a:rPr lang="en-US" sz="2400" dirty="0">
                <a:latin typeface="Bookman Old Style" panose="02050604050505020204" pitchFamily="18" charset="0"/>
              </a:rPr>
              <a:t>14)  This schematic similar to the first schematic except for the duplicate test bench setup. We perform the write operation and after some time, we read the value.</a:t>
            </a:r>
          </a:p>
          <a:p>
            <a:r>
              <a:rPr lang="en-US" sz="2400" dirty="0">
                <a:latin typeface="Bookman Old Style" panose="02050604050505020204" pitchFamily="18" charset="0"/>
              </a:rPr>
              <a:t>15)  During reading operation, we try to measure the current reading also. The time </a:t>
            </a:r>
            <a:r>
              <a:rPr lang="en-US" sz="2400" dirty="0" err="1">
                <a:latin typeface="Bookman Old Style" panose="02050604050505020204" pitchFamily="18" charset="0"/>
              </a:rPr>
              <a:t>upto</a:t>
            </a:r>
            <a:r>
              <a:rPr lang="en-US" sz="2400" dirty="0">
                <a:latin typeface="Bookman Old Style" panose="02050604050505020204" pitchFamily="18" charset="0"/>
              </a:rPr>
              <a:t> which current which crosses the previously measured </a:t>
            </a:r>
            <a:r>
              <a:rPr lang="en-US" sz="2400" dirty="0" err="1">
                <a:latin typeface="Bookman Old Style" panose="02050604050505020204" pitchFamily="18" charset="0"/>
              </a:rPr>
              <a:t>Iedrt</a:t>
            </a:r>
            <a:r>
              <a:rPr lang="en-US" sz="2400" dirty="0">
                <a:latin typeface="Bookman Old Style" panose="02050604050505020204" pitchFamily="18" charset="0"/>
              </a:rPr>
              <a:t> current after a successful write operation, will be termed as the DRT of the cell. </a:t>
            </a:r>
          </a:p>
          <a:p>
            <a:endParaRPr lang="en-IN" sz="2400" dirty="0">
              <a:latin typeface="Bookman Old Style" panose="02050604050505020204" pitchFamily="18" charset="0"/>
            </a:endParaRPr>
          </a:p>
        </p:txBody>
      </p:sp>
    </p:spTree>
    <p:extLst>
      <p:ext uri="{BB962C8B-B14F-4D97-AF65-F5344CB8AC3E}">
        <p14:creationId xmlns:p14="http://schemas.microsoft.com/office/powerpoint/2010/main" val="20052089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90A2F-2A35-49B0-A326-499F31E6485C}"/>
              </a:ext>
            </a:extLst>
          </p:cNvPr>
          <p:cNvSpPr>
            <a:spLocks noGrp="1"/>
          </p:cNvSpPr>
          <p:nvPr>
            <p:ph type="title"/>
          </p:nvPr>
        </p:nvSpPr>
        <p:spPr>
          <a:xfrm>
            <a:off x="343440" y="326572"/>
            <a:ext cx="9392400" cy="1031358"/>
          </a:xfrm>
        </p:spPr>
        <p:txBody>
          <a:bodyPr/>
          <a:lstStyle/>
          <a:p>
            <a:r>
              <a:rPr lang="en-IN" dirty="0"/>
              <a:t> </a:t>
            </a:r>
          </a:p>
        </p:txBody>
      </p:sp>
      <p:sp>
        <p:nvSpPr>
          <p:cNvPr id="3" name="Text Placeholder 2">
            <a:extLst>
              <a:ext uri="{FF2B5EF4-FFF2-40B4-BE49-F238E27FC236}">
                <a16:creationId xmlns:a16="http://schemas.microsoft.com/office/drawing/2014/main" id="{150F4886-2ACE-42F5-A189-09DA0CBAE3D6}"/>
              </a:ext>
            </a:extLst>
          </p:cNvPr>
          <p:cNvSpPr>
            <a:spLocks noGrp="1"/>
          </p:cNvSpPr>
          <p:nvPr>
            <p:ph type="body"/>
          </p:nvPr>
        </p:nvSpPr>
        <p:spPr>
          <a:xfrm>
            <a:off x="504000" y="571499"/>
            <a:ext cx="9071640" cy="6612617"/>
          </a:xfrm>
        </p:spPr>
        <p:txBody>
          <a:bodyPr/>
          <a:lstStyle/>
          <a:p>
            <a:pPr marL="0" indent="0">
              <a:buNone/>
            </a:pPr>
            <a:r>
              <a:rPr lang="en-IN" dirty="0"/>
              <a:t> </a:t>
            </a:r>
          </a:p>
        </p:txBody>
      </p:sp>
      <p:pic>
        <p:nvPicPr>
          <p:cNvPr id="4" name="Picture 3">
            <a:extLst>
              <a:ext uri="{FF2B5EF4-FFF2-40B4-BE49-F238E27FC236}">
                <a16:creationId xmlns:a16="http://schemas.microsoft.com/office/drawing/2014/main" id="{838CBC45-A92F-427B-B501-0767E3975CF4}"/>
              </a:ext>
            </a:extLst>
          </p:cNvPr>
          <p:cNvPicPr>
            <a:picLocks noChangeAspect="1"/>
          </p:cNvPicPr>
          <p:nvPr/>
        </p:nvPicPr>
        <p:blipFill>
          <a:blip r:embed="rId2"/>
          <a:stretch>
            <a:fillRect/>
          </a:stretch>
        </p:blipFill>
        <p:spPr>
          <a:xfrm>
            <a:off x="171366" y="571499"/>
            <a:ext cx="9737892" cy="6612617"/>
          </a:xfrm>
          <a:prstGeom prst="rect">
            <a:avLst/>
          </a:prstGeom>
        </p:spPr>
      </p:pic>
    </p:spTree>
    <p:extLst>
      <p:ext uri="{BB962C8B-B14F-4D97-AF65-F5344CB8AC3E}">
        <p14:creationId xmlns:p14="http://schemas.microsoft.com/office/powerpoint/2010/main" val="4133816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E698F-4106-435E-B663-0DE284B6C53E}"/>
              </a:ext>
            </a:extLst>
          </p:cNvPr>
          <p:cNvSpPr>
            <a:spLocks noGrp="1"/>
          </p:cNvSpPr>
          <p:nvPr>
            <p:ph type="title"/>
          </p:nvPr>
        </p:nvSpPr>
        <p:spPr>
          <a:xfrm>
            <a:off x="343440" y="457200"/>
            <a:ext cx="9392400" cy="1143000"/>
          </a:xfrm>
        </p:spPr>
        <p:txBody>
          <a:bodyPr/>
          <a:lstStyle/>
          <a:p>
            <a:r>
              <a:rPr lang="en-IN" dirty="0"/>
              <a:t> </a:t>
            </a:r>
          </a:p>
        </p:txBody>
      </p:sp>
      <p:sp>
        <p:nvSpPr>
          <p:cNvPr id="3" name="Text Placeholder 2">
            <a:extLst>
              <a:ext uri="{FF2B5EF4-FFF2-40B4-BE49-F238E27FC236}">
                <a16:creationId xmlns:a16="http://schemas.microsoft.com/office/drawing/2014/main" id="{555B563D-E5C8-497E-82FD-382622ACC55A}"/>
              </a:ext>
            </a:extLst>
          </p:cNvPr>
          <p:cNvSpPr>
            <a:spLocks noGrp="1"/>
          </p:cNvSpPr>
          <p:nvPr>
            <p:ph type="body"/>
          </p:nvPr>
        </p:nvSpPr>
        <p:spPr>
          <a:xfrm>
            <a:off x="504000" y="457199"/>
            <a:ext cx="9071640" cy="6645275"/>
          </a:xfrm>
        </p:spPr>
        <p:txBody>
          <a:bodyPr/>
          <a:lstStyle/>
          <a:p>
            <a:r>
              <a:rPr lang="en-IN" dirty="0"/>
              <a:t> </a:t>
            </a:r>
          </a:p>
        </p:txBody>
      </p:sp>
      <p:pic>
        <p:nvPicPr>
          <p:cNvPr id="4" name="Picture 3">
            <a:extLst>
              <a:ext uri="{FF2B5EF4-FFF2-40B4-BE49-F238E27FC236}">
                <a16:creationId xmlns:a16="http://schemas.microsoft.com/office/drawing/2014/main" id="{EBE9F951-E088-48AA-9434-711DF9264AE0}"/>
              </a:ext>
            </a:extLst>
          </p:cNvPr>
          <p:cNvPicPr>
            <a:picLocks noChangeAspect="1"/>
          </p:cNvPicPr>
          <p:nvPr/>
        </p:nvPicPr>
        <p:blipFill>
          <a:blip r:embed="rId2"/>
          <a:stretch>
            <a:fillRect/>
          </a:stretch>
        </p:blipFill>
        <p:spPr>
          <a:xfrm>
            <a:off x="800100" y="457198"/>
            <a:ext cx="8935740" cy="6645275"/>
          </a:xfrm>
          <a:prstGeom prst="rect">
            <a:avLst/>
          </a:prstGeom>
        </p:spPr>
      </p:pic>
    </p:spTree>
    <p:extLst>
      <p:ext uri="{BB962C8B-B14F-4D97-AF65-F5344CB8AC3E}">
        <p14:creationId xmlns:p14="http://schemas.microsoft.com/office/powerpoint/2010/main" val="1471768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01815-66C9-426C-91D8-C7F7C3BA1A1A}"/>
              </a:ext>
            </a:extLst>
          </p:cNvPr>
          <p:cNvSpPr>
            <a:spLocks noGrp="1"/>
          </p:cNvSpPr>
          <p:nvPr>
            <p:ph type="title"/>
          </p:nvPr>
        </p:nvSpPr>
        <p:spPr>
          <a:xfrm>
            <a:off x="343440" y="277586"/>
            <a:ext cx="9392400" cy="1289957"/>
          </a:xfrm>
        </p:spPr>
        <p:txBody>
          <a:bodyPr/>
          <a:lstStyle/>
          <a:p>
            <a:r>
              <a:rPr lang="en-IN" dirty="0"/>
              <a:t> </a:t>
            </a:r>
          </a:p>
        </p:txBody>
      </p:sp>
      <p:sp>
        <p:nvSpPr>
          <p:cNvPr id="3" name="Text Placeholder 2">
            <a:extLst>
              <a:ext uri="{FF2B5EF4-FFF2-40B4-BE49-F238E27FC236}">
                <a16:creationId xmlns:a16="http://schemas.microsoft.com/office/drawing/2014/main" id="{B66509E6-3F28-4251-8543-1E3DC6AFE048}"/>
              </a:ext>
            </a:extLst>
          </p:cNvPr>
          <p:cNvSpPr>
            <a:spLocks noGrp="1"/>
          </p:cNvSpPr>
          <p:nvPr>
            <p:ph type="body"/>
          </p:nvPr>
        </p:nvSpPr>
        <p:spPr>
          <a:xfrm>
            <a:off x="343440" y="277586"/>
            <a:ext cx="9029160" cy="7004503"/>
          </a:xfrm>
        </p:spPr>
        <p:txBody>
          <a:bodyPr/>
          <a:lstStyle/>
          <a:p>
            <a:r>
              <a:rPr lang="en-IN" sz="2200" dirty="0">
                <a:latin typeface="Bookman Old Style" panose="02050604050505020204" pitchFamily="18" charset="0"/>
              </a:rPr>
              <a:t>16)  From the graph, we try to plot its simulation results which looks something like this.</a:t>
            </a:r>
          </a:p>
          <a:p>
            <a:r>
              <a:rPr lang="en-IN" sz="2200" dirty="0">
                <a:latin typeface="Bookman Old Style" panose="02050604050505020204" pitchFamily="18" charset="0"/>
              </a:rPr>
              <a:t>17)  From the graph, let us consider for 27 degree Celsius , the measured </a:t>
            </a:r>
            <a:r>
              <a:rPr lang="en-IN" sz="2200" dirty="0" err="1">
                <a:latin typeface="Bookman Old Style" panose="02050604050505020204" pitchFamily="18" charset="0"/>
              </a:rPr>
              <a:t>Iedrt</a:t>
            </a:r>
            <a:r>
              <a:rPr lang="en-IN" sz="2200" dirty="0">
                <a:latin typeface="Bookman Old Style" panose="02050604050505020204" pitchFamily="18" charset="0"/>
              </a:rPr>
              <a:t> current was 42 </a:t>
            </a:r>
            <a:r>
              <a:rPr lang="en-IN" sz="2200" dirty="0" err="1">
                <a:latin typeface="Bookman Old Style" panose="02050604050505020204" pitchFamily="18" charset="0"/>
              </a:rPr>
              <a:t>uA</a:t>
            </a:r>
            <a:r>
              <a:rPr lang="en-IN" sz="2200" dirty="0">
                <a:latin typeface="Bookman Old Style" panose="02050604050505020204" pitchFamily="18" charset="0"/>
              </a:rPr>
              <a:t>.</a:t>
            </a:r>
          </a:p>
          <a:p>
            <a:r>
              <a:rPr lang="en-IN" sz="2200" dirty="0">
                <a:latin typeface="Bookman Old Style" panose="02050604050505020204" pitchFamily="18" charset="0"/>
              </a:rPr>
              <a:t>18) Now, from the third step simulation waveform reading, the time for crossing the 42 </a:t>
            </a:r>
            <a:r>
              <a:rPr lang="en-IN" sz="2200" dirty="0" err="1">
                <a:latin typeface="Bookman Old Style" panose="02050604050505020204" pitchFamily="18" charset="0"/>
              </a:rPr>
              <a:t>uA</a:t>
            </a:r>
            <a:r>
              <a:rPr lang="en-IN" sz="2200" dirty="0">
                <a:latin typeface="Bookman Old Style" panose="02050604050505020204" pitchFamily="18" charset="0"/>
              </a:rPr>
              <a:t> for the circuit is around 210 us. </a:t>
            </a:r>
          </a:p>
          <a:p>
            <a:r>
              <a:rPr lang="en-IN" sz="2200" dirty="0">
                <a:latin typeface="Bookman Old Style" panose="02050604050505020204" pitchFamily="18" charset="0"/>
              </a:rPr>
              <a:t>19)  This time is also consisting of the write operation time. We essentially need to subtract write operation time of 10us (from first step simulation waveform figure) which gives DRT as 200us.</a:t>
            </a:r>
          </a:p>
          <a:p>
            <a:r>
              <a:rPr lang="en-IN" sz="2200" dirty="0">
                <a:latin typeface="Bookman Old Style" panose="02050604050505020204" pitchFamily="18" charset="0"/>
              </a:rPr>
              <a:t>20)  Similarly for other temperatures, we can deduce the following observations.</a:t>
            </a:r>
          </a:p>
          <a:p>
            <a:r>
              <a:rPr lang="en-IN" sz="2200" dirty="0">
                <a:latin typeface="Bookman Old Style" panose="02050604050505020204" pitchFamily="18" charset="0"/>
              </a:rPr>
              <a:t>0 degree- 478 us</a:t>
            </a:r>
          </a:p>
          <a:p>
            <a:r>
              <a:rPr lang="en-IN" sz="2200" dirty="0">
                <a:latin typeface="Bookman Old Style" panose="02050604050505020204" pitchFamily="18" charset="0"/>
              </a:rPr>
              <a:t>85 degree-52us</a:t>
            </a:r>
          </a:p>
          <a:p>
            <a:r>
              <a:rPr lang="en-IN" sz="2200" dirty="0">
                <a:latin typeface="Bookman Old Style" panose="02050604050505020204" pitchFamily="18" charset="0"/>
              </a:rPr>
              <a:t>21)  As we increase the temperature, the DRT is reducing leading to more power consumption for refreshing operation.</a:t>
            </a:r>
          </a:p>
          <a:p>
            <a:r>
              <a:rPr lang="en-IN" sz="2200" dirty="0">
                <a:latin typeface="Bookman Old Style" panose="02050604050505020204" pitchFamily="18" charset="0"/>
              </a:rPr>
              <a:t>22)  That is why data centres of big tech companies, will be hosting cool temperature areas as their data centres. </a:t>
            </a:r>
          </a:p>
          <a:p>
            <a:r>
              <a:rPr lang="en-IN" sz="2200" b="1" dirty="0">
                <a:latin typeface="Bookman Old Style" panose="02050604050505020204" pitchFamily="18" charset="0"/>
              </a:rPr>
              <a:t>Note:</a:t>
            </a:r>
            <a:r>
              <a:rPr lang="en-IN" sz="2200" dirty="0">
                <a:latin typeface="Bookman Old Style" panose="02050604050505020204" pitchFamily="18" charset="0"/>
              </a:rPr>
              <a:t> The waveforms applied as input are bit voltages. We can also apply pulse.</a:t>
            </a:r>
          </a:p>
          <a:p>
            <a:endParaRPr lang="en-IN" sz="2400" dirty="0">
              <a:latin typeface="Bookman Old Style" panose="02050604050505020204" pitchFamily="18" charset="0"/>
            </a:endParaRPr>
          </a:p>
        </p:txBody>
      </p:sp>
    </p:spTree>
    <p:extLst>
      <p:ext uri="{BB962C8B-B14F-4D97-AF65-F5344CB8AC3E}">
        <p14:creationId xmlns:p14="http://schemas.microsoft.com/office/powerpoint/2010/main" val="3231670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A7FE614-B38F-4823-88BE-BEB6239E8E48}"/>
              </a:ext>
            </a:extLst>
          </p:cNvPr>
          <p:cNvSpPr>
            <a:spLocks noGrp="1"/>
          </p:cNvSpPr>
          <p:nvPr>
            <p:ph type="subTitle"/>
          </p:nvPr>
        </p:nvSpPr>
        <p:spPr/>
        <p:txBody>
          <a:bodyPr/>
          <a:lstStyle/>
          <a:p>
            <a:r>
              <a:rPr lang="en-IN" dirty="0"/>
              <a:t> </a:t>
            </a:r>
          </a:p>
        </p:txBody>
      </p:sp>
      <p:sp>
        <p:nvSpPr>
          <p:cNvPr id="2" name="Title 1">
            <a:extLst>
              <a:ext uri="{FF2B5EF4-FFF2-40B4-BE49-F238E27FC236}">
                <a16:creationId xmlns:a16="http://schemas.microsoft.com/office/drawing/2014/main" id="{55A71EDC-9466-49AF-BB09-98F73CEC0B80}"/>
              </a:ext>
            </a:extLst>
          </p:cNvPr>
          <p:cNvSpPr>
            <a:spLocks noGrp="1"/>
          </p:cNvSpPr>
          <p:nvPr>
            <p:ph type="title" idx="4294967295"/>
          </p:nvPr>
        </p:nvSpPr>
        <p:spPr>
          <a:xfrm>
            <a:off x="0" y="1093788"/>
            <a:ext cx="9393238" cy="3016250"/>
          </a:xfrm>
        </p:spPr>
        <p:txBody>
          <a:bodyPr/>
          <a:lstStyle/>
          <a:p>
            <a:r>
              <a:rPr lang="en-IN" dirty="0"/>
              <a:t> </a:t>
            </a:r>
          </a:p>
        </p:txBody>
      </p:sp>
      <p:pic>
        <p:nvPicPr>
          <p:cNvPr id="9" name="Picture 8">
            <a:extLst>
              <a:ext uri="{FF2B5EF4-FFF2-40B4-BE49-F238E27FC236}">
                <a16:creationId xmlns:a16="http://schemas.microsoft.com/office/drawing/2014/main" id="{D56942A3-A28D-4808-9167-FE7C73F79DE2}"/>
              </a:ext>
            </a:extLst>
          </p:cNvPr>
          <p:cNvPicPr>
            <a:picLocks noChangeAspect="1"/>
          </p:cNvPicPr>
          <p:nvPr/>
        </p:nvPicPr>
        <p:blipFill>
          <a:blip r:embed="rId2"/>
          <a:stretch>
            <a:fillRect/>
          </a:stretch>
        </p:blipFill>
        <p:spPr>
          <a:xfrm>
            <a:off x="343440" y="359228"/>
            <a:ext cx="9392399" cy="7102793"/>
          </a:xfrm>
          <a:prstGeom prst="rect">
            <a:avLst/>
          </a:prstGeom>
        </p:spPr>
      </p:pic>
    </p:spTree>
    <p:extLst>
      <p:ext uri="{BB962C8B-B14F-4D97-AF65-F5344CB8AC3E}">
        <p14:creationId xmlns:p14="http://schemas.microsoft.com/office/powerpoint/2010/main" val="3806403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504000" y="518040"/>
            <a:ext cx="9087840" cy="1065960"/>
          </a:xfrm>
          <a:prstGeom prst="rect">
            <a:avLst/>
          </a:prstGeom>
          <a:noFill/>
          <a:ln>
            <a:noFill/>
          </a:ln>
        </p:spPr>
        <p:txBody>
          <a:bodyPr lIns="0" tIns="0" rIns="0" bIns="0" anchor="ctr"/>
          <a:lstStyle/>
          <a:p>
            <a:pPr algn="ctr"/>
            <a:r>
              <a:rPr lang="en-IN" sz="3600" b="1" strike="noStrike" spc="-1">
                <a:solidFill>
                  <a:srgbClr val="000000"/>
                </a:solidFill>
                <a:uFill>
                  <a:solidFill>
                    <a:srgbClr val="FFFFFF"/>
                  </a:solidFill>
                </a:uFill>
                <a:latin typeface="Arial"/>
              </a:rPr>
              <a:t>Abstract</a:t>
            </a:r>
          </a:p>
        </p:txBody>
      </p:sp>
      <p:sp>
        <p:nvSpPr>
          <p:cNvPr id="84" name="TextShape 2"/>
          <p:cNvSpPr txBox="1"/>
          <p:nvPr/>
        </p:nvSpPr>
        <p:spPr>
          <a:xfrm>
            <a:off x="504000" y="1768680"/>
            <a:ext cx="9071640" cy="4384080"/>
          </a:xfrm>
          <a:prstGeom prst="rect">
            <a:avLst/>
          </a:prstGeom>
          <a:noFill/>
          <a:ln>
            <a:noFill/>
          </a:ln>
        </p:spPr>
        <p:txBody>
          <a:bodyPr lIns="0" tIns="0" rIns="0" bIns="0"/>
          <a:lstStyle/>
          <a:p>
            <a:pPr marL="432000" indent="-324000">
              <a:buClr>
                <a:srgbClr val="000000"/>
              </a:buClr>
              <a:buSzPct val="45000"/>
              <a:buFont typeface="Wingdings" charset="2"/>
              <a:buChar char=""/>
            </a:pPr>
            <a:r>
              <a:rPr lang="en-IN" sz="2400" spc="-1" dirty="0">
                <a:solidFill>
                  <a:srgbClr val="000000"/>
                </a:solidFill>
                <a:uFill>
                  <a:solidFill>
                    <a:srgbClr val="FFFFFF"/>
                  </a:solidFill>
                </a:uFill>
                <a:latin typeface="Bookman Old Style" panose="02050604050505020204" pitchFamily="18" charset="0"/>
              </a:rPr>
              <a:t>I</a:t>
            </a:r>
            <a:r>
              <a:rPr lang="en-IN" sz="2400" b="0" strike="noStrike" spc="-1" dirty="0">
                <a:solidFill>
                  <a:srgbClr val="000000"/>
                </a:solidFill>
                <a:uFill>
                  <a:solidFill>
                    <a:srgbClr val="FFFFFF"/>
                  </a:solidFill>
                </a:uFill>
                <a:latin typeface="Bookman Old Style" panose="02050604050505020204" pitchFamily="18" charset="0"/>
              </a:rPr>
              <a:t>ncreasing demand for high-density and low-power on-chip embedded memories.</a:t>
            </a:r>
          </a:p>
          <a:p>
            <a:pPr marL="108000">
              <a:buClr>
                <a:srgbClr val="000000"/>
              </a:buClr>
              <a:buSzPct val="45000"/>
            </a:pPr>
            <a:endParaRPr lang="en-IN" sz="2400" b="0" strike="noStrike" spc="-1" dirty="0">
              <a:solidFill>
                <a:srgbClr val="000000"/>
              </a:solidFill>
              <a:uFill>
                <a:solidFill>
                  <a:srgbClr val="FFFFFF"/>
                </a:solidFill>
              </a:uFill>
              <a:latin typeface="Bookman Old Style" panose="02050604050505020204" pitchFamily="18" charset="0"/>
            </a:endParaRPr>
          </a:p>
          <a:p>
            <a:pPr marL="432000" indent="-324000">
              <a:buClr>
                <a:srgbClr val="000000"/>
              </a:buClr>
              <a:buSzPct val="45000"/>
              <a:buFont typeface="Wingdings" charset="2"/>
              <a:buChar char=""/>
            </a:pPr>
            <a:r>
              <a:rPr lang="en-IN" sz="2400" b="0" strike="noStrike" spc="-1" dirty="0" err="1">
                <a:solidFill>
                  <a:srgbClr val="000000"/>
                </a:solidFill>
                <a:uFill>
                  <a:solidFill>
                    <a:srgbClr val="FFFFFF"/>
                  </a:solidFill>
                </a:uFill>
                <a:latin typeface="Bookman Old Style" panose="02050604050505020204" pitchFamily="18" charset="0"/>
              </a:rPr>
              <a:t>GCeDRAM</a:t>
            </a:r>
            <a:r>
              <a:rPr lang="en-IN" sz="2400" b="0" strike="noStrike" spc="-1" dirty="0">
                <a:solidFill>
                  <a:srgbClr val="000000"/>
                </a:solidFill>
                <a:uFill>
                  <a:solidFill>
                    <a:srgbClr val="FFFFFF"/>
                  </a:solidFill>
                </a:uFill>
                <a:latin typeface="Bookman Old Style" panose="02050604050505020204" pitchFamily="18" charset="0"/>
              </a:rPr>
              <a:t> offers higher density, lower leakage power, and two-ported operation.</a:t>
            </a:r>
          </a:p>
          <a:p>
            <a:pPr marL="432000" indent="-324000">
              <a:buClr>
                <a:srgbClr val="000000"/>
              </a:buClr>
              <a:buSzPct val="45000"/>
              <a:buFont typeface="Wingdings" charset="2"/>
              <a:buChar char=""/>
            </a:pPr>
            <a:endParaRPr lang="en-IN" sz="2400" b="0" strike="noStrike" spc="-1" dirty="0">
              <a:solidFill>
                <a:srgbClr val="000000"/>
              </a:solidFill>
              <a:uFill>
                <a:solidFill>
                  <a:srgbClr val="FFFFFF"/>
                </a:solidFill>
              </a:uFill>
              <a:latin typeface="Bookman Old Style" panose="02050604050505020204" pitchFamily="18" charset="0"/>
            </a:endParaRPr>
          </a:p>
          <a:p>
            <a:pPr marL="432000" indent="-324000">
              <a:buClr>
                <a:srgbClr val="000000"/>
              </a:buClr>
              <a:buSzPct val="45000"/>
              <a:buFont typeface="Wingdings" charset="2"/>
              <a:buChar char=""/>
            </a:pPr>
            <a:r>
              <a:rPr lang="en-IN" sz="2400" b="0" strike="noStrike" spc="-1" dirty="0">
                <a:solidFill>
                  <a:srgbClr val="000000"/>
                </a:solidFill>
                <a:uFill>
                  <a:solidFill>
                    <a:srgbClr val="FFFFFF"/>
                  </a:solidFill>
                </a:uFill>
                <a:latin typeface="Bookman Old Style" panose="02050604050505020204" pitchFamily="18" charset="0"/>
              </a:rPr>
              <a:t>There are several DRT measurement techniques which became unfeasible because of runtime evaluation.</a:t>
            </a:r>
          </a:p>
          <a:p>
            <a:pPr marL="432000" indent="-324000">
              <a:buClr>
                <a:srgbClr val="000000"/>
              </a:buClr>
              <a:buSzPct val="45000"/>
              <a:buFont typeface="Wingdings" charset="2"/>
              <a:buChar char=""/>
            </a:pPr>
            <a:endParaRPr lang="en-IN" sz="2400" b="0" strike="noStrike" spc="-1" dirty="0">
              <a:solidFill>
                <a:srgbClr val="000000"/>
              </a:solidFill>
              <a:uFill>
                <a:solidFill>
                  <a:srgbClr val="FFFFFF"/>
                </a:solidFill>
              </a:uFill>
              <a:latin typeface="Bookman Old Style" panose="02050604050505020204" pitchFamily="18" charset="0"/>
            </a:endParaRPr>
          </a:p>
          <a:p>
            <a:pPr marL="432000" indent="-324000">
              <a:buClr>
                <a:srgbClr val="000000"/>
              </a:buClr>
              <a:buSzPct val="45000"/>
              <a:buFont typeface="Wingdings" charset="2"/>
              <a:buChar char=""/>
            </a:pPr>
            <a:r>
              <a:rPr lang="en-IN" sz="2400" b="0" strike="noStrike" spc="-1" dirty="0">
                <a:solidFill>
                  <a:srgbClr val="000000"/>
                </a:solidFill>
                <a:uFill>
                  <a:solidFill>
                    <a:srgbClr val="FFFFFF"/>
                  </a:solidFill>
                </a:uFill>
                <a:latin typeface="Bookman Old Style" panose="02050604050505020204" pitchFamily="18" charset="0"/>
              </a:rPr>
              <a:t>IDRT methodology is compared over other DRT characterization methodologies for </a:t>
            </a:r>
          </a:p>
          <a:p>
            <a:pPr marL="108000">
              <a:buClr>
                <a:srgbClr val="000000"/>
              </a:buClr>
              <a:buSzPct val="45000"/>
            </a:pPr>
            <a:r>
              <a:rPr lang="en-IN" sz="2400" b="0" strike="noStrike" spc="-1" dirty="0">
                <a:solidFill>
                  <a:srgbClr val="000000"/>
                </a:solidFill>
                <a:uFill>
                  <a:solidFill>
                    <a:srgbClr val="FFFFFF"/>
                  </a:solidFill>
                </a:uFill>
                <a:latin typeface="Bookman Old Style" panose="02050604050505020204" pitchFamily="18" charset="0"/>
              </a:rPr>
              <a:t>	 </a:t>
            </a:r>
            <a:r>
              <a:rPr lang="en-IN" sz="2400" b="0" strike="noStrike" spc="-1" dirty="0">
                <a:solidFill>
                  <a:srgbClr val="000000"/>
                </a:solidFill>
                <a:uFill>
                  <a:solidFill>
                    <a:srgbClr val="FFFFFF"/>
                  </a:solidFill>
                </a:uFill>
                <a:latin typeface="Bookman Old Style" panose="02050604050505020204" pitchFamily="18" charset="0"/>
                <a:ea typeface="Ubuntu"/>
              </a:rPr>
              <a:t>1) </a:t>
            </a:r>
            <a:r>
              <a:rPr lang="en-IN" sz="2400" b="0" strike="noStrike" spc="-1" dirty="0">
                <a:solidFill>
                  <a:srgbClr val="000000"/>
                </a:solidFill>
                <a:uFill>
                  <a:solidFill>
                    <a:srgbClr val="FFFFFF"/>
                  </a:solidFill>
                </a:uFill>
                <a:latin typeface="Bookman Old Style" panose="02050604050505020204" pitchFamily="18" charset="0"/>
              </a:rPr>
              <a:t>accuracy and </a:t>
            </a:r>
          </a:p>
          <a:p>
            <a:pPr marL="108000">
              <a:buClr>
                <a:srgbClr val="000000"/>
              </a:buClr>
              <a:buSzPct val="45000"/>
            </a:pPr>
            <a:r>
              <a:rPr lang="en-IN" sz="2400" b="0" strike="noStrike" spc="-1" dirty="0">
                <a:solidFill>
                  <a:srgbClr val="000000"/>
                </a:solidFill>
                <a:uFill>
                  <a:solidFill>
                    <a:srgbClr val="FFFFFF"/>
                  </a:solidFill>
                </a:uFill>
                <a:latin typeface="Bookman Old Style" panose="02050604050505020204" pitchFamily="18" charset="0"/>
              </a:rPr>
              <a:t>	 2) run-time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504000" y="0"/>
            <a:ext cx="9087840" cy="1371600"/>
          </a:xfrm>
          <a:prstGeom prst="rect">
            <a:avLst/>
          </a:prstGeom>
          <a:noFill/>
          <a:ln>
            <a:noFill/>
          </a:ln>
        </p:spPr>
        <p:txBody>
          <a:bodyPr lIns="0" tIns="0" rIns="0" bIns="0" anchor="ctr"/>
          <a:lstStyle/>
          <a:p>
            <a:pPr algn="ctr"/>
            <a:r>
              <a:rPr lang="en-US" sz="3600" b="1" dirty="0"/>
              <a:t>CONCLUSIONS</a:t>
            </a:r>
          </a:p>
        </p:txBody>
      </p:sp>
      <p:sp>
        <p:nvSpPr>
          <p:cNvPr id="86" name="TextShape 2"/>
          <p:cNvSpPr txBox="1"/>
          <p:nvPr/>
        </p:nvSpPr>
        <p:spPr>
          <a:xfrm>
            <a:off x="504000" y="1371600"/>
            <a:ext cx="9576625" cy="5299022"/>
          </a:xfrm>
          <a:prstGeom prst="rect">
            <a:avLst/>
          </a:prstGeom>
          <a:noFill/>
          <a:ln>
            <a:noFill/>
          </a:ln>
        </p:spPr>
        <p:txBody>
          <a:bodyPr lIns="0" tIns="0" rIns="0" bIns="0"/>
          <a:lstStyle/>
          <a:p>
            <a:pPr marL="342900" indent="-342900" fontAlgn="base">
              <a:buFont typeface="Wingdings" panose="05000000000000000000" pitchFamily="2" charset="2"/>
              <a:buChar char="§"/>
            </a:pPr>
            <a:r>
              <a:rPr lang="en-US" sz="2400" dirty="0">
                <a:latin typeface="Bookman Old Style" panose="02050604050505020204" pitchFamily="18" charset="0"/>
              </a:rPr>
              <a:t>This paper presented a current-based data-retention time (IDRT) characterization methodology.</a:t>
            </a:r>
          </a:p>
          <a:p>
            <a:pPr marL="342900" indent="-342900" fontAlgn="base">
              <a:buFont typeface="Wingdings" panose="05000000000000000000" pitchFamily="2" charset="2"/>
              <a:buChar char="§"/>
            </a:pPr>
            <a:endParaRPr lang="en-US" sz="2400" b="1" dirty="0">
              <a:latin typeface="Bookman Old Style" panose="02050604050505020204" pitchFamily="18" charset="0"/>
            </a:endParaRPr>
          </a:p>
          <a:p>
            <a:pPr marL="342900" indent="-342900" fontAlgn="base">
              <a:buFont typeface="Wingdings" panose="05000000000000000000" pitchFamily="2" charset="2"/>
              <a:buChar char="§"/>
            </a:pPr>
            <a:r>
              <a:rPr lang="en-US" sz="2400" dirty="0">
                <a:latin typeface="Bookman Old Style" panose="02050604050505020204" pitchFamily="18" charset="0"/>
              </a:rPr>
              <a:t>The IDRT methodology shows an accuracy deviation of less than 3.7%. </a:t>
            </a:r>
          </a:p>
          <a:p>
            <a:pPr marL="342900" indent="-342900" fontAlgn="base">
              <a:buFont typeface="Wingdings" panose="05000000000000000000" pitchFamily="2" charset="2"/>
              <a:buChar char="§"/>
            </a:pPr>
            <a:endParaRPr lang="en-US" sz="2400" dirty="0">
              <a:latin typeface="Bookman Old Style" panose="02050604050505020204" pitchFamily="18" charset="0"/>
            </a:endParaRPr>
          </a:p>
          <a:p>
            <a:pPr marL="342900" indent="-342900" fontAlgn="base">
              <a:buFont typeface="Wingdings" panose="05000000000000000000" pitchFamily="2" charset="2"/>
              <a:buChar char="§"/>
            </a:pPr>
            <a:r>
              <a:rPr lang="en-US" sz="2400" dirty="0">
                <a:latin typeface="Bookman Old Style" panose="02050604050505020204" pitchFamily="18" charset="0"/>
              </a:rPr>
              <a:t>Together with the EDRT approach, the proposed methodology has been used to evaluate the DRT of GCs designed in 28nm FD-SOI and 28nm Bulk CMOS process technologies across a design and variations space.</a:t>
            </a:r>
          </a:p>
          <a:p>
            <a:pPr marL="342900" indent="-342900" fontAlgn="base">
              <a:buFont typeface="Wingdings" panose="05000000000000000000" pitchFamily="2" charset="2"/>
              <a:buChar char="§"/>
            </a:pPr>
            <a:endParaRPr lang="en-US" sz="2400" b="1" dirty="0">
              <a:latin typeface="Bookman Old Style" panose="02050604050505020204" pitchFamily="18" charset="0"/>
            </a:endParaRPr>
          </a:p>
          <a:p>
            <a:pPr marL="342900" indent="-342900" fontAlgn="base">
              <a:buFont typeface="Wingdings" panose="05000000000000000000" pitchFamily="2" charset="2"/>
              <a:buChar char="§"/>
            </a:pPr>
            <a:r>
              <a:rPr lang="en-US" sz="2400" dirty="0">
                <a:latin typeface="Bookman Old Style" panose="02050604050505020204" pitchFamily="18" charset="0"/>
              </a:rPr>
              <a:t>The IDRT methodology was used to extract the high-sigma DRT and evaluate key GC-</a:t>
            </a:r>
            <a:r>
              <a:rPr lang="en-US" sz="2400" dirty="0" err="1">
                <a:latin typeface="Bookman Old Style" panose="02050604050505020204" pitchFamily="18" charset="0"/>
              </a:rPr>
              <a:t>eDRAM</a:t>
            </a:r>
            <a:r>
              <a:rPr lang="en-US" sz="2400" dirty="0">
                <a:latin typeface="Bookman Old Style" panose="02050604050505020204" pitchFamily="18" charset="0"/>
              </a:rPr>
              <a:t> characteristics, including retention power, memory availability, and maximum frequency, for different memory sizes.</a:t>
            </a:r>
            <a:endParaRPr lang="en-US" sz="2400" b="1" dirty="0">
              <a:latin typeface="Bookman Old Style" panose="02050604050505020204" pitchFamily="18" charset="0"/>
            </a:endParaRPr>
          </a:p>
        </p:txBody>
      </p:sp>
    </p:spTree>
    <p:extLst>
      <p:ext uri="{BB962C8B-B14F-4D97-AF65-F5344CB8AC3E}">
        <p14:creationId xmlns:p14="http://schemas.microsoft.com/office/powerpoint/2010/main" val="160483096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504000" y="0"/>
            <a:ext cx="9087840" cy="996043"/>
          </a:xfrm>
          <a:prstGeom prst="rect">
            <a:avLst/>
          </a:prstGeom>
          <a:noFill/>
          <a:ln>
            <a:noFill/>
          </a:ln>
        </p:spPr>
        <p:txBody>
          <a:bodyPr lIns="0" tIns="0" rIns="0" bIns="0" anchor="ctr"/>
          <a:lstStyle/>
          <a:p>
            <a:pPr algn="ctr"/>
            <a:r>
              <a:rPr lang="en-US" sz="3600" b="1" dirty="0"/>
              <a:t>REFERENCES</a:t>
            </a:r>
          </a:p>
        </p:txBody>
      </p:sp>
      <p:sp>
        <p:nvSpPr>
          <p:cNvPr id="86" name="TextShape 2"/>
          <p:cNvSpPr txBox="1"/>
          <p:nvPr/>
        </p:nvSpPr>
        <p:spPr>
          <a:xfrm>
            <a:off x="504000" y="783771"/>
            <a:ext cx="9576625" cy="6426497"/>
          </a:xfrm>
          <a:prstGeom prst="rect">
            <a:avLst/>
          </a:prstGeom>
          <a:noFill/>
          <a:ln>
            <a:noFill/>
          </a:ln>
        </p:spPr>
        <p:txBody>
          <a:bodyPr lIns="0" tIns="0" rIns="0" bIns="0"/>
          <a:lstStyle/>
          <a:p>
            <a:pPr marL="342900" lvl="0" indent="-342900" fontAlgn="base">
              <a:buFont typeface="Arial" panose="020B0604020202020204" pitchFamily="34" charset="0"/>
              <a:buChar char="•"/>
            </a:pPr>
            <a:r>
              <a:rPr lang="en-US" sz="2400" dirty="0">
                <a:latin typeface="Bookman Old Style" panose="02050604050505020204" pitchFamily="18" charset="0"/>
              </a:rPr>
              <a:t>F. </a:t>
            </a:r>
            <a:r>
              <a:rPr lang="en-US" sz="2400" dirty="0" err="1">
                <a:latin typeface="Bookman Old Style" panose="02050604050505020204" pitchFamily="18" charset="0"/>
              </a:rPr>
              <a:t>Tu</a:t>
            </a:r>
            <a:r>
              <a:rPr lang="en-US" sz="2400" dirty="0">
                <a:latin typeface="Bookman Old Style" panose="02050604050505020204" pitchFamily="18" charset="0"/>
              </a:rPr>
              <a:t>, W. Wu, S. Yin, L. Liu, and S. Wei, “RANA: Towards efficient neural acceleration with refresh-optimized embedded DRAM,” in </a:t>
            </a:r>
            <a:r>
              <a:rPr lang="en-US" sz="2400" i="1" dirty="0">
                <a:latin typeface="Bookman Old Style" panose="02050604050505020204" pitchFamily="18" charset="0"/>
              </a:rPr>
              <a:t>Proc. ACM/IEEE 45th </a:t>
            </a:r>
            <a:r>
              <a:rPr lang="en-US" sz="2400" i="1" dirty="0" err="1">
                <a:latin typeface="Bookman Old Style" panose="02050604050505020204" pitchFamily="18" charset="0"/>
              </a:rPr>
              <a:t>Annu</a:t>
            </a:r>
            <a:r>
              <a:rPr lang="en-US" sz="2400" i="1" dirty="0">
                <a:latin typeface="Bookman Old Style" panose="02050604050505020204" pitchFamily="18" charset="0"/>
              </a:rPr>
              <a:t>. Int. </a:t>
            </a:r>
            <a:r>
              <a:rPr lang="en-US" sz="2400" i="1" dirty="0" err="1">
                <a:latin typeface="Bookman Old Style" panose="02050604050505020204" pitchFamily="18" charset="0"/>
              </a:rPr>
              <a:t>Symp</a:t>
            </a:r>
            <a:r>
              <a:rPr lang="en-US" sz="2400" i="1" dirty="0">
                <a:latin typeface="Bookman Old Style" panose="02050604050505020204" pitchFamily="18" charset="0"/>
              </a:rPr>
              <a:t>. </a:t>
            </a:r>
            <a:r>
              <a:rPr lang="en-US" sz="2400" i="1" dirty="0" err="1">
                <a:latin typeface="Bookman Old Style" panose="02050604050505020204" pitchFamily="18" charset="0"/>
              </a:rPr>
              <a:t>Comput</a:t>
            </a:r>
            <a:r>
              <a:rPr lang="en-US" sz="2400" i="1" dirty="0">
                <a:latin typeface="Bookman Old Style" panose="02050604050505020204" pitchFamily="18" charset="0"/>
              </a:rPr>
              <a:t>. Archit. (ISCA)</a:t>
            </a:r>
            <a:r>
              <a:rPr lang="en-US" sz="2400" dirty="0">
                <a:latin typeface="Bookman Old Style" panose="02050604050505020204" pitchFamily="18" charset="0"/>
              </a:rPr>
              <a:t>, Jun. 2018, pp. 340–352.</a:t>
            </a:r>
          </a:p>
          <a:p>
            <a:pPr marL="342900" lvl="0" indent="-342900" fontAlgn="base">
              <a:buFont typeface="Arial" panose="020B0604020202020204" pitchFamily="34" charset="0"/>
              <a:buChar char="•"/>
            </a:pPr>
            <a:endParaRPr lang="en-US" sz="2400" dirty="0">
              <a:latin typeface="Bookman Old Style" panose="02050604050505020204" pitchFamily="18" charset="0"/>
            </a:endParaRPr>
          </a:p>
          <a:p>
            <a:pPr marL="342900" lvl="0" indent="-342900" fontAlgn="base">
              <a:buFont typeface="Arial" panose="020B0604020202020204" pitchFamily="34" charset="0"/>
              <a:buChar char="•"/>
            </a:pPr>
            <a:r>
              <a:rPr lang="en-US" sz="2400" dirty="0">
                <a:latin typeface="Bookman Old Style" panose="02050604050505020204" pitchFamily="18" charset="0"/>
              </a:rPr>
              <a:t>C. Berry </a:t>
            </a:r>
            <a:r>
              <a:rPr lang="en-US" sz="2400" i="1" dirty="0">
                <a:latin typeface="Bookman Old Style" panose="02050604050505020204" pitchFamily="18" charset="0"/>
              </a:rPr>
              <a:t>et al.</a:t>
            </a:r>
            <a:r>
              <a:rPr lang="en-US" sz="2400" dirty="0">
                <a:latin typeface="Bookman Old Style" panose="02050604050505020204" pitchFamily="18" charset="0"/>
              </a:rPr>
              <a:t>, “IBM Z14: 14 nm microprocessor for the next-generation mainframe,” in </a:t>
            </a:r>
            <a:r>
              <a:rPr lang="en-US" sz="2400" i="1" dirty="0">
                <a:latin typeface="Bookman Old Style" panose="02050604050505020204" pitchFamily="18" charset="0"/>
              </a:rPr>
              <a:t>IEEE ISSCC Dig. Tech. Papers</a:t>
            </a:r>
            <a:r>
              <a:rPr lang="en-US" sz="2400" dirty="0">
                <a:latin typeface="Bookman Old Style" panose="02050604050505020204" pitchFamily="18" charset="0"/>
              </a:rPr>
              <a:t>, Feb. 2018, pp. 36–38.</a:t>
            </a:r>
          </a:p>
          <a:p>
            <a:pPr marL="342900" lvl="0" indent="-342900" fontAlgn="base">
              <a:buFont typeface="Arial" panose="020B0604020202020204" pitchFamily="34" charset="0"/>
              <a:buChar char="•"/>
            </a:pPr>
            <a:endParaRPr lang="en-US" sz="2400" dirty="0">
              <a:latin typeface="Bookman Old Style" panose="02050604050505020204" pitchFamily="18" charset="0"/>
            </a:endParaRPr>
          </a:p>
          <a:p>
            <a:pPr marL="342900" lvl="0" indent="-342900" fontAlgn="base">
              <a:buFont typeface="Wingdings" panose="05000000000000000000" pitchFamily="2" charset="2"/>
              <a:buChar char="§"/>
            </a:pPr>
            <a:r>
              <a:rPr lang="en-US" sz="2400" dirty="0">
                <a:latin typeface="Bookman Old Style" panose="02050604050505020204" pitchFamily="18" charset="0"/>
              </a:rPr>
              <a:t>M. </a:t>
            </a:r>
            <a:r>
              <a:rPr lang="en-US" sz="2400" dirty="0" err="1">
                <a:latin typeface="Bookman Old Style" panose="02050604050505020204" pitchFamily="18" charset="0"/>
              </a:rPr>
              <a:t>Gautschi</a:t>
            </a:r>
            <a:r>
              <a:rPr lang="en-US" sz="2400" dirty="0">
                <a:latin typeface="Bookman Old Style" panose="02050604050505020204" pitchFamily="18" charset="0"/>
              </a:rPr>
              <a:t> </a:t>
            </a:r>
            <a:r>
              <a:rPr lang="en-US" sz="2400" i="1" dirty="0">
                <a:latin typeface="Bookman Old Style" panose="02050604050505020204" pitchFamily="18" charset="0"/>
              </a:rPr>
              <a:t>et al.</a:t>
            </a:r>
            <a:r>
              <a:rPr lang="en-US" sz="2400" dirty="0">
                <a:latin typeface="Bookman Old Style" panose="02050604050505020204" pitchFamily="18" charset="0"/>
              </a:rPr>
              <a:t>, “Near-threshold RISC-V core with DSP extensions for scalable </a:t>
            </a:r>
            <a:r>
              <a:rPr lang="en-US" sz="2400" dirty="0" err="1">
                <a:latin typeface="Bookman Old Style" panose="02050604050505020204" pitchFamily="18" charset="0"/>
              </a:rPr>
              <a:t>IoT</a:t>
            </a:r>
            <a:r>
              <a:rPr lang="en-US" sz="2400" dirty="0">
                <a:latin typeface="Bookman Old Style" panose="02050604050505020204" pitchFamily="18" charset="0"/>
              </a:rPr>
              <a:t> endpoint devices,” </a:t>
            </a:r>
            <a:r>
              <a:rPr lang="en-US" sz="2400" i="1" dirty="0">
                <a:latin typeface="Bookman Old Style" panose="02050604050505020204" pitchFamily="18" charset="0"/>
              </a:rPr>
              <a:t>IEEE Trans. Very Large Scale </a:t>
            </a:r>
            <a:r>
              <a:rPr lang="en-US" sz="2400" i="1" dirty="0" err="1">
                <a:latin typeface="Bookman Old Style" panose="02050604050505020204" pitchFamily="18" charset="0"/>
              </a:rPr>
              <a:t>Integr</a:t>
            </a:r>
            <a:r>
              <a:rPr lang="en-US" sz="2400" i="1" dirty="0">
                <a:latin typeface="Bookman Old Style" panose="02050604050505020204" pitchFamily="18" charset="0"/>
              </a:rPr>
              <a:t>. (VLSI) Syst.</a:t>
            </a:r>
            <a:r>
              <a:rPr lang="en-US" sz="2400" dirty="0">
                <a:latin typeface="Bookman Old Style" panose="02050604050505020204" pitchFamily="18" charset="0"/>
              </a:rPr>
              <a:t>, vol. 25, no. 10, pp. 2700–2713, Oct. 2017.</a:t>
            </a:r>
          </a:p>
          <a:p>
            <a:pPr marL="342900" lvl="0" indent="-342900" fontAlgn="base">
              <a:buFont typeface="Wingdings" panose="05000000000000000000" pitchFamily="2" charset="2"/>
              <a:buChar char="§"/>
            </a:pPr>
            <a:endParaRPr lang="en-US" sz="2400" dirty="0">
              <a:latin typeface="Bookman Old Style" panose="02050604050505020204" pitchFamily="18" charset="0"/>
            </a:endParaRPr>
          </a:p>
          <a:p>
            <a:pPr marL="342900" lvl="0" indent="-342900" fontAlgn="base">
              <a:buFont typeface="Wingdings" panose="05000000000000000000" pitchFamily="2" charset="2"/>
              <a:buChar char="§"/>
            </a:pPr>
            <a:r>
              <a:rPr lang="en-US" sz="2400" dirty="0">
                <a:latin typeface="Bookman Old Style" panose="02050604050505020204" pitchFamily="18" charset="0"/>
              </a:rPr>
              <a:t>Y.-H. Chen, T. Krishna, J. S. </a:t>
            </a:r>
            <a:r>
              <a:rPr lang="en-US" sz="2400" dirty="0" err="1">
                <a:latin typeface="Bookman Old Style" panose="02050604050505020204" pitchFamily="18" charset="0"/>
              </a:rPr>
              <a:t>Emer</a:t>
            </a:r>
            <a:r>
              <a:rPr lang="en-US" sz="2400" dirty="0">
                <a:latin typeface="Bookman Old Style" panose="02050604050505020204" pitchFamily="18" charset="0"/>
              </a:rPr>
              <a:t>, and V. Sze, “</a:t>
            </a:r>
            <a:r>
              <a:rPr lang="en-US" sz="2400" dirty="0" err="1">
                <a:latin typeface="Bookman Old Style" panose="02050604050505020204" pitchFamily="18" charset="0"/>
              </a:rPr>
              <a:t>Eyeriss</a:t>
            </a:r>
            <a:r>
              <a:rPr lang="en-US" sz="2400" dirty="0">
                <a:latin typeface="Bookman Old Style" panose="02050604050505020204" pitchFamily="18" charset="0"/>
              </a:rPr>
              <a:t>: An </a:t>
            </a:r>
            <a:r>
              <a:rPr lang="en-US" sz="2400" dirty="0" err="1">
                <a:latin typeface="Bookman Old Style" panose="02050604050505020204" pitchFamily="18" charset="0"/>
              </a:rPr>
              <a:t>energyefficient</a:t>
            </a:r>
            <a:r>
              <a:rPr lang="en-US" sz="2400" dirty="0">
                <a:latin typeface="Bookman Old Style" panose="02050604050505020204" pitchFamily="18" charset="0"/>
              </a:rPr>
              <a:t> reconfigurable accelerator for deep convolutional neural networks,” </a:t>
            </a:r>
            <a:r>
              <a:rPr lang="en-US" sz="2400" i="1" dirty="0">
                <a:latin typeface="Bookman Old Style" panose="02050604050505020204" pitchFamily="18" charset="0"/>
              </a:rPr>
              <a:t>IEEE J. Solid-State Circuits</a:t>
            </a:r>
            <a:r>
              <a:rPr lang="en-US" sz="2400" dirty="0">
                <a:latin typeface="Bookman Old Style" panose="02050604050505020204" pitchFamily="18" charset="0"/>
              </a:rPr>
              <a:t>, vol. 52, no. 1, pp. 127–138, Jan. 2017.</a:t>
            </a:r>
          </a:p>
          <a:p>
            <a:pPr marL="342900" lvl="0" indent="-342900" fontAlgn="base">
              <a:buFont typeface="Wingdings" panose="05000000000000000000" pitchFamily="2" charset="2"/>
              <a:buChar char="§"/>
            </a:pPr>
            <a:endParaRPr lang="en-US" sz="2400" dirty="0">
              <a:latin typeface="Bookman Old Style" panose="02050604050505020204" pitchFamily="18" charset="0"/>
            </a:endParaRPr>
          </a:p>
          <a:p>
            <a:pPr marL="342900" lvl="0" indent="-342900" fontAlgn="base">
              <a:buFont typeface="Wingdings" panose="05000000000000000000" pitchFamily="2" charset="2"/>
              <a:buChar char="§"/>
            </a:pPr>
            <a:r>
              <a:rPr lang="en-US" sz="2400" dirty="0">
                <a:latin typeface="Bookman Old Style" panose="02050604050505020204" pitchFamily="18" charset="0"/>
              </a:rPr>
              <a:t>M. </a:t>
            </a:r>
            <a:r>
              <a:rPr lang="en-US" sz="2400" dirty="0" err="1">
                <a:latin typeface="Bookman Old Style" panose="02050604050505020204" pitchFamily="18" charset="0"/>
              </a:rPr>
              <a:t>Tikekar</a:t>
            </a:r>
            <a:r>
              <a:rPr lang="en-US" sz="2400" dirty="0">
                <a:latin typeface="Bookman Old Style" panose="02050604050505020204" pitchFamily="18" charset="0"/>
              </a:rPr>
              <a:t>, V. Sze, and A. </a:t>
            </a:r>
            <a:r>
              <a:rPr lang="en-US" sz="2400" dirty="0" err="1">
                <a:latin typeface="Bookman Old Style" panose="02050604050505020204" pitchFamily="18" charset="0"/>
              </a:rPr>
              <a:t>Chandrakasan</a:t>
            </a:r>
            <a:r>
              <a:rPr lang="en-US" sz="2400" dirty="0">
                <a:latin typeface="Bookman Old Style" panose="02050604050505020204" pitchFamily="18" charset="0"/>
              </a:rPr>
              <a:t>, “A fully-integrated </a:t>
            </a:r>
            <a:r>
              <a:rPr lang="en-US" sz="2400" dirty="0" err="1">
                <a:latin typeface="Bookman Old Style" panose="02050604050505020204" pitchFamily="18" charset="0"/>
              </a:rPr>
              <a:t>energyefficient</a:t>
            </a:r>
            <a:r>
              <a:rPr lang="en-US" sz="2400" dirty="0">
                <a:latin typeface="Bookman Old Style" panose="02050604050505020204" pitchFamily="18" charset="0"/>
              </a:rPr>
              <a:t> H.265/HEVC decoder with </a:t>
            </a:r>
            <a:r>
              <a:rPr lang="en-US" sz="2400" dirty="0" err="1">
                <a:latin typeface="Bookman Old Style" panose="02050604050505020204" pitchFamily="18" charset="0"/>
              </a:rPr>
              <a:t>eDRAM</a:t>
            </a:r>
            <a:r>
              <a:rPr lang="en-US" sz="2400" dirty="0">
                <a:latin typeface="Bookman Old Style" panose="02050604050505020204" pitchFamily="18" charset="0"/>
              </a:rPr>
              <a:t> for wearable devices,” in </a:t>
            </a:r>
            <a:r>
              <a:rPr lang="en-US" sz="2400" i="1" dirty="0">
                <a:latin typeface="Bookman Old Style" panose="02050604050505020204" pitchFamily="18" charset="0"/>
              </a:rPr>
              <a:t>Proc. </a:t>
            </a:r>
            <a:r>
              <a:rPr lang="en-US" sz="2400" i="1" dirty="0" err="1">
                <a:latin typeface="Bookman Old Style" panose="02050604050505020204" pitchFamily="18" charset="0"/>
              </a:rPr>
              <a:t>Symp</a:t>
            </a:r>
            <a:r>
              <a:rPr lang="en-US" sz="2400" i="1" dirty="0">
                <a:latin typeface="Bookman Old Style" panose="02050604050505020204" pitchFamily="18" charset="0"/>
              </a:rPr>
              <a:t>. VLSI Circuits</a:t>
            </a:r>
            <a:r>
              <a:rPr lang="en-US" sz="2400" dirty="0">
                <a:latin typeface="Bookman Old Style" panose="02050604050505020204" pitchFamily="18" charset="0"/>
              </a:rPr>
              <a:t>, Jun. 2017, pp. C230–C231.</a:t>
            </a:r>
          </a:p>
          <a:p>
            <a:pPr fontAlgn="base"/>
            <a:r>
              <a:rPr lang="en-US" sz="2400" dirty="0">
                <a:latin typeface="Bookman Old Style" panose="02050604050505020204" pitchFamily="18" charset="0"/>
              </a:rPr>
              <a:t>.</a:t>
            </a:r>
            <a:endParaRPr lang="en-US" sz="2400" b="1" dirty="0">
              <a:latin typeface="Bookman Old Style" panose="02050604050505020204" pitchFamily="18" charset="0"/>
            </a:endParaRPr>
          </a:p>
        </p:txBody>
      </p:sp>
    </p:spTree>
    <p:extLst>
      <p:ext uri="{BB962C8B-B14F-4D97-AF65-F5344CB8AC3E}">
        <p14:creationId xmlns:p14="http://schemas.microsoft.com/office/powerpoint/2010/main" val="332730714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504000" y="518040"/>
            <a:ext cx="9087840" cy="1065960"/>
          </a:xfrm>
          <a:prstGeom prst="rect">
            <a:avLst/>
          </a:prstGeom>
          <a:noFill/>
          <a:ln>
            <a:noFill/>
          </a:ln>
        </p:spPr>
        <p:txBody>
          <a:bodyPr lIns="0" tIns="0" rIns="0" bIns="0" anchor="ctr"/>
          <a:lstStyle/>
          <a:p>
            <a:pPr algn="ctr"/>
            <a:endParaRPr lang="en-US" sz="3600" b="1" dirty="0"/>
          </a:p>
        </p:txBody>
      </p:sp>
      <p:sp>
        <p:nvSpPr>
          <p:cNvPr id="86" name="TextShape 2"/>
          <p:cNvSpPr txBox="1"/>
          <p:nvPr/>
        </p:nvSpPr>
        <p:spPr>
          <a:xfrm>
            <a:off x="1913076" y="2892777"/>
            <a:ext cx="9576625" cy="5756223"/>
          </a:xfrm>
          <a:prstGeom prst="rect">
            <a:avLst/>
          </a:prstGeom>
          <a:noFill/>
          <a:ln>
            <a:noFill/>
          </a:ln>
        </p:spPr>
        <p:txBody>
          <a:bodyPr lIns="0" tIns="0" rIns="0" bIns="0"/>
          <a:lstStyle/>
          <a:p>
            <a:pPr lvl="0" fontAlgn="base"/>
            <a:r>
              <a:rPr lang="en-US" sz="9600" b="1" dirty="0"/>
              <a:t>Thank you</a:t>
            </a:r>
          </a:p>
        </p:txBody>
      </p:sp>
    </p:spTree>
    <p:extLst>
      <p:ext uri="{BB962C8B-B14F-4D97-AF65-F5344CB8AC3E}">
        <p14:creationId xmlns:p14="http://schemas.microsoft.com/office/powerpoint/2010/main" val="20149558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504000" y="518040"/>
            <a:ext cx="9087840" cy="1065960"/>
          </a:xfrm>
          <a:prstGeom prst="rect">
            <a:avLst/>
          </a:prstGeom>
          <a:noFill/>
          <a:ln>
            <a:noFill/>
          </a:ln>
        </p:spPr>
        <p:txBody>
          <a:bodyPr lIns="0" tIns="0" rIns="0" bIns="0" anchor="ctr"/>
          <a:lstStyle/>
          <a:p>
            <a:pPr algn="ctr"/>
            <a:r>
              <a:rPr lang="en-IN" sz="3600" b="1" strike="noStrike" spc="-1">
                <a:solidFill>
                  <a:srgbClr val="000000"/>
                </a:solidFill>
                <a:uFill>
                  <a:solidFill>
                    <a:srgbClr val="FFFFFF"/>
                  </a:solidFill>
                </a:uFill>
                <a:latin typeface="Arial"/>
              </a:rPr>
              <a:t>Introduction</a:t>
            </a:r>
          </a:p>
        </p:txBody>
      </p:sp>
      <p:sp>
        <p:nvSpPr>
          <p:cNvPr id="86" name="TextShape 2"/>
          <p:cNvSpPr txBox="1"/>
          <p:nvPr/>
        </p:nvSpPr>
        <p:spPr>
          <a:xfrm>
            <a:off x="504000" y="1768680"/>
            <a:ext cx="9071640" cy="4384080"/>
          </a:xfrm>
          <a:prstGeom prst="rect">
            <a:avLst/>
          </a:prstGeom>
          <a:noFill/>
          <a:ln>
            <a:noFill/>
          </a:ln>
        </p:spPr>
        <p:txBody>
          <a:bodyPr lIns="0" tIns="0" rIns="0" bIns="0"/>
          <a:lstStyle/>
          <a:p>
            <a:pPr marL="432000" indent="-324000">
              <a:buClr>
                <a:srgbClr val="000000"/>
              </a:buClr>
              <a:buSzPct val="45000"/>
              <a:buFont typeface="Wingdings" charset="2"/>
              <a:buChar char=""/>
            </a:pPr>
            <a:r>
              <a:rPr lang="en-IN" sz="2400" b="0" strike="noStrike" spc="-1" dirty="0">
                <a:solidFill>
                  <a:srgbClr val="000000"/>
                </a:solidFill>
                <a:uFill>
                  <a:solidFill>
                    <a:srgbClr val="FFFFFF"/>
                  </a:solidFill>
                </a:uFill>
                <a:latin typeface="Bookman Old Style" panose="02050604050505020204" pitchFamily="18" charset="0"/>
              </a:rPr>
              <a:t>6T SRAM requires a big area on chip due to the large memory </a:t>
            </a:r>
            <a:r>
              <a:rPr lang="en-IN" sz="2400" b="0" strike="noStrike" spc="-1" dirty="0" err="1">
                <a:solidFill>
                  <a:srgbClr val="000000"/>
                </a:solidFill>
                <a:uFill>
                  <a:solidFill>
                    <a:srgbClr val="FFFFFF"/>
                  </a:solidFill>
                </a:uFill>
                <a:latin typeface="Bookman Old Style" panose="02050604050505020204" pitchFamily="18" charset="0"/>
              </a:rPr>
              <a:t>bitcell</a:t>
            </a:r>
            <a:r>
              <a:rPr lang="en-IN" sz="2400" b="0" strike="noStrike" spc="-1" dirty="0">
                <a:solidFill>
                  <a:srgbClr val="000000"/>
                </a:solidFill>
                <a:uFill>
                  <a:solidFill>
                    <a:srgbClr val="FFFFFF"/>
                  </a:solidFill>
                </a:uFill>
                <a:latin typeface="Bookman Old Style" panose="02050604050505020204" pitchFamily="18" charset="0"/>
              </a:rPr>
              <a:t>, it dissipates significant static power due to its high leakage</a:t>
            </a:r>
            <a:r>
              <a:rPr lang="en-IN" sz="2400" spc="-1" dirty="0">
                <a:solidFill>
                  <a:srgbClr val="000000"/>
                </a:solidFill>
                <a:uFill>
                  <a:solidFill>
                    <a:srgbClr val="FFFFFF"/>
                  </a:solidFill>
                </a:uFill>
                <a:latin typeface="Bookman Old Style" panose="02050604050505020204" pitchFamily="18" charset="0"/>
              </a:rPr>
              <a:t>.</a:t>
            </a:r>
          </a:p>
          <a:p>
            <a:pPr marL="108000">
              <a:buClr>
                <a:srgbClr val="000000"/>
              </a:buClr>
              <a:buSzPct val="45000"/>
            </a:pPr>
            <a:endParaRPr lang="en-IN" sz="2400" b="0" strike="noStrike" spc="-1" dirty="0">
              <a:solidFill>
                <a:srgbClr val="000000"/>
              </a:solidFill>
              <a:uFill>
                <a:solidFill>
                  <a:srgbClr val="FFFFFF"/>
                </a:solidFill>
              </a:uFill>
              <a:latin typeface="Bookman Old Style" panose="02050604050505020204" pitchFamily="18" charset="0"/>
            </a:endParaRPr>
          </a:p>
          <a:p>
            <a:pPr marL="432000" indent="-324000">
              <a:buClr>
                <a:srgbClr val="000000"/>
              </a:buClr>
              <a:buSzPct val="45000"/>
              <a:buFont typeface="Wingdings" charset="2"/>
              <a:buChar char=""/>
            </a:pPr>
            <a:r>
              <a:rPr lang="en-IN" sz="2400" b="0" strike="noStrike" spc="-1" dirty="0">
                <a:solidFill>
                  <a:srgbClr val="000000"/>
                </a:solidFill>
                <a:uFill>
                  <a:solidFill>
                    <a:srgbClr val="FFFFFF"/>
                  </a:solidFill>
                </a:uFill>
                <a:latin typeface="Bookman Old Style" panose="02050604050505020204" pitchFamily="18" charset="0"/>
              </a:rPr>
              <a:t>It  fails to operate reliably under scaled supply voltages.</a:t>
            </a:r>
          </a:p>
          <a:p>
            <a:pPr marL="108000">
              <a:buClr>
                <a:srgbClr val="000000"/>
              </a:buClr>
              <a:buSzPct val="45000"/>
            </a:pPr>
            <a:endParaRPr lang="en-IN" sz="2400" b="0" strike="noStrike" spc="-1" dirty="0">
              <a:solidFill>
                <a:srgbClr val="000000"/>
              </a:solidFill>
              <a:uFill>
                <a:solidFill>
                  <a:srgbClr val="FFFFFF"/>
                </a:solidFill>
              </a:uFill>
              <a:latin typeface="Bookman Old Style" panose="02050604050505020204" pitchFamily="18" charset="0"/>
            </a:endParaRPr>
          </a:p>
          <a:p>
            <a:pPr marL="432000" indent="-324000">
              <a:buClr>
                <a:srgbClr val="000000"/>
              </a:buClr>
              <a:buSzPct val="45000"/>
              <a:buFont typeface="Wingdings" charset="2"/>
              <a:buChar char=""/>
            </a:pPr>
            <a:r>
              <a:rPr lang="en-IN" sz="2400" b="0" strike="noStrike" spc="-1" dirty="0">
                <a:solidFill>
                  <a:srgbClr val="000000"/>
                </a:solidFill>
                <a:uFill>
                  <a:solidFill>
                    <a:srgbClr val="FFFFFF"/>
                  </a:solidFill>
                </a:uFill>
                <a:latin typeface="Bookman Old Style" panose="02050604050505020204" pitchFamily="18" charset="0"/>
              </a:rPr>
              <a:t>1Transistor 1Capacitor DRAM is not preferred because of destructive read operation and fabrication complexity.</a:t>
            </a:r>
          </a:p>
          <a:p>
            <a:pPr marL="108000">
              <a:buClr>
                <a:srgbClr val="000000"/>
              </a:buClr>
              <a:buSzPct val="45000"/>
            </a:pPr>
            <a:endParaRPr lang="en-IN" sz="2400" b="0" strike="noStrike" spc="-1" dirty="0">
              <a:solidFill>
                <a:srgbClr val="000000"/>
              </a:solidFill>
              <a:uFill>
                <a:solidFill>
                  <a:srgbClr val="FFFFFF"/>
                </a:solidFill>
              </a:uFill>
              <a:latin typeface="Bookman Old Style" panose="02050604050505020204" pitchFamily="18" charset="0"/>
            </a:endParaRPr>
          </a:p>
          <a:p>
            <a:pPr marL="432000" indent="-324000">
              <a:buClr>
                <a:srgbClr val="000000"/>
              </a:buClr>
              <a:buSzPct val="45000"/>
              <a:buFont typeface="Wingdings" charset="2"/>
              <a:buChar char=""/>
            </a:pPr>
            <a:r>
              <a:rPr lang="en-IN" sz="2400" b="0" strike="noStrike" spc="-1" dirty="0">
                <a:solidFill>
                  <a:srgbClr val="000000"/>
                </a:solidFill>
                <a:uFill>
                  <a:solidFill>
                    <a:srgbClr val="FFFFFF"/>
                  </a:solidFill>
                </a:uFill>
                <a:latin typeface="Bookman Old Style" panose="02050604050505020204" pitchFamily="18" charset="0"/>
              </a:rPr>
              <a:t>So, </a:t>
            </a:r>
            <a:r>
              <a:rPr lang="en-IN" sz="2400" b="0" strike="noStrike" spc="-1" dirty="0" err="1">
                <a:solidFill>
                  <a:srgbClr val="000000"/>
                </a:solidFill>
                <a:uFill>
                  <a:solidFill>
                    <a:srgbClr val="FFFFFF"/>
                  </a:solidFill>
                </a:uFill>
                <a:latin typeface="Bookman Old Style" panose="02050604050505020204" pitchFamily="18" charset="0"/>
              </a:rPr>
              <a:t>GCeDRAM</a:t>
            </a:r>
            <a:r>
              <a:rPr lang="en-IN" sz="2400" b="0" strike="noStrike" spc="-1" dirty="0">
                <a:solidFill>
                  <a:srgbClr val="000000"/>
                </a:solidFill>
                <a:uFill>
                  <a:solidFill>
                    <a:srgbClr val="FFFFFF"/>
                  </a:solidFill>
                </a:uFill>
                <a:latin typeface="Bookman Old Style" panose="02050604050505020204" pitchFamily="18" charset="0"/>
              </a:rPr>
              <a:t> is developed which has a storage node(SN), a read port and a write port.</a:t>
            </a:r>
          </a:p>
          <a:p>
            <a:pPr marL="108000">
              <a:buClr>
                <a:srgbClr val="000000"/>
              </a:buClr>
              <a:buSzPct val="45000"/>
            </a:pPr>
            <a:endParaRPr lang="en-IN" sz="2400" b="0" strike="noStrike" spc="-1" dirty="0">
              <a:solidFill>
                <a:srgbClr val="000000"/>
              </a:solidFill>
              <a:uFill>
                <a:solidFill>
                  <a:srgbClr val="FFFFFF"/>
                </a:solidFill>
              </a:uFill>
              <a:latin typeface="Bookman Old Style" panose="02050604050505020204" pitchFamily="18" charset="0"/>
            </a:endParaRPr>
          </a:p>
          <a:p>
            <a:pPr marL="432000" indent="-324000">
              <a:buClr>
                <a:srgbClr val="000000"/>
              </a:buClr>
              <a:buSzPct val="45000"/>
              <a:buFont typeface="Wingdings" charset="2"/>
              <a:buChar char=""/>
            </a:pPr>
            <a:r>
              <a:rPr lang="en-IN" sz="2400" b="0" strike="noStrike" spc="-1" dirty="0">
                <a:solidFill>
                  <a:srgbClr val="000000"/>
                </a:solidFill>
                <a:uFill>
                  <a:solidFill>
                    <a:srgbClr val="FFFFFF"/>
                  </a:solidFill>
                </a:uFill>
                <a:latin typeface="Bookman Old Style" panose="02050604050505020204" pitchFamily="18" charset="0"/>
              </a:rPr>
              <a:t>In this paper, 3-transistor (3T) and 4T NMOS-only GCs are depicted.</a:t>
            </a:r>
          </a:p>
          <a:p>
            <a:pPr marL="108000">
              <a:buClr>
                <a:srgbClr val="000000"/>
              </a:buClr>
              <a:buSzPct val="45000"/>
            </a:pPr>
            <a:endParaRPr lang="en-IN" sz="2400" b="0" strike="noStrike" spc="-1" dirty="0">
              <a:solidFill>
                <a:srgbClr val="000000"/>
              </a:solidFill>
              <a:uFill>
                <a:solidFill>
                  <a:srgbClr val="FFFFFF"/>
                </a:solidFill>
              </a:uFill>
              <a:latin typeface="Bookman Old Style" panose="02050604050505020204"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504000" y="518040"/>
            <a:ext cx="9087840" cy="1065960"/>
          </a:xfrm>
          <a:prstGeom prst="rect">
            <a:avLst/>
          </a:prstGeom>
          <a:noFill/>
          <a:ln>
            <a:noFill/>
          </a:ln>
        </p:spPr>
        <p:txBody>
          <a:bodyPr lIns="0" tIns="0" rIns="0" bIns="0" anchor="ctr"/>
          <a:lstStyle/>
          <a:p>
            <a:pPr algn="ctr"/>
            <a:r>
              <a:rPr lang="en-IN" sz="3600" b="1" strike="noStrike" spc="-1">
                <a:solidFill>
                  <a:srgbClr val="000000"/>
                </a:solidFill>
                <a:uFill>
                  <a:solidFill>
                    <a:srgbClr val="FFFFFF"/>
                  </a:solidFill>
                </a:uFill>
                <a:latin typeface="Arial"/>
              </a:rPr>
              <a:t>GCeDRAM</a:t>
            </a:r>
          </a:p>
        </p:txBody>
      </p:sp>
      <p:pic>
        <p:nvPicPr>
          <p:cNvPr id="3" name="Picture 2"/>
          <p:cNvPicPr>
            <a:picLocks noChangeAspect="1"/>
          </p:cNvPicPr>
          <p:nvPr/>
        </p:nvPicPr>
        <p:blipFill>
          <a:blip r:embed="rId2"/>
          <a:stretch>
            <a:fillRect/>
          </a:stretch>
        </p:blipFill>
        <p:spPr>
          <a:xfrm>
            <a:off x="1382846" y="2814232"/>
            <a:ext cx="7678434" cy="2898382"/>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504000" y="518040"/>
            <a:ext cx="9087840" cy="1065960"/>
          </a:xfrm>
          <a:prstGeom prst="rect">
            <a:avLst/>
          </a:prstGeom>
          <a:noFill/>
          <a:ln>
            <a:noFill/>
          </a:ln>
        </p:spPr>
        <p:txBody>
          <a:bodyPr lIns="0" tIns="0" rIns="0" bIns="0" anchor="ctr"/>
          <a:lstStyle/>
          <a:p>
            <a:pPr algn="ctr"/>
            <a:r>
              <a:rPr lang="en-IN" sz="3600" b="1" spc="-1" dirty="0">
                <a:solidFill>
                  <a:srgbClr val="000000"/>
                </a:solidFill>
                <a:uFill>
                  <a:solidFill>
                    <a:srgbClr val="FFFFFF"/>
                  </a:solidFill>
                </a:uFill>
                <a:latin typeface="Arial"/>
              </a:rPr>
              <a:t>Working</a:t>
            </a:r>
            <a:endParaRPr lang="en-IN" sz="3600" b="1" strike="noStrike" spc="-1" dirty="0">
              <a:solidFill>
                <a:srgbClr val="000000"/>
              </a:solidFill>
              <a:uFill>
                <a:solidFill>
                  <a:srgbClr val="FFFFFF"/>
                </a:solidFill>
              </a:uFill>
              <a:latin typeface="Arial"/>
            </a:endParaRPr>
          </a:p>
        </p:txBody>
      </p:sp>
      <p:sp>
        <p:nvSpPr>
          <p:cNvPr id="86" name="TextShape 2"/>
          <p:cNvSpPr txBox="1"/>
          <p:nvPr/>
        </p:nvSpPr>
        <p:spPr>
          <a:xfrm>
            <a:off x="504000" y="1436915"/>
            <a:ext cx="9071640" cy="5038836"/>
          </a:xfrm>
          <a:prstGeom prst="rect">
            <a:avLst/>
          </a:prstGeom>
          <a:noFill/>
          <a:ln>
            <a:noFill/>
          </a:ln>
        </p:spPr>
        <p:txBody>
          <a:bodyPr lIns="0" tIns="0" rIns="0" bIns="0"/>
          <a:lstStyle/>
          <a:p>
            <a:pPr marL="450900" indent="-342900">
              <a:buClr>
                <a:srgbClr val="000000"/>
              </a:buClr>
              <a:buSzPct val="55000"/>
              <a:buFont typeface="Wingdings" panose="05000000000000000000" pitchFamily="2" charset="2"/>
              <a:buChar char="q"/>
            </a:pPr>
            <a:r>
              <a:rPr lang="en-IN" sz="2400" b="1" spc="-1" dirty="0">
                <a:solidFill>
                  <a:srgbClr val="000000"/>
                </a:solidFill>
                <a:uFill>
                  <a:solidFill>
                    <a:srgbClr val="FFFFFF"/>
                  </a:solidFill>
                </a:uFill>
                <a:latin typeface="Bookman Old Style" panose="02050604050505020204" pitchFamily="18" charset="0"/>
              </a:rPr>
              <a:t>WRITE OPERATION: </a:t>
            </a:r>
            <a:r>
              <a:rPr lang="en-IN" sz="2400" spc="-1" dirty="0">
                <a:solidFill>
                  <a:srgbClr val="000000"/>
                </a:solidFill>
                <a:uFill>
                  <a:solidFill>
                    <a:srgbClr val="FFFFFF"/>
                  </a:solidFill>
                </a:uFill>
                <a:latin typeface="Bookman Old Style" panose="02050604050505020204" pitchFamily="18" charset="0"/>
              </a:rPr>
              <a:t>When WWL line is activated, whatever the data present on WBL will get transferred to the SN.</a:t>
            </a:r>
          </a:p>
          <a:p>
            <a:pPr marL="108000">
              <a:buClr>
                <a:srgbClr val="000000"/>
              </a:buClr>
              <a:buSzPct val="55000"/>
            </a:pPr>
            <a:endParaRPr lang="en-IN" sz="2400" spc="-1" dirty="0">
              <a:solidFill>
                <a:srgbClr val="000000"/>
              </a:solidFill>
              <a:uFill>
                <a:solidFill>
                  <a:srgbClr val="FFFFFF"/>
                </a:solidFill>
              </a:uFill>
              <a:latin typeface="Bookman Old Style" panose="02050604050505020204" pitchFamily="18" charset="0"/>
            </a:endParaRPr>
          </a:p>
          <a:p>
            <a:pPr marL="450900" indent="-342900">
              <a:buClr>
                <a:srgbClr val="000000"/>
              </a:buClr>
              <a:buSzPct val="55000"/>
              <a:buFont typeface="Wingdings" panose="05000000000000000000" pitchFamily="2" charset="2"/>
              <a:buChar char="q"/>
            </a:pPr>
            <a:r>
              <a:rPr lang="en-IN" sz="2400" b="0" strike="noStrike" spc="-1" dirty="0">
                <a:solidFill>
                  <a:srgbClr val="000000"/>
                </a:solidFill>
                <a:uFill>
                  <a:solidFill>
                    <a:srgbClr val="FFFFFF"/>
                  </a:solidFill>
                </a:uFill>
                <a:latin typeface="Bookman Old Style" panose="02050604050505020204" pitchFamily="18" charset="0"/>
              </a:rPr>
              <a:t>When GC is not accessed, the data is dynamically stored on the parasitic capacitance of SN.</a:t>
            </a:r>
          </a:p>
          <a:p>
            <a:pPr marL="450900" indent="-342900">
              <a:buClr>
                <a:srgbClr val="000000"/>
              </a:buClr>
              <a:buSzPct val="55000"/>
              <a:buFont typeface="Wingdings" panose="05000000000000000000" pitchFamily="2" charset="2"/>
              <a:buChar char="q"/>
            </a:pPr>
            <a:endParaRPr lang="en-IN" sz="2400" b="0" strike="noStrike" spc="-1" dirty="0">
              <a:solidFill>
                <a:srgbClr val="000000"/>
              </a:solidFill>
              <a:uFill>
                <a:solidFill>
                  <a:srgbClr val="FFFFFF"/>
                </a:solidFill>
              </a:uFill>
              <a:latin typeface="Bookman Old Style" panose="02050604050505020204" pitchFamily="18" charset="0"/>
            </a:endParaRPr>
          </a:p>
          <a:p>
            <a:pPr marL="450900" indent="-342900">
              <a:buClr>
                <a:srgbClr val="000000"/>
              </a:buClr>
              <a:buSzPct val="55000"/>
              <a:buFont typeface="Wingdings" panose="05000000000000000000" pitchFamily="2" charset="2"/>
              <a:buChar char="q"/>
            </a:pPr>
            <a:r>
              <a:rPr lang="en-IN" sz="2400" b="1" spc="-1" dirty="0">
                <a:solidFill>
                  <a:srgbClr val="000000"/>
                </a:solidFill>
                <a:uFill>
                  <a:solidFill>
                    <a:srgbClr val="FFFFFF"/>
                  </a:solidFill>
                </a:uFill>
                <a:latin typeface="Bookman Old Style" panose="02050604050505020204" pitchFamily="18" charset="0"/>
              </a:rPr>
              <a:t>READ OPERATION: </a:t>
            </a:r>
            <a:r>
              <a:rPr lang="en-IN" sz="2400" spc="-1" dirty="0">
                <a:solidFill>
                  <a:srgbClr val="000000"/>
                </a:solidFill>
                <a:uFill>
                  <a:solidFill>
                    <a:srgbClr val="FFFFFF"/>
                  </a:solidFill>
                </a:uFill>
                <a:latin typeface="Bookman Old Style" panose="02050604050505020204" pitchFamily="18" charset="0"/>
              </a:rPr>
              <a:t> RBL is </a:t>
            </a:r>
            <a:r>
              <a:rPr lang="en-IN" sz="2400" spc="-1" dirty="0" err="1">
                <a:solidFill>
                  <a:srgbClr val="000000"/>
                </a:solidFill>
                <a:uFill>
                  <a:solidFill>
                    <a:srgbClr val="FFFFFF"/>
                  </a:solidFill>
                </a:uFill>
                <a:latin typeface="Bookman Old Style" panose="02050604050505020204" pitchFamily="18" charset="0"/>
              </a:rPr>
              <a:t>precharged</a:t>
            </a:r>
            <a:r>
              <a:rPr lang="en-IN" sz="2400" spc="-1" dirty="0">
                <a:solidFill>
                  <a:srgbClr val="000000"/>
                </a:solidFill>
                <a:uFill>
                  <a:solidFill>
                    <a:srgbClr val="FFFFFF"/>
                  </a:solidFill>
                </a:uFill>
                <a:latin typeface="Bookman Old Style" panose="02050604050505020204" pitchFamily="18" charset="0"/>
              </a:rPr>
              <a:t> to </a:t>
            </a:r>
            <a:r>
              <a:rPr lang="en-IN" sz="2400" spc="-1" dirty="0" err="1">
                <a:solidFill>
                  <a:srgbClr val="000000"/>
                </a:solidFill>
                <a:uFill>
                  <a:solidFill>
                    <a:srgbClr val="FFFFFF"/>
                  </a:solidFill>
                </a:uFill>
                <a:latin typeface="Bookman Old Style" panose="02050604050505020204" pitchFamily="18" charset="0"/>
              </a:rPr>
              <a:t>Vdd</a:t>
            </a:r>
            <a:r>
              <a:rPr lang="en-IN" sz="2400" spc="-1" dirty="0">
                <a:solidFill>
                  <a:srgbClr val="000000"/>
                </a:solidFill>
                <a:uFill>
                  <a:solidFill>
                    <a:srgbClr val="FFFFFF"/>
                  </a:solidFill>
                </a:uFill>
                <a:latin typeface="Bookman Old Style" panose="02050604050505020204" pitchFamily="18" charset="0"/>
              </a:rPr>
              <a:t>.</a:t>
            </a:r>
            <a:r>
              <a:rPr lang="en-US" sz="2400" dirty="0">
                <a:latin typeface="Bookman Old Style" panose="02050604050505020204" pitchFamily="18" charset="0"/>
              </a:rPr>
              <a:t> </a:t>
            </a:r>
          </a:p>
          <a:p>
            <a:pPr marL="450900" indent="-342900">
              <a:buClr>
                <a:srgbClr val="000000"/>
              </a:buClr>
              <a:buSzPct val="55000"/>
              <a:buFont typeface="Wingdings" panose="05000000000000000000" pitchFamily="2" charset="2"/>
              <a:buChar char="q"/>
            </a:pPr>
            <a:endParaRPr lang="en-US" sz="2400" dirty="0">
              <a:latin typeface="Bookman Old Style" panose="02050604050505020204" pitchFamily="18" charset="0"/>
            </a:endParaRPr>
          </a:p>
          <a:p>
            <a:pPr marL="450900" indent="-342900">
              <a:buClr>
                <a:srgbClr val="000000"/>
              </a:buClr>
              <a:buSzPct val="55000"/>
              <a:buFont typeface="Wingdings" panose="05000000000000000000" pitchFamily="2" charset="2"/>
              <a:buChar char="q"/>
            </a:pPr>
            <a:r>
              <a:rPr lang="en-US" sz="2400" dirty="0">
                <a:latin typeface="Bookman Old Style" panose="02050604050505020204" pitchFamily="18" charset="0"/>
              </a:rPr>
              <a:t>Once the read word line (RWL) is driven to GND (4T) or </a:t>
            </a:r>
            <a:r>
              <a:rPr lang="en-US" sz="2400" i="1" dirty="0">
                <a:latin typeface="Bookman Old Style" panose="02050604050505020204" pitchFamily="18" charset="0"/>
              </a:rPr>
              <a:t>V</a:t>
            </a:r>
            <a:r>
              <a:rPr lang="en-US" sz="2400" baseline="-25000" dirty="0">
                <a:latin typeface="Bookman Old Style" panose="02050604050505020204" pitchFamily="18" charset="0"/>
              </a:rPr>
              <a:t>DD </a:t>
            </a:r>
            <a:r>
              <a:rPr lang="en-US" sz="2400" dirty="0">
                <a:latin typeface="Bookman Old Style" panose="02050604050505020204" pitchFamily="18" charset="0"/>
              </a:rPr>
              <a:t>(3T), allowing the read transistors (MR and MS) to conditionally discharge the RBL depending on value (charge) stored on the SN.</a:t>
            </a:r>
          </a:p>
          <a:p>
            <a:pPr marL="450900" indent="-342900">
              <a:buClr>
                <a:srgbClr val="000000"/>
              </a:buClr>
              <a:buSzPct val="55000"/>
              <a:buFont typeface="Wingdings" panose="05000000000000000000" pitchFamily="2" charset="2"/>
              <a:buChar char="q"/>
            </a:pPr>
            <a:endParaRPr lang="en-US" sz="2400" dirty="0">
              <a:latin typeface="Bookman Old Style" panose="02050604050505020204" pitchFamily="18" charset="0"/>
            </a:endParaRPr>
          </a:p>
          <a:p>
            <a:pPr marL="450900" indent="-342900">
              <a:buClr>
                <a:srgbClr val="000000"/>
              </a:buClr>
              <a:buSzPct val="55000"/>
              <a:buFont typeface="Wingdings" panose="05000000000000000000" pitchFamily="2" charset="2"/>
              <a:buChar char="q"/>
            </a:pPr>
            <a:r>
              <a:rPr lang="en-US" sz="2400" dirty="0">
                <a:latin typeface="Bookman Old Style" panose="02050604050505020204" pitchFamily="18" charset="0"/>
              </a:rPr>
              <a:t>As GC’s store data dynamically, it needs to be refreshed frequently. The refresh period is determined by DRT.</a:t>
            </a:r>
          </a:p>
        </p:txBody>
      </p:sp>
    </p:spTree>
    <p:extLst>
      <p:ext uri="{BB962C8B-B14F-4D97-AF65-F5344CB8AC3E}">
        <p14:creationId xmlns:p14="http://schemas.microsoft.com/office/powerpoint/2010/main" val="416659527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504000" y="518040"/>
            <a:ext cx="9087840" cy="1065960"/>
          </a:xfrm>
          <a:prstGeom prst="rect">
            <a:avLst/>
          </a:prstGeom>
          <a:noFill/>
          <a:ln>
            <a:noFill/>
          </a:ln>
        </p:spPr>
        <p:txBody>
          <a:bodyPr lIns="0" tIns="0" rIns="0" bIns="0" anchor="ctr"/>
          <a:lstStyle/>
          <a:p>
            <a:pPr algn="ctr"/>
            <a:r>
              <a:rPr lang="en-IN" sz="3600" b="1" spc="-1" dirty="0">
                <a:solidFill>
                  <a:srgbClr val="000000"/>
                </a:solidFill>
                <a:uFill>
                  <a:solidFill>
                    <a:srgbClr val="FFFFFF"/>
                  </a:solidFill>
                </a:uFill>
                <a:latin typeface="Arial"/>
              </a:rPr>
              <a:t>DRT</a:t>
            </a:r>
            <a:endParaRPr lang="en-IN" sz="3600" b="1" strike="noStrike" spc="-1" dirty="0">
              <a:solidFill>
                <a:srgbClr val="000000"/>
              </a:solidFill>
              <a:uFill>
                <a:solidFill>
                  <a:srgbClr val="FFFFFF"/>
                </a:solidFill>
              </a:uFill>
              <a:latin typeface="Arial"/>
            </a:endParaRPr>
          </a:p>
        </p:txBody>
      </p:sp>
      <p:sp>
        <p:nvSpPr>
          <p:cNvPr id="86" name="TextShape 2"/>
          <p:cNvSpPr txBox="1"/>
          <p:nvPr/>
        </p:nvSpPr>
        <p:spPr>
          <a:xfrm>
            <a:off x="504000" y="1768679"/>
            <a:ext cx="9071640" cy="4707071"/>
          </a:xfrm>
          <a:prstGeom prst="rect">
            <a:avLst/>
          </a:prstGeom>
          <a:noFill/>
          <a:ln>
            <a:noFill/>
          </a:ln>
        </p:spPr>
        <p:txBody>
          <a:bodyPr lIns="0" tIns="0" rIns="0" bIns="0"/>
          <a:lstStyle/>
          <a:p>
            <a:pPr marL="450900" indent="-342900">
              <a:buClr>
                <a:srgbClr val="000000"/>
              </a:buClr>
              <a:buSzPct val="55000"/>
              <a:buFont typeface="Wingdings" panose="05000000000000000000" pitchFamily="2" charset="2"/>
              <a:buChar char="q"/>
            </a:pPr>
            <a:r>
              <a:rPr lang="en-US" sz="2400" b="1" dirty="0">
                <a:latin typeface="Bookman Old Style" panose="02050604050505020204" pitchFamily="18" charset="0"/>
              </a:rPr>
              <a:t>DRT </a:t>
            </a:r>
            <a:r>
              <a:rPr lang="en-US" sz="2400" dirty="0">
                <a:latin typeface="Bookman Old Style" panose="02050604050505020204" pitchFamily="18" charset="0"/>
              </a:rPr>
              <a:t>is defined as the maximum time interval between a write operation and a successful read operation. </a:t>
            </a:r>
          </a:p>
          <a:p>
            <a:pPr marL="450900" indent="-342900">
              <a:buClr>
                <a:srgbClr val="000000"/>
              </a:buClr>
              <a:buSzPct val="55000"/>
              <a:buFont typeface="Wingdings" panose="05000000000000000000" pitchFamily="2" charset="2"/>
              <a:buChar char="q"/>
            </a:pPr>
            <a:endParaRPr lang="en-US" sz="2400" dirty="0">
              <a:latin typeface="Bookman Old Style" panose="02050604050505020204" pitchFamily="18" charset="0"/>
            </a:endParaRPr>
          </a:p>
          <a:p>
            <a:pPr marL="450900" indent="-342900">
              <a:buClr>
                <a:srgbClr val="000000"/>
              </a:buClr>
              <a:buSzPct val="55000"/>
              <a:buFont typeface="Wingdings" panose="05000000000000000000" pitchFamily="2" charset="2"/>
              <a:buChar char="q"/>
            </a:pPr>
            <a:r>
              <a:rPr lang="en-US" sz="2400" dirty="0">
                <a:latin typeface="Bookman Old Style" panose="02050604050505020204" pitchFamily="18" charset="0"/>
              </a:rPr>
              <a:t>It depends on </a:t>
            </a:r>
          </a:p>
          <a:p>
            <a:pPr marL="108000">
              <a:buClr>
                <a:srgbClr val="000000"/>
              </a:buClr>
              <a:buSzPct val="55000"/>
            </a:pPr>
            <a:r>
              <a:rPr lang="en-US" sz="2400" dirty="0">
                <a:latin typeface="Bookman Old Style" panose="02050604050505020204" pitchFamily="18" charset="0"/>
              </a:rPr>
              <a:t>  	1) stored data</a:t>
            </a:r>
          </a:p>
          <a:p>
            <a:pPr marL="108000">
              <a:buClr>
                <a:srgbClr val="000000"/>
              </a:buClr>
              <a:buSzPct val="55000"/>
            </a:pPr>
            <a:r>
              <a:rPr lang="en-US" sz="2400" dirty="0">
                <a:latin typeface="Bookman Old Style" panose="02050604050505020204" pitchFamily="18" charset="0"/>
              </a:rPr>
              <a:t>	2) The temperature and operating voltage</a:t>
            </a:r>
          </a:p>
          <a:p>
            <a:pPr marL="108000">
              <a:buClr>
                <a:srgbClr val="000000"/>
              </a:buClr>
              <a:buSzPct val="55000"/>
            </a:pPr>
            <a:r>
              <a:rPr lang="en-US" sz="2400" dirty="0">
                <a:latin typeface="Bookman Old Style" panose="02050604050505020204" pitchFamily="18" charset="0"/>
              </a:rPr>
              <a:t>	3) The amount of global process variations (GPVs) and local process 	     variations (LPVs) and </a:t>
            </a:r>
          </a:p>
          <a:p>
            <a:pPr marL="108000">
              <a:buClr>
                <a:srgbClr val="000000"/>
              </a:buClr>
              <a:buSzPct val="55000"/>
            </a:pPr>
            <a:r>
              <a:rPr lang="en-US" sz="2400" dirty="0">
                <a:latin typeface="Bookman Old Style" panose="02050604050505020204" pitchFamily="18" charset="0"/>
              </a:rPr>
              <a:t>	4) The operating frequency.</a:t>
            </a:r>
          </a:p>
          <a:p>
            <a:pPr marL="450900" indent="-342900">
              <a:buClr>
                <a:srgbClr val="000000"/>
              </a:buClr>
              <a:buSzPct val="55000"/>
              <a:buFont typeface="Wingdings" panose="05000000000000000000" pitchFamily="2" charset="2"/>
              <a:buChar char="q"/>
            </a:pPr>
            <a:endParaRPr lang="en-US" sz="2400" dirty="0">
              <a:latin typeface="Bookman Old Style" panose="02050604050505020204" pitchFamily="18" charset="0"/>
            </a:endParaRPr>
          </a:p>
          <a:p>
            <a:pPr marL="450900" indent="-342900">
              <a:buClr>
                <a:srgbClr val="000000"/>
              </a:buClr>
              <a:buSzPct val="55000"/>
              <a:buFont typeface="Wingdings" panose="05000000000000000000" pitchFamily="2" charset="2"/>
              <a:buChar char="q"/>
            </a:pPr>
            <a:r>
              <a:rPr lang="en-US" sz="2400" dirty="0">
                <a:latin typeface="Bookman Old Style" panose="02050604050505020204" pitchFamily="18" charset="0"/>
              </a:rPr>
              <a:t>The measurement of accurate DRT is needed because of the increased technology, the leakage currents also increasing which needs lower refresh rates.</a:t>
            </a:r>
          </a:p>
        </p:txBody>
      </p:sp>
    </p:spTree>
    <p:extLst>
      <p:ext uri="{BB962C8B-B14F-4D97-AF65-F5344CB8AC3E}">
        <p14:creationId xmlns:p14="http://schemas.microsoft.com/office/powerpoint/2010/main" val="300637186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504000" y="295677"/>
            <a:ext cx="9087840" cy="788247"/>
          </a:xfrm>
          <a:prstGeom prst="rect">
            <a:avLst/>
          </a:prstGeom>
          <a:noFill/>
          <a:ln>
            <a:noFill/>
          </a:ln>
        </p:spPr>
        <p:txBody>
          <a:bodyPr lIns="0" tIns="0" rIns="0" bIns="0" anchor="ctr"/>
          <a:lstStyle/>
          <a:p>
            <a:pPr algn="ctr"/>
            <a:r>
              <a:rPr lang="en-IN" sz="3600" b="1" spc="-1" dirty="0">
                <a:solidFill>
                  <a:srgbClr val="000000"/>
                </a:solidFill>
                <a:uFill>
                  <a:solidFill>
                    <a:srgbClr val="FFFFFF"/>
                  </a:solidFill>
                </a:uFill>
                <a:latin typeface="Arial"/>
              </a:rPr>
              <a:t>EDRT</a:t>
            </a:r>
            <a:endParaRPr lang="en-IN" sz="3600" b="1" strike="noStrike" spc="-1" dirty="0">
              <a:solidFill>
                <a:srgbClr val="000000"/>
              </a:solidFill>
              <a:uFill>
                <a:solidFill>
                  <a:srgbClr val="FFFFFF"/>
                </a:solidFill>
              </a:uFill>
              <a:latin typeface="Arial"/>
            </a:endParaRPr>
          </a:p>
        </p:txBody>
      </p:sp>
      <p:sp>
        <p:nvSpPr>
          <p:cNvPr id="86" name="TextShape 2"/>
          <p:cNvSpPr txBox="1"/>
          <p:nvPr/>
        </p:nvSpPr>
        <p:spPr>
          <a:xfrm>
            <a:off x="504000" y="1224643"/>
            <a:ext cx="9071640" cy="5251108"/>
          </a:xfrm>
          <a:prstGeom prst="rect">
            <a:avLst/>
          </a:prstGeom>
          <a:noFill/>
          <a:ln>
            <a:noFill/>
          </a:ln>
        </p:spPr>
        <p:txBody>
          <a:bodyPr lIns="0" tIns="0" rIns="0" bIns="0"/>
          <a:lstStyle/>
          <a:p>
            <a:pPr marL="450900" indent="-342900">
              <a:buClr>
                <a:srgbClr val="000000"/>
              </a:buClr>
              <a:buSzPct val="55000"/>
              <a:buFont typeface="Wingdings" panose="05000000000000000000" pitchFamily="2" charset="2"/>
              <a:buChar char="q"/>
            </a:pPr>
            <a:r>
              <a:rPr lang="en-US" sz="2400" b="1" dirty="0">
                <a:latin typeface="Bookman Old Style" panose="02050604050505020204" pitchFamily="18" charset="0"/>
              </a:rPr>
              <a:t>EDRT </a:t>
            </a:r>
            <a:r>
              <a:rPr lang="en-US" sz="2400" dirty="0">
                <a:latin typeface="Bookman Old Style" panose="02050604050505020204" pitchFamily="18" charset="0"/>
              </a:rPr>
              <a:t>is a technique to measure DRT. In this method, a write operation is performed to GC’s and a read operation is performed after an idle phase.</a:t>
            </a:r>
          </a:p>
          <a:p>
            <a:pPr marL="450900" indent="-342900">
              <a:buClr>
                <a:srgbClr val="000000"/>
              </a:buClr>
              <a:buSzPct val="55000"/>
              <a:buFont typeface="Wingdings" panose="05000000000000000000" pitchFamily="2" charset="2"/>
              <a:buChar char="q"/>
            </a:pPr>
            <a:endParaRPr lang="en-US" sz="2400" dirty="0">
              <a:latin typeface="Bookman Old Style" panose="02050604050505020204" pitchFamily="18" charset="0"/>
            </a:endParaRPr>
          </a:p>
          <a:p>
            <a:pPr marL="450900" indent="-342900">
              <a:buClr>
                <a:srgbClr val="000000"/>
              </a:buClr>
              <a:buSzPct val="55000"/>
              <a:buFont typeface="Wingdings" panose="05000000000000000000" pitchFamily="2" charset="2"/>
              <a:buChar char="q"/>
            </a:pPr>
            <a:r>
              <a:rPr lang="en-US" sz="2400" dirty="0">
                <a:latin typeface="Bookman Old Style" panose="02050604050505020204" pitchFamily="18" charset="0"/>
              </a:rPr>
              <a:t>This method is repeated for long idle phases. It is a trial and error method.</a:t>
            </a:r>
          </a:p>
          <a:p>
            <a:pPr marL="450900" indent="-342900">
              <a:buClr>
                <a:srgbClr val="000000"/>
              </a:buClr>
              <a:buSzPct val="55000"/>
              <a:buFont typeface="Wingdings" panose="05000000000000000000" pitchFamily="2" charset="2"/>
              <a:buChar char="q"/>
            </a:pPr>
            <a:endParaRPr lang="en-US" sz="2400" dirty="0">
              <a:latin typeface="Bookman Old Style" panose="02050604050505020204" pitchFamily="18" charset="0"/>
            </a:endParaRPr>
          </a:p>
          <a:p>
            <a:pPr marL="450900" indent="-342900">
              <a:buClr>
                <a:srgbClr val="000000"/>
              </a:buClr>
              <a:buSzPct val="55000"/>
              <a:buFont typeface="Wingdings" panose="05000000000000000000" pitchFamily="2" charset="2"/>
              <a:buChar char="q"/>
            </a:pPr>
            <a:r>
              <a:rPr lang="en-US" sz="2400" dirty="0">
                <a:latin typeface="Bookman Old Style" panose="02050604050505020204" pitchFamily="18" charset="0"/>
              </a:rPr>
              <a:t>The longest idle time that still ensures the correct data to be read is known as the DRT of the cell.</a:t>
            </a:r>
          </a:p>
          <a:p>
            <a:pPr marL="450900" indent="-342900">
              <a:buClr>
                <a:srgbClr val="000000"/>
              </a:buClr>
              <a:buSzPct val="55000"/>
              <a:buFont typeface="Wingdings" panose="05000000000000000000" pitchFamily="2" charset="2"/>
              <a:buChar char="q"/>
            </a:pPr>
            <a:endParaRPr lang="en-US" sz="2400" dirty="0">
              <a:latin typeface="Bookman Old Style" panose="02050604050505020204" pitchFamily="18" charset="0"/>
            </a:endParaRPr>
          </a:p>
          <a:p>
            <a:pPr marL="450900" indent="-342900">
              <a:buClr>
                <a:srgbClr val="000000"/>
              </a:buClr>
              <a:buSzPct val="55000"/>
              <a:buFont typeface="Wingdings" panose="05000000000000000000" pitchFamily="2" charset="2"/>
              <a:buChar char="q"/>
            </a:pPr>
            <a:r>
              <a:rPr lang="en-US" sz="2400" dirty="0">
                <a:latin typeface="Bookman Old Style" panose="02050604050505020204" pitchFamily="18" charset="0"/>
              </a:rPr>
              <a:t>This method although gives accurate DRT, it is not preferable for large memory cell arrays because of calculation time for DRT becomes high.</a:t>
            </a:r>
          </a:p>
          <a:p>
            <a:pPr marL="450900" indent="-342900">
              <a:buClr>
                <a:srgbClr val="000000"/>
              </a:buClr>
              <a:buSzPct val="55000"/>
              <a:buFont typeface="Wingdings" panose="05000000000000000000" pitchFamily="2" charset="2"/>
              <a:buChar char="q"/>
            </a:pPr>
            <a:endParaRPr lang="en-US" sz="2400" dirty="0">
              <a:latin typeface="Bookman Old Style" panose="02050604050505020204" pitchFamily="18" charset="0"/>
            </a:endParaRPr>
          </a:p>
          <a:p>
            <a:pPr marL="450900" indent="-342900">
              <a:buClr>
                <a:srgbClr val="000000"/>
              </a:buClr>
              <a:buSzPct val="55000"/>
              <a:buFont typeface="Wingdings" panose="05000000000000000000" pitchFamily="2" charset="2"/>
              <a:buChar char="q"/>
            </a:pPr>
            <a:r>
              <a:rPr lang="en-US" sz="2400" dirty="0">
                <a:latin typeface="Bookman Old Style" panose="02050604050505020204" pitchFamily="18" charset="0"/>
              </a:rPr>
              <a:t>To reduce the DRT evaluation run-time and to avoid the need for high license costs, another method VDRT is introduced.</a:t>
            </a:r>
          </a:p>
          <a:p>
            <a:pPr marL="450900" indent="-342900">
              <a:buClr>
                <a:srgbClr val="000000"/>
              </a:buClr>
              <a:buSzPct val="55000"/>
              <a:buFont typeface="Wingdings" panose="05000000000000000000" pitchFamily="2" charset="2"/>
              <a:buChar char="q"/>
            </a:pPr>
            <a:endParaRPr lang="en-US" sz="2400" dirty="0">
              <a:latin typeface="Bookman Old Style" panose="02050604050505020204" pitchFamily="18" charset="0"/>
            </a:endParaRPr>
          </a:p>
        </p:txBody>
      </p:sp>
    </p:spTree>
    <p:extLst>
      <p:ext uri="{BB962C8B-B14F-4D97-AF65-F5344CB8AC3E}">
        <p14:creationId xmlns:p14="http://schemas.microsoft.com/office/powerpoint/2010/main" val="166209964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487800" y="305641"/>
            <a:ext cx="9087840" cy="902673"/>
          </a:xfrm>
          <a:prstGeom prst="rect">
            <a:avLst/>
          </a:prstGeom>
          <a:noFill/>
          <a:ln>
            <a:noFill/>
          </a:ln>
        </p:spPr>
        <p:txBody>
          <a:bodyPr lIns="0" tIns="0" rIns="0" bIns="0" anchor="ctr"/>
          <a:lstStyle/>
          <a:p>
            <a:pPr algn="ctr"/>
            <a:r>
              <a:rPr lang="en-IN" sz="3600" b="1" spc="-1" dirty="0">
                <a:solidFill>
                  <a:srgbClr val="000000"/>
                </a:solidFill>
                <a:uFill>
                  <a:solidFill>
                    <a:srgbClr val="FFFFFF"/>
                  </a:solidFill>
                </a:uFill>
                <a:latin typeface="Arial"/>
              </a:rPr>
              <a:t>VDRT</a:t>
            </a:r>
            <a:endParaRPr lang="en-IN" sz="3600" b="1" strike="noStrike" spc="-1" dirty="0">
              <a:solidFill>
                <a:srgbClr val="000000"/>
              </a:solidFill>
              <a:uFill>
                <a:solidFill>
                  <a:srgbClr val="FFFFFF"/>
                </a:solidFill>
              </a:uFill>
              <a:latin typeface="Arial"/>
            </a:endParaRPr>
          </a:p>
        </p:txBody>
      </p:sp>
      <p:sp>
        <p:nvSpPr>
          <p:cNvPr id="86" name="TextShape 2"/>
          <p:cNvSpPr txBox="1"/>
          <p:nvPr/>
        </p:nvSpPr>
        <p:spPr>
          <a:xfrm>
            <a:off x="504000" y="1208314"/>
            <a:ext cx="9071640" cy="5267437"/>
          </a:xfrm>
          <a:prstGeom prst="rect">
            <a:avLst/>
          </a:prstGeom>
          <a:noFill/>
          <a:ln>
            <a:noFill/>
          </a:ln>
        </p:spPr>
        <p:txBody>
          <a:bodyPr lIns="0" tIns="0" rIns="0" bIns="0"/>
          <a:lstStyle/>
          <a:p>
            <a:pPr marL="450900" indent="-342900">
              <a:buClr>
                <a:srgbClr val="000000"/>
              </a:buClr>
              <a:buSzPct val="55000"/>
              <a:buFont typeface="Wingdings" panose="05000000000000000000" pitchFamily="2" charset="2"/>
              <a:buChar char="q"/>
            </a:pPr>
            <a:r>
              <a:rPr lang="en-US" sz="2400" dirty="0">
                <a:latin typeface="Bookman Old Style" panose="02050604050505020204" pitchFamily="18" charset="0"/>
              </a:rPr>
              <a:t>In this method  DRT is determined as the time interval after a write operation at which the voltage difference between stored ‘1’ and ‘0’ crosses a critical threshold at which its polarity can no longer be distinguished  using a read operation.</a:t>
            </a:r>
          </a:p>
          <a:p>
            <a:pPr marL="450900" indent="-342900">
              <a:buClr>
                <a:srgbClr val="000000"/>
              </a:buClr>
              <a:buSzPct val="55000"/>
              <a:buFont typeface="Wingdings" panose="05000000000000000000" pitchFamily="2" charset="2"/>
              <a:buChar char="q"/>
            </a:pPr>
            <a:endParaRPr lang="en-US" sz="2400" dirty="0">
              <a:latin typeface="Bookman Old Style" panose="02050604050505020204" pitchFamily="18" charset="0"/>
            </a:endParaRPr>
          </a:p>
          <a:p>
            <a:pPr marL="450900" indent="-342900">
              <a:buClr>
                <a:srgbClr val="000000"/>
              </a:buClr>
              <a:buSzPct val="55000"/>
              <a:buFont typeface="Wingdings" panose="05000000000000000000" pitchFamily="2" charset="2"/>
              <a:buChar char="q"/>
            </a:pPr>
            <a:r>
              <a:rPr lang="en-US" sz="2400" dirty="0">
                <a:latin typeface="Bookman Old Style" panose="02050604050505020204" pitchFamily="18" charset="0"/>
              </a:rPr>
              <a:t>It needs fewer runtime for estimation of DRT than EDRT but the accuracy of this method is lower because of the fact that DRT is not only affected by leakage of stored value.</a:t>
            </a:r>
          </a:p>
          <a:p>
            <a:pPr marL="450900" indent="-342900">
              <a:buClr>
                <a:srgbClr val="000000"/>
              </a:buClr>
              <a:buSzPct val="55000"/>
              <a:buFont typeface="Wingdings" panose="05000000000000000000" pitchFamily="2" charset="2"/>
              <a:buChar char="q"/>
            </a:pPr>
            <a:endParaRPr lang="en-US" sz="2400" dirty="0">
              <a:latin typeface="Bookman Old Style" panose="02050604050505020204" pitchFamily="18" charset="0"/>
            </a:endParaRPr>
          </a:p>
          <a:p>
            <a:pPr marL="450900" indent="-342900">
              <a:buClr>
                <a:srgbClr val="000000"/>
              </a:buClr>
              <a:buSzPct val="55000"/>
              <a:buFont typeface="Wingdings" panose="05000000000000000000" pitchFamily="2" charset="2"/>
              <a:buChar char="q"/>
            </a:pPr>
            <a:r>
              <a:rPr lang="en-US" sz="2400" dirty="0">
                <a:latin typeface="Bookman Old Style" panose="02050604050505020204" pitchFamily="18" charset="0"/>
              </a:rPr>
              <a:t>To avoid this limitation, another current based DRT method is introduced. This method monitors current through the read port.</a:t>
            </a:r>
          </a:p>
          <a:p>
            <a:pPr marL="450900" indent="-342900">
              <a:buClr>
                <a:srgbClr val="000000"/>
              </a:buClr>
              <a:buSzPct val="55000"/>
              <a:buFont typeface="Wingdings" panose="05000000000000000000" pitchFamily="2" charset="2"/>
              <a:buChar char="q"/>
            </a:pPr>
            <a:endParaRPr lang="en-US" sz="2400" dirty="0">
              <a:latin typeface="Bookman Old Style" panose="02050604050505020204" pitchFamily="18" charset="0"/>
            </a:endParaRPr>
          </a:p>
          <a:p>
            <a:pPr marL="450900" indent="-342900">
              <a:buClr>
                <a:srgbClr val="000000"/>
              </a:buClr>
              <a:buSzPct val="55000"/>
              <a:buFont typeface="Wingdings" panose="05000000000000000000" pitchFamily="2" charset="2"/>
              <a:buChar char="q"/>
            </a:pPr>
            <a:r>
              <a:rPr lang="en-US" sz="2400" dirty="0">
                <a:latin typeface="Bookman Old Style" panose="02050604050505020204" pitchFamily="18" charset="0"/>
              </a:rPr>
              <a:t>It takes into account the effect of LPV’s on  SN deterioration and the RBL driver.</a:t>
            </a:r>
          </a:p>
        </p:txBody>
      </p:sp>
    </p:spTree>
    <p:extLst>
      <p:ext uri="{BB962C8B-B14F-4D97-AF65-F5344CB8AC3E}">
        <p14:creationId xmlns:p14="http://schemas.microsoft.com/office/powerpoint/2010/main" val="123293996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376</TotalTime>
  <Words>2599</Words>
  <Application>Microsoft Office PowerPoint</Application>
  <PresentationFormat>Custom</PresentationFormat>
  <Paragraphs>244</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Bookman Old Style</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DRT MEASUREMENT OF A 3T GC IN  GENERIC 25 nm TECHNOLOGY(USING TANNER EDA V16)</vt:lpstr>
      <vt:lpstr> </vt:lpstr>
      <vt:lpstr> </vt:lpstr>
      <vt:lpstr> </vt:lpstr>
      <vt:lpstr> </vt:lpstr>
      <vt:lpstr> </vt:lpstr>
      <vt:lpstr> </vt:lpstr>
      <vt:lpstr> </vt:lpstr>
      <vt:lpstr> </vt:lpstr>
      <vt:lpstr> </vt:lpstr>
      <vt:lpstr>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Jayaprakash Sama</cp:lastModifiedBy>
  <cp:revision>40</cp:revision>
  <dcterms:created xsi:type="dcterms:W3CDTF">2021-04-03T19:16:26Z</dcterms:created>
  <dcterms:modified xsi:type="dcterms:W3CDTF">2021-05-20T23:05:00Z</dcterms:modified>
  <dc:language>en-IN</dc:language>
</cp:coreProperties>
</file>