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7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3"/>
    <p:restoredTop sz="86344"/>
  </p:normalViewPr>
  <p:slideViewPr>
    <p:cSldViewPr snapToGrid="0" snapToObjects="1">
      <p:cViewPr varScale="1">
        <p:scale>
          <a:sx n="137" d="100"/>
          <a:sy n="137" d="100"/>
        </p:scale>
        <p:origin x="608" y="200"/>
      </p:cViewPr>
      <p:guideLst/>
    </p:cSldViewPr>
  </p:slideViewPr>
  <p:outlineViewPr>
    <p:cViewPr>
      <p:scale>
        <a:sx n="33" d="100"/>
        <a:sy n="33" d="100"/>
      </p:scale>
      <p:origin x="0" y="-3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3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C2BC-7F5B-904D-B5E6-580154698C23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1A19-8069-C14D-8A3D-4D94F8FE2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1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52EA-518D-4521-A13A-D5CFC233E53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0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81A19-8069-C14D-8A3D-4D94F8FE297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8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0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45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21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9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59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2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31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0BDB-36AC-8540-82FB-62430A27A6B1}" type="datetimeFigureOut">
              <a:rPr kumimoji="1" lang="ja-JP" altLang="en-US" smtClean="0"/>
              <a:t>2018/5/4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937" y="245697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샘플 시스템 부하 테스트 보고서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YYYY/mm/</a:t>
            </a:r>
            <a:r>
              <a:rPr lang="en-US" altLang="ja-JP" dirty="0" err="1"/>
              <a:t>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051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시스템 성능 평가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82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ko-KR" altLang="en-US" dirty="0"/>
              <a:t>시스템이 충분한 확장 성능을 보유한 것을 확인 했다</a:t>
            </a:r>
            <a:r>
              <a:rPr lang="en-US" altLang="ko-KR" dirty="0"/>
              <a:t>.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lang="ko-KR" altLang="en-US" dirty="0" smtClean="0"/>
              <a:t>목표 </a:t>
            </a:r>
            <a:r>
              <a:rPr kumimoji="1" lang="en-US" altLang="ja-JP" dirty="0" smtClean="0"/>
              <a:t>200rps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/>
              <a:t>200ms</a:t>
            </a:r>
            <a:r>
              <a:rPr kumimoji="1" lang="ko-KR" altLang="en-US" dirty="0" smtClean="0"/>
              <a:t>를 만족하기 위해 아래 구성으로 충분하며 이 때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1000rps</a:t>
            </a:r>
            <a:r>
              <a:rPr lang="ko-KR" altLang="en-US" dirty="0" smtClean="0"/>
              <a:t>가 되어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배의 여유가 생김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3600450" y="4533900"/>
            <a:ext cx="49911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400" dirty="0" smtClean="0"/>
              <a:t>웹 서버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c4.large * 2</a:t>
            </a:r>
          </a:p>
          <a:p>
            <a:r>
              <a:rPr lang="en-US" altLang="ja-JP" sz="2400" dirty="0" smtClean="0"/>
              <a:t>DB</a:t>
            </a:r>
            <a:r>
              <a:rPr lang="ko-KR" altLang="en-US" sz="2400" dirty="0" smtClean="0"/>
              <a:t> 서버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db.m4.large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306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t</a:t>
            </a:r>
            <a:r>
              <a:rPr kumimoji="1" lang="en-US" altLang="ja-JP" dirty="0" smtClean="0"/>
              <a:t>2</a:t>
            </a:r>
            <a:r>
              <a:rPr kumimoji="1" lang="ko-KR" altLang="en-US" dirty="0" smtClean="0"/>
              <a:t> 계열 인스턴스 주의 사항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2</a:t>
            </a:r>
            <a:r>
              <a:rPr kumimoji="1" lang="ko-KR" altLang="en-US" dirty="0" smtClean="0"/>
              <a:t> 계열 인스턴스는 </a:t>
            </a:r>
            <a:r>
              <a:rPr kumimoji="1" lang="en-US" altLang="ko-KR" dirty="0" smtClean="0"/>
              <a:t>CPU</a:t>
            </a:r>
            <a:r>
              <a:rPr kumimoji="1" lang="ko-KR" altLang="en-US" dirty="0" smtClean="0"/>
              <a:t> 크레딧이 소진되면 급격하게 성능이 정하됨</a:t>
            </a:r>
            <a:endParaRPr kumimoji="1" lang="en-US" altLang="ko-KR" dirty="0" smtClean="0"/>
          </a:p>
          <a:p>
            <a:endParaRPr lang="en-US" altLang="ja-JP" dirty="0"/>
          </a:p>
          <a:p>
            <a:r>
              <a:rPr lang="ko-KR" altLang="en-US" dirty="0" smtClean="0"/>
              <a:t>예상을 넘는 부하가 장시간 지속되면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크레딧이 전부 소진 될 가능성이 있음</a:t>
            </a:r>
            <a:r>
              <a:rPr lang="en-US" altLang="ko-KR" dirty="0" smtClean="0"/>
              <a:t>.</a:t>
            </a:r>
          </a:p>
          <a:p>
            <a:endParaRPr lang="en-US" altLang="ja-JP" dirty="0"/>
          </a:p>
          <a:p>
            <a:r>
              <a:rPr kumimoji="1" lang="ko-KR" altLang="en-US" dirty="0" smtClean="0"/>
              <a:t>따라서 </a:t>
            </a:r>
            <a:r>
              <a:rPr kumimoji="1" lang="en-US" altLang="ja-JP" dirty="0" smtClean="0"/>
              <a:t>t2</a:t>
            </a:r>
            <a:r>
              <a:rPr kumimoji="1" lang="ko-KR" altLang="en-US" dirty="0" smtClean="0"/>
              <a:t> 계역 인스턴스에서 운용을 할 경우 </a:t>
            </a:r>
            <a:r>
              <a:rPr kumimoji="1" lang="en-US" altLang="ko-KR" dirty="0" smtClean="0"/>
              <a:t>CPU</a:t>
            </a:r>
            <a:r>
              <a:rPr kumimoji="1" lang="ko-KR" altLang="en-US" dirty="0" smtClean="0"/>
              <a:t> 크레딧을 모니터링 해야한다</a:t>
            </a:r>
            <a:r>
              <a:rPr kumimoji="1" lang="en-US" altLang="ko-KR" dirty="0" smtClean="0"/>
              <a:t>.</a:t>
            </a:r>
          </a:p>
          <a:p>
            <a:endParaRPr lang="en-US" altLang="ja-JP" dirty="0"/>
          </a:p>
          <a:p>
            <a:r>
              <a:rPr kumimoji="1" lang="ko-KR" altLang="en-US" dirty="0" smtClean="0"/>
              <a:t>부족할 경우 스케일 업으로 해결할 수 있음</a:t>
            </a:r>
            <a:r>
              <a:rPr kumimoji="1" lang="en-US" altLang="ko-KR" dirty="0" smtClean="0"/>
              <a:t>.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946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시스템 설정 상 주의 사항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DB</a:t>
            </a:r>
            <a:r>
              <a:rPr lang="ko-KR" altLang="en-US" dirty="0" smtClean="0"/>
              <a:t> </a:t>
            </a:r>
            <a:r>
              <a:rPr lang="en-US" altLang="ja-JP" dirty="0" smtClean="0"/>
              <a:t>Max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Connection</a:t>
            </a:r>
            <a:r>
              <a:rPr lang="ko-KR" altLang="en-US" dirty="0" smtClean="0"/>
              <a:t>수와 </a:t>
            </a:r>
            <a:r>
              <a:rPr lang="en-US" altLang="ja-JP" dirty="0" smtClean="0"/>
              <a:t>Web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Application</a:t>
            </a:r>
            <a:r>
              <a:rPr lang="ko-KR" altLang="en-US" dirty="0" smtClean="0"/>
              <a:t>의 커넥션 풀링 수 관계에 주의하여 설정할 것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ko-KR" altLang="en-US" dirty="0" smtClean="0"/>
              <a:t>외부 </a:t>
            </a:r>
            <a:r>
              <a:rPr lang="en-US" altLang="ko-KR" dirty="0" smtClean="0"/>
              <a:t>AP</a:t>
            </a:r>
            <a:r>
              <a:rPr lang="en-US" altLang="ko-KR" dirty="0" smtClean="0"/>
              <a:t>I</a:t>
            </a:r>
            <a:r>
              <a:rPr lang="ko-KR" altLang="en-US" dirty="0" smtClean="0"/>
              <a:t>를 실제로 이용하지 않았지만 외부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시스템을 이용함에 따라 결과가 크게 달라질 수 있음</a:t>
            </a:r>
            <a:r>
              <a:rPr lang="en-US" altLang="ko-KR" dirty="0" smtClean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12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테스트 목적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ko-KR" altLang="en-US" dirty="0" smtClean="0"/>
              <a:t>서비스 시작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년 후를 예상한 사용자 규모에서 부하의 피크 때에도 시스템이 정상적으로 응답을 주는 지를 확인</a:t>
            </a:r>
            <a:r>
              <a:rPr kumimoji="1" lang="en-US" altLang="ko-KR" dirty="0" smtClean="0"/>
              <a:t>.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ko-KR" altLang="en-US" dirty="0" smtClean="0"/>
              <a:t>이후에도 예상 사용자 수를 넘는 경우에도 각 리소스에 대한 스케일 아웃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스케일 업으로 시스템 성능이 개선되는 것을 확인</a:t>
            </a:r>
            <a:r>
              <a:rPr lang="en-US" altLang="ko-KR" dirty="0" smtClean="0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485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전제 조건 </a:t>
            </a:r>
            <a:r>
              <a:rPr lang="en-US" altLang="ko-KR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아래의 조건을 충족하는 것을 전제로 함</a:t>
            </a:r>
            <a:r>
              <a:rPr lang="en-US" altLang="ko-KR" dirty="0" smtClean="0"/>
              <a:t>.</a:t>
            </a:r>
            <a:endParaRPr lang="ja-JP" altLang="en-US" dirty="0"/>
          </a:p>
          <a:p>
            <a:endParaRPr lang="en-US" altLang="ja-JP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만 사용자가 사용</a:t>
            </a:r>
            <a:endParaRPr lang="ja-JP" altLang="en-US" dirty="0"/>
          </a:p>
          <a:p>
            <a:r>
              <a:rPr lang="en-US" dirty="0" smtClean="0"/>
              <a:t>1</a:t>
            </a:r>
            <a:r>
              <a:rPr lang="ko-KR" altLang="en-US" dirty="0"/>
              <a:t>일에 활동하는 회원수는 </a:t>
            </a:r>
            <a:r>
              <a:rPr lang="en-US" dirty="0"/>
              <a:t>1</a:t>
            </a:r>
            <a:r>
              <a:rPr lang="ko-KR" altLang="en-US" dirty="0"/>
              <a:t>만명</a:t>
            </a:r>
            <a:endParaRPr lang="ja-JP" altLang="en-US" dirty="0"/>
          </a:p>
          <a:p>
            <a:r>
              <a:rPr lang="ko-KR" altLang="en-US" dirty="0" smtClean="0"/>
              <a:t>활동 </a:t>
            </a:r>
            <a:r>
              <a:rPr lang="ko-KR" altLang="en-US" dirty="0"/>
              <a:t>중인 회원은 </a:t>
            </a:r>
            <a:r>
              <a:rPr lang="en-US" dirty="0"/>
              <a:t>1</a:t>
            </a:r>
            <a:r>
              <a:rPr lang="ko-KR" altLang="en-US" dirty="0"/>
              <a:t>일 평균 </a:t>
            </a:r>
            <a:r>
              <a:rPr lang="en-US" dirty="0"/>
              <a:t>1</a:t>
            </a:r>
            <a:r>
              <a:rPr lang="ko-KR" altLang="en-US" dirty="0"/>
              <a:t>회 서비스를 사용</a:t>
            </a:r>
            <a:r>
              <a:rPr lang="en-US" dirty="0"/>
              <a:t> </a:t>
            </a:r>
          </a:p>
          <a:p>
            <a:r>
              <a:rPr lang="ko-KR" altLang="en-US" dirty="0"/>
              <a:t>서비스를 사용할 때마다 평균 </a:t>
            </a:r>
            <a:r>
              <a:rPr lang="en-US" dirty="0"/>
              <a:t>1</a:t>
            </a:r>
            <a:r>
              <a:rPr lang="ko-KR" altLang="en-US" dirty="0"/>
              <a:t>개의 글을 추가</a:t>
            </a:r>
            <a:r>
              <a:rPr lang="en-US" dirty="0"/>
              <a:t> </a:t>
            </a:r>
            <a:endParaRPr lang="en-US" altLang="ja-JP" dirty="0"/>
          </a:p>
          <a:p>
            <a:r>
              <a:rPr lang="ko-KR" altLang="en-US" dirty="0"/>
              <a:t>서비스를 사용할 때마다 평균 </a:t>
            </a:r>
            <a:r>
              <a:rPr lang="en-US" dirty="0"/>
              <a:t>10</a:t>
            </a:r>
            <a:r>
              <a:rPr lang="ko-KR" altLang="en-US" dirty="0"/>
              <a:t>회의 좋아요가 추가</a:t>
            </a:r>
            <a:endParaRPr lang="en-US" altLang="ko-KR" dirty="0"/>
          </a:p>
          <a:p>
            <a:r>
              <a:rPr lang="ko-KR" altLang="en-US" dirty="0" smtClean="0"/>
              <a:t>서비스 시작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후를 </a:t>
            </a:r>
            <a:r>
              <a:rPr lang="ja-JP" altLang="en-US" dirty="0" smtClean="0"/>
              <a:t> </a:t>
            </a:r>
            <a:r>
              <a:rPr lang="ko-KR" altLang="en-US" dirty="0" smtClean="0"/>
              <a:t>가정</a:t>
            </a:r>
            <a:endParaRPr lang="en-US" altLang="ja-JP" dirty="0" smtClean="0"/>
          </a:p>
          <a:p>
            <a:r>
              <a:rPr lang="ko-KR" altLang="en-US" dirty="0" smtClean="0"/>
              <a:t>위와 </a:t>
            </a:r>
            <a:r>
              <a:rPr lang="ko-KR" altLang="en-US" dirty="0"/>
              <a:t>같은 접속은 </a:t>
            </a:r>
            <a:r>
              <a:rPr lang="en-US" dirty="0"/>
              <a:t>1</a:t>
            </a:r>
            <a:r>
              <a:rPr lang="ko-KR" altLang="en-US" dirty="0"/>
              <a:t>일 중</a:t>
            </a:r>
            <a:r>
              <a:rPr lang="en-US" dirty="0"/>
              <a:t> 8</a:t>
            </a:r>
            <a:r>
              <a:rPr lang="ko-KR" altLang="en-US" dirty="0"/>
              <a:t>시에 집중</a:t>
            </a:r>
            <a:r>
              <a:rPr lang="en-US" dirty="0"/>
              <a:t>. </a:t>
            </a:r>
            <a:r>
              <a:rPr lang="ko-KR" altLang="en-US" dirty="0"/>
              <a:t>또 트레픽이 많을 때 일시적으로 </a:t>
            </a:r>
            <a:r>
              <a:rPr lang="en-US" dirty="0"/>
              <a:t>10</a:t>
            </a:r>
            <a:r>
              <a:rPr lang="ko-KR" altLang="en-US" dirty="0"/>
              <a:t>배의 요청이 </a:t>
            </a:r>
            <a:r>
              <a:rPr lang="ko-KR" altLang="en-US" dirty="0" smtClean="0"/>
              <a:t>발생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전제 조건 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 smtClean="0"/>
              <a:t>전제 조건으로 산출한 초기 데이터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 </a:t>
            </a:r>
            <a:r>
              <a:rPr lang="en-US" altLang="ja-JP" dirty="0" smtClean="0"/>
              <a:t>users</a:t>
            </a:r>
            <a:r>
              <a:rPr lang="ko-KR" altLang="en-US" dirty="0" smtClean="0"/>
              <a:t> 테이블 </a:t>
            </a:r>
            <a:r>
              <a:rPr lang="en-US" altLang="ja-JP" dirty="0" smtClean="0"/>
              <a:t>:</a:t>
            </a:r>
            <a:r>
              <a:rPr lang="ko-KR" altLang="en-US" dirty="0" smtClean="0"/>
              <a:t> </a:t>
            </a:r>
            <a:r>
              <a:rPr lang="en-US" altLang="ja-JP" dirty="0" smtClean="0"/>
              <a:t>100,000 </a:t>
            </a:r>
            <a:r>
              <a:rPr lang="ko-KR" altLang="en-US" dirty="0" smtClean="0"/>
              <a:t>레코드</a:t>
            </a:r>
            <a:endParaRPr lang="ja-JP" altLang="en-US" dirty="0"/>
          </a:p>
          <a:p>
            <a:r>
              <a:rPr lang="ja-JP" altLang="en-US" dirty="0"/>
              <a:t> </a:t>
            </a:r>
            <a:r>
              <a:rPr lang="en-US" altLang="ja-JP" dirty="0" smtClean="0"/>
              <a:t>articles</a:t>
            </a:r>
            <a:r>
              <a:rPr lang="ko-KR" altLang="en-US" dirty="0" smtClean="0"/>
              <a:t> 테이블 </a:t>
            </a:r>
            <a:r>
              <a:rPr lang="en-US" altLang="ja-JP" dirty="0" smtClean="0"/>
              <a:t>:</a:t>
            </a:r>
            <a:r>
              <a:rPr lang="ko-KR" altLang="en-US" dirty="0" smtClean="0"/>
              <a:t> </a:t>
            </a:r>
            <a:r>
              <a:rPr lang="en-US" altLang="ja-JP" dirty="0" smtClean="0"/>
              <a:t>3,650,000 </a:t>
            </a:r>
            <a:r>
              <a:rPr lang="ko-KR" altLang="en-US" dirty="0" smtClean="0"/>
              <a:t>레코드 </a:t>
            </a:r>
            <a:r>
              <a:rPr lang="en-US" altLang="ja-JP" dirty="0" smtClean="0"/>
              <a:t>(</a:t>
            </a:r>
            <a:r>
              <a:rPr lang="en-US" altLang="ja-JP" dirty="0"/>
              <a:t>users </a:t>
            </a:r>
            <a:r>
              <a:rPr lang="ja-JP" altLang="en-US" dirty="0"/>
              <a:t>✕ </a:t>
            </a:r>
            <a:r>
              <a:rPr lang="en-US" altLang="ja-JP" dirty="0"/>
              <a:t>36.5)</a:t>
            </a:r>
            <a:endParaRPr lang="ja-JP" altLang="en-US" dirty="0"/>
          </a:p>
          <a:p>
            <a:r>
              <a:rPr lang="ja-JP" altLang="en-US" dirty="0"/>
              <a:t> </a:t>
            </a:r>
            <a:r>
              <a:rPr lang="en-US" altLang="ja-JP" dirty="0" smtClean="0"/>
              <a:t>Likes</a:t>
            </a:r>
            <a:r>
              <a:rPr lang="ko-KR" altLang="en-US" dirty="0" smtClean="0"/>
              <a:t> 테이블 </a:t>
            </a:r>
            <a:r>
              <a:rPr lang="en-US" altLang="ja-JP" dirty="0" smtClean="0"/>
              <a:t>:</a:t>
            </a:r>
            <a:r>
              <a:rPr lang="ko-KR" altLang="en-US" dirty="0" smtClean="0"/>
              <a:t> </a:t>
            </a:r>
            <a:r>
              <a:rPr lang="en-US" altLang="ja-JP" dirty="0" smtClean="0"/>
              <a:t>36,500,000 </a:t>
            </a:r>
            <a:r>
              <a:rPr lang="ko-KR" altLang="en-US" dirty="0" smtClean="0"/>
              <a:t>레코드 </a:t>
            </a:r>
            <a:r>
              <a:rPr lang="en-US" altLang="ja-JP" dirty="0" smtClean="0"/>
              <a:t>(</a:t>
            </a:r>
            <a:r>
              <a:rPr lang="en-US" altLang="ja-JP" dirty="0"/>
              <a:t>articles </a:t>
            </a:r>
            <a:r>
              <a:rPr lang="ja-JP" altLang="en-US" dirty="0"/>
              <a:t>✕ </a:t>
            </a:r>
            <a:r>
              <a:rPr lang="en-US" altLang="ja-JP" dirty="0"/>
              <a:t>10)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ko-KR" altLang="en-US" dirty="0" smtClean="0"/>
              <a:t>를 더미 테이터로 미리 데이터를 생성해 둔다</a:t>
            </a:r>
            <a:r>
              <a:rPr kumimoji="1" lang="en-US" altLang="ko-KR" dirty="0" smtClean="0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73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목표값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9487" cy="1169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3200" dirty="0" smtClean="0"/>
              <a:t>API</a:t>
            </a:r>
            <a:r>
              <a:rPr lang="ko-KR" altLang="en-US" sz="3200" dirty="0" smtClean="0"/>
              <a:t> </a:t>
            </a:r>
            <a:r>
              <a:rPr lang="en-US" sz="3200" dirty="0" smtClean="0"/>
              <a:t>Throughput</a:t>
            </a:r>
            <a:r>
              <a:rPr lang="ko-KR" altLang="en-US" sz="3200" dirty="0" smtClean="0"/>
              <a:t> </a:t>
            </a:r>
            <a:r>
              <a:rPr lang="en-US" altLang="ja-JP" sz="3200" dirty="0" smtClean="0"/>
              <a:t>200rps (※)</a:t>
            </a:r>
            <a:r>
              <a:rPr lang="ko-KR" altLang="en-US" sz="3200" dirty="0" smtClean="0"/>
              <a:t>이상으로</a:t>
            </a: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 smtClean="0"/>
              <a:t>API</a:t>
            </a:r>
            <a:r>
              <a:rPr lang="ko-KR" altLang="en-US" sz="3200" dirty="0" smtClean="0"/>
              <a:t> 평균 </a:t>
            </a:r>
            <a:r>
              <a:rPr lang="en-US" sz="3200" dirty="0" smtClean="0"/>
              <a:t>Latency</a:t>
            </a:r>
            <a:r>
              <a:rPr lang="ko-KR" altLang="en-US" sz="3200" dirty="0" smtClean="0"/>
              <a:t>를 </a:t>
            </a:r>
            <a:r>
              <a:rPr lang="en-US" altLang="ja-JP" sz="3200" dirty="0" smtClean="0"/>
              <a:t>200msec</a:t>
            </a:r>
            <a:r>
              <a:rPr lang="ko-KR" altLang="en-US" sz="3200" dirty="0" smtClean="0"/>
              <a:t> 이하로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1887795" y="3433755"/>
            <a:ext cx="824434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400" dirty="0" smtClean="0"/>
              <a:t>사용자 시나리오로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ja-JP" sz="2400" dirty="0" smtClean="0"/>
              <a:t>1</a:t>
            </a:r>
            <a:r>
              <a:rPr lang="ko-KR" altLang="en-US" sz="2400" dirty="0" smtClean="0"/>
              <a:t> 사용자 약 </a:t>
            </a:r>
            <a:r>
              <a:rPr lang="en-US" altLang="ja-JP" sz="2400" dirty="0" smtClean="0"/>
              <a:t>50</a:t>
            </a:r>
            <a:r>
              <a:rPr lang="ko-KR" altLang="en-US" sz="2400" dirty="0" smtClean="0"/>
              <a:t> 요청</a:t>
            </a:r>
            <a:r>
              <a:rPr lang="en-US" altLang="ja-JP" sz="2400" dirty="0" smtClean="0"/>
              <a:t>/</a:t>
            </a:r>
            <a:r>
              <a:rPr lang="ko-KR" altLang="en-US" sz="2400" dirty="0" smtClean="0"/>
              <a:t>일</a:t>
            </a:r>
            <a:endParaRPr lang="en-US" altLang="ja-JP" sz="2400" dirty="0" smtClean="0"/>
          </a:p>
          <a:p>
            <a:r>
              <a:rPr lang="ko-KR" altLang="en-US" sz="2400" dirty="0" smtClean="0"/>
              <a:t>위 조건을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시간 동안 실시</a:t>
            </a:r>
            <a:endParaRPr lang="en-US" altLang="ja-JP" sz="2400" dirty="0" smtClean="0"/>
          </a:p>
          <a:p>
            <a:r>
              <a:rPr lang="ja-JP" altLang="en-US" sz="2400" dirty="0" smtClean="0"/>
              <a:t>→ </a:t>
            </a:r>
            <a:r>
              <a:rPr lang="en-US" altLang="ja-JP" sz="2400" dirty="0" smtClean="0"/>
              <a:t>10000(UU) * 50(</a:t>
            </a:r>
            <a:r>
              <a:rPr lang="en-US" altLang="ja-JP" sz="2400" dirty="0" err="1" smtClean="0"/>
              <a:t>req</a:t>
            </a:r>
            <a:r>
              <a:rPr lang="en-US" altLang="ja-JP" sz="2400" dirty="0" smtClean="0"/>
              <a:t>/UU) / 8(h) = 62500 (</a:t>
            </a:r>
            <a:r>
              <a:rPr lang="en-US" altLang="ja-JP" sz="2400" dirty="0" err="1" smtClean="0"/>
              <a:t>req</a:t>
            </a:r>
            <a:r>
              <a:rPr lang="en-US" altLang="ja-JP" sz="2400" dirty="0" smtClean="0"/>
              <a:t>/h)</a:t>
            </a:r>
          </a:p>
          <a:p>
            <a:endParaRPr lang="en-US" altLang="ja-JP" sz="2400" dirty="0" smtClean="0"/>
          </a:p>
          <a:p>
            <a:r>
              <a:rPr lang="ko-KR" altLang="en-US" sz="2400" dirty="0" smtClean="0"/>
              <a:t>위의 접속의 </a:t>
            </a:r>
            <a:r>
              <a:rPr lang="en-US" altLang="ja-JP" sz="2400" dirty="0" smtClean="0"/>
              <a:t>10</a:t>
            </a:r>
            <a:r>
              <a:rPr lang="ko-KR" altLang="en-US" sz="2400" dirty="0" smtClean="0"/>
              <a:t>배가 피크 때 발생</a:t>
            </a:r>
            <a:endParaRPr lang="en-US" altLang="ja-JP" sz="2400" dirty="0" smtClean="0"/>
          </a:p>
          <a:p>
            <a:r>
              <a:rPr lang="ja-JP" altLang="en-US" sz="2400" dirty="0" smtClean="0"/>
              <a:t>→</a:t>
            </a:r>
            <a:r>
              <a:rPr lang="en-US" altLang="ja-JP" sz="2400" dirty="0" smtClean="0"/>
              <a:t> 62500(</a:t>
            </a:r>
            <a:r>
              <a:rPr lang="en-US" altLang="ja-JP" sz="2400" dirty="0" err="1" smtClean="0"/>
              <a:t>req</a:t>
            </a:r>
            <a:r>
              <a:rPr lang="en-US" altLang="ja-JP" sz="2400" dirty="0" smtClean="0"/>
              <a:t>/h) / 3600(h/sec) * 10 = 173(</a:t>
            </a:r>
            <a:r>
              <a:rPr lang="en-US" altLang="ja-JP" sz="2400" dirty="0" err="1" smtClean="0"/>
              <a:t>req</a:t>
            </a:r>
            <a:r>
              <a:rPr lang="en-US" altLang="ja-JP" sz="2400" dirty="0" smtClean="0"/>
              <a:t>/sec)</a:t>
            </a:r>
          </a:p>
          <a:p>
            <a:r>
              <a:rPr lang="ja-JP" altLang="en-US" sz="2400" dirty="0" smtClean="0"/>
              <a:t>→ </a:t>
            </a:r>
            <a:r>
              <a:rPr lang="ko-KR" altLang="en-US" sz="2400" dirty="0" smtClean="0"/>
              <a:t>약 </a:t>
            </a:r>
            <a:r>
              <a:rPr lang="en-US" altLang="ja-JP" sz="2400" dirty="0" smtClean="0"/>
              <a:t>200 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req</a:t>
            </a:r>
            <a:r>
              <a:rPr lang="en-US" altLang="ja-JP" sz="2400" dirty="0" smtClean="0"/>
              <a:t>/sec)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567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9133" y="268556"/>
            <a:ext cx="10515600" cy="1172959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시스템 구성</a:t>
            </a:r>
            <a:endParaRPr kumimoji="1" lang="ja-JP" altLang="en-US" dirty="0"/>
          </a:p>
        </p:txBody>
      </p:sp>
      <p:sp>
        <p:nvSpPr>
          <p:cNvPr id="4" name="Rounded Rectangle 2"/>
          <p:cNvSpPr/>
          <p:nvPr/>
        </p:nvSpPr>
        <p:spPr>
          <a:xfrm>
            <a:off x="1747574" y="1495698"/>
            <a:ext cx="5428803" cy="501061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14" descr="AWS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08" y="1472682"/>
            <a:ext cx="603504" cy="603504"/>
          </a:xfrm>
          <a:prstGeom prst="rect">
            <a:avLst/>
          </a:prstGeom>
        </p:spPr>
      </p:pic>
      <p:pic>
        <p:nvPicPr>
          <p:cNvPr id="6" name="Picture 61" descr="Amazon-Elastic-Load-Balac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79" y="2518181"/>
            <a:ext cx="520092" cy="520092"/>
          </a:xfrm>
          <a:prstGeom prst="rect">
            <a:avLst/>
          </a:prstGeom>
        </p:spPr>
      </p:pic>
      <p:sp>
        <p:nvSpPr>
          <p:cNvPr id="7" name="TextBox 33"/>
          <p:cNvSpPr txBox="1"/>
          <p:nvPr/>
        </p:nvSpPr>
        <p:spPr>
          <a:xfrm>
            <a:off x="3736715" y="3033833"/>
            <a:ext cx="999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>
                <a:latin typeface="Helvetica Neue"/>
                <a:cs typeface="Helvetica Neue"/>
              </a:rPr>
              <a:t>ELB</a:t>
            </a:r>
            <a:endParaRPr lang="en-US" sz="900" b="1">
              <a:latin typeface="Helvetica Neue"/>
              <a:cs typeface="Helvetica Neue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1829145" y="3455376"/>
            <a:ext cx="2280424" cy="3050931"/>
            <a:chOff x="2395047" y="760413"/>
            <a:chExt cx="1843578" cy="2032319"/>
          </a:xfrm>
        </p:grpSpPr>
        <p:sp>
          <p:nvSpPr>
            <p:cNvPr id="9" name="Rounded Rectangle 6"/>
            <p:cNvSpPr/>
            <p:nvPr/>
          </p:nvSpPr>
          <p:spPr>
            <a:xfrm>
              <a:off x="2549525" y="760413"/>
              <a:ext cx="1689100" cy="197078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2395047" y="2562544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11" name="Group 5"/>
          <p:cNvGrpSpPr/>
          <p:nvPr/>
        </p:nvGrpSpPr>
        <p:grpSpPr>
          <a:xfrm>
            <a:off x="4452840" y="3455377"/>
            <a:ext cx="2803987" cy="3050931"/>
            <a:chOff x="2549525" y="760413"/>
            <a:chExt cx="1950787" cy="2062204"/>
          </a:xfrm>
        </p:grpSpPr>
        <p:sp>
          <p:nvSpPr>
            <p:cNvPr id="12" name="Rounded Rectangle 6"/>
            <p:cNvSpPr/>
            <p:nvPr/>
          </p:nvSpPr>
          <p:spPr>
            <a:xfrm>
              <a:off x="2549525" y="760413"/>
              <a:ext cx="1689100" cy="197967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2942974" y="2592429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pic>
        <p:nvPicPr>
          <p:cNvPr id="14" name="Picture 11" descr="RDS-DB-Instace-tandby-Multi-AZ-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22" y="5044318"/>
            <a:ext cx="731520" cy="731520"/>
          </a:xfrm>
          <a:prstGeom prst="rect">
            <a:avLst/>
          </a:prstGeom>
        </p:spPr>
      </p:pic>
      <p:pic>
        <p:nvPicPr>
          <p:cNvPr id="15" name="Picture 12" descr="RDS-DB-Insta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82" y="5044318"/>
            <a:ext cx="731520" cy="731520"/>
          </a:xfrm>
          <a:prstGeom prst="rect">
            <a:avLst/>
          </a:prstGeom>
        </p:spPr>
      </p:pic>
      <p:sp>
        <p:nvSpPr>
          <p:cNvPr id="16" name="TextBox 25"/>
          <p:cNvSpPr txBox="1"/>
          <p:nvPr/>
        </p:nvSpPr>
        <p:spPr>
          <a:xfrm>
            <a:off x="3350685" y="5807005"/>
            <a:ext cx="8470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Helvetica Neue"/>
                <a:cs typeface="Helvetica Neue"/>
              </a:rPr>
              <a:t>RDS DB instance</a:t>
            </a:r>
          </a:p>
        </p:txBody>
      </p:sp>
      <p:sp>
        <p:nvSpPr>
          <p:cNvPr id="17" name="TextBox 26"/>
          <p:cNvSpPr txBox="1"/>
          <p:nvPr/>
        </p:nvSpPr>
        <p:spPr>
          <a:xfrm>
            <a:off x="4448243" y="5798854"/>
            <a:ext cx="9969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Helvetica Neue"/>
                <a:cs typeface="Helvetica Neue"/>
              </a:rPr>
              <a:t>RDS standby </a:t>
            </a:r>
            <a:br>
              <a:rPr lang="en-US" sz="1000">
                <a:latin typeface="Helvetica Neue"/>
                <a:cs typeface="Helvetica Neue"/>
              </a:rPr>
            </a:br>
            <a:r>
              <a:rPr lang="en-US" sz="1000">
                <a:latin typeface="Helvetica Neue"/>
                <a:cs typeface="Helvetica Neue"/>
              </a:rPr>
              <a:t>(Multi-AZ)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965" y="4030642"/>
            <a:ext cx="551151" cy="592748"/>
          </a:xfrm>
          <a:prstGeom prst="rect">
            <a:avLst/>
          </a:prstGeom>
        </p:spPr>
      </p:pic>
      <p:sp>
        <p:nvSpPr>
          <p:cNvPr id="19" name="TextBox 44"/>
          <p:cNvSpPr txBox="1"/>
          <p:nvPr/>
        </p:nvSpPr>
        <p:spPr>
          <a:xfrm>
            <a:off x="2152419" y="4607183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latin typeface="Helvetica Neue"/>
                <a:cs typeface="Helvetica Neue"/>
              </a:rPr>
              <a:t>EC2 instance</a:t>
            </a:r>
          </a:p>
        </p:txBody>
      </p:sp>
      <p:sp>
        <p:nvSpPr>
          <p:cNvPr id="20" name="TextBox 45"/>
          <p:cNvSpPr txBox="1"/>
          <p:nvPr/>
        </p:nvSpPr>
        <p:spPr>
          <a:xfrm>
            <a:off x="2319965" y="4125551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pic>
        <p:nvPicPr>
          <p:cNvPr id="21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573" y="4034314"/>
            <a:ext cx="551151" cy="592748"/>
          </a:xfrm>
          <a:prstGeom prst="rect">
            <a:avLst/>
          </a:prstGeom>
        </p:spPr>
      </p:pic>
      <p:sp>
        <p:nvSpPr>
          <p:cNvPr id="22" name="TextBox 44"/>
          <p:cNvSpPr txBox="1"/>
          <p:nvPr/>
        </p:nvSpPr>
        <p:spPr>
          <a:xfrm>
            <a:off x="4824027" y="4610855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latin typeface="Helvetica Neue"/>
                <a:cs typeface="Helvetica Neue"/>
              </a:rPr>
              <a:t>EC2 instance</a:t>
            </a:r>
          </a:p>
        </p:txBody>
      </p:sp>
      <p:sp>
        <p:nvSpPr>
          <p:cNvPr id="23" name="TextBox 45"/>
          <p:cNvSpPr txBox="1"/>
          <p:nvPr/>
        </p:nvSpPr>
        <p:spPr>
          <a:xfrm>
            <a:off x="4991573" y="4129223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pic>
        <p:nvPicPr>
          <p:cNvPr id="24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372" y="4037052"/>
            <a:ext cx="551151" cy="592748"/>
          </a:xfrm>
          <a:prstGeom prst="rect">
            <a:avLst/>
          </a:prstGeom>
        </p:spPr>
      </p:pic>
      <p:sp>
        <p:nvSpPr>
          <p:cNvPr id="25" name="TextBox 44"/>
          <p:cNvSpPr txBox="1"/>
          <p:nvPr/>
        </p:nvSpPr>
        <p:spPr>
          <a:xfrm>
            <a:off x="3134826" y="4613593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latin typeface="Helvetica Neue"/>
                <a:cs typeface="Helvetica Neue"/>
              </a:rPr>
              <a:t>EC2 instance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3302372" y="4131961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pic>
        <p:nvPicPr>
          <p:cNvPr id="27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255" y="4050073"/>
            <a:ext cx="551151" cy="592748"/>
          </a:xfrm>
          <a:prstGeom prst="rect">
            <a:avLst/>
          </a:prstGeom>
        </p:spPr>
      </p:pic>
      <p:sp>
        <p:nvSpPr>
          <p:cNvPr id="28" name="TextBox 44"/>
          <p:cNvSpPr txBox="1"/>
          <p:nvPr/>
        </p:nvSpPr>
        <p:spPr>
          <a:xfrm>
            <a:off x="5873709" y="4626614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latin typeface="Helvetica Neue"/>
                <a:cs typeface="Helvetica Neue"/>
              </a:rPr>
              <a:t>EC2 instance</a:t>
            </a:r>
          </a:p>
        </p:txBody>
      </p:sp>
      <p:sp>
        <p:nvSpPr>
          <p:cNvPr id="29" name="TextBox 45"/>
          <p:cNvSpPr txBox="1"/>
          <p:nvPr/>
        </p:nvSpPr>
        <p:spPr>
          <a:xfrm>
            <a:off x="6041255" y="4144982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cxnSp>
        <p:nvCxnSpPr>
          <p:cNvPr id="30" name="Straight Connector 9"/>
          <p:cNvCxnSpPr>
            <a:stCxn id="35" idx="2"/>
            <a:endCxn id="6" idx="0"/>
          </p:cNvCxnSpPr>
          <p:nvPr/>
        </p:nvCxnSpPr>
        <p:spPr>
          <a:xfrm>
            <a:off x="4236225" y="2227217"/>
            <a:ext cx="0" cy="29096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2"/>
            <a:endCxn id="18" idx="0"/>
          </p:cNvCxnSpPr>
          <p:nvPr/>
        </p:nvCxnSpPr>
        <p:spPr>
          <a:xfrm rot="5400000">
            <a:off x="3032896" y="2827311"/>
            <a:ext cx="765977" cy="1640685"/>
          </a:xfrm>
          <a:prstGeom prst="bentConnector3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7" idx="2"/>
            <a:endCxn id="24" idx="0"/>
          </p:cNvCxnSpPr>
          <p:nvPr/>
        </p:nvCxnSpPr>
        <p:spPr>
          <a:xfrm rot="5400000">
            <a:off x="3520894" y="3321719"/>
            <a:ext cx="772387" cy="658278"/>
          </a:xfrm>
          <a:prstGeom prst="bentConnector3">
            <a:avLst>
              <a:gd name="adj1" fmla="val 50000"/>
            </a:avLst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7" idx="2"/>
            <a:endCxn id="21" idx="0"/>
          </p:cNvCxnSpPr>
          <p:nvPr/>
        </p:nvCxnSpPr>
        <p:spPr>
          <a:xfrm rot="16200000" flipH="1">
            <a:off x="4366863" y="3134027"/>
            <a:ext cx="769649" cy="1030923"/>
          </a:xfrm>
          <a:prstGeom prst="bentConnector3">
            <a:avLst>
              <a:gd name="adj1" fmla="val 50000"/>
            </a:avLst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7" idx="2"/>
            <a:endCxn id="27" idx="0"/>
          </p:cNvCxnSpPr>
          <p:nvPr/>
        </p:nvCxnSpPr>
        <p:spPr>
          <a:xfrm rot="16200000" flipH="1">
            <a:off x="4883824" y="2617066"/>
            <a:ext cx="785408" cy="2080605"/>
          </a:xfrm>
          <a:prstGeom prst="bentConnector3">
            <a:avLst>
              <a:gd name="adj1" fmla="val 50000"/>
            </a:avLst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8" descr="Route-5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65" y="1495697"/>
            <a:ext cx="731520" cy="731520"/>
          </a:xfrm>
          <a:prstGeom prst="rect">
            <a:avLst/>
          </a:prstGeom>
        </p:spPr>
      </p:pic>
      <p:sp>
        <p:nvSpPr>
          <p:cNvPr id="36" name="TextBox 23"/>
          <p:cNvSpPr txBox="1"/>
          <p:nvPr/>
        </p:nvSpPr>
        <p:spPr>
          <a:xfrm>
            <a:off x="4429906" y="2061278"/>
            <a:ext cx="6442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Helvetica Neue"/>
                <a:cs typeface="Helvetica Neue"/>
              </a:rPr>
              <a:t>Amazon Route 53</a:t>
            </a:r>
          </a:p>
        </p:txBody>
      </p:sp>
      <p:pic>
        <p:nvPicPr>
          <p:cNvPr id="37" name="Picture 28" descr="EMR-Cluste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47" y="4002816"/>
            <a:ext cx="731520" cy="731520"/>
          </a:xfrm>
          <a:prstGeom prst="rect">
            <a:avLst/>
          </a:prstGeom>
        </p:spPr>
      </p:pic>
      <p:sp>
        <p:nvSpPr>
          <p:cNvPr id="38" name="TextBox 44"/>
          <p:cNvSpPr txBox="1"/>
          <p:nvPr/>
        </p:nvSpPr>
        <p:spPr>
          <a:xfrm>
            <a:off x="8856977" y="48063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>
                <a:latin typeface="Helvetica Neue"/>
                <a:cs typeface="Helvetica Neue"/>
              </a:rPr>
              <a:t>S3</a:t>
            </a:r>
            <a:endParaRPr lang="en-US" altLang="ja-JP" sz="900" b="1">
              <a:latin typeface="Helvetica Neue"/>
              <a:cs typeface="Helvetica Neue"/>
            </a:endParaRPr>
          </a:p>
        </p:txBody>
      </p:sp>
      <p:sp>
        <p:nvSpPr>
          <p:cNvPr id="39" name="左右矢印 38"/>
          <p:cNvSpPr/>
          <p:nvPr/>
        </p:nvSpPr>
        <p:spPr>
          <a:xfrm>
            <a:off x="7269769" y="4483536"/>
            <a:ext cx="793675" cy="2647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44"/>
          <p:cNvSpPr txBox="1"/>
          <p:nvPr/>
        </p:nvSpPr>
        <p:spPr>
          <a:xfrm>
            <a:off x="7340620" y="4763006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latin typeface="Helvetica Neue"/>
                <a:cs typeface="Helvetica Neue"/>
              </a:rPr>
              <a:t>http </a:t>
            </a:r>
            <a:r>
              <a:rPr lang="ko-KR" altLang="en-US" sz="900" b="1" dirty="0" smtClean="0">
                <a:latin typeface="Helvetica Neue"/>
                <a:cs typeface="Helvetica Neue"/>
              </a:rPr>
              <a:t>통신</a:t>
            </a:r>
            <a:endParaRPr lang="en-US" altLang="ja-JP" sz="900" b="1" dirty="0">
              <a:latin typeface="Helvetica Neue"/>
              <a:cs typeface="Helvetica Neue"/>
            </a:endParaRPr>
          </a:p>
        </p:txBody>
      </p:sp>
      <p:sp>
        <p:nvSpPr>
          <p:cNvPr id="41" name="Rounded Rectangle 2"/>
          <p:cNvSpPr/>
          <p:nvPr/>
        </p:nvSpPr>
        <p:spPr>
          <a:xfrm>
            <a:off x="8158783" y="3895190"/>
            <a:ext cx="1720519" cy="164386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2302" y="1881666"/>
            <a:ext cx="1469263" cy="1176630"/>
          </a:xfrm>
          <a:prstGeom prst="rect">
            <a:avLst/>
          </a:prstGeom>
        </p:spPr>
      </p:pic>
      <p:sp>
        <p:nvSpPr>
          <p:cNvPr id="43" name="TextBox 23"/>
          <p:cNvSpPr txBox="1"/>
          <p:nvPr/>
        </p:nvSpPr>
        <p:spPr>
          <a:xfrm>
            <a:off x="5327777" y="2603290"/>
            <a:ext cx="151378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>
                <a:latin typeface="Helvetica Neue"/>
                <a:cs typeface="Helvetica Neue"/>
              </a:rPr>
              <a:t>부하 테스트 도구</a:t>
            </a:r>
            <a:endParaRPr lang="en-US" altLang="ko-KR" sz="1100" dirty="0">
              <a:latin typeface="Helvetica Neue"/>
              <a:cs typeface="Helvetica Neue"/>
            </a:endParaRPr>
          </a:p>
          <a:p>
            <a:pPr algn="ctr"/>
            <a:r>
              <a:rPr lang="is-IS" altLang="ko-KR" sz="1100" dirty="0"/>
              <a:t>※</a:t>
            </a:r>
            <a:r>
              <a:rPr lang="ko-KR" altLang="en-US" sz="1100" dirty="0" smtClean="0">
                <a:latin typeface="Helvetica Neue"/>
                <a:cs typeface="Helvetica Neue"/>
              </a:rPr>
              <a:t>공인 </a:t>
            </a:r>
            <a:r>
              <a:rPr lang="en-US" altLang="ko-KR" sz="1100" dirty="0">
                <a:latin typeface="Helvetica Neue"/>
                <a:cs typeface="Helvetica Neue"/>
              </a:rPr>
              <a:t>IP</a:t>
            </a:r>
            <a:r>
              <a:rPr lang="ko-KR" altLang="en-US" sz="1100" dirty="0">
                <a:latin typeface="Helvetica Neue"/>
                <a:cs typeface="Helvetica Neue"/>
              </a:rPr>
              <a:t>가 필요</a:t>
            </a:r>
            <a:endParaRPr lang="en-US" sz="11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35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테스트 시나리오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0655" y="1653743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오른쪽 시나리오를 </a:t>
            </a:r>
            <a:r>
              <a:rPr lang="en-US" altLang="ja-JP" dirty="0"/>
              <a:t>Locust </a:t>
            </a:r>
            <a:r>
              <a:rPr lang="ko-KR" altLang="en-US" dirty="0" smtClean="0"/>
              <a:t>로 실행</a:t>
            </a:r>
            <a:endParaRPr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47" y="997420"/>
            <a:ext cx="3830782" cy="58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6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스케일 업 테스트 결과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102874"/>
              </p:ext>
            </p:extLst>
          </p:nvPr>
        </p:nvGraphicFramePr>
        <p:xfrm>
          <a:off x="178472" y="2397760"/>
          <a:ext cx="118350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18">
                  <a:extLst>
                    <a:ext uri="{9D8B030D-6E8A-4147-A177-3AD203B41FA5}">
                      <a16:colId xmlns:a16="http://schemas.microsoft.com/office/drawing/2014/main" xmlns="" val="2590075950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105145426"/>
                    </a:ext>
                  </a:extLst>
                </a:gridCol>
                <a:gridCol w="2070418">
                  <a:extLst>
                    <a:ext uri="{9D8B030D-6E8A-4147-A177-3AD203B41FA5}">
                      <a16:colId xmlns:a16="http://schemas.microsoft.com/office/drawing/2014/main" xmlns="" val="1712624163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4288809047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535684377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3699526853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3580974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웹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인스턴스 타입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웹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부하 상황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인스턴스 타입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부하 상황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Throughput</a:t>
                      </a:r>
                      <a:r>
                        <a:rPr lang="en-US" sz="14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4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400" dirty="0" err="1" smtClean="0">
                          <a:effectLst/>
                          <a:latin typeface="+mn-ea"/>
                          <a:ea typeface="+mn-ea"/>
                        </a:rPr>
                        <a:t>rps</a:t>
                      </a:r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Latency</a:t>
                      </a:r>
                    </a:p>
                    <a:p>
                      <a:pPr algn="ctr"/>
                      <a:r>
                        <a:rPr kumimoji="1" lang="en-US" altLang="ko-KR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800" dirty="0" err="1" smtClean="0">
                          <a:latin typeface="+mn-ea"/>
                          <a:ea typeface="+mn-ea"/>
                        </a:rPr>
                        <a:t>ms</a:t>
                      </a:r>
                      <a:r>
                        <a:rPr kumimoji="1" lang="en-US" altLang="ko-KR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015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t2.medium* 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CPU: 40%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db.t2.small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 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(※1)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46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</a:t>
                      </a:r>
                      <a:r>
                        <a:rPr kumimoji="1" lang="en-US" altLang="ja-JP" dirty="0" smtClean="0"/>
                        <a:t>4.large </a:t>
                      </a:r>
                      <a:r>
                        <a:rPr kumimoji="1" lang="en-US" altLang="ja-JP" dirty="0"/>
                        <a:t>* 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db.m4.large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278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c4.xlarge </a:t>
                      </a:r>
                      <a:r>
                        <a:rPr kumimoji="1" lang="en-US" altLang="ja-JP" dirty="0"/>
                        <a:t>* </a:t>
                      </a:r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db.m4.large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CPU:20%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09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c4.2xlarge * 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/>
                        <a:t>db.m4.large 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CPU:56%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3600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9346490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78472" y="6337300"/>
            <a:ext cx="892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(※1)  </a:t>
            </a:r>
            <a:r>
              <a:rPr kumimoji="1" lang="en-US" altLang="ja-JP" dirty="0" smtClean="0"/>
              <a:t>t2</a:t>
            </a:r>
            <a:r>
              <a:rPr kumimoji="1" lang="ko-KR" altLang="en-US" dirty="0" smtClean="0"/>
              <a:t> 인스턴스 </a:t>
            </a:r>
            <a:r>
              <a:rPr kumimoji="1" lang="en-US" altLang="ko-KR" dirty="0" smtClean="0"/>
              <a:t>CPU </a:t>
            </a:r>
            <a:r>
              <a:rPr kumimoji="1" lang="ko-KR" altLang="en-US" dirty="0" smtClean="0"/>
              <a:t>크레딧을 </a:t>
            </a:r>
            <a:r>
              <a:rPr kumimoji="1" lang="en-US" altLang="ko-KR" dirty="0" smtClean="0"/>
              <a:t>12</a:t>
            </a:r>
            <a:r>
              <a:rPr kumimoji="1" lang="ko-KR" altLang="en-US" dirty="0" smtClean="0"/>
              <a:t>시간으로 전부 소진하지 않도록 조정했는 때의 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5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스케일 아웃 테스트 결과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09200"/>
              </p:ext>
            </p:extLst>
          </p:nvPr>
        </p:nvGraphicFramePr>
        <p:xfrm>
          <a:off x="740805" y="1905000"/>
          <a:ext cx="1079111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18">
                  <a:extLst>
                    <a:ext uri="{9D8B030D-6E8A-4147-A177-3AD203B41FA5}">
                      <a16:colId xmlns:a16="http://schemas.microsoft.com/office/drawing/2014/main" xmlns="" val="259007595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105145426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1712624163"/>
                    </a:ext>
                  </a:extLst>
                </a:gridCol>
                <a:gridCol w="1289368">
                  <a:extLst>
                    <a:ext uri="{9D8B030D-6E8A-4147-A177-3AD203B41FA5}">
                      <a16:colId xmlns:a16="http://schemas.microsoft.com/office/drawing/2014/main" xmlns="" val="4288809047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xmlns="" val="535684377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xmlns="" val="3699526853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3580974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웹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인스턴스 타입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웹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부하 상황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인스턴스 타입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부하 상황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Throughput</a:t>
                      </a:r>
                      <a:r>
                        <a:rPr lang="en-US" sz="14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400" dirty="0" err="1" smtClean="0">
                          <a:effectLst/>
                          <a:latin typeface="+mn-ea"/>
                          <a:ea typeface="+mn-ea"/>
                        </a:rPr>
                        <a:t>rps</a:t>
                      </a:r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Latency</a:t>
                      </a:r>
                    </a:p>
                    <a:p>
                      <a:pPr algn="ctr"/>
                      <a:r>
                        <a:rPr kumimoji="1" lang="en-US" altLang="ko-KR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800" dirty="0" err="1" smtClean="0">
                          <a:latin typeface="+mn-ea"/>
                          <a:ea typeface="+mn-ea"/>
                        </a:rPr>
                        <a:t>ms</a:t>
                      </a:r>
                      <a:r>
                        <a:rPr kumimoji="1" lang="en-US" altLang="ko-KR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015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r>
                        <a:rPr kumimoji="1" lang="en-US" altLang="ja-JP" dirty="0" smtClean="0"/>
                        <a:t>4.large </a:t>
                      </a:r>
                      <a:r>
                        <a:rPr kumimoji="1" lang="en-US" altLang="ja-JP" dirty="0"/>
                        <a:t>* 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db.m4.large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CPU: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dirty="0" smtClean="0"/>
                        <a:t>14%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522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90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</a:t>
                      </a:r>
                      <a:r>
                        <a:rPr kumimoji="1" lang="en-US" altLang="ja-JP" dirty="0" smtClean="0"/>
                        <a:t>4.large </a:t>
                      </a:r>
                      <a:r>
                        <a:rPr kumimoji="1" lang="en-US" altLang="ja-JP" dirty="0"/>
                        <a:t>* 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/>
                        <a:t>db.m4.large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422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</a:t>
                      </a:r>
                      <a:r>
                        <a:rPr kumimoji="1" lang="en-US" altLang="ja-JP" dirty="0" smtClean="0"/>
                        <a:t>4.large </a:t>
                      </a:r>
                      <a:r>
                        <a:rPr kumimoji="1" lang="en-US" altLang="ja-JP" dirty="0"/>
                        <a:t>* 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/>
                        <a:t>db.m4.large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CPU: 40%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2050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7814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c4.2xlarge </a:t>
                      </a:r>
                      <a:r>
                        <a:rPr kumimoji="1" lang="en-US" altLang="ja-JP" dirty="0"/>
                        <a:t>* </a:t>
                      </a:r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db.m4.large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CPU:56%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3600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347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c4.2xlarge </a:t>
                      </a:r>
                      <a:r>
                        <a:rPr kumimoji="1" lang="en-US" altLang="ja-JP" dirty="0"/>
                        <a:t>* </a:t>
                      </a:r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CPU:45%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db.m4.large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CPU:90%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 DB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/>
                        <a:t>병목</a:t>
                      </a:r>
                      <a:endParaRPr kumimoji="1" lang="en-US" altLang="ja-JP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c4.2xlarge </a:t>
                      </a:r>
                      <a:r>
                        <a:rPr kumimoji="1" lang="en-US" altLang="ja-JP" dirty="0"/>
                        <a:t>* </a:t>
                      </a:r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db.m4.xlarge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CPU:60%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6717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4419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921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596</Words>
  <Application>Microsoft Macintosh PowerPoint</Application>
  <PresentationFormat>Widescreen</PresentationFormat>
  <Paragraphs>170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 Neue</vt:lpstr>
      <vt:lpstr>Verdana</vt:lpstr>
      <vt:lpstr>Yu Gothic</vt:lpstr>
      <vt:lpstr>Yu Gothic Light</vt:lpstr>
      <vt:lpstr>맑은 고딕</vt:lpstr>
      <vt:lpstr>Arial</vt:lpstr>
      <vt:lpstr>ホワイト</vt:lpstr>
      <vt:lpstr>샘플 시스템 부하 테스트 보고서  YYYY/mm/dd</vt:lpstr>
      <vt:lpstr>테스트 목적</vt:lpstr>
      <vt:lpstr>전제 조건 1</vt:lpstr>
      <vt:lpstr>전제 조건 2</vt:lpstr>
      <vt:lpstr>목표값</vt:lpstr>
      <vt:lpstr>시스템 구성</vt:lpstr>
      <vt:lpstr>테스트 시나리오</vt:lpstr>
      <vt:lpstr>스케일 업 테스트 결과</vt:lpstr>
      <vt:lpstr>스케일 아웃 테스트 결과</vt:lpstr>
      <vt:lpstr>시스템 성능 평가</vt:lpstr>
      <vt:lpstr>t2 계열 인스턴스 주의 사항</vt:lpstr>
      <vt:lpstr>시스템 설정 상 주의 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App 試験レポート</dc:title>
  <dc:creator>森下 健</dc:creator>
  <cp:lastModifiedBy>Microsoft Office User</cp:lastModifiedBy>
  <cp:revision>41</cp:revision>
  <dcterms:created xsi:type="dcterms:W3CDTF">2016-11-19T07:52:17Z</dcterms:created>
  <dcterms:modified xsi:type="dcterms:W3CDTF">2018-05-04T12:00:31Z</dcterms:modified>
</cp:coreProperties>
</file>