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5"/>
    <p:restoredTop sz="86344"/>
  </p:normalViewPr>
  <p:slideViewPr>
    <p:cSldViewPr snapToGrid="0" snapToObjects="1">
      <p:cViewPr varScale="1">
        <p:scale>
          <a:sx n="123" d="100"/>
          <a:sy n="123" d="100"/>
        </p:scale>
        <p:origin x="224" y="496"/>
      </p:cViewPr>
      <p:guideLst/>
    </p:cSldViewPr>
  </p:slideViewPr>
  <p:outlineViewPr>
    <p:cViewPr>
      <p:scale>
        <a:sx n="33" d="100"/>
        <a:sy n="33" d="100"/>
      </p:scale>
      <p:origin x="0" y="-3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3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C2BC-7F5B-904D-B5E6-580154698C23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1A19-8069-C14D-8A3D-4D94F8FE29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1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52EA-518D-4521-A13A-D5CFC233E53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0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81A19-8069-C14D-8A3D-4D94F8FE297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0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81A19-8069-C14D-8A3D-4D94F8FE297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9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9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0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45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21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9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59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2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31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0BDB-36AC-8540-82FB-62430A27A6B1}" type="datetimeFigureOut">
              <a:rPr kumimoji="1" lang="ja-JP" altLang="en-US" smtClean="0"/>
              <a:t>2018/4/29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12F8-39A7-3847-AADF-D1EE60EB5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2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937" y="245697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 smtClean="0"/>
              <a:t>샘플 시스템 부하 테스트 보고서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YYYY/mm/</a:t>
            </a:r>
            <a:r>
              <a:rPr lang="en-US" altLang="ja-JP" dirty="0" err="1"/>
              <a:t>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051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시스템 성능 평가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63279"/>
            <a:ext cx="10515600" cy="27082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ko-KR" altLang="en-US" dirty="0" smtClean="0"/>
              <a:t>시스템이 충분한 확장 성능을 보유한 것을 확인 했다</a:t>
            </a:r>
            <a:r>
              <a:rPr kumimoji="1" lang="en-US" altLang="ko-KR" dirty="0" smtClean="0"/>
              <a:t>.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ko-KR" altLang="en-US" dirty="0" smtClean="0"/>
              <a:t>목표 </a:t>
            </a:r>
            <a:r>
              <a:rPr lang="en-US" dirty="0" smtClean="0"/>
              <a:t>Throughput</a:t>
            </a:r>
            <a:r>
              <a:rPr lang="ko-KR" altLang="en-US" dirty="0" smtClean="0"/>
              <a:t> </a:t>
            </a:r>
            <a:r>
              <a:rPr lang="en-US" altLang="ko-KR" dirty="0" smtClean="0"/>
              <a:t>3.5</a:t>
            </a:r>
            <a:r>
              <a:rPr lang="ko-KR" altLang="en-US" dirty="0" smtClean="0"/>
              <a:t> 시나리오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초를 만족하기 위해서 다음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구성으로 가능하며 이때 </a:t>
            </a:r>
            <a:r>
              <a:rPr lang="en-US" altLang="ko-KR" dirty="0" smtClean="0"/>
              <a:t>9.8</a:t>
            </a:r>
            <a:r>
              <a:rPr lang="ko-KR" altLang="en-US" dirty="0" smtClean="0"/>
              <a:t> 시나리오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초가 나오고 약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배의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여유를 가진다</a:t>
            </a:r>
            <a:r>
              <a:rPr lang="en-US" altLang="ko-KR" dirty="0" smtClean="0"/>
              <a:t>.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2092584" y="4402211"/>
            <a:ext cx="8006832" cy="23083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●</a:t>
            </a:r>
            <a:r>
              <a:rPr lang="en-US" sz="2400" dirty="0"/>
              <a:t> </a:t>
            </a:r>
            <a:r>
              <a:rPr lang="ko-KR" altLang="en-US" sz="2400" dirty="0" smtClean="0"/>
              <a:t>추천 시스템 구성</a:t>
            </a:r>
            <a:endParaRPr lang="en-US" altLang="ja-JP" sz="2400" dirty="0" smtClean="0"/>
          </a:p>
          <a:p>
            <a:r>
              <a:rPr lang="ko-KR" altLang="en-US" sz="2400" dirty="0" smtClean="0"/>
              <a:t>웹 서버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m</a:t>
            </a:r>
            <a:r>
              <a:rPr lang="en-US" altLang="ja-JP" sz="2400" dirty="0" smtClean="0"/>
              <a:t>4.large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x </a:t>
            </a:r>
            <a:r>
              <a:rPr lang="en-US" altLang="ja-JP" sz="2400" dirty="0" smtClean="0"/>
              <a:t>2</a:t>
            </a:r>
            <a:r>
              <a:rPr lang="ko-KR" altLang="en-US" sz="2400" dirty="0" smtClean="0"/>
              <a:t>대 </a:t>
            </a:r>
            <a:r>
              <a:rPr lang="en-US" altLang="ja-JP" sz="2400" dirty="0" smtClean="0"/>
              <a:t>(※</a:t>
            </a:r>
            <a:r>
              <a:rPr lang="en-US" altLang="ko-KR" sz="2400" dirty="0" smtClean="0"/>
              <a:t>)</a:t>
            </a:r>
            <a:endParaRPr lang="en-US" altLang="ja-JP" sz="2400" dirty="0" smtClean="0"/>
          </a:p>
          <a:p>
            <a:r>
              <a:rPr lang="en-US" altLang="ja-JP" sz="2400" dirty="0" smtClean="0"/>
              <a:t>DB</a:t>
            </a:r>
            <a:r>
              <a:rPr lang="ko-KR" altLang="en-US" sz="2400" dirty="0" smtClean="0"/>
              <a:t> 서버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ja-JP" sz="2400" dirty="0" smtClean="0"/>
              <a:t>db.</a:t>
            </a:r>
            <a:r>
              <a:rPr lang="en-US" altLang="ja-JP" sz="2400" dirty="0" smtClean="0"/>
              <a:t>t2.medium</a:t>
            </a:r>
            <a:endParaRPr lang="en-US" altLang="ja-JP" sz="2400" dirty="0" smtClean="0"/>
          </a:p>
          <a:p>
            <a:r>
              <a:rPr lang="ko-KR" altLang="en-US" sz="2400" dirty="0" smtClean="0"/>
              <a:t>시나리오 </a:t>
            </a:r>
            <a:r>
              <a:rPr lang="en-US" sz="2400" dirty="0" smtClean="0"/>
              <a:t>Throughput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9.8</a:t>
            </a:r>
            <a:r>
              <a:rPr lang="ko-KR" altLang="en-US" sz="2400" dirty="0" smtClean="0"/>
              <a:t> 시나리오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초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목표값의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배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en-US" altLang="ja-JP" sz="2400" dirty="0" smtClean="0"/>
              <a:t>※</a:t>
            </a:r>
            <a:r>
              <a:rPr lang="ko-KR" altLang="en-US" sz="2400" dirty="0" smtClean="0"/>
              <a:t> 이중화를 위해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대 구성을 최소 구성으로 한다</a:t>
            </a:r>
            <a:r>
              <a:rPr lang="en-US" altLang="ko-KR" sz="2400" dirty="0" smtClean="0"/>
              <a:t>.)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6632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시스템 과제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63279"/>
            <a:ext cx="10515600" cy="4169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부하 테스트에 따라 성능 개선을 위해 다음 항목을 추가했다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ko-KR" altLang="en-US" dirty="0" smtClean="0"/>
              <a:t>외부 시스템 </a:t>
            </a:r>
            <a:r>
              <a:rPr kumimoji="1" lang="en-US" altLang="ko-KR" dirty="0" smtClean="0"/>
              <a:t>(</a:t>
            </a:r>
            <a:r>
              <a:rPr lang="en-US" altLang="ko-KR" dirty="0" smtClean="0"/>
              <a:t>S3</a:t>
            </a:r>
            <a:r>
              <a:rPr kumimoji="1" lang="en-US" altLang="ko-KR" dirty="0" smtClean="0"/>
              <a:t>)</a:t>
            </a:r>
            <a:r>
              <a:rPr lang="ko-KR" altLang="en-US" dirty="0" smtClean="0"/>
              <a:t> 상의 파일을 이용한 점검 모드 전환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시스템에서는 캐쉬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초간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사용하는 방법으로 변경 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DB</a:t>
            </a:r>
            <a:r>
              <a:rPr kumimoji="1" lang="ko-KR" altLang="en-US" dirty="0" smtClean="0"/>
              <a:t> 접속 방법을 지속 연결 방법으로 변경하여 오토 스케일링을</a:t>
            </a:r>
            <a:endParaRPr kumimoji="1"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kumimoji="1" lang="ko-KR" altLang="en-US" dirty="0" smtClean="0"/>
              <a:t> 사용시에 </a:t>
            </a:r>
            <a:r>
              <a:rPr kumimoji="1" lang="en-US" altLang="ko-KR" dirty="0" smtClean="0"/>
              <a:t>Apache</a:t>
            </a:r>
            <a:r>
              <a:rPr kumimoji="1" lang="ko-KR" altLang="en-US" dirty="0" smtClean="0"/>
              <a:t> 자식 프로세스 수의 총합이 </a:t>
            </a:r>
            <a:endParaRPr kumimoji="1"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kumimoji="1" lang="en-US" altLang="ko-KR" dirty="0" smtClean="0"/>
              <a:t>MAX_CONNECTIONS</a:t>
            </a:r>
            <a:r>
              <a:rPr lang="ko-KR" altLang="en-US" dirty="0" smtClean="0"/>
              <a:t>을 넘지 않도록 주의 한다</a:t>
            </a:r>
            <a:r>
              <a:rPr lang="en-US" altLang="ko-KR" dirty="0" smtClean="0"/>
              <a:t>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306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테스트 목적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ko-KR" altLang="en-US" dirty="0" smtClean="0"/>
              <a:t>서비스 시작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년 후를 예상한 사용자 규모에서 부하의 피크 때에도 시스템이 정상적으로 응답을 주는 지를 확인</a:t>
            </a:r>
            <a:r>
              <a:rPr kumimoji="1" lang="en-US" altLang="ko-KR" dirty="0" smtClean="0"/>
              <a:t>.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ko-KR" altLang="en-US" dirty="0" smtClean="0"/>
              <a:t>이후에도 예상 사용자 수를 넘는 경우에도 각 리소스에 대한 스케일 아웃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스케일 업으로 시스템 성능이 개선되는 것을 확인</a:t>
            </a:r>
            <a:r>
              <a:rPr lang="en-US" altLang="ko-KR" dirty="0" smtClean="0"/>
              <a:t>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07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전제 조건 </a:t>
            </a:r>
            <a:r>
              <a:rPr lang="en-US" altLang="ko-KR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아래의 조건을 충족하는 것을 전제로 함</a:t>
            </a:r>
            <a:r>
              <a:rPr lang="en-US" altLang="ko-KR" dirty="0" smtClean="0"/>
              <a:t>.</a:t>
            </a:r>
            <a:endParaRPr lang="ja-JP" altLang="en-US" dirty="0"/>
          </a:p>
          <a:p>
            <a:endParaRPr lang="en-US" altLang="ja-JP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만 사용자가 사용</a:t>
            </a:r>
            <a:endParaRPr lang="ja-JP" altLang="en-US" dirty="0"/>
          </a:p>
          <a:p>
            <a:r>
              <a:rPr lang="en-US" dirty="0" smtClean="0"/>
              <a:t>1</a:t>
            </a:r>
            <a:r>
              <a:rPr lang="ko-KR" altLang="en-US" dirty="0"/>
              <a:t>일에 활동하는 회원수는 </a:t>
            </a:r>
            <a:r>
              <a:rPr lang="en-US" dirty="0"/>
              <a:t>1</a:t>
            </a:r>
            <a:r>
              <a:rPr lang="ko-KR" altLang="en-US" dirty="0"/>
              <a:t>만명</a:t>
            </a:r>
            <a:endParaRPr lang="ja-JP" altLang="en-US" dirty="0"/>
          </a:p>
          <a:p>
            <a:r>
              <a:rPr lang="ko-KR" altLang="en-US" dirty="0" smtClean="0"/>
              <a:t>활동 </a:t>
            </a:r>
            <a:r>
              <a:rPr lang="ko-KR" altLang="en-US" dirty="0"/>
              <a:t>중인 회원은 </a:t>
            </a:r>
            <a:r>
              <a:rPr lang="en-US" dirty="0"/>
              <a:t>1</a:t>
            </a:r>
            <a:r>
              <a:rPr lang="ko-KR" altLang="en-US" dirty="0"/>
              <a:t>일 평균 </a:t>
            </a:r>
            <a:r>
              <a:rPr lang="en-US" dirty="0"/>
              <a:t>1</a:t>
            </a:r>
            <a:r>
              <a:rPr lang="ko-KR" altLang="en-US" dirty="0"/>
              <a:t>회 서비스를 사용</a:t>
            </a:r>
            <a:r>
              <a:rPr lang="en-US" dirty="0"/>
              <a:t> </a:t>
            </a:r>
            <a:endParaRPr lang="en-US" dirty="0"/>
          </a:p>
          <a:p>
            <a:r>
              <a:rPr lang="ko-KR" altLang="en-US" dirty="0"/>
              <a:t>서비스를 사용할 때마다 평균 </a:t>
            </a:r>
            <a:r>
              <a:rPr lang="en-US" dirty="0"/>
              <a:t>1</a:t>
            </a:r>
            <a:r>
              <a:rPr lang="ko-KR" altLang="en-US" dirty="0"/>
              <a:t>개의 글을 추가</a:t>
            </a:r>
            <a:r>
              <a:rPr lang="en-US" dirty="0"/>
              <a:t> </a:t>
            </a:r>
            <a:endParaRPr lang="en-US" altLang="ja-JP" dirty="0"/>
          </a:p>
          <a:p>
            <a:r>
              <a:rPr lang="ko-KR" altLang="en-US" dirty="0"/>
              <a:t>서비스를 사용할 때마다 평균 </a:t>
            </a:r>
            <a:r>
              <a:rPr lang="en-US" dirty="0"/>
              <a:t>10</a:t>
            </a:r>
            <a:r>
              <a:rPr lang="ko-KR" altLang="en-US" dirty="0"/>
              <a:t>회의 좋아요가 추가</a:t>
            </a:r>
            <a:endParaRPr lang="en-US" altLang="ko-KR" dirty="0"/>
          </a:p>
          <a:p>
            <a:r>
              <a:rPr lang="ko-KR" altLang="en-US" dirty="0" smtClean="0"/>
              <a:t>서비스 시작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후를 </a:t>
            </a:r>
            <a:r>
              <a:rPr lang="ja-JP" altLang="en-US" dirty="0" smtClean="0"/>
              <a:t> </a:t>
            </a:r>
            <a:r>
              <a:rPr lang="ko-KR" altLang="en-US" dirty="0" smtClean="0"/>
              <a:t>가정</a:t>
            </a:r>
            <a:endParaRPr lang="en-US" altLang="ja-JP" dirty="0" smtClean="0"/>
          </a:p>
          <a:p>
            <a:r>
              <a:rPr lang="ko-KR" altLang="en-US" dirty="0" smtClean="0"/>
              <a:t>위와 </a:t>
            </a:r>
            <a:r>
              <a:rPr lang="ko-KR" altLang="en-US" dirty="0"/>
              <a:t>같은 접속은 </a:t>
            </a:r>
            <a:r>
              <a:rPr lang="en-US" dirty="0"/>
              <a:t>1</a:t>
            </a:r>
            <a:r>
              <a:rPr lang="ko-KR" altLang="en-US" dirty="0"/>
              <a:t>일 중</a:t>
            </a:r>
            <a:r>
              <a:rPr lang="en-US" dirty="0"/>
              <a:t> 8</a:t>
            </a:r>
            <a:r>
              <a:rPr lang="ko-KR" altLang="en-US" dirty="0"/>
              <a:t>시에 집중</a:t>
            </a:r>
            <a:r>
              <a:rPr lang="en-US" dirty="0"/>
              <a:t>. </a:t>
            </a:r>
            <a:r>
              <a:rPr lang="ko-KR" altLang="en-US" dirty="0"/>
              <a:t>또 트레픽이 많을 때 일시적으로 </a:t>
            </a:r>
            <a:r>
              <a:rPr lang="en-US" dirty="0"/>
              <a:t>10</a:t>
            </a:r>
            <a:r>
              <a:rPr lang="ko-KR" altLang="en-US" dirty="0"/>
              <a:t>배의 요청이 </a:t>
            </a:r>
            <a:r>
              <a:rPr lang="ko-KR" altLang="en-US" dirty="0" smtClean="0"/>
              <a:t>발생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52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전제 조건 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 smtClean="0"/>
              <a:t>전제 조건으로 산출한 초기 데이터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 </a:t>
            </a:r>
            <a:r>
              <a:rPr lang="en-US" altLang="ja-JP" dirty="0" smtClean="0"/>
              <a:t>users</a:t>
            </a:r>
            <a:r>
              <a:rPr lang="ko-KR" altLang="en-US" dirty="0" smtClean="0"/>
              <a:t> 테이블 </a:t>
            </a:r>
            <a:r>
              <a:rPr lang="en-US" altLang="ja-JP" dirty="0" smtClean="0"/>
              <a:t>:</a:t>
            </a:r>
            <a:r>
              <a:rPr lang="ko-KR" altLang="en-US" dirty="0" smtClean="0"/>
              <a:t> </a:t>
            </a:r>
            <a:r>
              <a:rPr lang="en-US" altLang="ja-JP" dirty="0" smtClean="0"/>
              <a:t>100,000 </a:t>
            </a:r>
            <a:r>
              <a:rPr lang="ko-KR" altLang="en-US" dirty="0" smtClean="0"/>
              <a:t>레코드</a:t>
            </a:r>
            <a:endParaRPr lang="ja-JP" altLang="en-US" dirty="0"/>
          </a:p>
          <a:p>
            <a:r>
              <a:rPr lang="ja-JP" altLang="en-US" dirty="0"/>
              <a:t> </a:t>
            </a:r>
            <a:r>
              <a:rPr lang="en-US" altLang="ja-JP" dirty="0" smtClean="0"/>
              <a:t>articles</a:t>
            </a:r>
            <a:r>
              <a:rPr lang="ko-KR" altLang="en-US" dirty="0" smtClean="0"/>
              <a:t> 테이블 </a:t>
            </a:r>
            <a:r>
              <a:rPr lang="en-US" altLang="ja-JP" dirty="0" smtClean="0"/>
              <a:t>:</a:t>
            </a:r>
            <a:r>
              <a:rPr lang="ko-KR" altLang="en-US" dirty="0" smtClean="0"/>
              <a:t> </a:t>
            </a:r>
            <a:r>
              <a:rPr lang="en-US" altLang="ja-JP" dirty="0" smtClean="0"/>
              <a:t>3,650,000 </a:t>
            </a:r>
            <a:r>
              <a:rPr lang="ko-KR" altLang="en-US" dirty="0" smtClean="0"/>
              <a:t>레코드 </a:t>
            </a:r>
            <a:r>
              <a:rPr lang="en-US" altLang="ja-JP" dirty="0" smtClean="0"/>
              <a:t>(</a:t>
            </a:r>
            <a:r>
              <a:rPr lang="en-US" altLang="ja-JP" dirty="0"/>
              <a:t>users </a:t>
            </a:r>
            <a:r>
              <a:rPr lang="ja-JP" altLang="en-US" dirty="0"/>
              <a:t>✕ </a:t>
            </a:r>
            <a:r>
              <a:rPr lang="en-US" altLang="ja-JP" dirty="0"/>
              <a:t>36.5)</a:t>
            </a:r>
            <a:endParaRPr lang="ja-JP" altLang="en-US" dirty="0"/>
          </a:p>
          <a:p>
            <a:r>
              <a:rPr lang="ja-JP" altLang="en-US" dirty="0"/>
              <a:t> </a:t>
            </a:r>
            <a:r>
              <a:rPr lang="en-US" altLang="ja-JP" dirty="0" smtClean="0"/>
              <a:t>Likes</a:t>
            </a:r>
            <a:r>
              <a:rPr lang="ko-KR" altLang="en-US" dirty="0" smtClean="0"/>
              <a:t> 테이블 </a:t>
            </a:r>
            <a:r>
              <a:rPr lang="en-US" altLang="ja-JP" dirty="0" smtClean="0"/>
              <a:t>:</a:t>
            </a:r>
            <a:r>
              <a:rPr lang="ko-KR" altLang="en-US" dirty="0" smtClean="0"/>
              <a:t> </a:t>
            </a:r>
            <a:r>
              <a:rPr lang="en-US" altLang="ja-JP" dirty="0" smtClean="0"/>
              <a:t>36,500,000 </a:t>
            </a:r>
            <a:r>
              <a:rPr lang="ko-KR" altLang="en-US" dirty="0" smtClean="0"/>
              <a:t>레코드 </a:t>
            </a:r>
            <a:r>
              <a:rPr lang="en-US" altLang="ja-JP" dirty="0" smtClean="0"/>
              <a:t>(</a:t>
            </a:r>
            <a:r>
              <a:rPr lang="en-US" altLang="ja-JP" dirty="0"/>
              <a:t>articles </a:t>
            </a:r>
            <a:r>
              <a:rPr lang="ja-JP" altLang="en-US" dirty="0"/>
              <a:t>✕ </a:t>
            </a:r>
            <a:r>
              <a:rPr lang="en-US" altLang="ja-JP" dirty="0"/>
              <a:t>10)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ko-KR" altLang="en-US" dirty="0" smtClean="0"/>
              <a:t>를 더미 테이터로 미리 데이터를 생성해 둔다</a:t>
            </a:r>
            <a:r>
              <a:rPr kumimoji="1" lang="en-US" altLang="ko-KR" dirty="0" smtClean="0"/>
              <a:t>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086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목표값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9487" cy="1169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200" dirty="0" smtClean="0"/>
              <a:t>사용자 시나리오로 초당 </a:t>
            </a:r>
            <a:r>
              <a:rPr lang="en-US" altLang="ko-KR" sz="3200" dirty="0" smtClean="0"/>
              <a:t>3.5</a:t>
            </a:r>
            <a:r>
              <a:rPr lang="ko-KR" altLang="en-US" sz="3200" dirty="0" smtClean="0"/>
              <a:t> 사용자</a:t>
            </a:r>
            <a:r>
              <a:rPr lang="is-IS" altLang="ko-KR" sz="3200" dirty="0"/>
              <a:t>(※)</a:t>
            </a:r>
            <a:r>
              <a:rPr lang="ko-KR" altLang="en-US" sz="3200" dirty="0" smtClean="0"/>
              <a:t> 시나리오를 처리</a:t>
            </a:r>
            <a:endParaRPr lang="en-US" altLang="ko-KR" sz="3200" dirty="0"/>
          </a:p>
          <a:p>
            <a:pPr marL="0" indent="0" algn="ctr">
              <a:buNone/>
            </a:pPr>
            <a:r>
              <a:rPr lang="en-US" altLang="ja-JP" sz="3200" dirty="0" smtClean="0"/>
              <a:t>API</a:t>
            </a:r>
            <a:r>
              <a:rPr lang="ko-KR" altLang="en-US" sz="3200" dirty="0" smtClean="0"/>
              <a:t> 평균 </a:t>
            </a:r>
            <a:r>
              <a:rPr lang="en-US" sz="3200" dirty="0" smtClean="0"/>
              <a:t>Latency</a:t>
            </a:r>
            <a:r>
              <a:rPr lang="ko-KR" altLang="en-US" sz="3200" dirty="0" smtClean="0"/>
              <a:t>를 </a:t>
            </a:r>
            <a:r>
              <a:rPr lang="en-US" altLang="ko-KR" sz="3200" dirty="0" smtClean="0"/>
              <a:t>200ms </a:t>
            </a:r>
            <a:r>
              <a:rPr lang="ko-KR" altLang="en-US" sz="3200" dirty="0" smtClean="0"/>
              <a:t>이하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1887795" y="3433755"/>
            <a:ext cx="824434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s-IS" altLang="ko-KR" sz="2400" dirty="0" smtClean="0"/>
              <a:t>(※)</a:t>
            </a:r>
            <a:r>
              <a:rPr lang="en-US" altLang="ko-KR" sz="2400" dirty="0" smtClean="0"/>
              <a:t>10,000</a:t>
            </a:r>
            <a:r>
              <a:rPr lang="ko-KR" altLang="en-US" sz="2400" dirty="0" smtClean="0"/>
              <a:t> 사용 시나리오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일이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시간 동안 실행 </a:t>
            </a:r>
            <a:r>
              <a:rPr lang="is-IS" altLang="ko-KR" sz="2400" dirty="0" smtClean="0"/>
              <a:t>→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0.35rps</a:t>
            </a:r>
          </a:p>
          <a:p>
            <a:r>
              <a:rPr lang="ko-KR" altLang="en-US" sz="2400" dirty="0" smtClean="0"/>
              <a:t>위 요청의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배가 피크 때 발생 </a:t>
            </a:r>
            <a:r>
              <a:rPr lang="is-IS" altLang="ko-KR" sz="2400" dirty="0" smtClean="0"/>
              <a:t>→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3.5rps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567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9133" y="268556"/>
            <a:ext cx="10515600" cy="1172959"/>
          </a:xfrm>
        </p:spPr>
        <p:txBody>
          <a:bodyPr/>
          <a:lstStyle/>
          <a:p>
            <a:pPr algn="ctr"/>
            <a:r>
              <a:rPr lang="ko-KR" altLang="en-US" dirty="0" smtClean="0"/>
              <a:t>시스템 구성</a:t>
            </a:r>
            <a:endParaRPr kumimoji="1" lang="ja-JP" altLang="en-US" dirty="0"/>
          </a:p>
        </p:txBody>
      </p:sp>
      <p:sp>
        <p:nvSpPr>
          <p:cNvPr id="4" name="Rounded Rectangle 2"/>
          <p:cNvSpPr/>
          <p:nvPr/>
        </p:nvSpPr>
        <p:spPr>
          <a:xfrm>
            <a:off x="1747574" y="1495698"/>
            <a:ext cx="5428803" cy="501061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14" descr="AWS-Clou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08" y="1472682"/>
            <a:ext cx="603504" cy="603504"/>
          </a:xfrm>
          <a:prstGeom prst="rect">
            <a:avLst/>
          </a:prstGeom>
        </p:spPr>
      </p:pic>
      <p:pic>
        <p:nvPicPr>
          <p:cNvPr id="6" name="Picture 61" descr="Amazon-Elastic-Load-Balac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79" y="2518181"/>
            <a:ext cx="520092" cy="520092"/>
          </a:xfrm>
          <a:prstGeom prst="rect">
            <a:avLst/>
          </a:prstGeom>
        </p:spPr>
      </p:pic>
      <p:sp>
        <p:nvSpPr>
          <p:cNvPr id="7" name="TextBox 33"/>
          <p:cNvSpPr txBox="1"/>
          <p:nvPr/>
        </p:nvSpPr>
        <p:spPr>
          <a:xfrm>
            <a:off x="3736715" y="3033833"/>
            <a:ext cx="99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>
                <a:latin typeface="Helvetica Neue"/>
                <a:cs typeface="Helvetica Neue"/>
              </a:rPr>
              <a:t>ELB</a:t>
            </a:r>
            <a:endParaRPr lang="en-US" sz="1100" b="1" dirty="0">
              <a:latin typeface="Helvetica Neue"/>
              <a:cs typeface="Helvetica Neue"/>
            </a:endParaRPr>
          </a:p>
        </p:txBody>
      </p:sp>
      <p:grpSp>
        <p:nvGrpSpPr>
          <p:cNvPr id="8" name="Group 5"/>
          <p:cNvGrpSpPr/>
          <p:nvPr/>
        </p:nvGrpSpPr>
        <p:grpSpPr>
          <a:xfrm>
            <a:off x="1829145" y="3455376"/>
            <a:ext cx="2280424" cy="3050931"/>
            <a:chOff x="2395047" y="760413"/>
            <a:chExt cx="1843578" cy="2032319"/>
          </a:xfrm>
        </p:grpSpPr>
        <p:sp>
          <p:nvSpPr>
            <p:cNvPr id="9" name="Rounded Rectangle 6"/>
            <p:cNvSpPr/>
            <p:nvPr/>
          </p:nvSpPr>
          <p:spPr>
            <a:xfrm>
              <a:off x="2549525" y="760413"/>
              <a:ext cx="1689100" cy="197078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2395047" y="2562544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11" name="Group 5"/>
          <p:cNvGrpSpPr/>
          <p:nvPr/>
        </p:nvGrpSpPr>
        <p:grpSpPr>
          <a:xfrm>
            <a:off x="4452840" y="3455377"/>
            <a:ext cx="2803987" cy="3050931"/>
            <a:chOff x="2549525" y="760413"/>
            <a:chExt cx="1950787" cy="2062204"/>
          </a:xfrm>
        </p:grpSpPr>
        <p:sp>
          <p:nvSpPr>
            <p:cNvPr id="12" name="Rounded Rectangle 6"/>
            <p:cNvSpPr/>
            <p:nvPr/>
          </p:nvSpPr>
          <p:spPr>
            <a:xfrm>
              <a:off x="2549525" y="760413"/>
              <a:ext cx="1689100" cy="197967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2942974" y="2592429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pic>
        <p:nvPicPr>
          <p:cNvPr id="14" name="Picture 11" descr="RDS-DB-Instace-tandby-Multi-AZ-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22" y="5044318"/>
            <a:ext cx="731520" cy="731520"/>
          </a:xfrm>
          <a:prstGeom prst="rect">
            <a:avLst/>
          </a:prstGeom>
        </p:spPr>
      </p:pic>
      <p:pic>
        <p:nvPicPr>
          <p:cNvPr id="15" name="Picture 12" descr="RDS-DB-Instac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82" y="5044318"/>
            <a:ext cx="731520" cy="731520"/>
          </a:xfrm>
          <a:prstGeom prst="rect">
            <a:avLst/>
          </a:prstGeom>
        </p:spPr>
      </p:pic>
      <p:sp>
        <p:nvSpPr>
          <p:cNvPr id="16" name="TextBox 25"/>
          <p:cNvSpPr txBox="1"/>
          <p:nvPr/>
        </p:nvSpPr>
        <p:spPr>
          <a:xfrm>
            <a:off x="3350685" y="5807005"/>
            <a:ext cx="8470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RDS DB instance</a:t>
            </a:r>
          </a:p>
        </p:txBody>
      </p:sp>
      <p:sp>
        <p:nvSpPr>
          <p:cNvPr id="17" name="TextBox 26"/>
          <p:cNvSpPr txBox="1"/>
          <p:nvPr/>
        </p:nvSpPr>
        <p:spPr>
          <a:xfrm>
            <a:off x="4448243" y="5798854"/>
            <a:ext cx="9969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Helvetica Neue"/>
                <a:cs typeface="Helvetica Neue"/>
              </a:rPr>
              <a:t>RDS standby </a:t>
            </a:r>
            <a:br>
              <a:rPr lang="en-US" sz="1000">
                <a:latin typeface="Helvetica Neue"/>
                <a:cs typeface="Helvetica Neue"/>
              </a:rPr>
            </a:br>
            <a:r>
              <a:rPr lang="en-US" sz="1000">
                <a:latin typeface="Helvetica Neue"/>
                <a:cs typeface="Helvetica Neue"/>
              </a:rPr>
              <a:t>(Multi-AZ)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965" y="4030642"/>
            <a:ext cx="551151" cy="592748"/>
          </a:xfrm>
          <a:prstGeom prst="rect">
            <a:avLst/>
          </a:prstGeom>
        </p:spPr>
      </p:pic>
      <p:sp>
        <p:nvSpPr>
          <p:cNvPr id="19" name="TextBox 44"/>
          <p:cNvSpPr txBox="1"/>
          <p:nvPr/>
        </p:nvSpPr>
        <p:spPr>
          <a:xfrm>
            <a:off x="2113145" y="460718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Helvetica Neue"/>
                <a:cs typeface="Helvetica Neue"/>
              </a:rPr>
              <a:t>EC2 instance</a:t>
            </a:r>
          </a:p>
        </p:txBody>
      </p:sp>
      <p:sp>
        <p:nvSpPr>
          <p:cNvPr id="20" name="TextBox 45"/>
          <p:cNvSpPr txBox="1"/>
          <p:nvPr/>
        </p:nvSpPr>
        <p:spPr>
          <a:xfrm>
            <a:off x="2254243" y="4125551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pic>
        <p:nvPicPr>
          <p:cNvPr id="21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573" y="4034314"/>
            <a:ext cx="551151" cy="592748"/>
          </a:xfrm>
          <a:prstGeom prst="rect">
            <a:avLst/>
          </a:prstGeom>
        </p:spPr>
      </p:pic>
      <p:sp>
        <p:nvSpPr>
          <p:cNvPr id="22" name="TextBox 44"/>
          <p:cNvSpPr txBox="1"/>
          <p:nvPr/>
        </p:nvSpPr>
        <p:spPr>
          <a:xfrm>
            <a:off x="4784753" y="4610855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>
                <a:latin typeface="Helvetica Neue"/>
                <a:cs typeface="Helvetica Neue"/>
              </a:rPr>
              <a:t>EC2 instance</a:t>
            </a:r>
          </a:p>
        </p:txBody>
      </p:sp>
      <p:sp>
        <p:nvSpPr>
          <p:cNvPr id="23" name="TextBox 45"/>
          <p:cNvSpPr txBox="1"/>
          <p:nvPr/>
        </p:nvSpPr>
        <p:spPr>
          <a:xfrm>
            <a:off x="4925851" y="4129223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1000" b="1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pic>
        <p:nvPicPr>
          <p:cNvPr id="24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372" y="4037052"/>
            <a:ext cx="551151" cy="592748"/>
          </a:xfrm>
          <a:prstGeom prst="rect">
            <a:avLst/>
          </a:prstGeom>
        </p:spPr>
      </p:pic>
      <p:sp>
        <p:nvSpPr>
          <p:cNvPr id="25" name="TextBox 44"/>
          <p:cNvSpPr txBox="1"/>
          <p:nvPr/>
        </p:nvSpPr>
        <p:spPr>
          <a:xfrm>
            <a:off x="3095552" y="461359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>
                <a:latin typeface="Helvetica Neue"/>
                <a:cs typeface="Helvetica Neue"/>
              </a:rPr>
              <a:t>EC2 instance</a:t>
            </a:r>
          </a:p>
        </p:txBody>
      </p:sp>
      <p:sp>
        <p:nvSpPr>
          <p:cNvPr id="26" name="TextBox 45"/>
          <p:cNvSpPr txBox="1"/>
          <p:nvPr/>
        </p:nvSpPr>
        <p:spPr>
          <a:xfrm>
            <a:off x="3236650" y="4131961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1000" b="1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pic>
        <p:nvPicPr>
          <p:cNvPr id="27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255" y="4050073"/>
            <a:ext cx="551151" cy="592748"/>
          </a:xfrm>
          <a:prstGeom prst="rect">
            <a:avLst/>
          </a:prstGeom>
        </p:spPr>
      </p:pic>
      <p:sp>
        <p:nvSpPr>
          <p:cNvPr id="28" name="TextBox 44"/>
          <p:cNvSpPr txBox="1"/>
          <p:nvPr/>
        </p:nvSpPr>
        <p:spPr>
          <a:xfrm>
            <a:off x="5834435" y="4626614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>
                <a:latin typeface="Helvetica Neue"/>
                <a:cs typeface="Helvetica Neue"/>
              </a:rPr>
              <a:t>EC2 instance</a:t>
            </a:r>
          </a:p>
        </p:txBody>
      </p:sp>
      <p:sp>
        <p:nvSpPr>
          <p:cNvPr id="29" name="TextBox 45"/>
          <p:cNvSpPr txBox="1"/>
          <p:nvPr/>
        </p:nvSpPr>
        <p:spPr>
          <a:xfrm>
            <a:off x="5975533" y="4144982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Helvetica Neue"/>
                <a:cs typeface="Helvetica Neue"/>
              </a:rPr>
              <a:t>web app</a:t>
            </a:r>
          </a:p>
          <a:p>
            <a:pPr algn="ctr"/>
            <a:r>
              <a:rPr lang="en-US" sz="1000" b="1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</a:p>
        </p:txBody>
      </p:sp>
      <p:cxnSp>
        <p:nvCxnSpPr>
          <p:cNvPr id="30" name="Straight Connector 9"/>
          <p:cNvCxnSpPr>
            <a:stCxn id="35" idx="2"/>
            <a:endCxn id="6" idx="0"/>
          </p:cNvCxnSpPr>
          <p:nvPr/>
        </p:nvCxnSpPr>
        <p:spPr>
          <a:xfrm>
            <a:off x="4236225" y="2227217"/>
            <a:ext cx="0" cy="29096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2"/>
            <a:endCxn id="18" idx="0"/>
          </p:cNvCxnSpPr>
          <p:nvPr/>
        </p:nvCxnSpPr>
        <p:spPr>
          <a:xfrm rot="5400000">
            <a:off x="3048285" y="2842700"/>
            <a:ext cx="735199" cy="1640685"/>
          </a:xfrm>
          <a:prstGeom prst="bentConnector3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7" idx="2"/>
            <a:endCxn id="24" idx="0"/>
          </p:cNvCxnSpPr>
          <p:nvPr/>
        </p:nvCxnSpPr>
        <p:spPr>
          <a:xfrm rot="5400000">
            <a:off x="3536283" y="3337108"/>
            <a:ext cx="741609" cy="658278"/>
          </a:xfrm>
          <a:prstGeom prst="bentConnector3">
            <a:avLst>
              <a:gd name="adj1" fmla="val 50000"/>
            </a:avLst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7" idx="2"/>
            <a:endCxn id="21" idx="0"/>
          </p:cNvCxnSpPr>
          <p:nvPr/>
        </p:nvCxnSpPr>
        <p:spPr>
          <a:xfrm rot="16200000" flipH="1">
            <a:off x="4382252" y="3149416"/>
            <a:ext cx="738871" cy="1030923"/>
          </a:xfrm>
          <a:prstGeom prst="bentConnector3">
            <a:avLst>
              <a:gd name="adj1" fmla="val 50000"/>
            </a:avLst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7" idx="2"/>
            <a:endCxn id="27" idx="0"/>
          </p:cNvCxnSpPr>
          <p:nvPr/>
        </p:nvCxnSpPr>
        <p:spPr>
          <a:xfrm rot="16200000" flipH="1">
            <a:off x="4899213" y="2632455"/>
            <a:ext cx="754630" cy="2080605"/>
          </a:xfrm>
          <a:prstGeom prst="bentConnector3">
            <a:avLst>
              <a:gd name="adj1" fmla="val 50000"/>
            </a:avLst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8" descr="Route-5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65" y="1495697"/>
            <a:ext cx="731520" cy="731520"/>
          </a:xfrm>
          <a:prstGeom prst="rect">
            <a:avLst/>
          </a:prstGeom>
        </p:spPr>
      </p:pic>
      <p:sp>
        <p:nvSpPr>
          <p:cNvPr id="36" name="TextBox 23"/>
          <p:cNvSpPr txBox="1"/>
          <p:nvPr/>
        </p:nvSpPr>
        <p:spPr>
          <a:xfrm>
            <a:off x="4429906" y="2061278"/>
            <a:ext cx="6442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Amazon Route 53</a:t>
            </a:r>
          </a:p>
        </p:txBody>
      </p:sp>
      <p:pic>
        <p:nvPicPr>
          <p:cNvPr id="37" name="Picture 28" descr="EMR-Cluste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47" y="4002816"/>
            <a:ext cx="731520" cy="731520"/>
          </a:xfrm>
          <a:prstGeom prst="rect">
            <a:avLst/>
          </a:prstGeom>
        </p:spPr>
      </p:pic>
      <p:sp>
        <p:nvSpPr>
          <p:cNvPr id="38" name="TextBox 44"/>
          <p:cNvSpPr txBox="1"/>
          <p:nvPr/>
        </p:nvSpPr>
        <p:spPr>
          <a:xfrm>
            <a:off x="8841749" y="4806304"/>
            <a:ext cx="354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>
                <a:latin typeface="Helvetica Neue"/>
                <a:cs typeface="Helvetica Neue"/>
              </a:rPr>
              <a:t>S3</a:t>
            </a:r>
            <a:endParaRPr lang="en-US" altLang="ja-JP" sz="1100" b="1">
              <a:latin typeface="Helvetica Neue"/>
              <a:cs typeface="Helvetica Neue"/>
            </a:endParaRPr>
          </a:p>
        </p:txBody>
      </p:sp>
      <p:sp>
        <p:nvSpPr>
          <p:cNvPr id="39" name="左右矢印 38"/>
          <p:cNvSpPr/>
          <p:nvPr/>
        </p:nvSpPr>
        <p:spPr>
          <a:xfrm>
            <a:off x="7269769" y="4483536"/>
            <a:ext cx="793675" cy="2647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44"/>
          <p:cNvSpPr txBox="1"/>
          <p:nvPr/>
        </p:nvSpPr>
        <p:spPr>
          <a:xfrm>
            <a:off x="7286919" y="4763006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>
                <a:latin typeface="Helvetica Neue"/>
                <a:cs typeface="Helvetica Neue"/>
              </a:rPr>
              <a:t>http </a:t>
            </a:r>
            <a:r>
              <a:rPr lang="ko-KR" altLang="en-US" sz="1100" b="1" dirty="0" smtClean="0">
                <a:latin typeface="Helvetica Neue"/>
                <a:cs typeface="Helvetica Neue"/>
              </a:rPr>
              <a:t>통신</a:t>
            </a:r>
            <a:endParaRPr lang="en-US" altLang="ja-JP" sz="1100" b="1" dirty="0">
              <a:latin typeface="Helvetica Neue"/>
              <a:cs typeface="Helvetica Neue"/>
            </a:endParaRPr>
          </a:p>
        </p:txBody>
      </p:sp>
      <p:sp>
        <p:nvSpPr>
          <p:cNvPr id="41" name="Rounded Rectangle 2"/>
          <p:cNvSpPr/>
          <p:nvPr/>
        </p:nvSpPr>
        <p:spPr>
          <a:xfrm>
            <a:off x="8158783" y="3895190"/>
            <a:ext cx="1720519" cy="164386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2302" y="1881666"/>
            <a:ext cx="1469263" cy="1176630"/>
          </a:xfrm>
          <a:prstGeom prst="rect">
            <a:avLst/>
          </a:prstGeom>
        </p:spPr>
      </p:pic>
      <p:sp>
        <p:nvSpPr>
          <p:cNvPr id="43" name="TextBox 23"/>
          <p:cNvSpPr txBox="1"/>
          <p:nvPr/>
        </p:nvSpPr>
        <p:spPr>
          <a:xfrm>
            <a:off x="5327777" y="2603290"/>
            <a:ext cx="151378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>
                <a:latin typeface="Helvetica Neue"/>
                <a:cs typeface="Helvetica Neue"/>
              </a:rPr>
              <a:t>부하 테스트 도구</a:t>
            </a:r>
            <a:endParaRPr lang="en-US" altLang="ko-KR" sz="1100" dirty="0">
              <a:latin typeface="Helvetica Neue"/>
              <a:cs typeface="Helvetica Neue"/>
            </a:endParaRPr>
          </a:p>
          <a:p>
            <a:pPr algn="ctr"/>
            <a:r>
              <a:rPr lang="is-IS" altLang="ko-KR" sz="1100" dirty="0"/>
              <a:t>※</a:t>
            </a:r>
            <a:r>
              <a:rPr lang="ko-KR" altLang="en-US" sz="1100" dirty="0" smtClean="0">
                <a:latin typeface="Helvetica Neue"/>
                <a:cs typeface="Helvetica Neue"/>
              </a:rPr>
              <a:t>공인 </a:t>
            </a:r>
            <a:r>
              <a:rPr lang="en-US" altLang="ko-KR" sz="1100" dirty="0">
                <a:latin typeface="Helvetica Neue"/>
                <a:cs typeface="Helvetica Neue"/>
              </a:rPr>
              <a:t>IP</a:t>
            </a:r>
            <a:r>
              <a:rPr lang="ko-KR" altLang="en-US" sz="1100" dirty="0">
                <a:latin typeface="Helvetica Neue"/>
                <a:cs typeface="Helvetica Neue"/>
              </a:rPr>
              <a:t>가 필요</a:t>
            </a:r>
            <a:endParaRPr lang="en-US" sz="11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935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97270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테스트 시나리오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80655" y="1653743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오른쪽 시나리오를 </a:t>
            </a:r>
            <a:r>
              <a:rPr lang="en-US" altLang="ko-KR" dirty="0" err="1" smtClean="0"/>
              <a:t>JMeter</a:t>
            </a:r>
            <a:r>
              <a:rPr kumimoji="1" lang="ko-KR" altLang="en-US" dirty="0" smtClean="0"/>
              <a:t>로 실행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47" y="997420"/>
            <a:ext cx="3830782" cy="58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6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스케일 업 테스트 결과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937255"/>
              </p:ext>
            </p:extLst>
          </p:nvPr>
        </p:nvGraphicFramePr>
        <p:xfrm>
          <a:off x="178472" y="2397760"/>
          <a:ext cx="11835056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18">
                  <a:extLst>
                    <a:ext uri="{9D8B030D-6E8A-4147-A177-3AD203B41FA5}">
                      <a16:colId xmlns:a16="http://schemas.microsoft.com/office/drawing/2014/main" xmlns="" val="2590075950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105145426"/>
                    </a:ext>
                  </a:extLst>
                </a:gridCol>
                <a:gridCol w="2070418">
                  <a:extLst>
                    <a:ext uri="{9D8B030D-6E8A-4147-A177-3AD203B41FA5}">
                      <a16:colId xmlns:a16="http://schemas.microsoft.com/office/drawing/2014/main" xmlns="" val="1712624163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4288809047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535684377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3699526853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3580974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웹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인스턴스 타입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웹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부하 상황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인스턴스 타입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부하 상황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시나리오</a:t>
                      </a:r>
                      <a:endParaRPr kumimoji="1" lang="en-US" altLang="ko-KR" sz="1800" b="1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Throughput</a:t>
                      </a:r>
                      <a:r>
                        <a:rPr lang="en-US" sz="14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dirty="0" smtClean="0">
                          <a:effectLst/>
                          <a:latin typeface="+mn-ea"/>
                          <a:ea typeface="+mn-ea"/>
                        </a:rPr>
                        <a:t>시나리오</a:t>
                      </a:r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400" dirty="0" smtClean="0"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부하 테스트 서버 대수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비고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015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c4.large x 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db.t2.medium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CPU:15%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46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c4.large x 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db.t2.medium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CPU:30%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(※1)</a:t>
                      </a:r>
                      <a:r>
                        <a:rPr kumimoji="1" lang="ko-KR" altLang="en-US" sz="1000" dirty="0" smtClean="0"/>
                        <a:t> </a:t>
                      </a:r>
                      <a:r>
                        <a:rPr kumimoji="1" lang="en-US" altLang="ko-KR" sz="1000" dirty="0" smtClean="0"/>
                        <a:t>DB</a:t>
                      </a:r>
                      <a:r>
                        <a:rPr kumimoji="1" lang="ko-KR" altLang="en-US" sz="1000" dirty="0" smtClean="0"/>
                        <a:t>가 </a:t>
                      </a:r>
                      <a:r>
                        <a:rPr kumimoji="1" lang="en-US" altLang="ko-KR" sz="1000" dirty="0" smtClean="0"/>
                        <a:t>T2</a:t>
                      </a:r>
                      <a:r>
                        <a:rPr kumimoji="1" lang="ko-KR" altLang="en-US" sz="1000" dirty="0" smtClean="0"/>
                        <a:t> 계열에 주의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278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c4.large x 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db.m4.large 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CPU:20%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09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c4.xlarge x 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db.m4.large 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CPU:35%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10.0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934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c4.xlarge x 1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CPU: 80%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db.m4.large 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CPU:55%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17.7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00" dirty="0" smtClean="0"/>
                        <a:t>부하 테스트 서버 성능 부족</a:t>
                      </a:r>
                      <a:endParaRPr kumimoji="1" lang="ja-JP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c4.4xlarge x 1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CPU: 40%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db.m4.large 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CPU:53%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17.2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00" dirty="0" smtClean="0"/>
                        <a:t>부하 테스트 서버 성능 부족</a:t>
                      </a:r>
                      <a:endParaRPr kumimoji="1" lang="ja-JP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45067" y="6058266"/>
            <a:ext cx="1007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(※1)  </a:t>
            </a:r>
            <a:r>
              <a:rPr lang="en-US" altLang="ja-JP" dirty="0" smtClean="0"/>
              <a:t>db.t2.medium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크레딧을 소진하면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리소스를 </a:t>
            </a:r>
            <a:r>
              <a:rPr lang="en-US" altLang="ko-KR" dirty="0" smtClean="0"/>
              <a:t>40%</a:t>
            </a:r>
            <a:r>
              <a:rPr lang="ko-KR" altLang="en-US" dirty="0" smtClean="0"/>
              <a:t>까지만 사용할 수 있지만 </a:t>
            </a:r>
            <a:endParaRPr lang="en-US" altLang="ko-KR" dirty="0" smtClean="0"/>
          </a:p>
          <a:p>
            <a:r>
              <a:rPr lang="ko-KR" altLang="en-US" dirty="0" smtClean="0"/>
              <a:t>          이 구성의 범위에서는 문제는 없다</a:t>
            </a:r>
            <a:r>
              <a:rPr lang="en-US" altLang="ko-KR" dirty="0" smtClean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5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스케일 아웃 테스트 결과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984845"/>
              </p:ext>
            </p:extLst>
          </p:nvPr>
        </p:nvGraphicFramePr>
        <p:xfrm>
          <a:off x="178472" y="2397760"/>
          <a:ext cx="1183505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18">
                  <a:extLst>
                    <a:ext uri="{9D8B030D-6E8A-4147-A177-3AD203B41FA5}">
                      <a16:colId xmlns:a16="http://schemas.microsoft.com/office/drawing/2014/main" xmlns="" val="2590075950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105145426"/>
                    </a:ext>
                  </a:extLst>
                </a:gridCol>
                <a:gridCol w="2070418">
                  <a:extLst>
                    <a:ext uri="{9D8B030D-6E8A-4147-A177-3AD203B41FA5}">
                      <a16:colId xmlns:a16="http://schemas.microsoft.com/office/drawing/2014/main" xmlns="" val="1712624163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4288809047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535684377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3699526853"/>
                    </a:ext>
                  </a:extLst>
                </a:gridCol>
                <a:gridCol w="1538844">
                  <a:extLst>
                    <a:ext uri="{9D8B030D-6E8A-4147-A177-3AD203B41FA5}">
                      <a16:colId xmlns:a16="http://schemas.microsoft.com/office/drawing/2014/main" xmlns="" val="3580974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웹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인스턴스 타입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웹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부하 상황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인스턴스 타입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 서버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부하 상황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시나리오</a:t>
                      </a:r>
                      <a:endParaRPr kumimoji="1" lang="en-US" altLang="ko-KR" sz="1800" b="1" kern="1200" dirty="0" smtClean="0"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Throughput</a:t>
                      </a:r>
                      <a:r>
                        <a:rPr lang="en-US" sz="14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dirty="0" smtClean="0">
                          <a:effectLst/>
                          <a:latin typeface="+mn-ea"/>
                          <a:ea typeface="+mn-ea"/>
                        </a:rPr>
                        <a:t>시나리오</a:t>
                      </a:r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400" dirty="0" smtClean="0"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kumimoji="1" lang="en-US" altLang="ko-KR" sz="14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부하 테스트 서버 대수</a:t>
                      </a:r>
                      <a:endParaRPr kumimoji="1" lang="en-US" altLang="ja-JP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600" dirty="0" smtClean="0">
                          <a:latin typeface="+mn-ea"/>
                          <a:ea typeface="+mn-ea"/>
                        </a:rPr>
                        <a:t>비고</a:t>
                      </a:r>
                      <a:endParaRPr kumimoji="1"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2015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c4.large x 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db.m4.large 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CPU:15%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46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c4.large x 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db.m4.large 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CPU:30%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278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c4.large x </a:t>
                      </a:r>
                      <a:r>
                        <a:rPr kumimoji="1" lang="en-US" altLang="ko-KR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db.m4.large  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CPU:55%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19.8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5009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c4.large x </a:t>
                      </a:r>
                      <a:r>
                        <a:rPr kumimoji="1" lang="en-US" altLang="ko-KR" dirty="0" smtClean="0"/>
                        <a:t>8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CPU: 60%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db.m4.large 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CPU:66%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23.0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 smtClean="0"/>
                        <a:t>부하 테스트 서버 성능 부족</a:t>
                      </a:r>
                      <a:endParaRPr kumimoji="1" lang="ja-JP" altLang="en-US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934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c4.large x </a:t>
                      </a:r>
                      <a:r>
                        <a:rPr kumimoji="1" lang="en-US" altLang="ko-KR" dirty="0" smtClean="0"/>
                        <a:t>8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CPU: 60%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db.m4.xlarge 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CPU:40%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24.3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00" dirty="0" smtClean="0"/>
                        <a:t>부하 테스트 서버 성능 부족</a:t>
                      </a:r>
                      <a:endParaRPr kumimoji="1" lang="ja-JP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c4.large x </a:t>
                      </a:r>
                      <a:r>
                        <a:rPr kumimoji="1" lang="en-US" altLang="ko-KR" dirty="0" smtClean="0"/>
                        <a:t>8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db.m4.xlarge 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CPU:55%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36.3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c4.xlarge x </a:t>
                      </a:r>
                      <a:r>
                        <a:rPr kumimoji="1" lang="en-US" altLang="ko-KR" dirty="0" smtClean="0"/>
                        <a:t>8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CPU: 80%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db.m4.xlarge 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CPU:75%</a:t>
                      </a:r>
                      <a:endParaRPr kumimoji="1" lang="ja-JP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51.8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DB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ko-KR" altLang="en-US" sz="1000" baseline="0" dirty="0" smtClean="0"/>
                        <a:t>병목</a:t>
                      </a:r>
                      <a:endParaRPr kumimoji="1" lang="ja-JP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c4.xlarge x </a:t>
                      </a:r>
                      <a:r>
                        <a:rPr kumimoji="1" lang="en-US" altLang="ko-KR" dirty="0" smtClean="0"/>
                        <a:t>8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CPU:100%</a:t>
                      </a:r>
                      <a:endParaRPr kumimoji="1" lang="ja-JP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db.m4.2xlarge 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CPU:55%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71.6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921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661</Words>
  <Application>Microsoft Macintosh PowerPoint</Application>
  <PresentationFormat>Widescreen</PresentationFormat>
  <Paragraphs>197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Helvetica Neue</vt:lpstr>
      <vt:lpstr>Verdana</vt:lpstr>
      <vt:lpstr>Yu Gothic</vt:lpstr>
      <vt:lpstr>Yu Gothic Light</vt:lpstr>
      <vt:lpstr>맑은 고딕</vt:lpstr>
      <vt:lpstr>Arial</vt:lpstr>
      <vt:lpstr>ホワイト</vt:lpstr>
      <vt:lpstr>샘플 시스템 부하 테스트 보고서  YYYY/mm/dd</vt:lpstr>
      <vt:lpstr>테스트 목적</vt:lpstr>
      <vt:lpstr>전제 조건 1</vt:lpstr>
      <vt:lpstr>전제 조건 2</vt:lpstr>
      <vt:lpstr>목표값</vt:lpstr>
      <vt:lpstr>시스템 구성</vt:lpstr>
      <vt:lpstr>테스트 시나리오</vt:lpstr>
      <vt:lpstr>스케일 업 테스트 결과</vt:lpstr>
      <vt:lpstr>스케일 아웃 테스트 결과</vt:lpstr>
      <vt:lpstr>시스템 성능 평가</vt:lpstr>
      <vt:lpstr>시스템 과제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App 試験レポート</dc:title>
  <dc:creator>森下 健</dc:creator>
  <cp:lastModifiedBy>Microsoft Office User</cp:lastModifiedBy>
  <cp:revision>47</cp:revision>
  <dcterms:created xsi:type="dcterms:W3CDTF">2016-11-19T07:52:17Z</dcterms:created>
  <dcterms:modified xsi:type="dcterms:W3CDTF">2018-04-29T01:15:11Z</dcterms:modified>
</cp:coreProperties>
</file>