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817" r:id="rId3"/>
    <p:sldId id="267" r:id="rId4"/>
    <p:sldId id="257" r:id="rId5"/>
    <p:sldId id="259" r:id="rId6"/>
    <p:sldId id="260" r:id="rId7"/>
    <p:sldId id="261" r:id="rId8"/>
    <p:sldId id="262" r:id="rId9"/>
    <p:sldId id="268" r:id="rId10"/>
    <p:sldId id="258" r:id="rId11"/>
    <p:sldId id="265" r:id="rId12"/>
    <p:sldId id="266" r:id="rId13"/>
    <p:sldId id="270" r:id="rId14"/>
    <p:sldId id="814" r:id="rId15"/>
    <p:sldId id="273" r:id="rId16"/>
    <p:sldId id="271" r:id="rId17"/>
    <p:sldId id="272" r:id="rId18"/>
    <p:sldId id="274" r:id="rId19"/>
    <p:sldId id="275" r:id="rId20"/>
    <p:sldId id="816" r:id="rId21"/>
    <p:sldId id="277" r:id="rId22"/>
    <p:sldId id="279" r:id="rId23"/>
    <p:sldId id="269" r:id="rId24"/>
    <p:sldId id="819" r:id="rId25"/>
    <p:sldId id="82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758A6D-1D91-4A8B-BF77-69DF1A294666}">
          <p14:sldIdLst>
            <p14:sldId id="256"/>
            <p14:sldId id="817"/>
          </p14:sldIdLst>
        </p14:section>
        <p14:section name="思想脉络" id="{51F10BD7-F063-423D-AD9E-E6637A8553F2}">
          <p14:sldIdLst>
            <p14:sldId id="267"/>
            <p14:sldId id="257"/>
            <p14:sldId id="259"/>
            <p14:sldId id="260"/>
            <p14:sldId id="261"/>
            <p14:sldId id="262"/>
          </p14:sldIdLst>
        </p14:section>
        <p14:section name="以题代学" id="{7A411CA2-70F2-439B-84DA-401B386CF9BC}">
          <p14:sldIdLst>
            <p14:sldId id="268"/>
            <p14:sldId id="258"/>
            <p14:sldId id="265"/>
            <p14:sldId id="266"/>
            <p14:sldId id="270"/>
            <p14:sldId id="814"/>
            <p14:sldId id="273"/>
            <p14:sldId id="271"/>
            <p14:sldId id="272"/>
            <p14:sldId id="274"/>
            <p14:sldId id="275"/>
            <p14:sldId id="816"/>
            <p14:sldId id="277"/>
            <p14:sldId id="279"/>
          </p14:sldIdLst>
        </p14:section>
        <p14:section name="其他支持材料" id="{238770D3-E236-42EB-9BDE-0C123C7092D4}">
          <p14:sldIdLst>
            <p14:sldId id="269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BE5FF"/>
    <a:srgbClr val="D4ECBA"/>
    <a:srgbClr val="92BC64"/>
    <a:srgbClr val="49701E"/>
    <a:srgbClr val="0033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7516" autoAdjust="0"/>
  </p:normalViewPr>
  <p:slideViewPr>
    <p:cSldViewPr snapToGrid="0">
      <p:cViewPr varScale="1">
        <p:scale>
          <a:sx n="73" d="100"/>
          <a:sy n="73" d="100"/>
        </p:scale>
        <p:origin x="12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5C64F-5CCB-4A50-865E-F897008ED771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AFA7D-6131-4A93-B976-4F58C935C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77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右边题讲快一点，点一下 用到的常用变换 </a:t>
            </a:r>
            <a:r>
              <a:rPr lang="en-US" altLang="zh-CN" dirty="0"/>
              <a:t>+ </a:t>
            </a:r>
            <a:r>
              <a:rPr lang="zh-CN" altLang="en-US" dirty="0"/>
              <a:t>性质 就行了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8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7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不确定算的对 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2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9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https://pan.baidu.com/s/1uGWD9LzaekUZAHfbAva_kg?pwd=dgaq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0613 </a:t>
            </a:r>
            <a:r>
              <a:rPr lang="zh-CN" altLang="en-US" dirty="0"/>
              <a:t>链接过期）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0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稳定性 绝对可和 充要条件 </a:t>
            </a:r>
            <a:r>
              <a:rPr lang="en-US" altLang="zh-CN" dirty="0"/>
              <a:t>P72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8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8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这里点一句串起来的理解吧，虽然没用，但至少能开心一点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7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11 15 17 18(</a:t>
            </a:r>
            <a:r>
              <a:rPr lang="zh-CN" altLang="en-US" dirty="0"/>
              <a:t>不完整</a:t>
            </a:r>
            <a:r>
              <a:rPr lang="en-US" altLang="zh-CN" dirty="0"/>
              <a:t>) 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9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 </a:t>
            </a:r>
            <a:r>
              <a:rPr lang="en-US" altLang="zh-CN" dirty="0"/>
              <a:t>18 19 </a:t>
            </a:r>
            <a:r>
              <a:rPr lang="zh-CN" altLang="en-US" dirty="0"/>
              <a:t>好像都考了证明题，因此总感觉要考个证明，但又不好画范围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1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上面的题可以讲快一点。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AFA7D-6131-4A93-B976-4F58C935C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2CA89-02C9-4888-A25A-28C4F167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97CA3-86D4-4C0D-8FAF-3A80DE16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CDC99-7ACF-4AF8-8EDD-E5CCCB4B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FFBC-0133-446D-9B54-C8D886B8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DC9CA-E6AE-4ECF-B516-EB414070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1911A-19C5-4130-B08A-287F9814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AF481-1CF6-4CF0-8CC1-5F8595491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E42D7-B1DF-41F0-B65C-E4B17CED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71AFA-6662-43B3-8446-F0803865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A29F7-67FF-40B0-A50A-69BD2F59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1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BAE7DA-C1E2-4ECC-8026-74188A6D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8A3D6-E620-4D7F-8C68-8323B0E8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0C194-0E3C-4E79-BC82-740AF3EB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46628-D97B-4748-9A4C-0F3492EE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26889-190F-4DCB-A2D5-794AA7FE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F77E-DEFC-44EE-A270-88DC26A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BBF18-1684-4448-9BCC-BEED1238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361DF-5EE1-45AC-BA9C-EB04ED4B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51D89-6D9D-4AAA-9CB7-28D2CDE5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7925A-3422-44A1-BCC4-82841E72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58B2B-C8B7-4691-9632-61AA29A0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1AAB7-5424-4904-90DE-D40647C3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8C501-C74F-41F0-B3A8-30F27F40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2C85-DB83-4516-8E88-966B630B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0394-6326-4CA7-9513-7434DE2C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30D7-6B8C-4DD2-851A-246CC2BF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E8999-D74D-47EB-B2F3-34547E26E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43155-2B26-4B2A-A153-CCAD0405B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BE660-7858-41F2-8E8F-0C2328D6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EB430-B5A8-4944-9E83-B120C7BB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F33F9-2854-4090-BA58-7934E27E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88685-0391-41AC-B1F5-B3F4EFC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482DB-0438-4EB3-A415-484F14E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C715F-3865-4494-9BDB-478E677D6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1F4F9-9282-4ED6-9CFA-68A442BB1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D6E91E-44FF-40C8-ABF5-C7462B6B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43634-B6AF-4077-A150-AB80C7BC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CDDC9-E528-4A98-828E-8B8BA507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135DD9-1A55-4B7C-B1F4-0E5A30BC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C3405-ECBD-4C1C-B38B-8171E949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C98B64-E713-4643-ACE2-D87230A5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51E54-41DE-46D4-9579-994AAB4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177C9-0000-4688-85F3-6445E0B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265419-DABB-4793-B363-324D449B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11474-54E3-48C2-BBB1-2622F8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D5C3A-DD16-47EB-9819-BD0AEB09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305A-B2D8-4D81-A3A3-43E0F950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EABD0-9840-4E38-A258-D48F52C6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96529-AB0D-4D84-B3BB-C13D7A9AA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820FD-CF33-4F88-958A-CF00B9B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4ECA0-DB16-462C-8B5A-C0D9711E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7015E-6FB0-4E08-BE22-87CEE81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53F6-3F0D-415A-B545-0089C82D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0AF65-91F7-45BC-AA31-361BEEF4E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D7DB7-26DA-4598-929B-8DD8747F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702D6-BE78-47C7-B524-056B924D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E3A95-A9D3-47F3-86F8-115F647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190B6-F12F-47C8-AB42-23B2C362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36221-9686-4305-AA9F-EA1E2F45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66552-E2D2-4914-B11A-45869A41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105A8-C12A-42D9-9D14-301428DDC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7B54-04D1-4660-810A-4D817DB6FA67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7E772-2770-4C87-887B-4C8B42369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1A22-4625-4B34-882B-4A59C114C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7850-B767-4295-9F12-3ADC33AC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7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image" Target="../media/image34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6.bin"/><Relationship Id="rId34" Type="http://schemas.openxmlformats.org/officeDocument/2006/relationships/oleObject" Target="../embeddings/oleObject2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33" Type="http://schemas.openxmlformats.org/officeDocument/2006/relationships/image" Target="../media/image7.wmf"/><Relationship Id="rId2" Type="http://schemas.openxmlformats.org/officeDocument/2006/relationships/image" Target="../media/image28.png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41.png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4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5.wmf"/><Relationship Id="rId35" Type="http://schemas.openxmlformats.org/officeDocument/2006/relationships/image" Target="../media/image8.wmf"/><Relationship Id="rId8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20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9.pn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3079D10-B878-49FC-9753-E7645A2B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2645361"/>
            <a:ext cx="7718500" cy="3900196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腾讯会议：</a:t>
            </a:r>
            <a:r>
              <a:rPr lang="en-US" altLang="zh-CN" dirty="0"/>
              <a:t>391 411 884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如果不出意外，全程不会写板书，大家可以手机</a:t>
            </a:r>
            <a:r>
              <a:rPr lang="en-US" altLang="zh-CN" sz="1600" dirty="0"/>
              <a:t>/</a:t>
            </a:r>
            <a:r>
              <a:rPr lang="zh-CN" altLang="en-US" sz="1600" dirty="0"/>
              <a:t>电脑接入会议（可以看的更清楚）</a:t>
            </a:r>
            <a:endParaRPr lang="en-US" altLang="zh-CN" sz="1600" dirty="0"/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1600" dirty="0"/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青苗讲堂（信号与系统）</a:t>
            </a:r>
            <a:r>
              <a:rPr lang="en-US" altLang="zh-CN" dirty="0"/>
              <a:t>QQ </a:t>
            </a:r>
            <a:r>
              <a:rPr lang="zh-CN" altLang="en-US" dirty="0"/>
              <a:t>群： </a:t>
            </a:r>
            <a:r>
              <a:rPr lang="en-US" altLang="zh-CN" dirty="0"/>
              <a:t>738197343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会在 </a:t>
            </a:r>
            <a:r>
              <a:rPr lang="en-US" altLang="zh-CN" sz="1600" dirty="0"/>
              <a:t>QQ </a:t>
            </a:r>
            <a:r>
              <a:rPr lang="zh-CN" altLang="en-US" sz="1600" dirty="0"/>
              <a:t>群发布讲堂录屏 </a:t>
            </a:r>
            <a:r>
              <a:rPr lang="en-US" altLang="zh-CN" sz="1600" dirty="0"/>
              <a:t>&amp; </a:t>
            </a:r>
            <a:r>
              <a:rPr lang="zh-CN" altLang="en-US" sz="1600" dirty="0"/>
              <a:t>其他材料</a:t>
            </a:r>
            <a:endParaRPr lang="en-US" altLang="zh-CN" sz="1600" dirty="0"/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1600" dirty="0"/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时间安排：</a:t>
            </a:r>
            <a:endParaRPr lang="en-US" altLang="zh-CN" dirty="0"/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前 </a:t>
            </a:r>
            <a:r>
              <a:rPr lang="en-US" altLang="zh-CN" sz="1600" dirty="0"/>
              <a:t>20min</a:t>
            </a:r>
            <a:r>
              <a:rPr lang="zh-CN" altLang="en-US" sz="1600" dirty="0"/>
              <a:t>：梳理整本书的思想脉络</a:t>
            </a:r>
            <a:endParaRPr lang="en-US" altLang="zh-CN" sz="1600" dirty="0"/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其余时间：基于题目串讲核心考点</a:t>
            </a:r>
            <a:endParaRPr lang="en-US" altLang="zh-CN" sz="1600" dirty="0"/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讲座后：可以找我答疑，但不保证会🤣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53E041-57E0-443D-BD12-76AE5CDDDDDF}"/>
              </a:ext>
            </a:extLst>
          </p:cNvPr>
          <p:cNvSpPr/>
          <p:nvPr/>
        </p:nvSpPr>
        <p:spPr>
          <a:xfrm>
            <a:off x="653143" y="316879"/>
            <a:ext cx="8154954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dirty="0"/>
              <a:t>欢迎参加青苗讲堂（信号与系统）</a:t>
            </a:r>
            <a:br>
              <a:rPr lang="en-US" altLang="zh-CN" dirty="0"/>
            </a:br>
            <a:r>
              <a:rPr lang="en-US" altLang="zh-CN" dirty="0"/>
              <a:t>2022.06.09 19:00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20:30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09019106 </a:t>
            </a:r>
            <a:r>
              <a:rPr lang="zh-CN" altLang="en-US" dirty="0"/>
              <a:t>牟倪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7AC573-3B2A-4DD7-B34C-6B362C112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6" b="8436"/>
          <a:stretch/>
        </p:blipFill>
        <p:spPr>
          <a:xfrm>
            <a:off x="8238931" y="1486043"/>
            <a:ext cx="3299926" cy="48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7855-D2EE-41F8-9EED-7479CD76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40" y="205255"/>
            <a:ext cx="10515600" cy="89651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基于大数据</a:t>
            </a:r>
            <a:r>
              <a:rPr lang="zh-CN" altLang="en-US" sz="2400" dirty="0"/>
              <a:t>（并不）</a:t>
            </a:r>
            <a:r>
              <a:rPr lang="zh-CN" altLang="en-US" sz="3600" dirty="0"/>
              <a:t>的题型分析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AD11E5-4A39-4E5C-8498-D2789041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1483"/>
              </p:ext>
            </p:extLst>
          </p:nvPr>
        </p:nvGraphicFramePr>
        <p:xfrm>
          <a:off x="601040" y="2609109"/>
          <a:ext cx="11180242" cy="17780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1172028">
                  <a:extLst>
                    <a:ext uri="{9D8B030D-6E8A-4147-A177-3AD203B41FA5}">
                      <a16:colId xmlns:a16="http://schemas.microsoft.com/office/drawing/2014/main" val="4180386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763959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8292690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95128765"/>
                    </a:ext>
                  </a:extLst>
                </a:gridCol>
                <a:gridCol w="1173487">
                  <a:extLst>
                    <a:ext uri="{9D8B030D-6E8A-4147-A177-3AD203B41FA5}">
                      <a16:colId xmlns:a16="http://schemas.microsoft.com/office/drawing/2014/main" val="2747723461"/>
                    </a:ext>
                  </a:extLst>
                </a:gridCol>
                <a:gridCol w="1038082">
                  <a:extLst>
                    <a:ext uri="{9D8B030D-6E8A-4147-A177-3AD203B41FA5}">
                      <a16:colId xmlns:a16="http://schemas.microsoft.com/office/drawing/2014/main" val="591317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924707132"/>
                    </a:ext>
                  </a:extLst>
                </a:gridCol>
                <a:gridCol w="1038082">
                  <a:extLst>
                    <a:ext uri="{9D8B030D-6E8A-4147-A177-3AD203B41FA5}">
                      <a16:colId xmlns:a16="http://schemas.microsoft.com/office/drawing/2014/main" val="3179804692"/>
                    </a:ext>
                  </a:extLst>
                </a:gridCol>
                <a:gridCol w="1035419">
                  <a:extLst>
                    <a:ext uri="{9D8B030D-6E8A-4147-A177-3AD203B41FA5}">
                      <a16:colId xmlns:a16="http://schemas.microsoft.com/office/drawing/2014/main" val="416512503"/>
                    </a:ext>
                  </a:extLst>
                </a:gridCol>
                <a:gridCol w="1043144">
                  <a:extLst>
                    <a:ext uri="{9D8B030D-6E8A-4147-A177-3AD203B41FA5}">
                      <a16:colId xmlns:a16="http://schemas.microsoft.com/office/drawing/2014/main" val="73386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判断系统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LTI </a:t>
                      </a:r>
                      <a:r>
                        <a:rPr lang="zh-CN" altLang="en-US" sz="1400" dirty="0"/>
                        <a:t>因果性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手撕卷积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系统级联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求输出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利用卷积性质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求输出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画</a:t>
                      </a:r>
                      <a:r>
                        <a:rPr lang="en-US" altLang="zh-CN" sz="1400" dirty="0"/>
                        <a:t>Ⅱ</a:t>
                      </a:r>
                      <a:r>
                        <a:rPr lang="zh-CN" altLang="en-US" sz="1400" dirty="0"/>
                        <a:t>型框图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连续傅里叶级数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性质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常用</a:t>
                      </a:r>
                      <a:r>
                        <a:rPr lang="en-US" altLang="zh-CN" sz="1400" dirty="0"/>
                        <a:t>CTFT/</a:t>
                      </a:r>
                      <a:r>
                        <a:rPr lang="zh-CN" altLang="en-US" sz="1400" dirty="0"/>
                        <a:t>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周期信号 </a:t>
                      </a:r>
                      <a:r>
                        <a:rPr lang="en-US" altLang="zh-CN" sz="1400" dirty="0"/>
                        <a:t>CTFT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CTFT</a:t>
                      </a:r>
                      <a:r>
                        <a:rPr lang="zh-CN" altLang="en-US" sz="1400" dirty="0"/>
                        <a:t>性质求响应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离散傅里叶级数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56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6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性质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常用</a:t>
                      </a:r>
                      <a:r>
                        <a:rPr lang="en-US" altLang="zh-CN" sz="1400" dirty="0"/>
                        <a:t>DTFT/</a:t>
                      </a:r>
                      <a:r>
                        <a:rPr lang="zh-CN" altLang="en-US" sz="1400" dirty="0"/>
                        <a:t>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调制与解调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频谱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奈奎斯特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采样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手撕</a:t>
                      </a:r>
                      <a:r>
                        <a:rPr lang="en-US" altLang="zh-CN" sz="1400" dirty="0"/>
                        <a:t>DFT/DFT</a:t>
                      </a:r>
                      <a:r>
                        <a:rPr lang="zh-CN" altLang="en-US" sz="1400" dirty="0"/>
                        <a:t>算线性卷积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性质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常用</a:t>
                      </a:r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z</a:t>
                      </a:r>
                      <a:r>
                        <a:rPr lang="zh-CN" altLang="en-US" sz="1400" dirty="0"/>
                        <a:t>变换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</a:t>
                      </a:r>
                      <a:r>
                        <a:rPr lang="zh-CN" altLang="en-US" sz="1400" dirty="0"/>
                        <a:t>反变换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初值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终值定理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增量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线性系统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67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59872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B6A2045-FC07-4B93-B0DF-57E1C9AFD97C}"/>
              </a:ext>
            </a:extLst>
          </p:cNvPr>
          <p:cNvSpPr/>
          <p:nvPr/>
        </p:nvSpPr>
        <p:spPr>
          <a:xfrm>
            <a:off x="601040" y="2181227"/>
            <a:ext cx="6282489" cy="401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19</a:t>
            </a:r>
            <a:r>
              <a:rPr lang="zh-CN" altLang="en-US" dirty="0"/>
              <a:t>级作业题（王世杰老师班，貌似</a:t>
            </a:r>
            <a:r>
              <a:rPr lang="en-US" altLang="zh-CN" dirty="0"/>
              <a:t>20</a:t>
            </a:r>
            <a:r>
              <a:rPr lang="zh-CN" altLang="en-US" dirty="0"/>
              <a:t>级课件没有修改）：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A7D0A-305D-464A-8C6E-C7C163FF7BF4}"/>
              </a:ext>
            </a:extLst>
          </p:cNvPr>
          <p:cNvSpPr/>
          <p:nvPr/>
        </p:nvSpPr>
        <p:spPr>
          <a:xfrm>
            <a:off x="601040" y="4689560"/>
            <a:ext cx="4753224" cy="401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往年考题（回忆版，不一定完整准确）：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909429-E48E-4CAC-BFB3-928C4EAA720D}"/>
              </a:ext>
            </a:extLst>
          </p:cNvPr>
          <p:cNvSpPr/>
          <p:nvPr/>
        </p:nvSpPr>
        <p:spPr>
          <a:xfrm>
            <a:off x="601040" y="1232403"/>
            <a:ext cx="8502570" cy="73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首先，往年经验：都是大题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不过，听说</a:t>
            </a:r>
            <a:r>
              <a:rPr lang="en-US" altLang="zh-CN" dirty="0"/>
              <a:t>20</a:t>
            </a:r>
            <a:r>
              <a:rPr lang="zh-CN" altLang="en-US" dirty="0"/>
              <a:t>级很多课都大改了，所以不能断言</a:t>
            </a:r>
            <a:endParaRPr lang="en-US" altLang="zh-CN" sz="16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239BB7-E359-494B-9CFB-B353A81A3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06340"/>
              </p:ext>
            </p:extLst>
          </p:nvPr>
        </p:nvGraphicFramePr>
        <p:xfrm>
          <a:off x="601040" y="5090824"/>
          <a:ext cx="11354093" cy="1484668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399318">
                  <a:extLst>
                    <a:ext uri="{9D8B030D-6E8A-4147-A177-3AD203B41FA5}">
                      <a16:colId xmlns:a16="http://schemas.microsoft.com/office/drawing/2014/main" val="72692645"/>
                    </a:ext>
                  </a:extLst>
                </a:gridCol>
                <a:gridCol w="802979">
                  <a:extLst>
                    <a:ext uri="{9D8B030D-6E8A-4147-A177-3AD203B41FA5}">
                      <a16:colId xmlns:a16="http://schemas.microsoft.com/office/drawing/2014/main" val="181257797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1803861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1570532"/>
                    </a:ext>
                  </a:extLst>
                </a:gridCol>
                <a:gridCol w="659590">
                  <a:extLst>
                    <a:ext uri="{9D8B030D-6E8A-4147-A177-3AD203B41FA5}">
                      <a16:colId xmlns:a16="http://schemas.microsoft.com/office/drawing/2014/main" val="1732915346"/>
                    </a:ext>
                  </a:extLst>
                </a:gridCol>
                <a:gridCol w="516200">
                  <a:extLst>
                    <a:ext uri="{9D8B030D-6E8A-4147-A177-3AD203B41FA5}">
                      <a16:colId xmlns:a16="http://schemas.microsoft.com/office/drawing/2014/main" val="3176395993"/>
                    </a:ext>
                  </a:extLst>
                </a:gridCol>
                <a:gridCol w="802979">
                  <a:extLst>
                    <a:ext uri="{9D8B030D-6E8A-4147-A177-3AD203B41FA5}">
                      <a16:colId xmlns:a16="http://schemas.microsoft.com/office/drawing/2014/main" val="3750113374"/>
                    </a:ext>
                  </a:extLst>
                </a:gridCol>
                <a:gridCol w="744074">
                  <a:extLst>
                    <a:ext uri="{9D8B030D-6E8A-4147-A177-3AD203B41FA5}">
                      <a16:colId xmlns:a16="http://schemas.microsoft.com/office/drawing/2014/main" val="41951287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50566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98046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49329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64002954"/>
                    </a:ext>
                  </a:extLst>
                </a:gridCol>
                <a:gridCol w="533606">
                  <a:extLst>
                    <a:ext uri="{9D8B030D-6E8A-4147-A177-3AD203B41FA5}">
                      <a16:colId xmlns:a16="http://schemas.microsoft.com/office/drawing/2014/main" val="2186638590"/>
                    </a:ext>
                  </a:extLst>
                </a:gridCol>
                <a:gridCol w="706118">
                  <a:extLst>
                    <a:ext uri="{9D8B030D-6E8A-4147-A177-3AD203B41FA5}">
                      <a16:colId xmlns:a16="http://schemas.microsoft.com/office/drawing/2014/main" val="3904334289"/>
                    </a:ext>
                  </a:extLst>
                </a:gridCol>
                <a:gridCol w="527730">
                  <a:extLst>
                    <a:ext uri="{9D8B030D-6E8A-4147-A177-3AD203B41FA5}">
                      <a16:colId xmlns:a16="http://schemas.microsoft.com/office/drawing/2014/main" val="733860388"/>
                    </a:ext>
                  </a:extLst>
                </a:gridCol>
                <a:gridCol w="512864">
                  <a:extLst>
                    <a:ext uri="{9D8B030D-6E8A-4147-A177-3AD203B41FA5}">
                      <a16:colId xmlns:a16="http://schemas.microsoft.com/office/drawing/2014/main" val="1771556666"/>
                    </a:ext>
                  </a:extLst>
                </a:gridCol>
                <a:gridCol w="547063">
                  <a:extLst>
                    <a:ext uri="{9D8B030D-6E8A-4147-A177-3AD203B41FA5}">
                      <a16:colId xmlns:a16="http://schemas.microsoft.com/office/drawing/2014/main" val="2653732623"/>
                    </a:ext>
                  </a:extLst>
                </a:gridCol>
                <a:gridCol w="605572">
                  <a:extLst>
                    <a:ext uri="{9D8B030D-6E8A-4147-A177-3AD203B41FA5}">
                      <a16:colId xmlns:a16="http://schemas.microsoft.com/office/drawing/2014/main" val="375362506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25028550"/>
                    </a:ext>
                  </a:extLst>
                </a:gridCol>
              </a:tblGrid>
              <a:tr h="51266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通用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时域分析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频域连续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离散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 </a:t>
                      </a:r>
                      <a:r>
                        <a:rPr lang="zh-CN" altLang="en-US" sz="1600" dirty="0"/>
                        <a:t>变换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调制解调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misc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656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框图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解微分差分方程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简单系统级联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波形图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（圆周）卷积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单纯</a:t>
                      </a:r>
                      <a:r>
                        <a:rPr lang="en-US" altLang="zh-CN" sz="1200" dirty="0"/>
                        <a:t>CTFT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周期信号的</a:t>
                      </a:r>
                      <a:r>
                        <a:rPr lang="en-US" altLang="zh-CN" sz="1200" dirty="0"/>
                        <a:t>CTFT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CTFT</a:t>
                      </a:r>
                      <a:r>
                        <a:rPr lang="zh-CN" altLang="en-US" sz="1200" dirty="0"/>
                        <a:t>解</a:t>
                      </a:r>
                      <a:r>
                        <a:rPr lang="en-US" altLang="zh-CN" sz="1200" dirty="0"/>
                        <a:t>LTI</a:t>
                      </a:r>
                      <a:r>
                        <a:rPr lang="zh-CN" altLang="en-US" sz="12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单纯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z</a:t>
                      </a:r>
                      <a:r>
                        <a:rPr lang="zh-CN" altLang="en-US" sz="1200" dirty="0"/>
                        <a:t>变换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解</a:t>
                      </a:r>
                      <a:r>
                        <a:rPr lang="en-US" altLang="zh-CN" sz="1200" dirty="0"/>
                        <a:t>LTI</a:t>
                      </a:r>
                      <a:r>
                        <a:rPr lang="zh-CN" altLang="en-US" sz="12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零极点图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系统性质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z</a:t>
                      </a:r>
                      <a:r>
                        <a:rPr lang="zh-CN" altLang="en-US" sz="1200" dirty="0"/>
                        <a:t>反变换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增量线性系统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画频谱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求表达式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FFT</a:t>
                      </a:r>
                      <a:r>
                        <a:rPr lang="zh-CN" altLang="en-US" sz="1200" dirty="0"/>
                        <a:t>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奈奎斯特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前几章的证明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8530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7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EDDF9-4323-4E1A-99BD-F8867AF6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41"/>
            <a:ext cx="10515600" cy="9144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考试重点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（假设仍然都是大题，考察可能性从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0EAE-1A0A-4C18-8779-DEF40514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5180730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时域分析：</a:t>
            </a:r>
            <a:endParaRPr lang="en-US" altLang="zh-CN" sz="1400" dirty="0"/>
          </a:p>
          <a:p>
            <a:pPr lvl="1"/>
            <a:r>
              <a:rPr lang="zh-CN" altLang="en-US" sz="1400" dirty="0"/>
              <a:t>手撕卷积（或许是圆周卷积）</a:t>
            </a:r>
            <a:r>
              <a:rPr lang="en-US" altLang="zh-CN" sz="1400" dirty="0">
                <a:solidFill>
                  <a:srgbClr val="C00000"/>
                </a:solidFill>
              </a:rPr>
              <a:t>【5】</a:t>
            </a:r>
          </a:p>
          <a:p>
            <a:pPr lvl="1"/>
            <a:r>
              <a:rPr lang="zh-CN" altLang="en-US" sz="1400" dirty="0"/>
              <a:t>画系统框图（或者后面分析 </a:t>
            </a:r>
            <a:r>
              <a:rPr lang="en-US" altLang="zh-CN" sz="1400" dirty="0"/>
              <a:t>LTI </a:t>
            </a:r>
            <a:r>
              <a:rPr lang="zh-CN" altLang="en-US" sz="1400" dirty="0"/>
              <a:t>系统时，顺便有一小问画框图）</a:t>
            </a:r>
            <a:r>
              <a:rPr lang="en-US" altLang="zh-CN" sz="1400" dirty="0">
                <a:solidFill>
                  <a:srgbClr val="C00000"/>
                </a:solidFill>
              </a:rPr>
              <a:t>【5】</a:t>
            </a:r>
          </a:p>
          <a:p>
            <a:pPr lvl="1"/>
            <a:r>
              <a:rPr lang="zh-CN" altLang="en-US" sz="1400" dirty="0"/>
              <a:t>证明题（比如证明 </a:t>
            </a:r>
            <a:r>
              <a:rPr lang="en-US" altLang="zh-CN" sz="1400" dirty="0"/>
              <a:t>h(t) </a:t>
            </a:r>
            <a:r>
              <a:rPr lang="zh-CN" altLang="en-US" sz="1400" dirty="0"/>
              <a:t>满足 </a:t>
            </a:r>
            <a:r>
              <a:rPr lang="en-US" altLang="zh-CN" sz="1400" dirty="0"/>
              <a:t>xx </a:t>
            </a:r>
            <a:r>
              <a:rPr lang="zh-CN" altLang="en-US" sz="1400" dirty="0"/>
              <a:t>性质</a:t>
            </a:r>
            <a:r>
              <a:rPr lang="en-US" altLang="zh-CN" sz="1400" dirty="0">
                <a:sym typeface="Wingdings" panose="05000000000000000000" pitchFamily="2" charset="2"/>
              </a:rPr>
              <a:t>=&gt;</a:t>
            </a:r>
            <a:r>
              <a:rPr lang="zh-CN" altLang="en-US" sz="1400" dirty="0">
                <a:sym typeface="Wingdings" panose="05000000000000000000" pitchFamily="2" charset="2"/>
              </a:rPr>
              <a:t>系统满足 </a:t>
            </a:r>
            <a:r>
              <a:rPr lang="en-US" altLang="zh-CN" sz="1400" dirty="0">
                <a:sym typeface="Wingdings" panose="05000000000000000000" pitchFamily="2" charset="2"/>
              </a:rPr>
              <a:t>xx </a:t>
            </a:r>
            <a:r>
              <a:rPr lang="zh-CN" altLang="en-US" sz="1400" dirty="0">
                <a:sym typeface="Wingdings" panose="05000000000000000000" pitchFamily="2" charset="2"/>
              </a:rPr>
              <a:t>性质，如稳定性 因果性</a:t>
            </a:r>
            <a:r>
              <a:rPr lang="zh-CN" altLang="en-US" sz="1400" dirty="0"/>
              <a:t>）</a:t>
            </a:r>
            <a:r>
              <a:rPr lang="en-US" altLang="zh-CN" sz="1400" dirty="0"/>
              <a:t>【1】</a:t>
            </a:r>
          </a:p>
          <a:p>
            <a:r>
              <a:rPr lang="zh-CN" altLang="en-US" sz="1400" dirty="0"/>
              <a:t>频域分析：</a:t>
            </a:r>
            <a:endParaRPr lang="en-US" altLang="zh-CN" sz="1400" dirty="0"/>
          </a:p>
          <a:p>
            <a:pPr lvl="1"/>
            <a:r>
              <a:rPr lang="zh-CN" altLang="en-US" sz="1400" dirty="0"/>
              <a:t>单纯的 </a:t>
            </a:r>
            <a:r>
              <a:rPr lang="en-US" altLang="zh-CN" sz="1400" dirty="0"/>
              <a:t>CTFT</a:t>
            </a:r>
            <a:r>
              <a:rPr lang="en-US" altLang="zh-CN" sz="1400" dirty="0">
                <a:solidFill>
                  <a:srgbClr val="0070C0"/>
                </a:solidFill>
              </a:rPr>
              <a:t>【3】</a:t>
            </a:r>
          </a:p>
          <a:p>
            <a:pPr lvl="1"/>
            <a:r>
              <a:rPr lang="en-US" altLang="zh-CN" sz="1400" dirty="0"/>
              <a:t>CTFT </a:t>
            </a:r>
            <a:r>
              <a:rPr lang="zh-CN" altLang="en-US" sz="1400" dirty="0"/>
              <a:t>解 </a:t>
            </a:r>
            <a:r>
              <a:rPr lang="en-US" altLang="zh-CN" sz="1400" dirty="0"/>
              <a:t>LTI </a:t>
            </a:r>
            <a:r>
              <a:rPr lang="zh-CN" altLang="en-US" sz="1400" dirty="0"/>
              <a:t>系统（</a:t>
            </a:r>
            <a:r>
              <a:rPr lang="en-US" altLang="zh-CN" sz="1400" dirty="0"/>
              <a:t>h(t) H(Ω) </a:t>
            </a:r>
            <a:r>
              <a:rPr lang="zh-CN" altLang="en-US" sz="1400" dirty="0"/>
              <a:t>系统方程 给</a:t>
            </a:r>
            <a:r>
              <a:rPr lang="en-US" altLang="zh-CN" sz="1400" dirty="0"/>
              <a:t>x</a:t>
            </a:r>
            <a:r>
              <a:rPr lang="zh-CN" altLang="en-US" sz="1400" dirty="0"/>
              <a:t>求</a:t>
            </a:r>
            <a:r>
              <a:rPr lang="en-US" altLang="zh-CN" sz="1400" dirty="0"/>
              <a:t>y </a:t>
            </a:r>
            <a:r>
              <a:rPr lang="zh-CN" altLang="en-US" sz="1400" dirty="0"/>
              <a:t>等）</a:t>
            </a:r>
            <a:r>
              <a:rPr lang="en-US" altLang="zh-CN" sz="1400" dirty="0">
                <a:solidFill>
                  <a:srgbClr val="00B050"/>
                </a:solidFill>
              </a:rPr>
              <a:t>【4】</a:t>
            </a:r>
          </a:p>
          <a:p>
            <a:pPr lvl="1"/>
            <a:r>
              <a:rPr lang="zh-CN" altLang="en-US" sz="1400" dirty="0"/>
              <a:t>单纯 </a:t>
            </a:r>
            <a:r>
              <a:rPr lang="en-US" altLang="zh-CN" sz="1400" dirty="0"/>
              <a:t>DTFT</a:t>
            </a:r>
            <a:r>
              <a:rPr lang="zh-CN" altLang="en-US" sz="1400" dirty="0"/>
              <a:t>，或 </a:t>
            </a:r>
            <a:r>
              <a:rPr lang="en-US" altLang="zh-CN" sz="1400" dirty="0"/>
              <a:t>DTFT </a:t>
            </a:r>
            <a:r>
              <a:rPr lang="zh-CN" altLang="en-US" sz="1400" dirty="0"/>
              <a:t>解 </a:t>
            </a:r>
            <a:r>
              <a:rPr lang="en-US" altLang="zh-CN" sz="1400" dirty="0"/>
              <a:t>LTI </a:t>
            </a:r>
            <a:r>
              <a:rPr lang="zh-CN" altLang="en-US" sz="1400" dirty="0"/>
              <a:t>系统（其实感觉离散考的蛮少，但仍然建议复习一下）</a:t>
            </a:r>
            <a:r>
              <a:rPr lang="en-US" altLang="zh-CN" sz="1400" dirty="0">
                <a:solidFill>
                  <a:srgbClr val="0070C0"/>
                </a:solidFill>
              </a:rPr>
              <a:t>【3】</a:t>
            </a:r>
          </a:p>
          <a:p>
            <a:pPr lvl="1"/>
            <a:r>
              <a:rPr lang="zh-CN" altLang="en-US" sz="1400" dirty="0"/>
              <a:t>周期信号的 </a:t>
            </a:r>
            <a:r>
              <a:rPr lang="en-US" altLang="zh-CN" sz="1400" dirty="0"/>
              <a:t>CTFT / DTFT【2】</a:t>
            </a:r>
          </a:p>
          <a:p>
            <a:pPr lvl="1"/>
            <a:r>
              <a:rPr lang="zh-CN" altLang="en-US" sz="1400" dirty="0"/>
              <a:t>证明题（比如证明 </a:t>
            </a:r>
            <a:r>
              <a:rPr lang="en-US" altLang="zh-CN" sz="1400" dirty="0"/>
              <a:t>CTFT DTFT </a:t>
            </a:r>
            <a:r>
              <a:rPr lang="zh-CN" altLang="en-US" sz="1400" dirty="0"/>
              <a:t>性质，尤其帕斯瓦尔定理）</a:t>
            </a:r>
            <a:r>
              <a:rPr lang="en-US" altLang="zh-CN" sz="1400" dirty="0"/>
              <a:t>【2】</a:t>
            </a:r>
          </a:p>
          <a:p>
            <a:r>
              <a:rPr lang="zh-CN" altLang="en-US" sz="1400" dirty="0"/>
              <a:t>应用：</a:t>
            </a:r>
            <a:endParaRPr lang="en-US" altLang="zh-CN" sz="1400" dirty="0"/>
          </a:p>
          <a:p>
            <a:pPr lvl="1"/>
            <a:r>
              <a:rPr lang="zh-CN" altLang="en-US" sz="1400" dirty="0"/>
              <a:t>奈奎斯特采样定理</a:t>
            </a:r>
            <a:r>
              <a:rPr lang="en-US" altLang="zh-CN" sz="1400" dirty="0">
                <a:solidFill>
                  <a:srgbClr val="00B050"/>
                </a:solidFill>
              </a:rPr>
              <a:t>【4】</a:t>
            </a:r>
          </a:p>
          <a:p>
            <a:pPr lvl="1"/>
            <a:r>
              <a:rPr lang="zh-CN" altLang="en-US" sz="1400" dirty="0"/>
              <a:t>调制解调，画频谱或给出表达式</a:t>
            </a:r>
            <a:r>
              <a:rPr lang="en-US" altLang="zh-CN" sz="1400" dirty="0">
                <a:solidFill>
                  <a:srgbClr val="C00000"/>
                </a:solidFill>
              </a:rPr>
              <a:t>【5】</a:t>
            </a:r>
          </a:p>
          <a:p>
            <a:pPr lvl="1"/>
            <a:r>
              <a:rPr lang="zh-CN" altLang="en-US" sz="1400" dirty="0"/>
              <a:t>手撕 </a:t>
            </a:r>
            <a:r>
              <a:rPr lang="en-US" altLang="zh-CN" sz="1400" dirty="0"/>
              <a:t>FFT</a:t>
            </a:r>
            <a:r>
              <a:rPr lang="zh-CN" altLang="en-US" sz="1400" dirty="0"/>
              <a:t>，或 </a:t>
            </a:r>
            <a:r>
              <a:rPr lang="en-US" altLang="zh-CN" sz="1400" dirty="0"/>
              <a:t>FFT </a:t>
            </a:r>
            <a:r>
              <a:rPr lang="zh-CN" altLang="en-US" sz="1400" dirty="0"/>
              <a:t>证明题（并且求时间复杂度）</a:t>
            </a:r>
            <a:r>
              <a:rPr lang="en-US" altLang="zh-CN" sz="1400" dirty="0">
                <a:solidFill>
                  <a:srgbClr val="0070C0"/>
                </a:solidFill>
              </a:rPr>
              <a:t>【3】</a:t>
            </a:r>
          </a:p>
          <a:p>
            <a:r>
              <a:rPr lang="en-US" altLang="zh-CN" sz="1400" dirty="0"/>
              <a:t>z </a:t>
            </a:r>
            <a:r>
              <a:rPr lang="zh-CN" altLang="en-US" sz="1400" dirty="0"/>
              <a:t>域分析：</a:t>
            </a:r>
            <a:endParaRPr lang="en-US" altLang="zh-CN" sz="1400" dirty="0"/>
          </a:p>
          <a:p>
            <a:pPr lvl="1"/>
            <a:r>
              <a:rPr lang="zh-CN" altLang="en-US" sz="1400" dirty="0"/>
              <a:t>双边 </a:t>
            </a:r>
            <a:r>
              <a:rPr lang="en-US" altLang="zh-CN" sz="1400" dirty="0"/>
              <a:t>z </a:t>
            </a:r>
            <a:r>
              <a:rPr lang="zh-CN" altLang="en-US" sz="1400" dirty="0"/>
              <a:t>变换解 </a:t>
            </a:r>
            <a:r>
              <a:rPr lang="en-US" altLang="zh-CN" sz="1400" dirty="0"/>
              <a:t>LTI </a:t>
            </a:r>
            <a:r>
              <a:rPr lang="zh-CN" altLang="en-US" sz="1400" dirty="0"/>
              <a:t>系统（</a:t>
            </a:r>
            <a:r>
              <a:rPr lang="en-US" altLang="zh-CN" sz="1400" dirty="0"/>
              <a:t>h(n) H(z) </a:t>
            </a:r>
            <a:r>
              <a:rPr lang="zh-CN" altLang="en-US" sz="1400" dirty="0"/>
              <a:t>系统方程 系统稳定性因果性 零极点图 给</a:t>
            </a:r>
            <a:r>
              <a:rPr lang="en-US" altLang="zh-CN" sz="1400" dirty="0"/>
              <a:t>x</a:t>
            </a:r>
            <a:r>
              <a:rPr lang="zh-CN" altLang="en-US" sz="1400" dirty="0"/>
              <a:t>求</a:t>
            </a:r>
            <a:r>
              <a:rPr lang="en-US" altLang="zh-CN" sz="1400" dirty="0"/>
              <a:t>y </a:t>
            </a:r>
            <a:r>
              <a:rPr lang="zh-CN" altLang="en-US" sz="1400" dirty="0"/>
              <a:t>等）</a:t>
            </a:r>
            <a:r>
              <a:rPr lang="en-US" altLang="zh-CN" sz="1400" dirty="0">
                <a:solidFill>
                  <a:srgbClr val="00B050"/>
                </a:solidFill>
              </a:rPr>
              <a:t>【4】</a:t>
            </a:r>
          </a:p>
          <a:p>
            <a:pPr lvl="1"/>
            <a:r>
              <a:rPr lang="en-US" altLang="zh-CN" sz="1400" dirty="0"/>
              <a:t>z </a:t>
            </a:r>
            <a:r>
              <a:rPr lang="zh-CN" altLang="en-US" sz="1400" dirty="0"/>
              <a:t>反变换</a:t>
            </a:r>
            <a:r>
              <a:rPr lang="en-US" altLang="zh-CN" sz="1400" dirty="0"/>
              <a:t>【2】</a:t>
            </a:r>
          </a:p>
          <a:p>
            <a:pPr lvl="1"/>
            <a:r>
              <a:rPr lang="zh-CN" altLang="en-US" sz="1400" dirty="0"/>
              <a:t>证明 </a:t>
            </a:r>
            <a:r>
              <a:rPr lang="en-US" altLang="zh-CN" sz="1400" dirty="0"/>
              <a:t>z </a:t>
            </a:r>
            <a:r>
              <a:rPr lang="zh-CN" altLang="en-US" sz="1400" dirty="0"/>
              <a:t>变换性质（尤其初值定理 终值定理，感觉这两个超重要）</a:t>
            </a:r>
            <a:r>
              <a:rPr lang="en-US" altLang="zh-CN" sz="1400" dirty="0"/>
              <a:t>【2】</a:t>
            </a:r>
          </a:p>
          <a:p>
            <a:pPr lvl="1"/>
            <a:r>
              <a:rPr lang="zh-CN" altLang="en-US" sz="1400" dirty="0"/>
              <a:t>单边 </a:t>
            </a:r>
            <a:r>
              <a:rPr lang="en-US" altLang="zh-CN" sz="1400" dirty="0"/>
              <a:t>z </a:t>
            </a:r>
            <a:r>
              <a:rPr lang="zh-CN" altLang="en-US" sz="1400" dirty="0"/>
              <a:t>变换 增量线性系统</a:t>
            </a:r>
            <a:r>
              <a:rPr lang="en-US" altLang="zh-CN" sz="1400" dirty="0">
                <a:solidFill>
                  <a:srgbClr val="0070C0"/>
                </a:solidFill>
              </a:rPr>
              <a:t>【3】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030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1.1 </a:t>
            </a:r>
            <a:r>
              <a:rPr lang="zh-CN" altLang="en-US" sz="3600" dirty="0"/>
              <a:t>手撕（普通 </a:t>
            </a:r>
            <a:r>
              <a:rPr lang="en-US" altLang="zh-CN" sz="3600" dirty="0"/>
              <a:t>/ </a:t>
            </a:r>
            <a:r>
              <a:rPr lang="zh-CN" altLang="en-US" sz="3600" dirty="0"/>
              <a:t>圆周）卷积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AFC5D0-8D38-4C1A-8190-7FCEF47D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2" y="1108989"/>
            <a:ext cx="7867650" cy="1666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78FB95-CB71-42A0-987E-38D76204F0BA}"/>
              </a:ext>
            </a:extLst>
          </p:cNvPr>
          <p:cNvSpPr txBox="1"/>
          <p:nvPr/>
        </p:nvSpPr>
        <p:spPr>
          <a:xfrm>
            <a:off x="5735452" y="1675372"/>
            <a:ext cx="6303905" cy="7336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N=4</a:t>
            </a:r>
            <a:r>
              <a:rPr lang="zh-CN" altLang="en-US" dirty="0"/>
              <a:t>：认为它们以 </a:t>
            </a:r>
            <a:r>
              <a:rPr lang="en-US" altLang="zh-CN" dirty="0"/>
              <a:t>4 </a:t>
            </a:r>
            <a:r>
              <a:rPr lang="zh-CN" altLang="en-US" dirty="0"/>
              <a:t>为周期，最后也会得到一个 </a:t>
            </a:r>
            <a:r>
              <a:rPr lang="en-US" altLang="zh-CN" dirty="0"/>
              <a:t>4 </a:t>
            </a:r>
            <a:r>
              <a:rPr lang="zh-CN" altLang="en-US" dirty="0"/>
              <a:t>点序列。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f2</a:t>
            </a:r>
            <a:r>
              <a:rPr lang="en-US" altLang="zh-CN" dirty="0"/>
              <a:t> </a:t>
            </a:r>
            <a:r>
              <a:rPr lang="zh-CN" altLang="en-US" dirty="0"/>
              <a:t>不动，沿 </a:t>
            </a:r>
            <a:r>
              <a:rPr lang="en-US" altLang="zh-CN" dirty="0"/>
              <a:t>y </a:t>
            </a:r>
            <a:r>
              <a:rPr lang="zh-CN" altLang="en-US" dirty="0"/>
              <a:t>轴翻转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f1</a:t>
            </a:r>
            <a:r>
              <a:rPr lang="zh-CN" altLang="en-US" dirty="0"/>
              <a:t>，进行周期延拓，</a:t>
            </a:r>
            <a:r>
              <a:rPr lang="zh-CN" altLang="en-US" b="1" dirty="0"/>
              <a:t>平移 相乘 求和</a:t>
            </a:r>
            <a:r>
              <a:rPr lang="zh-CN" altLang="en-US" dirty="0"/>
              <a:t>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690C4D-B8EF-4D63-AB8A-682D7625CBDA}"/>
              </a:ext>
            </a:extLst>
          </p:cNvPr>
          <p:cNvGrpSpPr/>
          <p:nvPr/>
        </p:nvGrpSpPr>
        <p:grpSpPr>
          <a:xfrm>
            <a:off x="455166" y="2969294"/>
            <a:ext cx="3162634" cy="1399357"/>
            <a:chOff x="-1218097" y="3184275"/>
            <a:chExt cx="3162634" cy="1399357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04242AA-7EEA-4A1C-8ABC-6FF79335FC57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37351" y="3184275"/>
              <a:ext cx="0" cy="109158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62DB7DB-5728-4331-9E7B-5832A6303615}"/>
                </a:ext>
              </a:extLst>
            </p:cNvPr>
            <p:cNvCxnSpPr>
              <a:cxnSpLocks/>
            </p:cNvCxnSpPr>
            <p:nvPr/>
          </p:nvCxnSpPr>
          <p:spPr>
            <a:xfrm>
              <a:off x="-1218097" y="4282458"/>
              <a:ext cx="3162634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11B7360-2556-42C9-8EB6-53AFBC8D3266}"/>
                </a:ext>
              </a:extLst>
            </p:cNvPr>
            <p:cNvSpPr txBox="1"/>
            <p:nvPr/>
          </p:nvSpPr>
          <p:spPr>
            <a:xfrm>
              <a:off x="177692" y="4275855"/>
              <a:ext cx="31931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54477E-E765-4434-9E1A-D7B9E7CA672D}"/>
                </a:ext>
              </a:extLst>
            </p:cNvPr>
            <p:cNvSpPr txBox="1"/>
            <p:nvPr/>
          </p:nvSpPr>
          <p:spPr>
            <a:xfrm>
              <a:off x="959161" y="426925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8460DA-9B3A-4834-893B-A3DDB668FA85}"/>
                </a:ext>
              </a:extLst>
            </p:cNvPr>
            <p:cNvSpPr txBox="1"/>
            <p:nvPr/>
          </p:nvSpPr>
          <p:spPr>
            <a:xfrm>
              <a:off x="42078" y="318427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8A28C6-2942-4C5A-BA66-66BC4666752B}"/>
              </a:ext>
            </a:extLst>
          </p:cNvPr>
          <p:cNvCxnSpPr>
            <a:cxnSpLocks/>
          </p:cNvCxnSpPr>
          <p:nvPr/>
        </p:nvCxnSpPr>
        <p:spPr>
          <a:xfrm flipV="1">
            <a:off x="2010631" y="3277071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3F6CBE0-7B3D-43E4-AA39-D2B2653A959E}"/>
              </a:ext>
            </a:extLst>
          </p:cNvPr>
          <p:cNvCxnSpPr>
            <a:cxnSpLocks/>
          </p:cNvCxnSpPr>
          <p:nvPr/>
        </p:nvCxnSpPr>
        <p:spPr>
          <a:xfrm flipV="1">
            <a:off x="2344481" y="3277071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459BBC-CB0F-4F01-8B3C-F6F68F138211}"/>
              </a:ext>
            </a:extLst>
          </p:cNvPr>
          <p:cNvCxnSpPr>
            <a:cxnSpLocks/>
          </p:cNvCxnSpPr>
          <p:nvPr/>
        </p:nvCxnSpPr>
        <p:spPr>
          <a:xfrm flipV="1">
            <a:off x="2674681" y="3627048"/>
            <a:ext cx="0" cy="43382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EEDDD4-6846-4B1E-AB41-8A3D6A584A27}"/>
              </a:ext>
            </a:extLst>
          </p:cNvPr>
          <p:cNvCxnSpPr>
            <a:cxnSpLocks/>
          </p:cNvCxnSpPr>
          <p:nvPr/>
        </p:nvCxnSpPr>
        <p:spPr>
          <a:xfrm flipV="1">
            <a:off x="2994721" y="4054270"/>
            <a:ext cx="0" cy="13207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506659-432B-4875-B2EE-BC7F8B8C89E2}"/>
              </a:ext>
            </a:extLst>
          </p:cNvPr>
          <p:cNvGrpSpPr/>
          <p:nvPr/>
        </p:nvGrpSpPr>
        <p:grpSpPr>
          <a:xfrm>
            <a:off x="1079561" y="3277071"/>
            <a:ext cx="2195513" cy="805066"/>
            <a:chOff x="1050064" y="4449099"/>
            <a:chExt cx="2195513" cy="80506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3A48B1A-17C1-4B2D-884A-918C6703A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0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6E621B6-F599-43D0-B695-32FE59568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6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B06043D-08C2-40B0-BD57-9AC4B7F7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647" y="444909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B624E06-4FF1-43D9-90DD-1D78B1B89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844" y="445570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CB6C2A0-1B45-44A5-A3F8-D4AA069F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16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CE9DD9C-250C-4006-B393-B4B303372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52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F354AA7-682A-4642-AD1F-D6B66A075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7" y="446375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72897D-1B17-41AC-A72D-A66D3B875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0304" y="447036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79B0B31-617B-4B52-A913-BA08515EAF51}"/>
              </a:ext>
            </a:extLst>
          </p:cNvPr>
          <p:cNvGrpSpPr/>
          <p:nvPr/>
        </p:nvGrpSpPr>
        <p:grpSpPr>
          <a:xfrm>
            <a:off x="6182989" y="2913117"/>
            <a:ext cx="3162634" cy="1399357"/>
            <a:chOff x="-1218097" y="3184275"/>
            <a:chExt cx="3162634" cy="1399357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271B13E-DD15-4F72-A4F5-AEF7C8DB165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37351" y="3184275"/>
              <a:ext cx="0" cy="109158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1F756C9-1F00-411F-9FEA-195A7414D62A}"/>
                </a:ext>
              </a:extLst>
            </p:cNvPr>
            <p:cNvCxnSpPr>
              <a:cxnSpLocks/>
            </p:cNvCxnSpPr>
            <p:nvPr/>
          </p:nvCxnSpPr>
          <p:spPr>
            <a:xfrm>
              <a:off x="-1218097" y="4282458"/>
              <a:ext cx="3162634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720D2C-37AE-4489-9ADA-607BF3AEFC1B}"/>
                </a:ext>
              </a:extLst>
            </p:cNvPr>
            <p:cNvSpPr txBox="1"/>
            <p:nvPr/>
          </p:nvSpPr>
          <p:spPr>
            <a:xfrm>
              <a:off x="177692" y="4275855"/>
              <a:ext cx="31931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F4531CD-B8F9-4449-8DBD-DC8BC6AA4600}"/>
                </a:ext>
              </a:extLst>
            </p:cNvPr>
            <p:cNvSpPr txBox="1"/>
            <p:nvPr/>
          </p:nvSpPr>
          <p:spPr>
            <a:xfrm>
              <a:off x="959161" y="426925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F79F987-F86E-4BCA-85EF-92CD449BA545}"/>
                </a:ext>
              </a:extLst>
            </p:cNvPr>
            <p:cNvSpPr txBox="1"/>
            <p:nvPr/>
          </p:nvSpPr>
          <p:spPr>
            <a:xfrm>
              <a:off x="42078" y="318427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CD148A3-A39A-4B00-A4B1-0B254B4910F6}"/>
              </a:ext>
            </a:extLst>
          </p:cNvPr>
          <p:cNvCxnSpPr>
            <a:cxnSpLocks/>
          </p:cNvCxnSpPr>
          <p:nvPr/>
        </p:nvCxnSpPr>
        <p:spPr>
          <a:xfrm flipV="1">
            <a:off x="7738454" y="3220894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B6FF73D-277C-4555-B43F-FA2ACB3CAEB8}"/>
              </a:ext>
            </a:extLst>
          </p:cNvPr>
          <p:cNvCxnSpPr>
            <a:cxnSpLocks/>
          </p:cNvCxnSpPr>
          <p:nvPr/>
        </p:nvCxnSpPr>
        <p:spPr>
          <a:xfrm flipV="1">
            <a:off x="8057064" y="3220894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E64ABD-5372-4704-B75E-19B1BF8B49EB}"/>
              </a:ext>
            </a:extLst>
          </p:cNvPr>
          <p:cNvCxnSpPr>
            <a:cxnSpLocks/>
          </p:cNvCxnSpPr>
          <p:nvPr/>
        </p:nvCxnSpPr>
        <p:spPr>
          <a:xfrm flipV="1">
            <a:off x="8402504" y="3570871"/>
            <a:ext cx="0" cy="43382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38ED567-FB03-4737-841E-7A160DD5224C}"/>
              </a:ext>
            </a:extLst>
          </p:cNvPr>
          <p:cNvCxnSpPr>
            <a:cxnSpLocks/>
          </p:cNvCxnSpPr>
          <p:nvPr/>
        </p:nvCxnSpPr>
        <p:spPr>
          <a:xfrm flipV="1">
            <a:off x="8722544" y="3998093"/>
            <a:ext cx="0" cy="13207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CF4503-84FC-4EB7-8160-4C25B3787CB2}"/>
              </a:ext>
            </a:extLst>
          </p:cNvPr>
          <p:cNvGrpSpPr/>
          <p:nvPr/>
        </p:nvGrpSpPr>
        <p:grpSpPr>
          <a:xfrm>
            <a:off x="7130922" y="3220894"/>
            <a:ext cx="2195513" cy="805066"/>
            <a:chOff x="1050064" y="4449099"/>
            <a:chExt cx="2195513" cy="805066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74541DD-D9E6-4D85-AEA6-6BAFA8E0B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0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BDB25A1-C861-47A5-BB24-00AB68D2B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6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D7BB6A4-1C80-4B11-84F7-93E94CB4B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647" y="444909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DC7E1A-1DE5-4C19-8DFA-6732625C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844" y="445570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ADC9FA5-FFF2-4F8D-913D-DE2FE9A8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16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BDF0EFE-3A45-4647-B6AE-F7F01B8D8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500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1D9259-1DC0-40AF-ABC2-BDF70892A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7" y="446375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EF650DA-3072-47F9-899E-CA6B8CEF5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0304" y="447036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4B74188-B6CD-44A2-B98E-500ADB68BCE1}"/>
              </a:ext>
            </a:extLst>
          </p:cNvPr>
          <p:cNvGrpSpPr/>
          <p:nvPr/>
        </p:nvGrpSpPr>
        <p:grpSpPr>
          <a:xfrm>
            <a:off x="448121" y="4536899"/>
            <a:ext cx="3162634" cy="1399357"/>
            <a:chOff x="-1218097" y="3184275"/>
            <a:chExt cx="3162634" cy="1399357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3C66107-D77D-4283-9260-B249D6945B6C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337351" y="3184275"/>
              <a:ext cx="0" cy="109158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5E96E6C-3DF2-45C8-BD6A-C6AD2FED9375}"/>
                </a:ext>
              </a:extLst>
            </p:cNvPr>
            <p:cNvCxnSpPr>
              <a:cxnSpLocks/>
            </p:cNvCxnSpPr>
            <p:nvPr/>
          </p:nvCxnSpPr>
          <p:spPr>
            <a:xfrm>
              <a:off x="-1218097" y="4282458"/>
              <a:ext cx="3162634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DC71A88-0F3C-4313-9E33-F0E980945500}"/>
                </a:ext>
              </a:extLst>
            </p:cNvPr>
            <p:cNvSpPr txBox="1"/>
            <p:nvPr/>
          </p:nvSpPr>
          <p:spPr>
            <a:xfrm>
              <a:off x="177692" y="4275855"/>
              <a:ext cx="31931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AEF98EF-B084-455A-B9F4-EA1B39EA3620}"/>
                </a:ext>
              </a:extLst>
            </p:cNvPr>
            <p:cNvSpPr txBox="1"/>
            <p:nvPr/>
          </p:nvSpPr>
          <p:spPr>
            <a:xfrm>
              <a:off x="959161" y="426925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2B04824-46E9-4105-B73A-01FFCFAAFFCB}"/>
                </a:ext>
              </a:extLst>
            </p:cNvPr>
            <p:cNvSpPr txBox="1"/>
            <p:nvPr/>
          </p:nvSpPr>
          <p:spPr>
            <a:xfrm>
              <a:off x="42078" y="318427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85154C-8981-41EE-8DBA-41F91EDE4C18}"/>
              </a:ext>
            </a:extLst>
          </p:cNvPr>
          <p:cNvCxnSpPr>
            <a:cxnSpLocks/>
          </p:cNvCxnSpPr>
          <p:nvPr/>
        </p:nvCxnSpPr>
        <p:spPr>
          <a:xfrm flipV="1">
            <a:off x="2003586" y="4844676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4F4F904-40F8-42E4-9F8B-663E5862C6F7}"/>
              </a:ext>
            </a:extLst>
          </p:cNvPr>
          <p:cNvCxnSpPr>
            <a:cxnSpLocks/>
          </p:cNvCxnSpPr>
          <p:nvPr/>
        </p:nvCxnSpPr>
        <p:spPr>
          <a:xfrm flipV="1">
            <a:off x="2337436" y="4844676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6C4BB33-8339-41AF-A6E4-50D2276D1D6E}"/>
              </a:ext>
            </a:extLst>
          </p:cNvPr>
          <p:cNvCxnSpPr>
            <a:cxnSpLocks/>
          </p:cNvCxnSpPr>
          <p:nvPr/>
        </p:nvCxnSpPr>
        <p:spPr>
          <a:xfrm flipV="1">
            <a:off x="2652396" y="5194653"/>
            <a:ext cx="0" cy="43382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9AB6097-0D6E-4E27-9173-13241C1ACA16}"/>
              </a:ext>
            </a:extLst>
          </p:cNvPr>
          <p:cNvCxnSpPr>
            <a:cxnSpLocks/>
          </p:cNvCxnSpPr>
          <p:nvPr/>
        </p:nvCxnSpPr>
        <p:spPr>
          <a:xfrm flipV="1">
            <a:off x="2987676" y="5621875"/>
            <a:ext cx="0" cy="13207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64A77B8-58D5-4C0F-AE9C-E37E5DB762FC}"/>
              </a:ext>
            </a:extLst>
          </p:cNvPr>
          <p:cNvGrpSpPr/>
          <p:nvPr/>
        </p:nvGrpSpPr>
        <p:grpSpPr>
          <a:xfrm>
            <a:off x="1744412" y="4857883"/>
            <a:ext cx="2195513" cy="805066"/>
            <a:chOff x="1050064" y="4449099"/>
            <a:chExt cx="2195513" cy="805066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F408D5A-D5C2-4B76-9C18-8E5F8D1E9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0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4EA875B-1192-48BE-84E6-E1E44006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6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AF56C48-A0B9-4763-85B1-B0C5AF646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647" y="444909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86554EF-8418-49AE-92B6-66BC5F29B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844" y="445570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7137A17-99ED-44D2-954A-3A545FAEC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16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12DAD34-1A84-4E47-B101-0ABFA2179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52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8B558C3-D9DB-45AC-ADC7-3DA8D3EC2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7" y="446375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CBCEEBB-7E60-4293-846E-4DC0A9D58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0304" y="447036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BBBAC7E-D777-4CD5-B118-BFAE3D2D3D02}"/>
              </a:ext>
            </a:extLst>
          </p:cNvPr>
          <p:cNvGrpSpPr/>
          <p:nvPr/>
        </p:nvGrpSpPr>
        <p:grpSpPr>
          <a:xfrm>
            <a:off x="6175944" y="4480722"/>
            <a:ext cx="3162634" cy="1399357"/>
            <a:chOff x="-1218097" y="3184275"/>
            <a:chExt cx="3162634" cy="1399357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23D26EA-FBD2-4DA5-AA39-C021D45202A1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flipV="1">
              <a:off x="337351" y="3184275"/>
              <a:ext cx="0" cy="109158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BC39650-F80C-48F2-9158-82C013C60744}"/>
                </a:ext>
              </a:extLst>
            </p:cNvPr>
            <p:cNvCxnSpPr>
              <a:cxnSpLocks/>
            </p:cNvCxnSpPr>
            <p:nvPr/>
          </p:nvCxnSpPr>
          <p:spPr>
            <a:xfrm>
              <a:off x="-1218097" y="4282458"/>
              <a:ext cx="3162634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40BAC56-1A96-4E95-970F-C8423B504B04}"/>
                </a:ext>
              </a:extLst>
            </p:cNvPr>
            <p:cNvSpPr txBox="1"/>
            <p:nvPr/>
          </p:nvSpPr>
          <p:spPr>
            <a:xfrm>
              <a:off x="177692" y="4275855"/>
              <a:ext cx="31931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CD485B1-E935-424C-A000-297F251A552A}"/>
                </a:ext>
              </a:extLst>
            </p:cNvPr>
            <p:cNvSpPr txBox="1"/>
            <p:nvPr/>
          </p:nvSpPr>
          <p:spPr>
            <a:xfrm>
              <a:off x="959161" y="426925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397B561-61BE-4C93-83DD-2DFA39290F6C}"/>
                </a:ext>
              </a:extLst>
            </p:cNvPr>
            <p:cNvSpPr txBox="1"/>
            <p:nvPr/>
          </p:nvSpPr>
          <p:spPr>
            <a:xfrm>
              <a:off x="42078" y="318427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EC0DC20-39FD-4B77-89CB-2ECCDD537B55}"/>
              </a:ext>
            </a:extLst>
          </p:cNvPr>
          <p:cNvCxnSpPr>
            <a:cxnSpLocks/>
          </p:cNvCxnSpPr>
          <p:nvPr/>
        </p:nvCxnSpPr>
        <p:spPr>
          <a:xfrm flipV="1">
            <a:off x="7731409" y="4788499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BC35FD4-D19B-4EC0-873F-B1C106A7F353}"/>
              </a:ext>
            </a:extLst>
          </p:cNvPr>
          <p:cNvCxnSpPr>
            <a:cxnSpLocks/>
          </p:cNvCxnSpPr>
          <p:nvPr/>
        </p:nvCxnSpPr>
        <p:spPr>
          <a:xfrm flipV="1">
            <a:off x="8065259" y="4788499"/>
            <a:ext cx="0" cy="79040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C88C90B-B3AC-4CFD-A97E-6195CA1CB289}"/>
              </a:ext>
            </a:extLst>
          </p:cNvPr>
          <p:cNvCxnSpPr>
            <a:cxnSpLocks/>
          </p:cNvCxnSpPr>
          <p:nvPr/>
        </p:nvCxnSpPr>
        <p:spPr>
          <a:xfrm flipV="1">
            <a:off x="8395459" y="5138476"/>
            <a:ext cx="0" cy="433826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B7CC160-CDB2-4C2F-A313-137A67FB73AA}"/>
              </a:ext>
            </a:extLst>
          </p:cNvPr>
          <p:cNvCxnSpPr>
            <a:cxnSpLocks/>
          </p:cNvCxnSpPr>
          <p:nvPr/>
        </p:nvCxnSpPr>
        <p:spPr>
          <a:xfrm flipV="1">
            <a:off x="8715499" y="5565698"/>
            <a:ext cx="0" cy="13207"/>
          </a:xfrm>
          <a:prstGeom prst="straightConnector1">
            <a:avLst/>
          </a:prstGeom>
          <a:ln w="190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F316176-07AF-46E3-A0BB-99EDD100B0DF}"/>
              </a:ext>
            </a:extLst>
          </p:cNvPr>
          <p:cNvGrpSpPr/>
          <p:nvPr/>
        </p:nvGrpSpPr>
        <p:grpSpPr>
          <a:xfrm>
            <a:off x="7714392" y="4788499"/>
            <a:ext cx="2195513" cy="805066"/>
            <a:chOff x="1050064" y="4449099"/>
            <a:chExt cx="2195513" cy="805066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870D6C1-D852-4DBB-8F74-03230EA3A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42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2BF8F42-D49F-47FE-AE9E-683E8FA05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64" y="479907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BEAA172-5EDB-4E5F-B682-01881BCEA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647" y="444909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EA511DF-9032-4FBC-85E9-AA98AB33B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564" y="445570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D3FD10B-805B-4B2D-8806-DEAC00462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16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CDDD527-8814-424F-B6C2-5BFE34588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524" y="4813736"/>
              <a:ext cx="1413" cy="42722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502924F4-289B-4629-BCB0-EA331F8CC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7" y="4463759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ABE23DF-D3A7-4E2E-AD17-64A415127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0304" y="4470362"/>
              <a:ext cx="0" cy="78380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059BC15-526D-41EE-89D5-E0C96723A626}"/>
              </a:ext>
            </a:extLst>
          </p:cNvPr>
          <p:cNvSpPr txBox="1"/>
          <p:nvPr/>
        </p:nvSpPr>
        <p:spPr>
          <a:xfrm>
            <a:off x="3892837" y="3430103"/>
            <a:ext cx="1654620" cy="393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f(0)=2+2+2=6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9B5D2C-D91D-4AA3-9C7A-2BE8750D182C}"/>
              </a:ext>
            </a:extLst>
          </p:cNvPr>
          <p:cNvSpPr txBox="1"/>
          <p:nvPr/>
        </p:nvSpPr>
        <p:spPr>
          <a:xfrm>
            <a:off x="9742393" y="3405252"/>
            <a:ext cx="1654620" cy="393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f(1)=4+2+1=7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13DF601-E6C1-49A5-BE65-58E894336033}"/>
              </a:ext>
            </a:extLst>
          </p:cNvPr>
          <p:cNvSpPr txBox="1"/>
          <p:nvPr/>
        </p:nvSpPr>
        <p:spPr>
          <a:xfrm>
            <a:off x="3953573" y="4712486"/>
            <a:ext cx="1654620" cy="393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f(2)=4+4+1=9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849B86-7C17-449C-8DB6-63E5DEB21BA9}"/>
              </a:ext>
            </a:extLst>
          </p:cNvPr>
          <p:cNvSpPr txBox="1"/>
          <p:nvPr/>
        </p:nvSpPr>
        <p:spPr>
          <a:xfrm>
            <a:off x="9892996" y="4515541"/>
            <a:ext cx="1654620" cy="393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f(3)=2+4+2=8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939E16-415C-409B-A3CA-B66BE7F0E32B}"/>
              </a:ext>
            </a:extLst>
          </p:cNvPr>
          <p:cNvSpPr/>
          <p:nvPr/>
        </p:nvSpPr>
        <p:spPr>
          <a:xfrm>
            <a:off x="1528782" y="6026133"/>
            <a:ext cx="9134435" cy="66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1. </a:t>
            </a:r>
            <a:r>
              <a:rPr lang="zh-CN" altLang="en-US" sz="1600" dirty="0"/>
              <a:t>即使能直接看出答案，推荐的写法仍然是 写公式，或者画图也 </a:t>
            </a:r>
            <a:r>
              <a:rPr lang="en-US" altLang="zh-CN" sz="1600" dirty="0"/>
              <a:t>ok</a:t>
            </a:r>
            <a:r>
              <a:rPr lang="zh-CN" altLang="en-US" sz="1600" dirty="0"/>
              <a:t>（只要能画清楚）。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2. </a:t>
            </a:r>
            <a:r>
              <a:rPr lang="zh-CN" altLang="en-US" sz="1600" dirty="0"/>
              <a:t>卷积计算的套路：① 写公式 积分 级数计算，或 ② 翻转→平移→相乘→求和。</a:t>
            </a:r>
          </a:p>
        </p:txBody>
      </p:sp>
    </p:spTree>
    <p:extLst>
      <p:ext uri="{BB962C8B-B14F-4D97-AF65-F5344CB8AC3E}">
        <p14:creationId xmlns:p14="http://schemas.microsoft.com/office/powerpoint/2010/main" val="112624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1.2 </a:t>
            </a:r>
            <a:r>
              <a:rPr lang="zh-CN" altLang="en-US" sz="3600" dirty="0"/>
              <a:t>画系统框图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ABFE3-8F1E-4D7C-A0B9-8E45EDE4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22" y="1356104"/>
            <a:ext cx="5632883" cy="1274594"/>
          </a:xfrm>
          <a:prstGeom prst="rect">
            <a:avLst/>
          </a:prstGeom>
        </p:spPr>
      </p:pic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E978238-CB98-4B82-9ED8-D27BD4AD0C21}"/>
              </a:ext>
            </a:extLst>
          </p:cNvPr>
          <p:cNvGrpSpPr/>
          <p:nvPr/>
        </p:nvGrpSpPr>
        <p:grpSpPr>
          <a:xfrm>
            <a:off x="1131271" y="3177638"/>
            <a:ext cx="4352196" cy="2658864"/>
            <a:chOff x="225749" y="3222591"/>
            <a:chExt cx="4352196" cy="26588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7F3109-CA59-421A-9148-13FEB1ABC6A9}"/>
                </a:ext>
              </a:extLst>
            </p:cNvPr>
            <p:cNvSpPr/>
            <p:nvPr/>
          </p:nvSpPr>
          <p:spPr>
            <a:xfrm>
              <a:off x="816239" y="4025737"/>
              <a:ext cx="833831" cy="4177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BABE13-88F9-49F6-BEAB-DAEADC96EBF0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0" y="3596296"/>
              <a:ext cx="948905" cy="1161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6EE848-3A77-4759-901D-8D3164858DDF}"/>
                </a:ext>
              </a:extLst>
            </p:cNvPr>
            <p:cNvSpPr/>
            <p:nvPr/>
          </p:nvSpPr>
          <p:spPr>
            <a:xfrm>
              <a:off x="823940" y="4838079"/>
              <a:ext cx="833831" cy="4177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14" name="流程图: 或者 13">
              <a:extLst>
                <a:ext uri="{FF2B5EF4-FFF2-40B4-BE49-F238E27FC236}">
                  <a16:creationId xmlns:a16="http://schemas.microsoft.com/office/drawing/2014/main" id="{33DDF00F-4749-4A42-9BC7-4AF0C1B8DA35}"/>
                </a:ext>
              </a:extLst>
            </p:cNvPr>
            <p:cNvSpPr/>
            <p:nvPr/>
          </p:nvSpPr>
          <p:spPr>
            <a:xfrm>
              <a:off x="2376577" y="3429000"/>
              <a:ext cx="334592" cy="334592"/>
            </a:xfrm>
            <a:prstGeom prst="flowChar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B6B529-C183-45EA-87F4-F1A3008F251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233155" y="3607913"/>
              <a:ext cx="0" cy="41782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0F9030E-FC42-440F-8E9C-10A9C0595D19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1233155" y="4443524"/>
              <a:ext cx="7701" cy="3945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4CF37F0-65E7-40CE-BB60-99EDF8753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169" y="3607913"/>
              <a:ext cx="166552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02273BA-5548-4360-A8B0-CCCAD2391FBB}"/>
                </a:ext>
              </a:extLst>
            </p:cNvPr>
            <p:cNvSpPr/>
            <p:nvPr/>
          </p:nvSpPr>
          <p:spPr>
            <a:xfrm>
              <a:off x="3250200" y="4009747"/>
              <a:ext cx="833831" cy="4177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F36C5E-1D34-4D43-BCD2-243AFFE9F7C8}"/>
                </a:ext>
              </a:extLst>
            </p:cNvPr>
            <p:cNvSpPr/>
            <p:nvPr/>
          </p:nvSpPr>
          <p:spPr>
            <a:xfrm>
              <a:off x="3257901" y="4822089"/>
              <a:ext cx="833831" cy="4177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23E3388-4C7D-454E-A4D0-87CEF2B2DDC1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3667116" y="3591923"/>
              <a:ext cx="0" cy="41782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BA20821-2BE4-483E-86CA-B058427B042B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3667116" y="4427534"/>
              <a:ext cx="7701" cy="39455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23BFBEB6-5745-4CAB-B778-225203B49C0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 flipH="1" flipV="1">
              <a:off x="1108558" y="3869797"/>
              <a:ext cx="1518367" cy="1253772"/>
            </a:xfrm>
            <a:prstGeom prst="bentConnector3">
              <a:avLst>
                <a:gd name="adj1" fmla="val -15056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FA21470-9B2B-4B79-98CC-551DD36DED9C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1854729" y="3714592"/>
              <a:ext cx="570848" cy="9102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F1074A0-C095-402E-9DF8-A0BA5A64FFD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854" y="4624811"/>
              <a:ext cx="602123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D01E849-B0B2-4076-ABA1-5BA375BD301F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5400000" flipH="1">
              <a:off x="2386799" y="3951859"/>
              <a:ext cx="1493499" cy="1082537"/>
            </a:xfrm>
            <a:prstGeom prst="bentConnector3">
              <a:avLst>
                <a:gd name="adj1" fmla="val -15306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EB8324A-914B-4168-B328-01382519FC7E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2662169" y="3714592"/>
              <a:ext cx="439726" cy="90236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050F3EB-EAF2-4713-ABD1-D92F9DF68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0142" y="4616957"/>
              <a:ext cx="57697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E27B467-EB19-4650-B15B-701926DB1E31}"/>
                </a:ext>
              </a:extLst>
            </p:cNvPr>
            <p:cNvSpPr txBox="1"/>
            <p:nvPr/>
          </p:nvSpPr>
          <p:spPr>
            <a:xfrm>
              <a:off x="225749" y="32225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1925466-8D78-4C23-8EEE-2DB4CA3DF378}"/>
                </a:ext>
              </a:extLst>
            </p:cNvPr>
            <p:cNvSpPr txBox="1"/>
            <p:nvPr/>
          </p:nvSpPr>
          <p:spPr>
            <a:xfrm>
              <a:off x="4281069" y="32433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3349D68-640A-448E-A325-D9B31A7FFD1C}"/>
                </a:ext>
              </a:extLst>
            </p:cNvPr>
            <p:cNvSpPr txBox="1"/>
            <p:nvPr/>
          </p:nvSpPr>
          <p:spPr>
            <a:xfrm>
              <a:off x="1779323" y="454620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8D4E24B-FB43-4ABB-A940-1B589F1B3293}"/>
                </a:ext>
              </a:extLst>
            </p:cNvPr>
            <p:cNvSpPr txBox="1"/>
            <p:nvPr/>
          </p:nvSpPr>
          <p:spPr>
            <a:xfrm>
              <a:off x="1776634" y="55121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355ECEF-8CBA-4AFE-A099-5E34B5564655}"/>
                </a:ext>
              </a:extLst>
            </p:cNvPr>
            <p:cNvSpPr txBox="1"/>
            <p:nvPr/>
          </p:nvSpPr>
          <p:spPr>
            <a:xfrm>
              <a:off x="2821343" y="4546204"/>
              <a:ext cx="402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A78A64-2164-438D-A8D8-1C53CCB4AA04}"/>
                </a:ext>
              </a:extLst>
            </p:cNvPr>
            <p:cNvSpPr txBox="1"/>
            <p:nvPr/>
          </p:nvSpPr>
          <p:spPr>
            <a:xfrm>
              <a:off x="2818654" y="5512123"/>
              <a:ext cx="402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-3</a:t>
              </a:r>
              <a:endParaRPr lang="zh-CN" altLang="en-US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D432781-ECF1-499F-BAB1-00F74DDF5055}"/>
              </a:ext>
            </a:extLst>
          </p:cNvPr>
          <p:cNvGrpSpPr/>
          <p:nvPr/>
        </p:nvGrpSpPr>
        <p:grpSpPr>
          <a:xfrm>
            <a:off x="6579181" y="3198443"/>
            <a:ext cx="4352196" cy="2668120"/>
            <a:chOff x="5673659" y="3243396"/>
            <a:chExt cx="4352196" cy="2668120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99D96B6-2BF2-47A3-B39C-0F71C95D78A7}"/>
                </a:ext>
              </a:extLst>
            </p:cNvPr>
            <p:cNvCxnSpPr>
              <a:cxnSpLocks/>
            </p:cNvCxnSpPr>
            <p:nvPr/>
          </p:nvCxnSpPr>
          <p:spPr>
            <a:xfrm>
              <a:off x="5739860" y="3617101"/>
              <a:ext cx="948905" cy="1161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流程图: 或者 81">
              <a:extLst>
                <a:ext uri="{FF2B5EF4-FFF2-40B4-BE49-F238E27FC236}">
                  <a16:creationId xmlns:a16="http://schemas.microsoft.com/office/drawing/2014/main" id="{295B0628-BEF9-426F-840F-C54C5B774B56}"/>
                </a:ext>
              </a:extLst>
            </p:cNvPr>
            <p:cNvSpPr/>
            <p:nvPr/>
          </p:nvSpPr>
          <p:spPr>
            <a:xfrm>
              <a:off x="6646848" y="3459061"/>
              <a:ext cx="334592" cy="334592"/>
            </a:xfrm>
            <a:prstGeom prst="flowChar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18700B8-8AA5-41AD-81A9-3DC2A7A3C689}"/>
                </a:ext>
              </a:extLst>
            </p:cNvPr>
            <p:cNvCxnSpPr>
              <a:cxnSpLocks/>
            </p:cNvCxnSpPr>
            <p:nvPr/>
          </p:nvCxnSpPr>
          <p:spPr>
            <a:xfrm>
              <a:off x="9402139" y="3628718"/>
              <a:ext cx="56519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D7C4415-E9C6-4449-B234-A267ED00284A}"/>
                </a:ext>
              </a:extLst>
            </p:cNvPr>
            <p:cNvSpPr/>
            <p:nvPr/>
          </p:nvSpPr>
          <p:spPr>
            <a:xfrm>
              <a:off x="7520471" y="4039808"/>
              <a:ext cx="833831" cy="4177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8453FF-2772-41F4-B3AB-E6E3A1B337CB}"/>
                </a:ext>
              </a:extLst>
            </p:cNvPr>
            <p:cNvSpPr/>
            <p:nvPr/>
          </p:nvSpPr>
          <p:spPr>
            <a:xfrm>
              <a:off x="7528172" y="4852150"/>
              <a:ext cx="833831" cy="4177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45840CA-3DD2-46CB-8599-C797582E44BD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7937387" y="3621984"/>
              <a:ext cx="0" cy="4178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F1F0804-3A6D-4D32-825C-DEB331FB3BD8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7937387" y="4457595"/>
              <a:ext cx="7701" cy="39455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CD933485-1912-4541-9A91-5955C38A393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 flipH="1" flipV="1">
              <a:off x="7818482" y="3894737"/>
              <a:ext cx="1501806" cy="1248594"/>
            </a:xfrm>
            <a:prstGeom prst="bentConnector3">
              <a:avLst>
                <a:gd name="adj1" fmla="val -15222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25927A7-B6EE-42EB-AB3C-9029BCD3F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9080" y="3745223"/>
              <a:ext cx="595552" cy="89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3DA8474-BE01-4936-BBAC-52358ACE40D6}"/>
                </a:ext>
              </a:extLst>
            </p:cNvPr>
            <p:cNvCxnSpPr>
              <a:cxnSpLocks/>
            </p:cNvCxnSpPr>
            <p:nvPr/>
          </p:nvCxnSpPr>
          <p:spPr>
            <a:xfrm>
              <a:off x="7939909" y="4655441"/>
              <a:ext cx="602123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D460C6C8-BEBE-4368-B112-893CF7E1C991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 flipH="1">
              <a:off x="6657070" y="3981920"/>
              <a:ext cx="1493499" cy="1082537"/>
            </a:xfrm>
            <a:prstGeom prst="bentConnector3">
              <a:avLst>
                <a:gd name="adj1" fmla="val -15306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C057EED-1BA4-40CA-8D88-3BB9B451B09D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 flipH="1" flipV="1">
              <a:off x="6932440" y="3744653"/>
              <a:ext cx="439726" cy="90236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84AB07C-EFA2-43FC-866E-6E71D057E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0413" y="4647018"/>
              <a:ext cx="57697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2834B2D-3B93-4EB5-A5AF-F7576BAF446C}"/>
                </a:ext>
              </a:extLst>
            </p:cNvPr>
            <p:cNvSpPr txBox="1"/>
            <p:nvPr/>
          </p:nvSpPr>
          <p:spPr>
            <a:xfrm>
              <a:off x="5673659" y="324339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6832D11-E82A-4C29-892A-5DECA1C8AC51}"/>
                </a:ext>
              </a:extLst>
            </p:cNvPr>
            <p:cNvSpPr txBox="1"/>
            <p:nvPr/>
          </p:nvSpPr>
          <p:spPr>
            <a:xfrm>
              <a:off x="9728979" y="326420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A305A3A-00EF-4F7E-822D-1E9CEE61ECF2}"/>
                </a:ext>
              </a:extLst>
            </p:cNvPr>
            <p:cNvSpPr txBox="1"/>
            <p:nvPr/>
          </p:nvSpPr>
          <p:spPr>
            <a:xfrm>
              <a:off x="8531768" y="454620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D7D48E-493F-424D-99AC-08B0D3CDCF64}"/>
                </a:ext>
              </a:extLst>
            </p:cNvPr>
            <p:cNvSpPr txBox="1"/>
            <p:nvPr/>
          </p:nvSpPr>
          <p:spPr>
            <a:xfrm>
              <a:off x="8529079" y="55121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1B9616A-AFF2-47C8-8D8E-B6D81508A616}"/>
                </a:ext>
              </a:extLst>
            </p:cNvPr>
            <p:cNvSpPr txBox="1"/>
            <p:nvPr/>
          </p:nvSpPr>
          <p:spPr>
            <a:xfrm>
              <a:off x="7091614" y="457626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24F1C1E-BFAC-4215-8285-323DF25BC7FE}"/>
                </a:ext>
              </a:extLst>
            </p:cNvPr>
            <p:cNvSpPr txBox="1"/>
            <p:nvPr/>
          </p:nvSpPr>
          <p:spPr>
            <a:xfrm>
              <a:off x="7088925" y="554218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104" name="流程图: 或者 103">
              <a:extLst>
                <a:ext uri="{FF2B5EF4-FFF2-40B4-BE49-F238E27FC236}">
                  <a16:creationId xmlns:a16="http://schemas.microsoft.com/office/drawing/2014/main" id="{0DCA0B8B-941E-4C84-8790-86E0AAE022B5}"/>
                </a:ext>
              </a:extLst>
            </p:cNvPr>
            <p:cNvSpPr/>
            <p:nvPr/>
          </p:nvSpPr>
          <p:spPr>
            <a:xfrm>
              <a:off x="9067547" y="3464592"/>
              <a:ext cx="334592" cy="334592"/>
            </a:xfrm>
            <a:prstGeom prst="flowChar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9397F73-6DBB-49D2-843E-3B42B8AD6D22}"/>
                </a:ext>
              </a:extLst>
            </p:cNvPr>
            <p:cNvCxnSpPr>
              <a:cxnSpLocks/>
              <a:stCxn id="82" idx="6"/>
              <a:endCxn id="104" idx="2"/>
            </p:cNvCxnSpPr>
            <p:nvPr/>
          </p:nvCxnSpPr>
          <p:spPr>
            <a:xfrm>
              <a:off x="6981440" y="3626357"/>
              <a:ext cx="2086107" cy="553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BDC06C-FE08-4456-AB42-67DA1CEEF5D9}"/>
              </a:ext>
            </a:extLst>
          </p:cNvPr>
          <p:cNvGrpSpPr/>
          <p:nvPr/>
        </p:nvGrpSpPr>
        <p:grpSpPr>
          <a:xfrm>
            <a:off x="792064" y="1729625"/>
            <a:ext cx="5216172" cy="999635"/>
            <a:chOff x="6324823" y="1758590"/>
            <a:chExt cx="5216172" cy="999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3558EEC-69D0-415B-B8A8-3C4E34ACF81D}"/>
                    </a:ext>
                  </a:extLst>
                </p:cNvPr>
                <p:cNvSpPr txBox="1"/>
                <p:nvPr/>
              </p:nvSpPr>
              <p:spPr>
                <a:xfrm>
                  <a:off x="6440010" y="1758590"/>
                  <a:ext cx="4581382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0" dirty="0"/>
                    <a:t>两边积分：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+3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nary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3558EEC-69D0-415B-B8A8-3C4E34ACF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010" y="1758590"/>
                  <a:ext cx="4581382" cy="412164"/>
                </a:xfrm>
                <a:prstGeom prst="rect">
                  <a:avLst/>
                </a:prstGeom>
                <a:blipFill>
                  <a:blip r:embed="rId3"/>
                  <a:stretch>
                    <a:fillRect l="-1198" t="-132836" r="-12916" b="-1970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4B183DB1-5C4E-4DBD-A1D8-5ED64AB2B973}"/>
                    </a:ext>
                  </a:extLst>
                </p:cNvPr>
                <p:cNvSpPr txBox="1"/>
                <p:nvPr/>
              </p:nvSpPr>
              <p:spPr>
                <a:xfrm>
                  <a:off x="6324823" y="2346061"/>
                  <a:ext cx="5216172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化成这个形式：</a:t>
                  </a:r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−3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nary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4B183DB1-5C4E-4DBD-A1D8-5ED64AB2B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23" y="2346061"/>
                  <a:ext cx="5216172" cy="412164"/>
                </a:xfrm>
                <a:prstGeom prst="rect">
                  <a:avLst/>
                </a:prstGeom>
                <a:blipFill>
                  <a:blip r:embed="rId4"/>
                  <a:stretch>
                    <a:fillRect l="-1051" t="-130882" r="-11332" b="-192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493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C6F013-FA69-402B-8105-BD48D43968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2983" y="979130"/>
            <a:ext cx="6276975" cy="2543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1.3 </a:t>
            </a:r>
            <a:r>
              <a:rPr lang="zh-CN" altLang="en-US" sz="3600" dirty="0"/>
              <a:t>时域方法解 </a:t>
            </a:r>
            <a:r>
              <a:rPr lang="en-US" altLang="zh-CN" sz="3600" dirty="0"/>
              <a:t>LTI </a:t>
            </a:r>
            <a:r>
              <a:rPr lang="zh-CN" altLang="en-US" sz="3600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431FB-A76B-428B-8211-E2022B62C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5685"/>
                <a:ext cx="10515600" cy="4951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600" dirty="0"/>
                  <a:t>系统</a:t>
                </a:r>
                <a14:m>
                  <m:oMath xmlns:m="http://schemas.openxmlformats.org/officeDocument/2006/math">
                    <m:r>
                      <a:rPr lang="zh-CN" altLang="en-US" sz="1600" i="0" dirty="0" smtClean="0">
                        <a:latin typeface="Cambria Math" panose="02040503050406030204" pitchFamily="18" charset="0"/>
                      </a:rPr>
                      <m:t>级联：</m:t>
                    </m:r>
                  </m:oMath>
                </a14:m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3∗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4=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nu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nu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3∗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4=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r>
                  <a:rPr lang="zh-CN" altLang="en-US" sz="1600" b="0" dirty="0"/>
                  <a:t>微分性质：</a:t>
                </a: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endParaRPr lang="en-US" altLang="zh-CN" sz="16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431FB-A76B-428B-8211-E2022B62C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5685"/>
                <a:ext cx="10515600" cy="4951278"/>
              </a:xfrm>
              <a:blipFill>
                <a:blip r:embed="rId4"/>
                <a:stretch>
                  <a:fillRect l="-348" t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7488BBE-C021-49CB-8FAE-5A065A75E245}"/>
              </a:ext>
            </a:extLst>
          </p:cNvPr>
          <p:cNvSpPr/>
          <p:nvPr/>
        </p:nvSpPr>
        <p:spPr>
          <a:xfrm>
            <a:off x="4074851" y="1574495"/>
            <a:ext cx="1698132" cy="319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31F34-C790-42D9-BB07-7FD136CC7E78}"/>
              </a:ext>
            </a:extLst>
          </p:cNvPr>
          <p:cNvSpPr/>
          <p:nvPr/>
        </p:nvSpPr>
        <p:spPr>
          <a:xfrm>
            <a:off x="2895601" y="2242879"/>
            <a:ext cx="1596500" cy="319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577CD7-1F7D-46CB-8646-FAFD239CC4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0154" y="3709724"/>
            <a:ext cx="7744287" cy="817823"/>
          </a:xfrm>
          <a:prstGeom prst="rect">
            <a:avLst/>
          </a:prstGeom>
        </p:spPr>
      </p:pic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B3225903-7C2A-4570-B815-AB43AAC6DBE7}"/>
              </a:ext>
            </a:extLst>
          </p:cNvPr>
          <p:cNvGrpSpPr/>
          <p:nvPr/>
        </p:nvGrpSpPr>
        <p:grpSpPr>
          <a:xfrm>
            <a:off x="1614053" y="4664264"/>
            <a:ext cx="2808194" cy="1762140"/>
            <a:chOff x="724268" y="4414823"/>
            <a:chExt cx="2808194" cy="176214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E75D5C-B126-485A-AC66-E721B2F97E0F}"/>
                </a:ext>
              </a:extLst>
            </p:cNvPr>
            <p:cNvGrpSpPr/>
            <p:nvPr/>
          </p:nvGrpSpPr>
          <p:grpSpPr>
            <a:xfrm>
              <a:off x="1868409" y="4414823"/>
              <a:ext cx="1595170" cy="1399357"/>
              <a:chOff x="-369589" y="3184275"/>
              <a:chExt cx="1595170" cy="1399357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CCC72DD-9C88-402E-9211-F0F961C220A5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337351" y="3184275"/>
                <a:ext cx="0" cy="109158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1D37269-D6A6-4051-9F5A-A664B8894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9589" y="4282458"/>
                <a:ext cx="148817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D3BFD-D625-4ED7-8B8E-C38B05EDEE1F}"/>
                  </a:ext>
                </a:extLst>
              </p:cNvPr>
              <p:cNvSpPr txBox="1"/>
              <p:nvPr/>
            </p:nvSpPr>
            <p:spPr>
              <a:xfrm>
                <a:off x="177692" y="4275855"/>
                <a:ext cx="31931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93596E-94B9-4C09-911E-842763794CE3}"/>
                  </a:ext>
                </a:extLst>
              </p:cNvPr>
              <p:cNvSpPr txBox="1"/>
              <p:nvPr/>
            </p:nvSpPr>
            <p:spPr>
              <a:xfrm>
                <a:off x="959161" y="4269251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E52E9E-8371-4A67-BC9B-5BDD516BFA82}"/>
                  </a:ext>
                </a:extLst>
              </p:cNvPr>
              <p:cNvSpPr txBox="1"/>
              <p:nvPr/>
            </p:nvSpPr>
            <p:spPr>
              <a:xfrm>
                <a:off x="42078" y="3184275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y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DBDDA71-9CE0-4840-81DB-6243DF85BB74}"/>
                </a:ext>
              </a:extLst>
            </p:cNvPr>
            <p:cNvGrpSpPr/>
            <p:nvPr/>
          </p:nvGrpSpPr>
          <p:grpSpPr>
            <a:xfrm>
              <a:off x="1816301" y="5085397"/>
              <a:ext cx="1686598" cy="849631"/>
              <a:chOff x="1365212" y="3968114"/>
              <a:chExt cx="1686598" cy="849631"/>
            </a:xfrm>
          </p:grpSpPr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FAD004F4-AE7A-4041-8B52-00BC0D036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4074" y="4395724"/>
                <a:ext cx="927736" cy="417677"/>
              </a:xfrm>
              <a:prstGeom prst="bentConnector3">
                <a:avLst>
                  <a:gd name="adj1" fmla="val 46715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EF2A42D-2E4E-4209-9495-24D390C9B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5212" y="3968114"/>
                <a:ext cx="758862" cy="427609"/>
              </a:xfrm>
              <a:prstGeom prst="bentConnector3">
                <a:avLst>
                  <a:gd name="adj1" fmla="val 46653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C07F11F-BEBE-41A2-BFF1-3C8F37EAD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4075" y="3968114"/>
                <a:ext cx="184" cy="849631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DC6796C-1100-4A30-881E-AF125889D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324" y="4889727"/>
              <a:ext cx="0" cy="61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07A04E8-E646-41AE-8062-5189B998A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444" y="5526723"/>
              <a:ext cx="0" cy="650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EF381A9B-ED17-4B56-97C2-76D270031407}"/>
                </a:ext>
              </a:extLst>
            </p:cNvPr>
            <p:cNvGrpSpPr/>
            <p:nvPr/>
          </p:nvGrpSpPr>
          <p:grpSpPr>
            <a:xfrm>
              <a:off x="1626321" y="4679474"/>
              <a:ext cx="1906141" cy="840136"/>
              <a:chOff x="1358112" y="3491071"/>
              <a:chExt cx="1906141" cy="840136"/>
            </a:xfrm>
          </p:grpSpPr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64310CFA-2A0A-4C81-B301-116F3B99DE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112" y="3491071"/>
                <a:ext cx="948843" cy="840136"/>
              </a:xfrm>
              <a:prstGeom prst="bentConnector3">
                <a:avLst>
                  <a:gd name="adj1" fmla="val 57495"/>
                </a:avLst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91CE4918-CA20-4D92-B17C-DF120943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54" y="3498615"/>
                <a:ext cx="957299" cy="832592"/>
              </a:xfrm>
              <a:prstGeom prst="bentConnector3">
                <a:avLst>
                  <a:gd name="adj1" fmla="val 45755"/>
                </a:avLst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A2C7B60-0BCB-4175-B139-FA12BB7FC135}"/>
                    </a:ext>
                  </a:extLst>
                </p:cNvPr>
                <p:cNvSpPr txBox="1"/>
                <p:nvPr/>
              </p:nvSpPr>
              <p:spPr>
                <a:xfrm>
                  <a:off x="724268" y="4897862"/>
                  <a:ext cx="64793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rgbClr val="00B05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A2C7B60-0BCB-4175-B139-FA12BB7FC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68" y="4897862"/>
                  <a:ext cx="647934" cy="923330"/>
                </a:xfrm>
                <a:prstGeom prst="rect">
                  <a:avLst/>
                </a:prstGeom>
                <a:blipFill>
                  <a:blip r:embed="rId6"/>
                  <a:stretch>
                    <a:fillRect b="-59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6A2B31-B439-472E-9A9D-D4E0B88392C3}"/>
              </a:ext>
            </a:extLst>
          </p:cNvPr>
          <p:cNvGrpSpPr/>
          <p:nvPr/>
        </p:nvGrpSpPr>
        <p:grpSpPr>
          <a:xfrm>
            <a:off x="8131406" y="4780768"/>
            <a:ext cx="2489257" cy="1915012"/>
            <a:chOff x="8131406" y="4780768"/>
            <a:chExt cx="2489257" cy="1915012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A5086A5-5CEB-4FA3-BDB4-2E948874CA3F}"/>
                </a:ext>
              </a:extLst>
            </p:cNvPr>
            <p:cNvGrpSpPr/>
            <p:nvPr/>
          </p:nvGrpSpPr>
          <p:grpSpPr>
            <a:xfrm>
              <a:off x="8556282" y="4780768"/>
              <a:ext cx="1595170" cy="1399357"/>
              <a:chOff x="-369589" y="3184275"/>
              <a:chExt cx="1595170" cy="1399357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44582590-B534-4804-ACAB-276D89DF3E38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>
              <a:xfrm flipV="1">
                <a:off x="337351" y="3184275"/>
                <a:ext cx="0" cy="109158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C5111335-47A2-4528-9495-B519F23AB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9589" y="4282458"/>
                <a:ext cx="148817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7DCA53-4582-4215-A48D-998F7F541098}"/>
                  </a:ext>
                </a:extLst>
              </p:cNvPr>
              <p:cNvSpPr txBox="1"/>
              <p:nvPr/>
            </p:nvSpPr>
            <p:spPr>
              <a:xfrm>
                <a:off x="177692" y="4275855"/>
                <a:ext cx="31931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A43E58A-364B-4EF2-AE4A-D4D891BC910D}"/>
                  </a:ext>
                </a:extLst>
              </p:cNvPr>
              <p:cNvSpPr txBox="1"/>
              <p:nvPr/>
            </p:nvSpPr>
            <p:spPr>
              <a:xfrm>
                <a:off x="959161" y="4269251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D769841-61AC-49DD-8C82-809315585780}"/>
                  </a:ext>
                </a:extLst>
              </p:cNvPr>
              <p:cNvSpPr txBox="1"/>
              <p:nvPr/>
            </p:nvSpPr>
            <p:spPr>
              <a:xfrm>
                <a:off x="42078" y="3184275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y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9CE322D3-1B28-46C6-ABF2-0DF48F1959CD}"/>
                </a:ext>
              </a:extLst>
            </p:cNvPr>
            <p:cNvGrpSpPr/>
            <p:nvPr/>
          </p:nvGrpSpPr>
          <p:grpSpPr>
            <a:xfrm flipV="1">
              <a:off x="8131406" y="5050720"/>
              <a:ext cx="2489257" cy="1645060"/>
              <a:chOff x="6921910" y="5122770"/>
              <a:chExt cx="2489257" cy="850830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D02BC3D-8772-409F-9C9E-5C2327EC15B7}"/>
                  </a:ext>
                </a:extLst>
              </p:cNvPr>
              <p:cNvGrpSpPr/>
              <p:nvPr/>
            </p:nvGrpSpPr>
            <p:grpSpPr>
              <a:xfrm>
                <a:off x="6921910" y="5122770"/>
                <a:ext cx="759047" cy="849631"/>
                <a:chOff x="1365212" y="3968114"/>
                <a:chExt cx="759047" cy="849631"/>
              </a:xfrm>
            </p:grpSpPr>
            <p:cxnSp>
              <p:nvCxnSpPr>
                <p:cNvPr id="118" name="连接符: 肘形 117">
                  <a:extLst>
                    <a:ext uri="{FF2B5EF4-FFF2-40B4-BE49-F238E27FC236}">
                      <a16:creationId xmlns:a16="http://schemas.microsoft.com/office/drawing/2014/main" id="{E3DE7A60-37C2-4FF5-8CC7-0DFC7F15C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5212" y="4395723"/>
                  <a:ext cx="759047" cy="418083"/>
                </a:xfrm>
                <a:prstGeom prst="bentConnector3">
                  <a:avLst>
                    <a:gd name="adj1" fmla="val 47323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13252D30-552F-4AAC-8457-56BFBEE49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4075" y="3968114"/>
                  <a:ext cx="184" cy="849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D82C994-81F5-4AA4-AFBE-96D99561CE5B}"/>
                  </a:ext>
                </a:extLst>
              </p:cNvPr>
              <p:cNvGrpSpPr/>
              <p:nvPr/>
            </p:nvGrpSpPr>
            <p:grpSpPr>
              <a:xfrm flipV="1">
                <a:off x="8483616" y="5122771"/>
                <a:ext cx="927551" cy="850829"/>
                <a:chOff x="2124259" y="3968112"/>
                <a:chExt cx="927551" cy="883921"/>
              </a:xfrm>
            </p:grpSpPr>
            <p:cxnSp>
              <p:nvCxnSpPr>
                <p:cNvPr id="114" name="连接符: 肘形 113">
                  <a:extLst>
                    <a:ext uri="{FF2B5EF4-FFF2-40B4-BE49-F238E27FC236}">
                      <a16:creationId xmlns:a16="http://schemas.microsoft.com/office/drawing/2014/main" id="{18C77014-C1A3-4B7B-B706-B4D335242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260" y="3977640"/>
                  <a:ext cx="927550" cy="418083"/>
                </a:xfrm>
                <a:prstGeom prst="bentConnector3">
                  <a:avLst>
                    <a:gd name="adj1" fmla="val 46577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E1E55A76-2711-4AFE-A415-7EE0ADC2A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4259" y="3968112"/>
                  <a:ext cx="0" cy="8839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839B42B-5671-4723-98DB-E2568B91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975" y="5132097"/>
                <a:ext cx="8076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0087BE-C26E-47F8-8ABA-7545FB9CA5FA}"/>
              </a:ext>
            </a:extLst>
          </p:cNvPr>
          <p:cNvGrpSpPr/>
          <p:nvPr/>
        </p:nvGrpSpPr>
        <p:grpSpPr>
          <a:xfrm>
            <a:off x="5115278" y="4742946"/>
            <a:ext cx="2524899" cy="1888588"/>
            <a:chOff x="5115278" y="4742946"/>
            <a:chExt cx="2524899" cy="188858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E19903E1-1403-4F3C-B157-334D5AF6A5E7}"/>
                </a:ext>
              </a:extLst>
            </p:cNvPr>
            <p:cNvGrpSpPr/>
            <p:nvPr/>
          </p:nvGrpSpPr>
          <p:grpSpPr>
            <a:xfrm>
              <a:off x="5593929" y="4742946"/>
              <a:ext cx="1595170" cy="1399357"/>
              <a:chOff x="-369589" y="3184275"/>
              <a:chExt cx="1595170" cy="1399357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CA904DFF-9135-4693-AB6A-FD71C0B97480}"/>
                  </a:ext>
                </a:extLst>
              </p:cNvPr>
              <p:cNvCxnSpPr>
                <a:cxnSpLocks/>
                <a:stCxn id="87" idx="0"/>
              </p:cNvCxnSpPr>
              <p:nvPr/>
            </p:nvCxnSpPr>
            <p:spPr>
              <a:xfrm flipV="1">
                <a:off x="337351" y="3184275"/>
                <a:ext cx="0" cy="109158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F51BC181-0455-4B94-BEA6-D0BB8DB56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9589" y="4282458"/>
                <a:ext cx="148817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472851B-F98E-4940-BA1F-F169E3C94D7F}"/>
                  </a:ext>
                </a:extLst>
              </p:cNvPr>
              <p:cNvSpPr txBox="1"/>
              <p:nvPr/>
            </p:nvSpPr>
            <p:spPr>
              <a:xfrm>
                <a:off x="177692" y="4275855"/>
                <a:ext cx="31931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ECCC236-5B68-416B-98EC-65C7A6E915FA}"/>
                  </a:ext>
                </a:extLst>
              </p:cNvPr>
              <p:cNvSpPr txBox="1"/>
              <p:nvPr/>
            </p:nvSpPr>
            <p:spPr>
              <a:xfrm>
                <a:off x="959161" y="4269251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9468AAA-BA58-41DB-9348-7A64BF130871}"/>
                  </a:ext>
                </a:extLst>
              </p:cNvPr>
              <p:cNvSpPr txBox="1"/>
              <p:nvPr/>
            </p:nvSpPr>
            <p:spPr>
              <a:xfrm>
                <a:off x="42078" y="3184275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y</a:t>
                </a: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8AFE8B3-770F-4D9B-B926-D993FB64E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303" y="5224453"/>
              <a:ext cx="0" cy="61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B540586-DB5F-46AB-8F5C-1B5FF5DA9AD5}"/>
                </a:ext>
              </a:extLst>
            </p:cNvPr>
            <p:cNvCxnSpPr>
              <a:cxnSpLocks/>
            </p:cNvCxnSpPr>
            <p:nvPr/>
          </p:nvCxnSpPr>
          <p:spPr>
            <a:xfrm>
              <a:off x="6713374" y="5844686"/>
              <a:ext cx="0" cy="650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F3F5FF99-88C6-4600-9CBD-38BE9B54BEC3}"/>
                </a:ext>
              </a:extLst>
            </p:cNvPr>
            <p:cNvGrpSpPr/>
            <p:nvPr/>
          </p:nvGrpSpPr>
          <p:grpSpPr>
            <a:xfrm>
              <a:off x="5115278" y="5050724"/>
              <a:ext cx="1686598" cy="1580810"/>
              <a:chOff x="1365212" y="3968114"/>
              <a:chExt cx="1686598" cy="849631"/>
            </a:xfrm>
          </p:grpSpPr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B49816DB-138B-4289-8573-D549FB15D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4075" y="3968114"/>
                <a:ext cx="184" cy="84963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连接符: 肘形 145">
                <a:extLst>
                  <a:ext uri="{FF2B5EF4-FFF2-40B4-BE49-F238E27FC236}">
                    <a16:creationId xmlns:a16="http://schemas.microsoft.com/office/drawing/2014/main" id="{C1B9AD53-22DC-4C66-87FE-927D43B99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5212" y="3968114"/>
                <a:ext cx="758862" cy="427609"/>
              </a:xfrm>
              <a:prstGeom prst="bentConnector3">
                <a:avLst>
                  <a:gd name="adj1" fmla="val 46653"/>
                </a:avLst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连接符: 肘形 144">
                <a:extLst>
                  <a:ext uri="{FF2B5EF4-FFF2-40B4-BE49-F238E27FC236}">
                    <a16:creationId xmlns:a16="http://schemas.microsoft.com/office/drawing/2014/main" id="{1705FFEA-1BFD-456E-B1BD-D02BE5F30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4074" y="4395724"/>
                <a:ext cx="927736" cy="417677"/>
              </a:xfrm>
              <a:prstGeom prst="bentConnector3">
                <a:avLst>
                  <a:gd name="adj1" fmla="val 46167"/>
                </a:avLst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C7130EE-7B4F-4E46-B923-7DA50C71A0A4}"/>
                </a:ext>
              </a:extLst>
            </p:cNvPr>
            <p:cNvGrpSpPr/>
            <p:nvPr/>
          </p:nvGrpSpPr>
          <p:grpSpPr>
            <a:xfrm>
              <a:off x="5953579" y="5050720"/>
              <a:ext cx="1686598" cy="1573142"/>
              <a:chOff x="1365212" y="3960441"/>
              <a:chExt cx="1686598" cy="857304"/>
            </a:xfrm>
          </p:grpSpPr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54FC3D2F-F249-48A3-97D3-290E4697D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4075" y="3968114"/>
                <a:ext cx="184" cy="849631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连接符: 肘形 150">
                <a:extLst>
                  <a:ext uri="{FF2B5EF4-FFF2-40B4-BE49-F238E27FC236}">
                    <a16:creationId xmlns:a16="http://schemas.microsoft.com/office/drawing/2014/main" id="{36FA5FE2-1BF5-4085-B6D3-246441BDB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212" y="4395724"/>
                <a:ext cx="749095" cy="410005"/>
              </a:xfrm>
              <a:prstGeom prst="bentConnector3">
                <a:avLst>
                  <a:gd name="adj1" fmla="val 45931"/>
                </a:avLst>
              </a:prstGeom>
              <a:ln w="19050">
                <a:solidFill>
                  <a:srgbClr val="00B0F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连接符: 肘形 151">
                <a:extLst>
                  <a:ext uri="{FF2B5EF4-FFF2-40B4-BE49-F238E27FC236}">
                    <a16:creationId xmlns:a16="http://schemas.microsoft.com/office/drawing/2014/main" id="{1847BDA5-45A9-411C-B88C-5E32B2606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8352" y="3960441"/>
                <a:ext cx="913458" cy="43528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F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15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2.1 </a:t>
            </a:r>
            <a:r>
              <a:rPr lang="zh-CN" altLang="en-US" sz="3600" dirty="0"/>
              <a:t>单纯的 </a:t>
            </a:r>
            <a:r>
              <a:rPr lang="en-US" altLang="zh-CN" sz="3600" dirty="0"/>
              <a:t>CTFT / DTFT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4C3D2-BA10-4035-8BDB-AC555DB1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246919"/>
            <a:ext cx="392430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169DF1-188B-4182-A03F-C33F936ED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82" b="79174"/>
          <a:stretch/>
        </p:blipFill>
        <p:spPr>
          <a:xfrm>
            <a:off x="5914007" y="1368543"/>
            <a:ext cx="5289612" cy="975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227475-AEB2-477F-B433-0F4F40A7D189}"/>
                  </a:ext>
                </a:extLst>
              </p:cNvPr>
              <p:cNvSpPr txBox="1"/>
              <p:nvPr/>
            </p:nvSpPr>
            <p:spPr>
              <a:xfrm>
                <a:off x="1086919" y="2659110"/>
                <a:ext cx="3648948" cy="1539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已知公式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Wt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πt</m:t>
                        </m:r>
                      </m:den>
                    </m:f>
                    <m: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1600" dirty="0"/>
                  <a:t>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πt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πt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zh-CN" altLang="en-US" sz="1600" i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b="0" dirty="0"/>
              </a:p>
              <a:p>
                <a:r>
                  <a:rPr lang="zh-CN" altLang="en-US" sz="1600" dirty="0"/>
                  <a:t>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6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227475-AEB2-477F-B433-0F4F40A7D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19" y="2659110"/>
                <a:ext cx="3648948" cy="1539780"/>
              </a:xfrm>
              <a:prstGeom prst="rect">
                <a:avLst/>
              </a:prstGeom>
              <a:blipFill>
                <a:blip r:embed="rId5"/>
                <a:stretch>
                  <a:fillRect l="-835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88A921F-04B3-489B-B52B-1766B7256D6B}"/>
              </a:ext>
            </a:extLst>
          </p:cNvPr>
          <p:cNvGrpSpPr/>
          <p:nvPr/>
        </p:nvGrpSpPr>
        <p:grpSpPr>
          <a:xfrm>
            <a:off x="811567" y="4481928"/>
            <a:ext cx="1488175" cy="1399357"/>
            <a:chOff x="-369589" y="3184275"/>
            <a:chExt cx="1488175" cy="1399357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BBF819E-5016-4F64-BFB1-5FF4FBA77375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337351" y="3184275"/>
              <a:ext cx="0" cy="109158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F03E63A-12AC-4CA1-9B38-29B6681803F4}"/>
                </a:ext>
              </a:extLst>
            </p:cNvPr>
            <p:cNvCxnSpPr>
              <a:cxnSpLocks/>
            </p:cNvCxnSpPr>
            <p:nvPr/>
          </p:nvCxnSpPr>
          <p:spPr>
            <a:xfrm>
              <a:off x="-369589" y="4282458"/>
              <a:ext cx="1488175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BA0178-5D53-4658-886D-1B53A58A2883}"/>
                </a:ext>
              </a:extLst>
            </p:cNvPr>
            <p:cNvSpPr txBox="1"/>
            <p:nvPr/>
          </p:nvSpPr>
          <p:spPr>
            <a:xfrm>
              <a:off x="177692" y="4275855"/>
              <a:ext cx="31931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D96F29B-5F4E-4200-9E2F-B9D0AFB3C7FC}"/>
              </a:ext>
            </a:extLst>
          </p:cNvPr>
          <p:cNvGrpSpPr/>
          <p:nvPr/>
        </p:nvGrpSpPr>
        <p:grpSpPr>
          <a:xfrm>
            <a:off x="416655" y="5224529"/>
            <a:ext cx="2203704" cy="348979"/>
            <a:chOff x="838200" y="5552342"/>
            <a:chExt cx="2203704" cy="348979"/>
          </a:xfrm>
        </p:grpSpPr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9468535-97D4-4F96-90E2-20F352EB5A1F}"/>
                </a:ext>
              </a:extLst>
            </p:cNvPr>
            <p:cNvCxnSpPr>
              <a:cxnSpLocks/>
            </p:cNvCxnSpPr>
            <p:nvPr/>
          </p:nvCxnSpPr>
          <p:spPr>
            <a:xfrm>
              <a:off x="1970016" y="5552343"/>
              <a:ext cx="1071888" cy="3489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02896F49-3B00-4F29-9C96-E6FBA00590C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8200" y="5552342"/>
              <a:ext cx="1131816" cy="3474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FCC6DC-C5D0-4BF3-8E99-15AECF2641C6}"/>
              </a:ext>
            </a:extLst>
          </p:cNvPr>
          <p:cNvGrpSpPr/>
          <p:nvPr/>
        </p:nvGrpSpPr>
        <p:grpSpPr>
          <a:xfrm>
            <a:off x="416655" y="4526626"/>
            <a:ext cx="2203704" cy="1519428"/>
            <a:chOff x="1674743" y="4852918"/>
            <a:chExt cx="2203704" cy="15194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F3B53D6-EFBC-48C3-A72B-E7BD3212923A}"/>
                </a:ext>
              </a:extLst>
            </p:cNvPr>
            <p:cNvGrpSpPr/>
            <p:nvPr/>
          </p:nvGrpSpPr>
          <p:grpSpPr>
            <a:xfrm>
              <a:off x="1674743" y="5550821"/>
              <a:ext cx="2203704" cy="348979"/>
              <a:chOff x="838200" y="5552342"/>
              <a:chExt cx="2203704" cy="348979"/>
            </a:xfrm>
          </p:grpSpPr>
          <p:cxnSp>
            <p:nvCxnSpPr>
              <p:cNvPr id="31" name="连接符: 肘形 30">
                <a:extLst>
                  <a:ext uri="{FF2B5EF4-FFF2-40B4-BE49-F238E27FC236}">
                    <a16:creationId xmlns:a16="http://schemas.microsoft.com/office/drawing/2014/main" id="{9F3B830A-C138-46A2-8CD6-50DEF0EC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016" y="5552343"/>
                <a:ext cx="1071888" cy="34897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67E942FF-0B90-4253-8335-F3A2278C50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8200" y="5552342"/>
                <a:ext cx="1131816" cy="34745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6DCDA4F-A23F-4F26-9396-4A6D09D60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595" y="4852918"/>
              <a:ext cx="0" cy="1519428"/>
            </a:xfrm>
            <a:prstGeom prst="straightConnector1">
              <a:avLst/>
            </a:prstGeom>
            <a:ln w="9525">
              <a:solidFill>
                <a:srgbClr val="00B0F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4885E12-5E65-413A-BCE0-7B53BE6D87B2}"/>
                </a:ext>
              </a:extLst>
            </p:cNvPr>
            <p:cNvSpPr txBox="1"/>
            <p:nvPr/>
          </p:nvSpPr>
          <p:spPr>
            <a:xfrm>
              <a:off x="2773318" y="563519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FEC9624-0262-4E2B-9308-7B65E880C7B4}"/>
                  </a:ext>
                </a:extLst>
              </p:cNvPr>
              <p:cNvSpPr txBox="1"/>
              <p:nvPr/>
            </p:nvSpPr>
            <p:spPr>
              <a:xfrm>
                <a:off x="2424771" y="4809937"/>
                <a:ext cx="2666884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FEC9624-0262-4E2B-9308-7B65E880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71" y="4809937"/>
                <a:ext cx="2666884" cy="64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B1FF83-C64E-4243-B2B3-F17DF210A999}"/>
                  </a:ext>
                </a:extLst>
              </p:cNvPr>
              <p:cNvSpPr txBox="1"/>
              <p:nvPr/>
            </p:nvSpPr>
            <p:spPr>
              <a:xfrm>
                <a:off x="5763420" y="2691053"/>
                <a:ext cx="6281015" cy="3190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0" dirty="0"/>
                  <a:t>(a) 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den>
                    </m:f>
                    <m:r>
                      <a:rPr lang="en-US" altLang="zh-CN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且（时移性质）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0" dirty="0" smtClean="0"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jω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jω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400" b="0" dirty="0"/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0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i="0" dirty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den>
                    </m:f>
                    <m:r>
                      <a:rPr lang="en-US" altLang="zh-CN" sz="1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且（时域反转）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0" dirty="0"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jω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400" b="0" dirty="0"/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1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且（频移性质）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1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0" dirty="0"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  <m:r>
                        <a:rPr lang="en-US" altLang="zh-CN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sz="1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sz="1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B1FF83-C64E-4243-B2B3-F17DF210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20" y="2691053"/>
                <a:ext cx="6281015" cy="3190232"/>
              </a:xfrm>
              <a:prstGeom prst="rect">
                <a:avLst/>
              </a:prstGeom>
              <a:blipFill>
                <a:blip r:embed="rId7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7435 -3.33333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2.2  CTFT </a:t>
            </a:r>
            <a:r>
              <a:rPr lang="zh-CN" altLang="en-US" sz="3600" dirty="0"/>
              <a:t>解 </a:t>
            </a:r>
            <a:r>
              <a:rPr lang="en-US" altLang="zh-CN" sz="3600" dirty="0"/>
              <a:t>LTI </a:t>
            </a:r>
            <a:r>
              <a:rPr lang="zh-CN" altLang="en-US" sz="3600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F2DA29-283D-4BAF-8630-25ABB9BF3705}"/>
                  </a:ext>
                </a:extLst>
              </p:cNvPr>
              <p:cNvSpPr txBox="1"/>
              <p:nvPr/>
            </p:nvSpPr>
            <p:spPr>
              <a:xfrm>
                <a:off x="543119" y="969385"/>
                <a:ext cx="10810681" cy="578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(1) </a:t>
                </a:r>
                <a:r>
                  <a:rPr lang="zh-CN" altLang="en-US" sz="1400" dirty="0"/>
                  <a:t>将其拆成</a:t>
                </a:r>
                <a:r>
                  <a:rPr lang="en-US" altLang="zh-CN" sz="1400" dirty="0"/>
                  <a:t>Ⅰ</a:t>
                </a:r>
                <a:r>
                  <a:rPr lang="zh-CN" altLang="en-US" sz="1400" dirty="0"/>
                  <a:t>型框图：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nary>
                    <m:r>
                      <a:rPr lang="en-US" altLang="zh-CN" sz="1400" i="0" dirty="0" smtClean="0">
                        <a:latin typeface="Cambria Math" panose="02040503050406030204" pitchFamily="18" charset="0"/>
                      </a:rPr>
                      <m:t>−5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nary>
                    <m:r>
                      <a:rPr lang="en-US" altLang="zh-CN" sz="1400" i="0" dirty="0" smtClean="0">
                        <a:latin typeface="Cambria Math" panose="02040503050406030204" pitchFamily="18" charset="0"/>
                      </a:rPr>
                      <m:t>−6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nary>
                      </m:e>
                    </m:nary>
                    <m:r>
                      <a:rPr lang="en-US" altLang="zh-CN" sz="14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两边微分：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CTFT </a:t>
                </a:r>
                <a:r>
                  <a:rPr lang="zh-CN" altLang="en-US" sz="1400" dirty="0"/>
                  <a:t>微分性质：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jΩX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CN" sz="1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</m:e>
                    </m:d>
                  </m:oMath>
                </a14:m>
                <a:endParaRPr lang="en-US" altLang="zh-CN" sz="14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+6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(2)</a:t>
                </a:r>
                <a:r>
                  <a:rPr lang="zh-CN" altLang="en-US" sz="1400" dirty="0"/>
                  <a:t> 常用 </a:t>
                </a:r>
                <a:r>
                  <a:rPr lang="en-US" altLang="zh-CN" sz="1400" dirty="0"/>
                  <a:t>CTFT </a:t>
                </a:r>
                <a:r>
                  <a:rPr lang="zh-CN" altLang="en-US" sz="1400" dirty="0"/>
                  <a:t>变换：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zh-CN" altLang="en-US" sz="1400" i="0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at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（</a:t>
                </a:r>
                <a:r>
                  <a:rPr lang="en-US" altLang="zh-CN" sz="1400" dirty="0"/>
                  <a:t>a</a:t>
                </a:r>
                <a:r>
                  <a:rPr lang="zh-CN" altLang="en-US" sz="1400" dirty="0"/>
                  <a:t>＞</a:t>
                </a:r>
                <a:r>
                  <a:rPr lang="en-US" altLang="zh-CN" sz="1400" dirty="0"/>
                  <a:t>0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直接应用，反变换得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(3)</a:t>
                </a:r>
                <a:r>
                  <a:rPr lang="zh-CN" altLang="en-US" sz="1400" dirty="0"/>
                  <a:t> 见 </a:t>
                </a:r>
                <a:r>
                  <a:rPr lang="en-US" altLang="zh-CN" sz="1400" dirty="0"/>
                  <a:t>(1)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(4)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CTFT</a:t>
                </a:r>
                <a:r>
                  <a:rPr lang="zh-CN" altLang="en-US" sz="1400" dirty="0"/>
                  <a:t>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zh-CN" altLang="en-US" sz="1400" i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140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sz="140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CTFT </a:t>
                </a:r>
                <a:r>
                  <a:rPr lang="zh-CN" altLang="en-US" sz="1600" dirty="0"/>
                  <a:t>解 </a:t>
                </a:r>
                <a:r>
                  <a:rPr lang="en-US" altLang="zh-CN" sz="1600" dirty="0"/>
                  <a:t>LTI </a:t>
                </a:r>
                <a:r>
                  <a:rPr lang="zh-CN" altLang="en-US" sz="1600" dirty="0"/>
                  <a:t>系统的套路：</a:t>
                </a:r>
                <a:endParaRPr lang="en-US" altLang="zh-CN" sz="1600" dirty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sz="1600" dirty="0"/>
                  <a:t>如果给出 框图</a:t>
                </a:r>
                <a:r>
                  <a:rPr lang="en-US" altLang="zh-CN" sz="1600" dirty="0"/>
                  <a:t> / </a:t>
                </a:r>
                <a:r>
                  <a:rPr lang="zh-CN" altLang="en-US" sz="1600" dirty="0"/>
                  <a:t>微分方程（通常如此）：微分性质转频域，得到 </a:t>
                </a:r>
                <a:r>
                  <a:rPr lang="en-US" altLang="zh-CN" sz="1600" dirty="0"/>
                  <a:t>H(Ω)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CTFT </a:t>
                </a:r>
                <a:r>
                  <a:rPr lang="zh-CN" altLang="en-US" sz="1600" dirty="0"/>
                  <a:t>反变换得 </a:t>
                </a:r>
                <a:r>
                  <a:rPr lang="en-US" altLang="zh-CN" sz="1600" dirty="0"/>
                  <a:t>h(t)</a:t>
                </a:r>
                <a:r>
                  <a:rPr lang="zh-CN" altLang="en-US" sz="1600" dirty="0"/>
                  <a:t>；</a:t>
                </a:r>
                <a:endParaRPr lang="en-US" altLang="zh-CN" sz="1600" dirty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sz="1600" dirty="0"/>
                  <a:t>如果给出 </a:t>
                </a:r>
                <a:r>
                  <a:rPr lang="en-US" altLang="zh-CN" sz="1600" dirty="0"/>
                  <a:t>h(t)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CTFT </a:t>
                </a:r>
                <a:r>
                  <a:rPr lang="zh-CN" altLang="en-US" sz="1600" dirty="0"/>
                  <a:t>得 </a:t>
                </a:r>
                <a:r>
                  <a:rPr lang="en-US" altLang="zh-CN" sz="1600" dirty="0"/>
                  <a:t>H(Ω)</a:t>
                </a:r>
                <a:r>
                  <a:rPr lang="zh-CN" altLang="en-US" sz="1600" dirty="0"/>
                  <a:t>，微分性质得框图</a:t>
                </a:r>
                <a:r>
                  <a:rPr lang="en-US" altLang="zh-CN" sz="1600" dirty="0"/>
                  <a:t> / </a:t>
                </a:r>
                <a:r>
                  <a:rPr lang="zh-CN" altLang="en-US" sz="1600" dirty="0"/>
                  <a:t>微分方程；</a:t>
                </a:r>
                <a:endParaRPr lang="en-US" altLang="zh-CN" sz="1600" dirty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sz="1600" dirty="0"/>
                  <a:t>如果给 </a:t>
                </a:r>
                <a:r>
                  <a:rPr lang="en-US" altLang="zh-CN" sz="1600" dirty="0"/>
                  <a:t>x </a:t>
                </a:r>
                <a:r>
                  <a:rPr lang="zh-CN" altLang="en-US" sz="1600" dirty="0"/>
                  <a:t>求 </a:t>
                </a:r>
                <a:r>
                  <a:rPr lang="en-US" altLang="zh-CN" sz="1600" dirty="0"/>
                  <a:t>y</a:t>
                </a:r>
                <a:r>
                  <a:rPr lang="zh-CN" altLang="en-US" sz="1600" dirty="0"/>
                  <a:t>：将 </a:t>
                </a:r>
                <a:r>
                  <a:rPr lang="en-US" altLang="zh-CN" sz="1600" dirty="0"/>
                  <a:t>x(t)</a:t>
                </a:r>
                <a:r>
                  <a:rPr lang="zh-CN" altLang="en-US" sz="1600" dirty="0"/>
                  <a:t> 做 </a:t>
                </a:r>
                <a:r>
                  <a:rPr lang="en-US" altLang="zh-CN" sz="1600" dirty="0"/>
                  <a:t>CTFT </a:t>
                </a:r>
                <a:r>
                  <a:rPr lang="zh-CN" altLang="en-US" sz="1600" dirty="0"/>
                  <a:t>得 </a:t>
                </a:r>
                <a:r>
                  <a:rPr lang="en-US" altLang="zh-CN" sz="1600" dirty="0"/>
                  <a:t>X(Ω)</a:t>
                </a:r>
                <a:r>
                  <a:rPr lang="zh-CN" altLang="en-US" sz="1600" dirty="0"/>
                  <a:t>，乘 </a:t>
                </a:r>
                <a:r>
                  <a:rPr lang="en-US" altLang="zh-CN" sz="1600" dirty="0"/>
                  <a:t>H(Ω) </a:t>
                </a:r>
                <a:r>
                  <a:rPr lang="zh-CN" altLang="en-US" sz="1600" dirty="0"/>
                  <a:t>得 </a:t>
                </a:r>
                <a:r>
                  <a:rPr lang="en-US" altLang="zh-CN" sz="1600" dirty="0"/>
                  <a:t>Y(Ω)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CTFT </a:t>
                </a:r>
                <a:r>
                  <a:rPr lang="zh-CN" altLang="en-US" sz="1600" dirty="0"/>
                  <a:t>反变换得 </a:t>
                </a:r>
                <a:r>
                  <a:rPr lang="en-US" altLang="zh-CN" sz="1600" dirty="0"/>
                  <a:t>y(t)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F2DA29-283D-4BAF-8630-25ABB9BF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9" y="969385"/>
                <a:ext cx="10810681" cy="5783314"/>
              </a:xfrm>
              <a:prstGeom prst="rect">
                <a:avLst/>
              </a:prstGeom>
              <a:blipFill>
                <a:blip r:embed="rId3"/>
                <a:stretch>
                  <a:fillRect l="-395" t="-6217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B8F36DC-1297-4F50-AD86-43F5A3ED1200}"/>
              </a:ext>
            </a:extLst>
          </p:cNvPr>
          <p:cNvGrpSpPr/>
          <p:nvPr/>
        </p:nvGrpSpPr>
        <p:grpSpPr>
          <a:xfrm>
            <a:off x="6338985" y="455943"/>
            <a:ext cx="5355758" cy="2973057"/>
            <a:chOff x="6307494" y="893891"/>
            <a:chExt cx="5355758" cy="297305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14BA4B-368A-47F0-9E12-177EE7BBB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07494" y="893891"/>
              <a:ext cx="5326419" cy="297305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CFE9E0-FF6F-47BF-BD2D-CAE20F8A535C}"/>
                </a:ext>
              </a:extLst>
            </p:cNvPr>
            <p:cNvSpPr/>
            <p:nvPr/>
          </p:nvSpPr>
          <p:spPr>
            <a:xfrm>
              <a:off x="9069355" y="2098574"/>
              <a:ext cx="2593897" cy="1768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32A7AC-C184-4CD4-ADD3-6B541DAF93CC}"/>
              </a:ext>
            </a:extLst>
          </p:cNvPr>
          <p:cNvGrpSpPr/>
          <p:nvPr/>
        </p:nvGrpSpPr>
        <p:grpSpPr>
          <a:xfrm>
            <a:off x="6774935" y="3056101"/>
            <a:ext cx="2454839" cy="1585011"/>
            <a:chOff x="7281896" y="3477934"/>
            <a:chExt cx="2454839" cy="158501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75C3484-7117-4B97-AC18-92BADC3A2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17598" t="37744" r="65585" b="9780"/>
            <a:stretch/>
          </p:blipFill>
          <p:spPr>
            <a:xfrm>
              <a:off x="8440898" y="3502806"/>
              <a:ext cx="895740" cy="156013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780217-C9E5-4B6F-ACDC-5CD2ADEF0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1610" t="37467" r="50374" b="47970"/>
            <a:stretch/>
          </p:blipFill>
          <p:spPr>
            <a:xfrm>
              <a:off x="9309763" y="3477934"/>
              <a:ext cx="426972" cy="43295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AC44413-1D54-438C-A8ED-716CF4891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28780" t="37467" r="58082" b="31306"/>
            <a:stretch/>
          </p:blipFill>
          <p:spPr>
            <a:xfrm>
              <a:off x="7741102" y="3478892"/>
              <a:ext cx="699796" cy="92839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F0938C8-6DA7-4CFD-8FEB-A415294A2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8984" t="37467" r="81334" b="46885"/>
            <a:stretch/>
          </p:blipFill>
          <p:spPr>
            <a:xfrm>
              <a:off x="7281896" y="3486740"/>
              <a:ext cx="515711" cy="465228"/>
            </a:xfrm>
            <a:prstGeom prst="rect">
              <a:avLst/>
            </a:prstGeom>
          </p:spPr>
        </p:pic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2E2823-75A9-4F6B-ACB3-7D3938E43FBC}"/>
              </a:ext>
            </a:extLst>
          </p:cNvPr>
          <p:cNvCxnSpPr>
            <a:cxnSpLocks/>
          </p:cNvCxnSpPr>
          <p:nvPr/>
        </p:nvCxnSpPr>
        <p:spPr>
          <a:xfrm>
            <a:off x="5334000" y="1533525"/>
            <a:ext cx="1569863" cy="163441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2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2.3 </a:t>
            </a:r>
            <a:r>
              <a:rPr lang="zh-CN" altLang="en-US" sz="3600" dirty="0"/>
              <a:t>周期信号的 </a:t>
            </a:r>
            <a:r>
              <a:rPr lang="en-US" altLang="zh-CN" sz="3600" dirty="0"/>
              <a:t>CTFT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9DF05-9966-4B7C-A094-262711C6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99" y="1470466"/>
            <a:ext cx="506730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0849E2-1371-4401-B35A-00CE001C8160}"/>
                  </a:ext>
                </a:extLst>
              </p:cNvPr>
              <p:cNvSpPr txBox="1"/>
              <p:nvPr/>
            </p:nvSpPr>
            <p:spPr>
              <a:xfrm>
                <a:off x="980242" y="1308708"/>
                <a:ext cx="5242860" cy="437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jΩt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altLang="zh-CN" sz="1600" b="0" dirty="0"/>
                  <a:t> </a:t>
                </a:r>
                <a:r>
                  <a:rPr lang="zh-CN" altLang="en-US" sz="1600" b="0" dirty="0"/>
                  <a:t>， </a:t>
                </a:r>
                <a:r>
                  <a:rPr lang="zh-CN" altLang="en-US" sz="1600" dirty="0">
                    <a:latin typeface="+mj-lt"/>
                  </a:rPr>
                  <a:t>换元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jΩt</m:t>
                    </m:r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jΩ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nary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</m:sSup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</m:sSubSup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altLang="zh-CN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nary>
                  </m:oMath>
                </a14:m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je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</m:sSubSup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je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zh-CN" sz="160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1)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(2) </a:t>
                </a:r>
                <a:r>
                  <a:rPr lang="zh-CN" altLang="en-US" sz="1600" dirty="0"/>
                  <a:t>周期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dirty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16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jkπ</m:t>
                              </m:r>
                              <m: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160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i="0" smtClean="0">
                                      <a:latin typeface="Cambria Math" panose="02040503050406030204" pitchFamily="18" charset="0"/>
                                    </a:rPr>
                                    <m:t>jkπ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0" dirty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US" altLang="zh-CN" sz="1600" b="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1600" i="0" dirty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altLang="zh-CN" sz="160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kπ</m:t>
                          </m:r>
                          <m: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0849E2-1371-4401-B35A-00CE001C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2" y="1308708"/>
                <a:ext cx="5242860" cy="4376967"/>
              </a:xfrm>
              <a:prstGeom prst="rect">
                <a:avLst/>
              </a:prstGeom>
              <a:blipFill>
                <a:blip r:embed="rId4"/>
                <a:stretch>
                  <a:fillRect l="-698" t="-8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26E9E6-A28E-48ED-878E-39748585A01D}"/>
              </a:ext>
            </a:extLst>
          </p:cNvPr>
          <p:cNvSpPr/>
          <p:nvPr/>
        </p:nvSpPr>
        <p:spPr>
          <a:xfrm>
            <a:off x="1829743" y="4101484"/>
            <a:ext cx="3543857" cy="727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1667E5-B75B-4DD6-B078-2990693D5C6F}"/>
              </a:ext>
            </a:extLst>
          </p:cNvPr>
          <p:cNvSpPr txBox="1"/>
          <p:nvPr/>
        </p:nvSpPr>
        <p:spPr>
          <a:xfrm>
            <a:off x="3583915" y="3550459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主要是这个公式（书上没有）：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zh-CN" altLang="en-US" sz="1400" dirty="0">
                <a:solidFill>
                  <a:srgbClr val="C00000"/>
                </a:solidFill>
              </a:rPr>
              <a:t>周期信号 ← 非周期信号频谱采样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5F078F9-09F7-447E-9F32-E3019A31A0DA}"/>
                  </a:ext>
                </a:extLst>
              </p:cNvPr>
              <p:cNvSpPr/>
              <p:nvPr/>
            </p:nvSpPr>
            <p:spPr>
              <a:xfrm>
                <a:off x="6544038" y="5047278"/>
                <a:ext cx="4245970" cy="998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jω</m:t>
                          </m:r>
                        </m:e>
                      </m:d>
                      <m:r>
                        <a:rPr lang="en-US" altLang="zh-C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0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0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5F078F9-09F7-447E-9F32-E3019A31A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38" y="5047278"/>
                <a:ext cx="4245970" cy="998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294EBEB-05FE-4587-95CE-F5174BDDC453}"/>
              </a:ext>
            </a:extLst>
          </p:cNvPr>
          <p:cNvSpPr txBox="1"/>
          <p:nvPr/>
        </p:nvSpPr>
        <p:spPr>
          <a:xfrm>
            <a:off x="6381476" y="4892861"/>
            <a:ext cx="2296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周期信号 </a:t>
            </a:r>
            <a:r>
              <a:rPr lang="en-US" altLang="zh-CN" sz="1400" dirty="0">
                <a:solidFill>
                  <a:srgbClr val="C00000"/>
                </a:solidFill>
              </a:rPr>
              <a:t>DTFT </a:t>
            </a:r>
            <a:r>
              <a:rPr lang="zh-CN" altLang="en-US" sz="1400" dirty="0">
                <a:solidFill>
                  <a:srgbClr val="C00000"/>
                </a:solidFill>
              </a:rPr>
              <a:t>也是如此：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8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3.1 </a:t>
            </a:r>
            <a:r>
              <a:rPr lang="zh-CN" altLang="en-US" sz="3600" dirty="0"/>
              <a:t>奈奎斯特采样定理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C0B7F-1ABA-4A65-B20E-B4EB0A79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89" y="1397886"/>
            <a:ext cx="4295775" cy="1114425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02327937-C181-4563-BE93-F3028D115521}"/>
              </a:ext>
            </a:extLst>
          </p:cNvPr>
          <p:cNvGrpSpPr>
            <a:grpSpLocks/>
          </p:cNvGrpSpPr>
          <p:nvPr/>
        </p:nvGrpSpPr>
        <p:grpSpPr bwMode="auto">
          <a:xfrm>
            <a:off x="993836" y="1397886"/>
            <a:ext cx="2272374" cy="1114288"/>
            <a:chOff x="528" y="682"/>
            <a:chExt cx="2231" cy="1094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7DF647C-8C5D-4F57-A8FF-FFACD214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40"/>
              <a:ext cx="21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188464EE-BAEF-4E5E-8DE5-7EA074092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768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0FF500C8-71BB-4775-AE42-FF4AAA09C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" y="682"/>
            <a:ext cx="38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1195" imgH="190417" progId="Equation.3">
                    <p:embed/>
                  </p:oleObj>
                </mc:Choice>
                <mc:Fallback>
                  <p:oleObj r:id="rId3" imgW="241195" imgH="190417" progId="Equation.3">
                    <p:embed/>
                    <p:pic>
                      <p:nvPicPr>
                        <p:cNvPr id="5199" name="Object 8">
                          <a:extLst>
                            <a:ext uri="{FF2B5EF4-FFF2-40B4-BE49-F238E27FC236}">
                              <a16:creationId xmlns:a16="http://schemas.microsoft.com/office/drawing/2014/main" id="{21D9FCBA-A480-47F1-8A1E-26EB9740B5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682"/>
                          <a:ext cx="38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66852F-A86D-4B5F-AC22-B2D356F1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912"/>
              <a:ext cx="1920" cy="496"/>
            </a:xfrm>
            <a:custGeom>
              <a:avLst/>
              <a:gdLst>
                <a:gd name="T0" fmla="*/ 0 w 1920"/>
                <a:gd name="T1" fmla="*/ 304 h 496"/>
                <a:gd name="T2" fmla="*/ 96 w 1920"/>
                <a:gd name="T3" fmla="*/ 160 h 496"/>
                <a:gd name="T4" fmla="*/ 192 w 1920"/>
                <a:gd name="T5" fmla="*/ 112 h 496"/>
                <a:gd name="T6" fmla="*/ 288 w 1920"/>
                <a:gd name="T7" fmla="*/ 160 h 496"/>
                <a:gd name="T8" fmla="*/ 432 w 1920"/>
                <a:gd name="T9" fmla="*/ 112 h 496"/>
                <a:gd name="T10" fmla="*/ 480 w 1920"/>
                <a:gd name="T11" fmla="*/ 16 h 496"/>
                <a:gd name="T12" fmla="*/ 576 w 1920"/>
                <a:gd name="T13" fmla="*/ 16 h 496"/>
                <a:gd name="T14" fmla="*/ 672 w 1920"/>
                <a:gd name="T15" fmla="*/ 112 h 496"/>
                <a:gd name="T16" fmla="*/ 864 w 1920"/>
                <a:gd name="T17" fmla="*/ 112 h 496"/>
                <a:gd name="T18" fmla="*/ 1056 w 1920"/>
                <a:gd name="T19" fmla="*/ 208 h 496"/>
                <a:gd name="T20" fmla="*/ 1248 w 1920"/>
                <a:gd name="T21" fmla="*/ 208 h 496"/>
                <a:gd name="T22" fmla="*/ 1344 w 1920"/>
                <a:gd name="T23" fmla="*/ 160 h 496"/>
                <a:gd name="T24" fmla="*/ 1440 w 1920"/>
                <a:gd name="T25" fmla="*/ 160 h 496"/>
                <a:gd name="T26" fmla="*/ 1536 w 1920"/>
                <a:gd name="T27" fmla="*/ 304 h 496"/>
                <a:gd name="T28" fmla="*/ 1632 w 1920"/>
                <a:gd name="T29" fmla="*/ 400 h 496"/>
                <a:gd name="T30" fmla="*/ 1728 w 1920"/>
                <a:gd name="T31" fmla="*/ 448 h 496"/>
                <a:gd name="T32" fmla="*/ 1920 w 1920"/>
                <a:gd name="T33" fmla="*/ 496 h 4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20" h="496">
                  <a:moveTo>
                    <a:pt x="0" y="304"/>
                  </a:moveTo>
                  <a:cubicBezTo>
                    <a:pt x="32" y="248"/>
                    <a:pt x="64" y="192"/>
                    <a:pt x="96" y="160"/>
                  </a:cubicBezTo>
                  <a:cubicBezTo>
                    <a:pt x="128" y="128"/>
                    <a:pt x="160" y="112"/>
                    <a:pt x="192" y="112"/>
                  </a:cubicBezTo>
                  <a:cubicBezTo>
                    <a:pt x="224" y="112"/>
                    <a:pt x="248" y="160"/>
                    <a:pt x="288" y="160"/>
                  </a:cubicBezTo>
                  <a:cubicBezTo>
                    <a:pt x="328" y="160"/>
                    <a:pt x="400" y="136"/>
                    <a:pt x="432" y="112"/>
                  </a:cubicBezTo>
                  <a:cubicBezTo>
                    <a:pt x="464" y="88"/>
                    <a:pt x="456" y="32"/>
                    <a:pt x="480" y="16"/>
                  </a:cubicBezTo>
                  <a:cubicBezTo>
                    <a:pt x="504" y="0"/>
                    <a:pt x="544" y="0"/>
                    <a:pt x="576" y="16"/>
                  </a:cubicBezTo>
                  <a:cubicBezTo>
                    <a:pt x="608" y="32"/>
                    <a:pt x="624" y="96"/>
                    <a:pt x="672" y="112"/>
                  </a:cubicBezTo>
                  <a:cubicBezTo>
                    <a:pt x="720" y="128"/>
                    <a:pt x="800" y="96"/>
                    <a:pt x="864" y="112"/>
                  </a:cubicBezTo>
                  <a:cubicBezTo>
                    <a:pt x="928" y="128"/>
                    <a:pt x="992" y="192"/>
                    <a:pt x="1056" y="208"/>
                  </a:cubicBezTo>
                  <a:cubicBezTo>
                    <a:pt x="1120" y="224"/>
                    <a:pt x="1200" y="216"/>
                    <a:pt x="1248" y="208"/>
                  </a:cubicBezTo>
                  <a:cubicBezTo>
                    <a:pt x="1296" y="200"/>
                    <a:pt x="1312" y="168"/>
                    <a:pt x="1344" y="160"/>
                  </a:cubicBezTo>
                  <a:cubicBezTo>
                    <a:pt x="1376" y="152"/>
                    <a:pt x="1408" y="136"/>
                    <a:pt x="1440" y="160"/>
                  </a:cubicBezTo>
                  <a:cubicBezTo>
                    <a:pt x="1472" y="184"/>
                    <a:pt x="1504" y="264"/>
                    <a:pt x="1536" y="304"/>
                  </a:cubicBezTo>
                  <a:cubicBezTo>
                    <a:pt x="1568" y="344"/>
                    <a:pt x="1600" y="376"/>
                    <a:pt x="1632" y="400"/>
                  </a:cubicBezTo>
                  <a:cubicBezTo>
                    <a:pt x="1664" y="424"/>
                    <a:pt x="1680" y="432"/>
                    <a:pt x="1728" y="448"/>
                  </a:cubicBezTo>
                  <a:cubicBezTo>
                    <a:pt x="1776" y="464"/>
                    <a:pt x="1848" y="480"/>
                    <a:pt x="1920" y="49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B4D86D67-41CD-43FA-A965-B9330D7E3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536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6725" imgH="177415" progId="Equation.3">
                    <p:embed/>
                  </p:oleObj>
                </mc:Choice>
                <mc:Fallback>
                  <p:oleObj r:id="rId5" imgW="126725" imgH="177415" progId="Equation.3">
                    <p:embed/>
                    <p:pic>
                      <p:nvPicPr>
                        <p:cNvPr id="5201" name="Object 10">
                          <a:extLst>
                            <a:ext uri="{FF2B5EF4-FFF2-40B4-BE49-F238E27FC236}">
                              <a16:creationId xmlns:a16="http://schemas.microsoft.com/office/drawing/2014/main" id="{F821E86D-1135-4F8B-BA6F-4A136363A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id="{79C0CA3E-9A40-49DD-BFD6-9B3872531F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488"/>
            <a:ext cx="1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88746" imgH="152136" progId="Equation.3">
                    <p:embed/>
                  </p:oleObj>
                </mc:Choice>
                <mc:Fallback>
                  <p:oleObj r:id="rId7" imgW="88746" imgH="152136" progId="Equation.3">
                    <p:embed/>
                    <p:pic>
                      <p:nvPicPr>
                        <p:cNvPr id="5202" name="Object 11">
                          <a:extLst>
                            <a:ext uri="{FF2B5EF4-FFF2-40B4-BE49-F238E27FC236}">
                              <a16:creationId xmlns:a16="http://schemas.microsoft.com/office/drawing/2014/main" id="{8156FBA3-D74F-4A61-9A1F-13D1820D8C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88"/>
                          <a:ext cx="1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00651F2-019C-4DEF-B1EA-D50878EA0C27}"/>
              </a:ext>
            </a:extLst>
          </p:cNvPr>
          <p:cNvGrpSpPr>
            <a:grpSpLocks/>
          </p:cNvGrpSpPr>
          <p:nvPr/>
        </p:nvGrpSpPr>
        <p:grpSpPr bwMode="auto">
          <a:xfrm>
            <a:off x="3858478" y="1365608"/>
            <a:ext cx="1955606" cy="1042990"/>
            <a:chOff x="3264" y="663"/>
            <a:chExt cx="1920" cy="1024"/>
          </a:xfrm>
        </p:grpSpPr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F75C883-397B-4B21-BA71-CD629C072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88"/>
              <a:ext cx="192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FC34991-A840-4809-A289-175B957E1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720"/>
              <a:ext cx="0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05BFDEF-F13B-458C-B363-3F3FD1FDA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960"/>
              <a:ext cx="192" cy="528"/>
            </a:xfrm>
            <a:custGeom>
              <a:avLst/>
              <a:gdLst>
                <a:gd name="T0" fmla="*/ 0 w 624"/>
                <a:gd name="T1" fmla="*/ 0 h 632"/>
                <a:gd name="T2" fmla="*/ 44 w 624"/>
                <a:gd name="T3" fmla="*/ 80 h 632"/>
                <a:gd name="T4" fmla="*/ 89 w 624"/>
                <a:gd name="T5" fmla="*/ 361 h 632"/>
                <a:gd name="T6" fmla="*/ 118 w 624"/>
                <a:gd name="T7" fmla="*/ 481 h 632"/>
                <a:gd name="T8" fmla="*/ 162 w 624"/>
                <a:gd name="T9" fmla="*/ 521 h 632"/>
                <a:gd name="T10" fmla="*/ 192 w 624"/>
                <a:gd name="T11" fmla="*/ 521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632">
                  <a:moveTo>
                    <a:pt x="0" y="0"/>
                  </a:moveTo>
                  <a:cubicBezTo>
                    <a:pt x="48" y="12"/>
                    <a:pt x="96" y="24"/>
                    <a:pt x="144" y="96"/>
                  </a:cubicBezTo>
                  <a:cubicBezTo>
                    <a:pt x="192" y="168"/>
                    <a:pt x="248" y="352"/>
                    <a:pt x="288" y="432"/>
                  </a:cubicBezTo>
                  <a:cubicBezTo>
                    <a:pt x="328" y="512"/>
                    <a:pt x="344" y="544"/>
                    <a:pt x="384" y="576"/>
                  </a:cubicBezTo>
                  <a:cubicBezTo>
                    <a:pt x="424" y="608"/>
                    <a:pt x="488" y="616"/>
                    <a:pt x="528" y="624"/>
                  </a:cubicBezTo>
                  <a:cubicBezTo>
                    <a:pt x="568" y="632"/>
                    <a:pt x="596" y="628"/>
                    <a:pt x="624" y="624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9D4A061-F5A1-4371-9D6D-4A1B8712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44" cy="528"/>
            </a:xfrm>
            <a:custGeom>
              <a:avLst/>
              <a:gdLst>
                <a:gd name="T0" fmla="*/ 144 w 480"/>
                <a:gd name="T1" fmla="*/ 0 h 592"/>
                <a:gd name="T2" fmla="*/ 101 w 480"/>
                <a:gd name="T3" fmla="*/ 86 h 592"/>
                <a:gd name="T4" fmla="*/ 72 w 480"/>
                <a:gd name="T5" fmla="*/ 428 h 592"/>
                <a:gd name="T6" fmla="*/ 43 w 480"/>
                <a:gd name="T7" fmla="*/ 514 h 592"/>
                <a:gd name="T8" fmla="*/ 0 w 480"/>
                <a:gd name="T9" fmla="*/ 514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592">
                  <a:moveTo>
                    <a:pt x="480" y="0"/>
                  </a:moveTo>
                  <a:cubicBezTo>
                    <a:pt x="428" y="8"/>
                    <a:pt x="376" y="16"/>
                    <a:pt x="336" y="96"/>
                  </a:cubicBezTo>
                  <a:cubicBezTo>
                    <a:pt x="296" y="176"/>
                    <a:pt x="272" y="400"/>
                    <a:pt x="240" y="480"/>
                  </a:cubicBezTo>
                  <a:cubicBezTo>
                    <a:pt x="208" y="560"/>
                    <a:pt x="184" y="560"/>
                    <a:pt x="144" y="576"/>
                  </a:cubicBezTo>
                  <a:cubicBezTo>
                    <a:pt x="104" y="592"/>
                    <a:pt x="52" y="584"/>
                    <a:pt x="0" y="5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17">
              <a:extLst>
                <a:ext uri="{FF2B5EF4-FFF2-40B4-BE49-F238E27FC236}">
                  <a16:creationId xmlns:a16="http://schemas.microsoft.com/office/drawing/2014/main" id="{91909B99-5823-4011-BB96-213C47B61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5" y="663"/>
            <a:ext cx="50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42751" imgH="190417" progId="Equation.3">
                    <p:embed/>
                  </p:oleObj>
                </mc:Choice>
                <mc:Fallback>
                  <p:oleObj r:id="rId9" imgW="342751" imgH="190417" progId="Equation.3">
                    <p:embed/>
                    <p:pic>
                      <p:nvPicPr>
                        <p:cNvPr id="5194" name="Object 17">
                          <a:extLst>
                            <a:ext uri="{FF2B5EF4-FFF2-40B4-BE49-F238E27FC236}">
                              <a16:creationId xmlns:a16="http://schemas.microsoft.com/office/drawing/2014/main" id="{3701CBCE-C2A7-47D7-A589-6DF6953BCA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663"/>
                          <a:ext cx="50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B0FFCA37-6AAE-4058-B7DF-01F0860C57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488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6725" imgH="177415" progId="Equation.3">
                    <p:embed/>
                  </p:oleObj>
                </mc:Choice>
                <mc:Fallback>
                  <p:oleObj r:id="rId11" imgW="126725" imgH="177415" progId="Equation.3">
                    <p:embed/>
                    <p:pic>
                      <p:nvPicPr>
                        <p:cNvPr id="5195" name="Object 18">
                          <a:extLst>
                            <a:ext uri="{FF2B5EF4-FFF2-40B4-BE49-F238E27FC236}">
                              <a16:creationId xmlns:a16="http://schemas.microsoft.com/office/drawing/2014/main" id="{FD3045AB-4220-442E-8221-625743252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88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DD971794-3DBE-45CC-8042-436A0CD3E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864"/>
            <a:ext cx="15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8707" imgH="164742" progId="Equation.3">
                    <p:embed/>
                  </p:oleObj>
                </mc:Choice>
                <mc:Fallback>
                  <p:oleObj r:id="rId12" imgW="88707" imgH="164742" progId="Equation.3">
                    <p:embed/>
                    <p:pic>
                      <p:nvPicPr>
                        <p:cNvPr id="5196" name="Object 19">
                          <a:extLst>
                            <a:ext uri="{FF2B5EF4-FFF2-40B4-BE49-F238E27FC236}">
                              <a16:creationId xmlns:a16="http://schemas.microsoft.com/office/drawing/2014/main" id="{D7221193-CDB9-4487-AE6C-75FCADCA2E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864"/>
                          <a:ext cx="15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46">
            <a:extLst>
              <a:ext uri="{FF2B5EF4-FFF2-40B4-BE49-F238E27FC236}">
                <a16:creationId xmlns:a16="http://schemas.microsoft.com/office/drawing/2014/main" id="{C876EFE3-40F3-4A02-B53C-F4EF3894E29A}"/>
              </a:ext>
            </a:extLst>
          </p:cNvPr>
          <p:cNvGrpSpPr>
            <a:grpSpLocks/>
          </p:cNvGrpSpPr>
          <p:nvPr/>
        </p:nvGrpSpPr>
        <p:grpSpPr bwMode="auto">
          <a:xfrm>
            <a:off x="3839962" y="2752208"/>
            <a:ext cx="2394599" cy="1116325"/>
            <a:chOff x="3264" y="1752"/>
            <a:chExt cx="2351" cy="1096"/>
          </a:xfrm>
        </p:grpSpPr>
        <p:sp>
          <p:nvSpPr>
            <p:cNvPr id="21" name="Line 47">
              <a:extLst>
                <a:ext uri="{FF2B5EF4-FFF2-40B4-BE49-F238E27FC236}">
                  <a16:creationId xmlns:a16="http://schemas.microsoft.com/office/drawing/2014/main" id="{5D8DD40D-8580-4D21-8F3F-96D827EC7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586"/>
              <a:ext cx="2199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16CC4572-01B4-4B65-850A-23886B09A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68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9">
              <a:extLst>
                <a:ext uri="{FF2B5EF4-FFF2-40B4-BE49-F238E27FC236}">
                  <a16:creationId xmlns:a16="http://schemas.microsoft.com/office/drawing/2014/main" id="{C481EAA6-A102-4B8F-BA92-41BCCDC44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12"/>
              <a:ext cx="0" cy="4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0">
              <a:extLst>
                <a:ext uri="{FF2B5EF4-FFF2-40B4-BE49-F238E27FC236}">
                  <a16:creationId xmlns:a16="http://schemas.microsoft.com/office/drawing/2014/main" id="{3C67897C-6B30-483A-A03D-CFA5A5844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112"/>
              <a:ext cx="0" cy="4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1">
              <a:extLst>
                <a:ext uri="{FF2B5EF4-FFF2-40B4-BE49-F238E27FC236}">
                  <a16:creationId xmlns:a16="http://schemas.microsoft.com/office/drawing/2014/main" id="{8E523274-A095-4071-AF51-C5488FC03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4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2">
              <a:extLst>
                <a:ext uri="{FF2B5EF4-FFF2-40B4-BE49-F238E27FC236}">
                  <a16:creationId xmlns:a16="http://schemas.microsoft.com/office/drawing/2014/main" id="{E6F5DDAB-D6D3-465B-8E7E-3EEAFF851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352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5317C542-B8FE-471E-8D16-3026B18E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" name="Object 54">
              <a:extLst>
                <a:ext uri="{FF2B5EF4-FFF2-40B4-BE49-F238E27FC236}">
                  <a16:creationId xmlns:a16="http://schemas.microsoft.com/office/drawing/2014/main" id="{157FBFC9-70CC-42FF-8D05-566A694AA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40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6725" imgH="177415" progId="Equation.3">
                    <p:embed/>
                  </p:oleObj>
                </mc:Choice>
                <mc:Fallback>
                  <p:oleObj r:id="rId14" imgW="126725" imgH="177415" progId="Equation.3">
                    <p:embed/>
                    <p:pic>
                      <p:nvPicPr>
                        <p:cNvPr id="5160" name="Object 54">
                          <a:extLst>
                            <a:ext uri="{FF2B5EF4-FFF2-40B4-BE49-F238E27FC236}">
                              <a16:creationId xmlns:a16="http://schemas.microsoft.com/office/drawing/2014/main" id="{8CB4E876-6880-4443-900F-DEA9411D03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5">
              <a:extLst>
                <a:ext uri="{FF2B5EF4-FFF2-40B4-BE49-F238E27FC236}">
                  <a16:creationId xmlns:a16="http://schemas.microsoft.com/office/drawing/2014/main" id="{EB59DFA8-189B-4F1B-9D9D-B50D594F0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5" y="2341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52334" imgH="139639" progId="Equation.3">
                    <p:embed/>
                  </p:oleObj>
                </mc:Choice>
                <mc:Fallback>
                  <p:oleObj r:id="rId15" imgW="152334" imgH="139639" progId="Equation.3">
                    <p:embed/>
                    <p:pic>
                      <p:nvPicPr>
                        <p:cNvPr id="5161" name="Object 55">
                          <a:extLst>
                            <a:ext uri="{FF2B5EF4-FFF2-40B4-BE49-F238E27FC236}">
                              <a16:creationId xmlns:a16="http://schemas.microsoft.com/office/drawing/2014/main" id="{3A95AE06-799D-4F90-98EA-386836BE42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341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6">
              <a:extLst>
                <a:ext uri="{FF2B5EF4-FFF2-40B4-BE49-F238E27FC236}">
                  <a16:creationId xmlns:a16="http://schemas.microsoft.com/office/drawing/2014/main" id="{9C3EDC8D-A21E-4476-8600-00BDFBEF0B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2568"/>
            <a:ext cx="2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03112" imgH="190417" progId="Equation.3">
                    <p:embed/>
                  </p:oleObj>
                </mc:Choice>
                <mc:Fallback>
                  <p:oleObj r:id="rId17" imgW="203112" imgH="190417" progId="Equation.3">
                    <p:embed/>
                    <p:pic>
                      <p:nvPicPr>
                        <p:cNvPr id="5162" name="Object 56">
                          <a:extLst>
                            <a:ext uri="{FF2B5EF4-FFF2-40B4-BE49-F238E27FC236}">
                              <a16:creationId xmlns:a16="http://schemas.microsoft.com/office/drawing/2014/main" id="{C6994D9C-519B-4627-A515-C82F12A7A4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568"/>
                          <a:ext cx="29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7">
              <a:extLst>
                <a:ext uri="{FF2B5EF4-FFF2-40B4-BE49-F238E27FC236}">
                  <a16:creationId xmlns:a16="http://schemas.microsoft.com/office/drawing/2014/main" id="{A28517CE-683A-498A-B8FB-23ABA3F736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568"/>
            <a:ext cx="39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266469" imgH="190335" progId="Equation.3">
                    <p:embed/>
                  </p:oleObj>
                </mc:Choice>
                <mc:Fallback>
                  <p:oleObj r:id="rId19" imgW="266469" imgH="190335" progId="Equation.3">
                    <p:embed/>
                    <p:pic>
                      <p:nvPicPr>
                        <p:cNvPr id="5163" name="Object 57">
                          <a:extLst>
                            <a:ext uri="{FF2B5EF4-FFF2-40B4-BE49-F238E27FC236}">
                              <a16:creationId xmlns:a16="http://schemas.microsoft.com/office/drawing/2014/main" id="{38D30FC5-641D-43DF-9F22-6E2FF03A23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68"/>
                          <a:ext cx="39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8">
              <a:extLst>
                <a:ext uri="{FF2B5EF4-FFF2-40B4-BE49-F238E27FC236}">
                  <a16:creationId xmlns:a16="http://schemas.microsoft.com/office/drawing/2014/main" id="{9515E8D3-8ED6-4C2E-B102-F06513FA2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6" y="1752"/>
            <a:ext cx="82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596641" imgH="215806" progId="Equation.3">
                    <p:embed/>
                  </p:oleObj>
                </mc:Choice>
                <mc:Fallback>
                  <p:oleObj r:id="rId21" imgW="596641" imgH="215806" progId="Equation.3">
                    <p:embed/>
                    <p:pic>
                      <p:nvPicPr>
                        <p:cNvPr id="5164" name="Object 58">
                          <a:extLst>
                            <a:ext uri="{FF2B5EF4-FFF2-40B4-BE49-F238E27FC236}">
                              <a16:creationId xmlns:a16="http://schemas.microsoft.com/office/drawing/2014/main" id="{00F24AF5-C987-468C-A50E-59F864615D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1752"/>
                          <a:ext cx="82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60">
            <a:extLst>
              <a:ext uri="{FF2B5EF4-FFF2-40B4-BE49-F238E27FC236}">
                <a16:creationId xmlns:a16="http://schemas.microsoft.com/office/drawing/2014/main" id="{D802D4C1-0D25-4741-ACCD-BC73D109865C}"/>
              </a:ext>
            </a:extLst>
          </p:cNvPr>
          <p:cNvGrpSpPr>
            <a:grpSpLocks/>
          </p:cNvGrpSpPr>
          <p:nvPr/>
        </p:nvGrpSpPr>
        <p:grpSpPr bwMode="auto">
          <a:xfrm>
            <a:off x="588230" y="2743322"/>
            <a:ext cx="2587104" cy="1112251"/>
            <a:chOff x="295" y="1525"/>
            <a:chExt cx="2540" cy="1092"/>
          </a:xfrm>
        </p:grpSpPr>
        <p:sp>
          <p:nvSpPr>
            <p:cNvPr id="34" name="Line 61">
              <a:extLst>
                <a:ext uri="{FF2B5EF4-FFF2-40B4-BE49-F238E27FC236}">
                  <a16:creationId xmlns:a16="http://schemas.microsoft.com/office/drawing/2014/main" id="{19BD431E-0E25-4667-B27C-953ED7B70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2296"/>
              <a:ext cx="24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2">
              <a:extLst>
                <a:ext uri="{FF2B5EF4-FFF2-40B4-BE49-F238E27FC236}">
                  <a16:creationId xmlns:a16="http://schemas.microsoft.com/office/drawing/2014/main" id="{EB8086A9-ECA9-44AB-88CE-AEECB5E25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525"/>
              <a:ext cx="0" cy="91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63">
              <a:extLst>
                <a:ext uri="{FF2B5EF4-FFF2-40B4-BE49-F238E27FC236}">
                  <a16:creationId xmlns:a16="http://schemas.microsoft.com/office/drawing/2014/main" id="{2BDFB232-B9E1-42AC-812E-BA6E322D0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3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4">
              <a:extLst>
                <a:ext uri="{FF2B5EF4-FFF2-40B4-BE49-F238E27FC236}">
                  <a16:creationId xmlns:a16="http://schemas.microsoft.com/office/drawing/2014/main" id="{606E1869-F90A-413C-8EFA-4711A035F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4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5">
              <a:extLst>
                <a:ext uri="{FF2B5EF4-FFF2-40B4-BE49-F238E27FC236}">
                  <a16:creationId xmlns:a16="http://schemas.microsoft.com/office/drawing/2014/main" id="{D75453B8-E211-4BE5-B2C8-B509E06AF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6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6">
              <a:extLst>
                <a:ext uri="{FF2B5EF4-FFF2-40B4-BE49-F238E27FC236}">
                  <a16:creationId xmlns:a16="http://schemas.microsoft.com/office/drawing/2014/main" id="{32278870-B916-45A2-83C8-B3F0227F5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8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7">
              <a:extLst>
                <a:ext uri="{FF2B5EF4-FFF2-40B4-BE49-F238E27FC236}">
                  <a16:creationId xmlns:a16="http://schemas.microsoft.com/office/drawing/2014/main" id="{5447D64E-256E-4556-9103-904963117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0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8">
              <a:extLst>
                <a:ext uri="{FF2B5EF4-FFF2-40B4-BE49-F238E27FC236}">
                  <a16:creationId xmlns:a16="http://schemas.microsoft.com/office/drawing/2014/main" id="{0CEB710D-9DC3-4BCD-8681-B2FD64B49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2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9">
              <a:extLst>
                <a:ext uri="{FF2B5EF4-FFF2-40B4-BE49-F238E27FC236}">
                  <a16:creationId xmlns:a16="http://schemas.microsoft.com/office/drawing/2014/main" id="{F21B14DB-A955-48CE-8431-CBE0073B9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4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0">
              <a:extLst>
                <a:ext uri="{FF2B5EF4-FFF2-40B4-BE49-F238E27FC236}">
                  <a16:creationId xmlns:a16="http://schemas.microsoft.com/office/drawing/2014/main" id="{D891DF05-D5EE-44E9-B7DD-DCF43109A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1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71">
              <a:extLst>
                <a:ext uri="{FF2B5EF4-FFF2-40B4-BE49-F238E27FC236}">
                  <a16:creationId xmlns:a16="http://schemas.microsoft.com/office/drawing/2014/main" id="{681D1BF6-D019-4E4A-8CDB-B97E5D882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9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2">
              <a:extLst>
                <a:ext uri="{FF2B5EF4-FFF2-40B4-BE49-F238E27FC236}">
                  <a16:creationId xmlns:a16="http://schemas.microsoft.com/office/drawing/2014/main" id="{60DD2EE1-45D3-4F11-B948-88AF1BBF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7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73">
              <a:extLst>
                <a:ext uri="{FF2B5EF4-FFF2-40B4-BE49-F238E27FC236}">
                  <a16:creationId xmlns:a16="http://schemas.microsoft.com/office/drawing/2014/main" id="{26D3B9B9-90DB-4E8A-9A3D-DDDC79D29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1909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74">
              <a:extLst>
                <a:ext uri="{FF2B5EF4-FFF2-40B4-BE49-F238E27FC236}">
                  <a16:creationId xmlns:a16="http://schemas.microsoft.com/office/drawing/2014/main" id="{06FDEF18-2FBE-4115-AC4D-9A910A8E4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2101"/>
              <a:ext cx="46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5">
              <a:extLst>
                <a:ext uri="{FF2B5EF4-FFF2-40B4-BE49-F238E27FC236}">
                  <a16:creationId xmlns:a16="http://schemas.microsoft.com/office/drawing/2014/main" id="{8B77E28F-3BF7-44F7-9EDB-A953E5DC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101"/>
              <a:ext cx="32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" name="Object 76">
              <a:extLst>
                <a:ext uri="{FF2B5EF4-FFF2-40B4-BE49-F238E27FC236}">
                  <a16:creationId xmlns:a16="http://schemas.microsoft.com/office/drawing/2014/main" id="{98A3B12E-5B81-4BAC-A62D-1F8E10514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9" y="2341"/>
            <a:ext cx="19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26725" imgH="177415" progId="Equation.3">
                    <p:embed/>
                  </p:oleObj>
                </mc:Choice>
                <mc:Fallback>
                  <p:oleObj r:id="rId23" imgW="126725" imgH="177415" progId="Equation.3">
                    <p:embed/>
                    <p:pic>
                      <p:nvPicPr>
                        <p:cNvPr id="5144" name="Object 76">
                          <a:extLst>
                            <a:ext uri="{FF2B5EF4-FFF2-40B4-BE49-F238E27FC236}">
                              <a16:creationId xmlns:a16="http://schemas.microsoft.com/office/drawing/2014/main" id="{E332F0AF-47A5-4DF6-872A-F6BF88B8B2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341"/>
                          <a:ext cx="19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77">
              <a:extLst>
                <a:ext uri="{FF2B5EF4-FFF2-40B4-BE49-F238E27FC236}">
                  <a16:creationId xmlns:a16="http://schemas.microsoft.com/office/drawing/2014/main" id="{86425227-AB79-4B0C-B8C8-48C14FE50D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164668"/>
                </p:ext>
              </p:extLst>
            </p:nvPr>
          </p:nvGraphicFramePr>
          <p:xfrm>
            <a:off x="2566" y="2329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88746" imgH="152136" progId="Equation.3">
                    <p:embed/>
                  </p:oleObj>
                </mc:Choice>
                <mc:Fallback>
                  <p:oleObj r:id="rId24" imgW="88746" imgH="152136" progId="Equation.3">
                    <p:embed/>
                    <p:pic>
                      <p:nvPicPr>
                        <p:cNvPr id="5145" name="Object 77">
                          <a:extLst>
                            <a:ext uri="{FF2B5EF4-FFF2-40B4-BE49-F238E27FC236}">
                              <a16:creationId xmlns:a16="http://schemas.microsoft.com/office/drawing/2014/main" id="{ABA7B296-72C5-40CD-B4C0-76F99AAB51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2329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78">
              <a:extLst>
                <a:ext uri="{FF2B5EF4-FFF2-40B4-BE49-F238E27FC236}">
                  <a16:creationId xmlns:a16="http://schemas.microsoft.com/office/drawing/2014/main" id="{240516D7-5D26-4132-8C8B-BC3AE2CC2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22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9">
              <a:extLst>
                <a:ext uri="{FF2B5EF4-FFF2-40B4-BE49-F238E27FC236}">
                  <a16:creationId xmlns:a16="http://schemas.microsoft.com/office/drawing/2014/main" id="{1022C287-03E7-4AFE-8D1E-2996B0DCE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2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7AAD17BA-E71E-41ED-9853-79928F3FE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437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81">
              <a:extLst>
                <a:ext uri="{FF2B5EF4-FFF2-40B4-BE49-F238E27FC236}">
                  <a16:creationId xmlns:a16="http://schemas.microsoft.com/office/drawing/2014/main" id="{58DC61D0-EEBB-4F6D-95D3-45847990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2437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82">
              <a:extLst>
                <a:ext uri="{FF2B5EF4-FFF2-40B4-BE49-F238E27FC236}">
                  <a16:creationId xmlns:a16="http://schemas.microsoft.com/office/drawing/2014/main" id="{6A0B1F79-0B67-4520-BCAD-8CBBBE43E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0" y="1525"/>
            <a:ext cx="52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469696" imgH="266584" progId="Equation.3">
                    <p:embed/>
                  </p:oleObj>
                </mc:Choice>
                <mc:Fallback>
                  <p:oleObj r:id="rId25" imgW="469696" imgH="266584" progId="Equation.3">
                    <p:embed/>
                    <p:pic>
                      <p:nvPicPr>
                        <p:cNvPr id="5150" name="Object 82">
                          <a:extLst>
                            <a:ext uri="{FF2B5EF4-FFF2-40B4-BE49-F238E27FC236}">
                              <a16:creationId xmlns:a16="http://schemas.microsoft.com/office/drawing/2014/main" id="{53412A57-84EB-4EDA-9CD6-978174B229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1525"/>
                          <a:ext cx="52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83">
              <a:extLst>
                <a:ext uri="{FF2B5EF4-FFF2-40B4-BE49-F238E27FC236}">
                  <a16:creationId xmlns:a16="http://schemas.microsoft.com/office/drawing/2014/main" id="{E32A7BE8-8220-4C6F-8A83-4F01EABF5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1906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4">
              <a:extLst>
                <a:ext uri="{FF2B5EF4-FFF2-40B4-BE49-F238E27FC236}">
                  <a16:creationId xmlns:a16="http://schemas.microsoft.com/office/drawing/2014/main" id="{BEA1577E-3687-4DC2-AE32-7CEA7FA2C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903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D5AE3F-0E60-41CA-99FF-8B1AA3432A37}"/>
              </a:ext>
            </a:extLst>
          </p:cNvPr>
          <p:cNvGrpSpPr/>
          <p:nvPr/>
        </p:nvGrpSpPr>
        <p:grpSpPr>
          <a:xfrm>
            <a:off x="3209923" y="1390581"/>
            <a:ext cx="505011" cy="629194"/>
            <a:chOff x="8006368" y="2974516"/>
            <a:chExt cx="816026" cy="721552"/>
          </a:xfrm>
        </p:grpSpPr>
        <p:sp>
          <p:nvSpPr>
            <p:cNvPr id="80" name="AutoShape 55">
              <a:extLst>
                <a:ext uri="{FF2B5EF4-FFF2-40B4-BE49-F238E27FC236}">
                  <a16:creationId xmlns:a16="http://schemas.microsoft.com/office/drawing/2014/main" id="{9EAF854E-017B-4A85-B99A-8FA6DE63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0232" y="3335705"/>
              <a:ext cx="792162" cy="360363"/>
            </a:xfrm>
            <a:prstGeom prst="rightArrow">
              <a:avLst>
                <a:gd name="adj1" fmla="val 50000"/>
                <a:gd name="adj2" fmla="val 549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1" name="Text Box 56">
              <a:extLst>
                <a:ext uri="{FF2B5EF4-FFF2-40B4-BE49-F238E27FC236}">
                  <a16:creationId xmlns:a16="http://schemas.microsoft.com/office/drawing/2014/main" id="{988420D3-FF3A-4A97-95FA-AD9E01282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368" y="2974516"/>
              <a:ext cx="720602" cy="38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FT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A97ABE8-5D54-4D16-ABE5-3B32CA5330C2}"/>
              </a:ext>
            </a:extLst>
          </p:cNvPr>
          <p:cNvGrpSpPr/>
          <p:nvPr/>
        </p:nvGrpSpPr>
        <p:grpSpPr>
          <a:xfrm>
            <a:off x="3170943" y="2609744"/>
            <a:ext cx="505011" cy="629194"/>
            <a:chOff x="8006368" y="2974516"/>
            <a:chExt cx="816026" cy="721552"/>
          </a:xfrm>
        </p:grpSpPr>
        <p:sp>
          <p:nvSpPr>
            <p:cNvPr id="83" name="AutoShape 55">
              <a:extLst>
                <a:ext uri="{FF2B5EF4-FFF2-40B4-BE49-F238E27FC236}">
                  <a16:creationId xmlns:a16="http://schemas.microsoft.com/office/drawing/2014/main" id="{922E9C94-A1C5-4A39-BE31-DEB9ADF7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0232" y="3335705"/>
              <a:ext cx="792162" cy="360363"/>
            </a:xfrm>
            <a:prstGeom prst="rightArrow">
              <a:avLst>
                <a:gd name="adj1" fmla="val 50000"/>
                <a:gd name="adj2" fmla="val 549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4" name="Text Box 56">
              <a:extLst>
                <a:ext uri="{FF2B5EF4-FFF2-40B4-BE49-F238E27FC236}">
                  <a16:creationId xmlns:a16="http://schemas.microsoft.com/office/drawing/2014/main" id="{C4FD4746-D9E2-4A3A-A148-0CC81ED73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368" y="2974516"/>
              <a:ext cx="720602" cy="38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FT</a:t>
              </a: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22DC2C7D-63C4-49C6-815A-072F63EB9D27}"/>
              </a:ext>
            </a:extLst>
          </p:cNvPr>
          <p:cNvSpPr txBox="1"/>
          <p:nvPr/>
        </p:nvSpPr>
        <p:spPr>
          <a:xfrm>
            <a:off x="815658" y="4151614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/>
              <a:t>时域相乘 频域卷积：</a:t>
            </a:r>
            <a:endParaRPr lang="en-US" altLang="zh-CN" sz="1600" b="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26F22DA-FEB9-435E-9DB5-19E823D35D17}"/>
              </a:ext>
            </a:extLst>
          </p:cNvPr>
          <p:cNvGrpSpPr/>
          <p:nvPr/>
        </p:nvGrpSpPr>
        <p:grpSpPr>
          <a:xfrm>
            <a:off x="2289872" y="4147222"/>
            <a:ext cx="2939585" cy="1902668"/>
            <a:chOff x="2142754" y="3953352"/>
            <a:chExt cx="2939585" cy="1902668"/>
          </a:xfrm>
        </p:grpSpPr>
        <p:grpSp>
          <p:nvGrpSpPr>
            <p:cNvPr id="60" name="Group 6">
              <a:extLst>
                <a:ext uri="{FF2B5EF4-FFF2-40B4-BE49-F238E27FC236}">
                  <a16:creationId xmlns:a16="http://schemas.microsoft.com/office/drawing/2014/main" id="{CA8CBE3B-C52F-4C30-8B9D-7B8408669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754" y="3953352"/>
              <a:ext cx="2939585" cy="1676652"/>
              <a:chOff x="3243" y="2024"/>
              <a:chExt cx="2160" cy="1232"/>
            </a:xfrm>
          </p:grpSpPr>
          <p:sp>
            <p:nvSpPr>
              <p:cNvPr id="61" name="Line 7">
                <a:extLst>
                  <a:ext uri="{FF2B5EF4-FFF2-40B4-BE49-F238E27FC236}">
                    <a16:creationId xmlns:a16="http://schemas.microsoft.com/office/drawing/2014/main" id="{9968A65D-A427-46AF-A112-754D8E723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973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8">
                <a:extLst>
                  <a:ext uri="{FF2B5EF4-FFF2-40B4-BE49-F238E27FC236}">
                    <a16:creationId xmlns:a16="http://schemas.microsoft.com/office/drawing/2014/main" id="{CF7E22A0-9C68-436C-9CB8-F93479BD3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1" y="2157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9">
                <a:extLst>
                  <a:ext uri="{FF2B5EF4-FFF2-40B4-BE49-F238E27FC236}">
                    <a16:creationId xmlns:a16="http://schemas.microsoft.com/office/drawing/2014/main" id="{794AEF01-C121-4327-B82D-70245F05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7" y="2493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0">
                <a:extLst>
                  <a:ext uri="{FF2B5EF4-FFF2-40B4-BE49-F238E27FC236}">
                    <a16:creationId xmlns:a16="http://schemas.microsoft.com/office/drawing/2014/main" id="{63004B56-80D4-47A0-86DD-5CDAE0B13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3" y="2445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5" name="Object 11">
                <a:extLst>
                  <a:ext uri="{FF2B5EF4-FFF2-40B4-BE49-F238E27FC236}">
                    <a16:creationId xmlns:a16="http://schemas.microsoft.com/office/drawing/2014/main" id="{B291D8A0-1DF0-4A59-B424-62A86C5EA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5" y="2976"/>
              <a:ext cx="29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7" imgW="203112" imgH="190417" progId="Equation.3">
                      <p:embed/>
                    </p:oleObj>
                  </mc:Choice>
                  <mc:Fallback>
                    <p:oleObj r:id="rId27" imgW="203112" imgH="190417" progId="Equation.3">
                      <p:embed/>
                      <p:pic>
                        <p:nvPicPr>
                          <p:cNvPr id="6207" name="Object 11">
                            <a:extLst>
                              <a:ext uri="{FF2B5EF4-FFF2-40B4-BE49-F238E27FC236}">
                                <a16:creationId xmlns:a16="http://schemas.microsoft.com/office/drawing/2014/main" id="{1936528A-FA25-45B1-8D5B-B225B1EF11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2976"/>
                            <a:ext cx="299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12">
                <a:extLst>
                  <a:ext uri="{FF2B5EF4-FFF2-40B4-BE49-F238E27FC236}">
                    <a16:creationId xmlns:a16="http://schemas.microsoft.com/office/drawing/2014/main" id="{5CF5FCE8-8909-463C-B2AB-0A925C57B0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4" y="2976"/>
              <a:ext cx="39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9" imgW="266469" imgH="190335" progId="Equation.3">
                      <p:embed/>
                    </p:oleObj>
                  </mc:Choice>
                  <mc:Fallback>
                    <p:oleObj r:id="rId29" imgW="266469" imgH="190335" progId="Equation.3">
                      <p:embed/>
                      <p:pic>
                        <p:nvPicPr>
                          <p:cNvPr id="6208" name="Object 12">
                            <a:extLst>
                              <a:ext uri="{FF2B5EF4-FFF2-40B4-BE49-F238E27FC236}">
                                <a16:creationId xmlns:a16="http://schemas.microsoft.com/office/drawing/2014/main" id="{4620575C-46A1-4A6B-98BD-FD3C5A4C4A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976"/>
                            <a:ext cx="39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E1FDCAC4-6A4B-4B57-AB91-4DA3C0C74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2445"/>
                <a:ext cx="192" cy="528"/>
              </a:xfrm>
              <a:custGeom>
                <a:avLst/>
                <a:gdLst>
                  <a:gd name="T0" fmla="*/ 0 w 624"/>
                  <a:gd name="T1" fmla="*/ 0 h 632"/>
                  <a:gd name="T2" fmla="*/ 44 w 624"/>
                  <a:gd name="T3" fmla="*/ 80 h 632"/>
                  <a:gd name="T4" fmla="*/ 89 w 624"/>
                  <a:gd name="T5" fmla="*/ 361 h 632"/>
                  <a:gd name="T6" fmla="*/ 118 w 624"/>
                  <a:gd name="T7" fmla="*/ 481 h 632"/>
                  <a:gd name="T8" fmla="*/ 162 w 624"/>
                  <a:gd name="T9" fmla="*/ 521 h 632"/>
                  <a:gd name="T10" fmla="*/ 192 w 624"/>
                  <a:gd name="T11" fmla="*/ 521 h 6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632">
                    <a:moveTo>
                      <a:pt x="0" y="0"/>
                    </a:moveTo>
                    <a:cubicBezTo>
                      <a:pt x="48" y="12"/>
                      <a:pt x="96" y="24"/>
                      <a:pt x="144" y="96"/>
                    </a:cubicBezTo>
                    <a:cubicBezTo>
                      <a:pt x="192" y="168"/>
                      <a:pt x="248" y="352"/>
                      <a:pt x="288" y="432"/>
                    </a:cubicBezTo>
                    <a:cubicBezTo>
                      <a:pt x="328" y="512"/>
                      <a:pt x="344" y="544"/>
                      <a:pt x="384" y="576"/>
                    </a:cubicBezTo>
                    <a:cubicBezTo>
                      <a:pt x="424" y="608"/>
                      <a:pt x="488" y="616"/>
                      <a:pt x="528" y="624"/>
                    </a:cubicBezTo>
                    <a:cubicBezTo>
                      <a:pt x="568" y="632"/>
                      <a:pt x="596" y="628"/>
                      <a:pt x="624" y="624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F9D8B6BC-4F89-4D7F-B31C-E61D67E6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2445"/>
                <a:ext cx="144" cy="528"/>
              </a:xfrm>
              <a:custGeom>
                <a:avLst/>
                <a:gdLst>
                  <a:gd name="T0" fmla="*/ 144 w 480"/>
                  <a:gd name="T1" fmla="*/ 0 h 592"/>
                  <a:gd name="T2" fmla="*/ 101 w 480"/>
                  <a:gd name="T3" fmla="*/ 86 h 592"/>
                  <a:gd name="T4" fmla="*/ 72 w 480"/>
                  <a:gd name="T5" fmla="*/ 428 h 592"/>
                  <a:gd name="T6" fmla="*/ 43 w 480"/>
                  <a:gd name="T7" fmla="*/ 514 h 592"/>
                  <a:gd name="T8" fmla="*/ 0 w 480"/>
                  <a:gd name="T9" fmla="*/ 514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592">
                    <a:moveTo>
                      <a:pt x="480" y="0"/>
                    </a:moveTo>
                    <a:cubicBezTo>
                      <a:pt x="428" y="8"/>
                      <a:pt x="376" y="16"/>
                      <a:pt x="336" y="96"/>
                    </a:cubicBezTo>
                    <a:cubicBezTo>
                      <a:pt x="296" y="176"/>
                      <a:pt x="272" y="400"/>
                      <a:pt x="240" y="480"/>
                    </a:cubicBezTo>
                    <a:cubicBezTo>
                      <a:pt x="208" y="560"/>
                      <a:pt x="184" y="560"/>
                      <a:pt x="144" y="576"/>
                    </a:cubicBezTo>
                    <a:cubicBezTo>
                      <a:pt x="104" y="592"/>
                      <a:pt x="52" y="584"/>
                      <a:pt x="0" y="57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1628519C-1B70-4218-ACBC-EA4A75B08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3" y="2445"/>
                <a:ext cx="192" cy="528"/>
              </a:xfrm>
              <a:custGeom>
                <a:avLst/>
                <a:gdLst>
                  <a:gd name="T0" fmla="*/ 0 w 624"/>
                  <a:gd name="T1" fmla="*/ 0 h 632"/>
                  <a:gd name="T2" fmla="*/ 44 w 624"/>
                  <a:gd name="T3" fmla="*/ 80 h 632"/>
                  <a:gd name="T4" fmla="*/ 89 w 624"/>
                  <a:gd name="T5" fmla="*/ 361 h 632"/>
                  <a:gd name="T6" fmla="*/ 118 w 624"/>
                  <a:gd name="T7" fmla="*/ 481 h 632"/>
                  <a:gd name="T8" fmla="*/ 162 w 624"/>
                  <a:gd name="T9" fmla="*/ 521 h 632"/>
                  <a:gd name="T10" fmla="*/ 192 w 624"/>
                  <a:gd name="T11" fmla="*/ 521 h 6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632">
                    <a:moveTo>
                      <a:pt x="0" y="0"/>
                    </a:moveTo>
                    <a:cubicBezTo>
                      <a:pt x="48" y="12"/>
                      <a:pt x="96" y="24"/>
                      <a:pt x="144" y="96"/>
                    </a:cubicBezTo>
                    <a:cubicBezTo>
                      <a:pt x="192" y="168"/>
                      <a:pt x="248" y="352"/>
                      <a:pt x="288" y="432"/>
                    </a:cubicBezTo>
                    <a:cubicBezTo>
                      <a:pt x="328" y="512"/>
                      <a:pt x="344" y="544"/>
                      <a:pt x="384" y="576"/>
                    </a:cubicBezTo>
                    <a:cubicBezTo>
                      <a:pt x="424" y="608"/>
                      <a:pt x="488" y="616"/>
                      <a:pt x="528" y="624"/>
                    </a:cubicBezTo>
                    <a:cubicBezTo>
                      <a:pt x="568" y="632"/>
                      <a:pt x="596" y="628"/>
                      <a:pt x="624" y="624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16">
                <a:extLst>
                  <a:ext uri="{FF2B5EF4-FFF2-40B4-BE49-F238E27FC236}">
                    <a16:creationId xmlns:a16="http://schemas.microsoft.com/office/drawing/2014/main" id="{408DB2A2-A6BC-4D72-8899-8E0273188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2445"/>
                <a:ext cx="144" cy="528"/>
              </a:xfrm>
              <a:custGeom>
                <a:avLst/>
                <a:gdLst>
                  <a:gd name="T0" fmla="*/ 144 w 480"/>
                  <a:gd name="T1" fmla="*/ 0 h 592"/>
                  <a:gd name="T2" fmla="*/ 101 w 480"/>
                  <a:gd name="T3" fmla="*/ 86 h 592"/>
                  <a:gd name="T4" fmla="*/ 72 w 480"/>
                  <a:gd name="T5" fmla="*/ 428 h 592"/>
                  <a:gd name="T6" fmla="*/ 43 w 480"/>
                  <a:gd name="T7" fmla="*/ 514 h 592"/>
                  <a:gd name="T8" fmla="*/ 0 w 480"/>
                  <a:gd name="T9" fmla="*/ 514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592">
                    <a:moveTo>
                      <a:pt x="480" y="0"/>
                    </a:moveTo>
                    <a:cubicBezTo>
                      <a:pt x="428" y="8"/>
                      <a:pt x="376" y="16"/>
                      <a:pt x="336" y="96"/>
                    </a:cubicBezTo>
                    <a:cubicBezTo>
                      <a:pt x="296" y="176"/>
                      <a:pt x="272" y="400"/>
                      <a:pt x="240" y="480"/>
                    </a:cubicBezTo>
                    <a:cubicBezTo>
                      <a:pt x="208" y="560"/>
                      <a:pt x="184" y="560"/>
                      <a:pt x="144" y="576"/>
                    </a:cubicBezTo>
                    <a:cubicBezTo>
                      <a:pt x="104" y="592"/>
                      <a:pt x="52" y="584"/>
                      <a:pt x="0" y="57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D7C46982-DC36-4AC0-AFA4-13DF166DE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2445"/>
                <a:ext cx="192" cy="528"/>
              </a:xfrm>
              <a:custGeom>
                <a:avLst/>
                <a:gdLst>
                  <a:gd name="T0" fmla="*/ 192 w 480"/>
                  <a:gd name="T1" fmla="*/ 0 h 592"/>
                  <a:gd name="T2" fmla="*/ 134 w 480"/>
                  <a:gd name="T3" fmla="*/ 86 h 592"/>
                  <a:gd name="T4" fmla="*/ 96 w 480"/>
                  <a:gd name="T5" fmla="*/ 428 h 592"/>
                  <a:gd name="T6" fmla="*/ 58 w 480"/>
                  <a:gd name="T7" fmla="*/ 514 h 592"/>
                  <a:gd name="T8" fmla="*/ 0 w 480"/>
                  <a:gd name="T9" fmla="*/ 514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592">
                    <a:moveTo>
                      <a:pt x="480" y="0"/>
                    </a:moveTo>
                    <a:cubicBezTo>
                      <a:pt x="428" y="8"/>
                      <a:pt x="376" y="16"/>
                      <a:pt x="336" y="96"/>
                    </a:cubicBezTo>
                    <a:cubicBezTo>
                      <a:pt x="296" y="176"/>
                      <a:pt x="272" y="400"/>
                      <a:pt x="240" y="480"/>
                    </a:cubicBezTo>
                    <a:cubicBezTo>
                      <a:pt x="208" y="560"/>
                      <a:pt x="184" y="560"/>
                      <a:pt x="144" y="576"/>
                    </a:cubicBezTo>
                    <a:cubicBezTo>
                      <a:pt x="104" y="592"/>
                      <a:pt x="52" y="584"/>
                      <a:pt x="0" y="57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9AC417C2-8DCD-4DE2-9334-6DEEB91C5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2445"/>
                <a:ext cx="192" cy="528"/>
              </a:xfrm>
              <a:custGeom>
                <a:avLst/>
                <a:gdLst>
                  <a:gd name="T0" fmla="*/ 0 w 624"/>
                  <a:gd name="T1" fmla="*/ 0 h 632"/>
                  <a:gd name="T2" fmla="*/ 44 w 624"/>
                  <a:gd name="T3" fmla="*/ 80 h 632"/>
                  <a:gd name="T4" fmla="*/ 89 w 624"/>
                  <a:gd name="T5" fmla="*/ 361 h 632"/>
                  <a:gd name="T6" fmla="*/ 118 w 624"/>
                  <a:gd name="T7" fmla="*/ 481 h 632"/>
                  <a:gd name="T8" fmla="*/ 162 w 624"/>
                  <a:gd name="T9" fmla="*/ 521 h 632"/>
                  <a:gd name="T10" fmla="*/ 192 w 624"/>
                  <a:gd name="T11" fmla="*/ 521 h 6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632">
                    <a:moveTo>
                      <a:pt x="0" y="0"/>
                    </a:moveTo>
                    <a:cubicBezTo>
                      <a:pt x="48" y="12"/>
                      <a:pt x="96" y="24"/>
                      <a:pt x="144" y="96"/>
                    </a:cubicBezTo>
                    <a:cubicBezTo>
                      <a:pt x="192" y="168"/>
                      <a:pt x="248" y="352"/>
                      <a:pt x="288" y="432"/>
                    </a:cubicBezTo>
                    <a:cubicBezTo>
                      <a:pt x="328" y="512"/>
                      <a:pt x="344" y="544"/>
                      <a:pt x="384" y="576"/>
                    </a:cubicBezTo>
                    <a:cubicBezTo>
                      <a:pt x="424" y="608"/>
                      <a:pt x="488" y="616"/>
                      <a:pt x="528" y="624"/>
                    </a:cubicBezTo>
                    <a:cubicBezTo>
                      <a:pt x="568" y="632"/>
                      <a:pt x="596" y="628"/>
                      <a:pt x="624" y="624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9">
                <a:extLst>
                  <a:ext uri="{FF2B5EF4-FFF2-40B4-BE49-F238E27FC236}">
                    <a16:creationId xmlns:a16="http://schemas.microsoft.com/office/drawing/2014/main" id="{FDA82492-A1BC-4847-9AF6-9D0759188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1" y="2445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4" name="Object 20">
                <a:extLst>
                  <a:ext uri="{FF2B5EF4-FFF2-40B4-BE49-F238E27FC236}">
                    <a16:creationId xmlns:a16="http://schemas.microsoft.com/office/drawing/2014/main" id="{4B57A973-10AC-41C6-A187-851B1E878D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7" y="2973"/>
              <a:ext cx="14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1" imgW="126725" imgH="177415" progId="Equation.3">
                      <p:embed/>
                    </p:oleObj>
                  </mc:Choice>
                  <mc:Fallback>
                    <p:oleObj r:id="rId31" imgW="126725" imgH="177415" progId="Equation.3">
                      <p:embed/>
                      <p:pic>
                        <p:nvPicPr>
                          <p:cNvPr id="6216" name="Object 20">
                            <a:extLst>
                              <a:ext uri="{FF2B5EF4-FFF2-40B4-BE49-F238E27FC236}">
                                <a16:creationId xmlns:a16="http://schemas.microsoft.com/office/drawing/2014/main" id="{A8600D29-0A91-43D2-B542-C802037511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7" y="2973"/>
                            <a:ext cx="14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21">
                <a:extLst>
                  <a:ext uri="{FF2B5EF4-FFF2-40B4-BE49-F238E27FC236}">
                    <a16:creationId xmlns:a16="http://schemas.microsoft.com/office/drawing/2014/main" id="{F24459E7-45A1-45DB-9CA7-3D53C36BF9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8" y="2024"/>
              <a:ext cx="54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2" imgW="393529" imgH="190417" progId="Equation.3">
                      <p:embed/>
                    </p:oleObj>
                  </mc:Choice>
                  <mc:Fallback>
                    <p:oleObj r:id="rId32" imgW="393529" imgH="190417" progId="Equation.3">
                      <p:embed/>
                      <p:pic>
                        <p:nvPicPr>
                          <p:cNvPr id="6217" name="Object 21">
                            <a:extLst>
                              <a:ext uri="{FF2B5EF4-FFF2-40B4-BE49-F238E27FC236}">
                                <a16:creationId xmlns:a16="http://schemas.microsoft.com/office/drawing/2014/main" id="{73F51EA9-EED0-46D2-8D03-E4EF9AF0C2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2024"/>
                            <a:ext cx="54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Object 22">
                <a:extLst>
                  <a:ext uri="{FF2B5EF4-FFF2-40B4-BE49-F238E27FC236}">
                    <a16:creationId xmlns:a16="http://schemas.microsoft.com/office/drawing/2014/main" id="{6FA0356A-D214-4749-8485-A72A0822E0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9" y="2241"/>
              <a:ext cx="156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4" imgW="126890" imgH="228402" progId="Equation.3">
                      <p:embed/>
                    </p:oleObj>
                  </mc:Choice>
                  <mc:Fallback>
                    <p:oleObj r:id="rId34" imgW="126890" imgH="228402" progId="Equation.3">
                      <p:embed/>
                      <p:pic>
                        <p:nvPicPr>
                          <p:cNvPr id="6218" name="Object 22">
                            <a:extLst>
                              <a:ext uri="{FF2B5EF4-FFF2-40B4-BE49-F238E27FC236}">
                                <a16:creationId xmlns:a16="http://schemas.microsoft.com/office/drawing/2014/main" id="{5C79C0CB-F5E7-4C9B-ABB0-8A172153D7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9" y="2241"/>
                            <a:ext cx="156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" name="Line 23">
                <a:extLst>
                  <a:ext uri="{FF2B5EF4-FFF2-40B4-BE49-F238E27FC236}">
                    <a16:creationId xmlns:a16="http://schemas.microsoft.com/office/drawing/2014/main" id="{C9831C6A-1726-4BE5-91A4-0A1628B78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5" y="2431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4">
                <a:extLst>
                  <a:ext uri="{FF2B5EF4-FFF2-40B4-BE49-F238E27FC236}">
                    <a16:creationId xmlns:a16="http://schemas.microsoft.com/office/drawing/2014/main" id="{B6AC17AD-CCDB-4D68-85CF-324118B38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5" y="2733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5">
                <a:extLst>
                  <a:ext uri="{FF2B5EF4-FFF2-40B4-BE49-F238E27FC236}">
                    <a16:creationId xmlns:a16="http://schemas.microsoft.com/office/drawing/2014/main" id="{6C5FC3A9-FD4C-4D0E-AA3B-56D2F2358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2685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55F60C8-58F4-4725-837C-23DCC929EA2C}"/>
                </a:ext>
              </a:extLst>
            </p:cNvPr>
            <p:cNvSpPr txBox="1"/>
            <p:nvPr/>
          </p:nvSpPr>
          <p:spPr>
            <a:xfrm>
              <a:off x="3526287" y="554824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</a:rPr>
                <a:t>不能混叠</a:t>
              </a:r>
              <a:endParaRPr lang="en-US" altLang="zh-CN" sz="1400" b="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451D2350-9189-47AB-BB96-43DC51CB3B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1844" y="5287665"/>
              <a:ext cx="86634" cy="2838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A1963C2-C8F0-4C11-A746-56DF18179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672" y="5308927"/>
              <a:ext cx="118141" cy="26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0B3FA4B-D0BA-4628-BFF3-AC08B2385371}"/>
                  </a:ext>
                </a:extLst>
              </p:cNvPr>
              <p:cNvSpPr txBox="1"/>
              <p:nvPr/>
            </p:nvSpPr>
            <p:spPr>
              <a:xfrm>
                <a:off x="1531843" y="6115381"/>
                <a:ext cx="19338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结论</a:t>
                </a:r>
                <a:r>
                  <a:rPr lang="zh-CN" altLang="en-US" sz="1600" b="0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≥2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0B3FA4B-D0BA-4628-BFF3-AC08B238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43" y="6115381"/>
                <a:ext cx="1933863" cy="338554"/>
              </a:xfrm>
              <a:prstGeom prst="rect">
                <a:avLst/>
              </a:prstGeom>
              <a:blipFill>
                <a:blip r:embed="rId37"/>
                <a:stretch>
                  <a:fillRect l="-157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EC6A06C7-072B-4AD5-9188-CC1ABF0D2E25}"/>
              </a:ext>
            </a:extLst>
          </p:cNvPr>
          <p:cNvSpPr txBox="1"/>
          <p:nvPr/>
        </p:nvSpPr>
        <p:spPr>
          <a:xfrm>
            <a:off x="7073759" y="2892684"/>
            <a:ext cx="4124405" cy="243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(1)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时域压缩 频域展宽：</a:t>
            </a:r>
            <a:r>
              <a:rPr lang="en-US" altLang="zh-CN" sz="1600" dirty="0"/>
              <a:t>x(2t)</a:t>
            </a:r>
            <a:r>
              <a:rPr lang="zh-CN" altLang="en-US" sz="1600" dirty="0"/>
              <a:t> → </a:t>
            </a:r>
            <a:r>
              <a:rPr lang="en-US" altLang="zh-CN" sz="1600" dirty="0"/>
              <a:t>200Hz</a:t>
            </a:r>
          </a:p>
          <a:p>
            <a:pPr>
              <a:lnSpc>
                <a:spcPct val="120000"/>
              </a:lnSpc>
            </a:pPr>
            <a:r>
              <a:rPr lang="zh-CN" altLang="en-US" sz="1600" b="0" dirty="0"/>
              <a:t>时域相乘 频域卷积，</a:t>
            </a:r>
            <a:r>
              <a:rPr lang="en-US" altLang="zh-CN" sz="1600" b="0" dirty="0" err="1"/>
              <a:t>Ωs</a:t>
            </a:r>
            <a:r>
              <a:rPr lang="en-US" altLang="zh-CN" sz="1600" b="0" dirty="0"/>
              <a:t>=2*(200</a:t>
            </a:r>
            <a:r>
              <a:rPr lang="en-US" altLang="zh-CN" sz="1600" dirty="0"/>
              <a:t>Hz</a:t>
            </a:r>
            <a:r>
              <a:rPr lang="en-US" altLang="zh-CN" sz="1600" b="0" dirty="0"/>
              <a:t>+100</a:t>
            </a:r>
            <a:r>
              <a:rPr lang="en-US" altLang="zh-CN" sz="1600" dirty="0"/>
              <a:t>Hz</a:t>
            </a:r>
            <a:r>
              <a:rPr lang="en-US" altLang="zh-CN" sz="1600" b="0" dirty="0"/>
              <a:t>)=600Hz</a:t>
            </a:r>
          </a:p>
          <a:p>
            <a:pPr>
              <a:lnSpc>
                <a:spcPct val="120000"/>
              </a:lnSpc>
            </a:pPr>
            <a:endParaRPr lang="en-US" altLang="zh-CN" sz="1600" b="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(2)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时域卷积 频域相乘，</a:t>
            </a:r>
            <a:r>
              <a:rPr lang="en-US" altLang="zh-CN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Ωs</a:t>
            </a:r>
            <a:r>
              <a:rPr lang="en-US" altLang="zh-CN" sz="1600" dirty="0"/>
              <a:t>=2*min(200Hz,100Hz)=200Hz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204183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调制解调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3B1F3-256C-4145-A3FB-9D691F2D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8" y="969218"/>
            <a:ext cx="7005151" cy="2127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050E899-E773-4581-8BA2-CA4EF167E8E7}"/>
                  </a:ext>
                </a:extLst>
              </p:cNvPr>
              <p:cNvSpPr txBox="1"/>
              <p:nvPr/>
            </p:nvSpPr>
            <p:spPr>
              <a:xfrm>
                <a:off x="998251" y="1395712"/>
                <a:ext cx="3361690" cy="181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πt</m:t>
                            </m:r>
                          </m:e>
                        </m:func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πt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&amp;0,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b="0" dirty="0"/>
              </a:p>
              <a:p>
                <a:r>
                  <a:rPr lang="en-US" altLang="zh-CN" sz="1600" dirty="0"/>
                  <a:t> </a:t>
                </a:r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func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jt</m:t>
                            </m:r>
                          </m:sup>
                        </m:s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−1000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jt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−1000</m:t>
                            </m:r>
                          </m:e>
                        </m:d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050E899-E773-4581-8BA2-CA4EF167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51" y="1395712"/>
                <a:ext cx="3361690" cy="1819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D88484B-FF8C-4C1B-A5C7-474C08336524}"/>
              </a:ext>
            </a:extLst>
          </p:cNvPr>
          <p:cNvGrpSpPr/>
          <p:nvPr/>
        </p:nvGrpSpPr>
        <p:grpSpPr>
          <a:xfrm>
            <a:off x="3582658" y="3817770"/>
            <a:ext cx="4850007" cy="2155502"/>
            <a:chOff x="1469772" y="3341550"/>
            <a:chExt cx="4850007" cy="215550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55FD385-DA1D-4DB6-A8DF-976D057BF23C}"/>
                </a:ext>
              </a:extLst>
            </p:cNvPr>
            <p:cNvGrpSpPr/>
            <p:nvPr/>
          </p:nvGrpSpPr>
          <p:grpSpPr>
            <a:xfrm>
              <a:off x="1811045" y="3817770"/>
              <a:ext cx="4284955" cy="1399357"/>
              <a:chOff x="807658" y="1955841"/>
              <a:chExt cx="4284955" cy="139935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DF705AA-17E7-4F9A-8472-BEE2E15DA6AA}"/>
                  </a:ext>
                </a:extLst>
              </p:cNvPr>
              <p:cNvGrpSpPr/>
              <p:nvPr/>
            </p:nvGrpSpPr>
            <p:grpSpPr>
              <a:xfrm>
                <a:off x="807658" y="1955841"/>
                <a:ext cx="4284955" cy="1399357"/>
                <a:chOff x="-763690" y="1955841"/>
                <a:chExt cx="4284955" cy="1399357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82322B9A-2E5A-402D-B561-03BC21E64A73}"/>
                    </a:ext>
                  </a:extLst>
                </p:cNvPr>
                <p:cNvCxnSpPr>
                  <a:cxnSpLocks/>
                  <a:stCxn id="23" idx="0"/>
                </p:cNvCxnSpPr>
                <p:nvPr/>
              </p:nvCxnSpPr>
              <p:spPr>
                <a:xfrm flipV="1">
                  <a:off x="1326585" y="1955841"/>
                  <a:ext cx="0" cy="1091580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8B1DC177-A18B-4513-8DC3-A4232B3C3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763690" y="3054024"/>
                  <a:ext cx="4284955" cy="0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A55204-65A7-463C-8F08-250A289A9AFF}"/>
                    </a:ext>
                  </a:extLst>
                </p:cNvPr>
                <p:cNvSpPr txBox="1"/>
                <p:nvPr/>
              </p:nvSpPr>
              <p:spPr>
                <a:xfrm>
                  <a:off x="1166926" y="3047421"/>
                  <a:ext cx="319318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81ECBA6-F383-4DB4-A3CF-FA859EB9A988}"/>
                  </a:ext>
                </a:extLst>
              </p:cNvPr>
              <p:cNvSpPr txBox="1"/>
              <p:nvPr/>
            </p:nvSpPr>
            <p:spPr>
              <a:xfrm>
                <a:off x="928861" y="3044470"/>
                <a:ext cx="641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-1000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016ADDC2-D284-4852-88CA-71B47440607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15" y="3047417"/>
                    <a:ext cx="5780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016ADDC2-D284-4852-88CA-71B474406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15" y="3047417"/>
                    <a:ext cx="57804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0BFED399-D5A3-41A6-8EB7-FDB2E1EFFA56}"/>
                      </a:ext>
                    </a:extLst>
                  </p:cNvPr>
                  <p:cNvSpPr txBox="1"/>
                  <p:nvPr/>
                </p:nvSpPr>
                <p:spPr>
                  <a:xfrm>
                    <a:off x="3154543" y="3047418"/>
                    <a:ext cx="4433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40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0BFED399-D5A3-41A6-8EB7-FDB2E1EFF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4543" y="3047418"/>
                    <a:ext cx="4433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5B8383D-0EE8-4A10-9C36-E13AE0FA646B}"/>
                  </a:ext>
                </a:extLst>
              </p:cNvPr>
              <p:cNvSpPr txBox="1"/>
              <p:nvPr/>
            </p:nvSpPr>
            <p:spPr>
              <a:xfrm>
                <a:off x="4173419" y="3047419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1000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10E868C-EEB9-4A86-9EB0-8A49B68B0C20}"/>
                </a:ext>
              </a:extLst>
            </p:cNvPr>
            <p:cNvGrpSpPr/>
            <p:nvPr/>
          </p:nvGrpSpPr>
          <p:grpSpPr>
            <a:xfrm>
              <a:off x="3448845" y="4056796"/>
              <a:ext cx="931928" cy="865762"/>
              <a:chOff x="3448845" y="4161204"/>
              <a:chExt cx="931928" cy="761353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C135AEC-6933-4039-82B7-99DE9C17C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3643" y="4162276"/>
                <a:ext cx="184" cy="7602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52DAD10-3E39-4F3A-A0CB-66E275236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773" y="4161204"/>
                <a:ext cx="0" cy="7613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E63310-E26D-4E54-A6FE-A046ECF8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845" y="4174660"/>
                <a:ext cx="9319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B189CBB-85A8-4E8F-8914-D93AD7A31AC8}"/>
                </a:ext>
              </a:extLst>
            </p:cNvPr>
            <p:cNvSpPr txBox="1"/>
            <p:nvPr/>
          </p:nvSpPr>
          <p:spPr>
            <a:xfrm>
              <a:off x="4157930" y="3817770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1/2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90CF1A8-29D5-4925-B7DC-73C9550F42CD}"/>
                </a:ext>
              </a:extLst>
            </p:cNvPr>
            <p:cNvGrpSpPr/>
            <p:nvPr/>
          </p:nvGrpSpPr>
          <p:grpSpPr>
            <a:xfrm>
              <a:off x="4995535" y="4455861"/>
              <a:ext cx="931928" cy="466697"/>
              <a:chOff x="3448845" y="4161204"/>
              <a:chExt cx="931928" cy="761353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F6D967D-908E-4E4F-A668-75545D0B1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3643" y="4162276"/>
                <a:ext cx="184" cy="760281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A472B0A-7485-40A3-BE10-0C1C0BDAA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773" y="4161204"/>
                <a:ext cx="0" cy="76135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804A133-A777-4A3D-A747-84CAFAF49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845" y="4174660"/>
                <a:ext cx="93192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E05BF53-4079-44B3-8E6D-7831F63AD891}"/>
                </a:ext>
              </a:extLst>
            </p:cNvPr>
            <p:cNvGrpSpPr/>
            <p:nvPr/>
          </p:nvGrpSpPr>
          <p:grpSpPr>
            <a:xfrm>
              <a:off x="1830878" y="4439702"/>
              <a:ext cx="931928" cy="466697"/>
              <a:chOff x="3448845" y="4161204"/>
              <a:chExt cx="931928" cy="761353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461B92BB-93BD-46A1-BEF7-4CDB739C22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3643" y="4162276"/>
                <a:ext cx="184" cy="760281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356F9DB-9F9D-4860-A8D7-0C8801872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773" y="4161204"/>
                <a:ext cx="0" cy="76135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5575598-04A2-4168-BA9D-F330B6CF1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845" y="4174660"/>
                <a:ext cx="93192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791319-30C4-4B30-A279-20D6CE2883FA}"/>
                </a:ext>
              </a:extLst>
            </p:cNvPr>
            <p:cNvSpPr txBox="1"/>
            <p:nvPr/>
          </p:nvSpPr>
          <p:spPr>
            <a:xfrm>
              <a:off x="5872221" y="4148084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1/4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E844FC7-4693-42DF-87A1-FD5DA80B9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6806" y="3849048"/>
              <a:ext cx="0" cy="1648004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DCF1C4A-17C6-4207-AF9A-FA2FCA6D8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193" y="3817770"/>
              <a:ext cx="0" cy="1648004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CDC6BA2-09F7-4FE4-AD69-DB30DD744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8117" y="3665675"/>
              <a:ext cx="0" cy="1648004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16B2274-390E-4B10-BD9F-D19D5895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6099" y="3681834"/>
              <a:ext cx="0" cy="1648004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21209DC-BDBC-40C5-B714-F5D592E2830A}"/>
                </a:ext>
              </a:extLst>
            </p:cNvPr>
            <p:cNvSpPr txBox="1"/>
            <p:nvPr/>
          </p:nvSpPr>
          <p:spPr>
            <a:xfrm>
              <a:off x="4851918" y="3534667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999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DE50C61-21C8-49B1-82E2-D206DAF670BE}"/>
                </a:ext>
              </a:extLst>
            </p:cNvPr>
            <p:cNvSpPr txBox="1"/>
            <p:nvPr/>
          </p:nvSpPr>
          <p:spPr>
            <a:xfrm>
              <a:off x="5526613" y="3472631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1001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F667DF-2CB3-4D5B-AE45-53F3EA5FD8B0}"/>
                </a:ext>
              </a:extLst>
            </p:cNvPr>
            <p:cNvSpPr txBox="1"/>
            <p:nvPr/>
          </p:nvSpPr>
          <p:spPr>
            <a:xfrm>
              <a:off x="2359496" y="3349557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-999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86340E7-915B-423B-901A-2C9A9F2B71D3}"/>
                </a:ext>
              </a:extLst>
            </p:cNvPr>
            <p:cNvSpPr txBox="1"/>
            <p:nvPr/>
          </p:nvSpPr>
          <p:spPr>
            <a:xfrm>
              <a:off x="1469772" y="334155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-1001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E2F538D-4FFC-4BB8-8DCF-9BC7C1ECEF2B}"/>
                </a:ext>
              </a:extLst>
            </p:cNvPr>
            <p:cNvGrpSpPr/>
            <p:nvPr/>
          </p:nvGrpSpPr>
          <p:grpSpPr>
            <a:xfrm>
              <a:off x="1975000" y="4439701"/>
              <a:ext cx="625955" cy="482857"/>
              <a:chOff x="3448845" y="4161204"/>
              <a:chExt cx="931928" cy="761353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3E8D93E1-194E-4A3A-8D18-A9B2FF985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3643" y="4162276"/>
                <a:ext cx="184" cy="760281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68F5DD3C-98FB-45A3-9C64-FE46376BE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773" y="4161204"/>
                <a:ext cx="0" cy="761353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107100-1B46-4C88-889B-87A43B406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845" y="4174660"/>
                <a:ext cx="931928" cy="0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8F6B39E-B83C-49CC-9D6D-1011130F78A2}"/>
                </a:ext>
              </a:extLst>
            </p:cNvPr>
            <p:cNvGrpSpPr/>
            <p:nvPr/>
          </p:nvGrpSpPr>
          <p:grpSpPr>
            <a:xfrm>
              <a:off x="5148522" y="4439701"/>
              <a:ext cx="597672" cy="482858"/>
              <a:chOff x="3448845" y="4161204"/>
              <a:chExt cx="931928" cy="761353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BF265BE1-C3EA-42C7-B936-9C00FFCA8C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3643" y="4162276"/>
                <a:ext cx="184" cy="760281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70F92E44-1146-4864-8239-9838D5749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773" y="4161204"/>
                <a:ext cx="0" cy="761353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877E38D9-7E02-4C90-A017-811F58B3F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845" y="4174660"/>
                <a:ext cx="931928" cy="0"/>
              </a:xfrm>
              <a:prstGeom prst="line">
                <a:avLst/>
              </a:prstGeom>
              <a:ln w="76200">
                <a:solidFill>
                  <a:srgbClr val="00B050">
                    <a:alpha val="30196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19F1108-2CB4-473E-8478-215E749F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33" y="-69554"/>
            <a:ext cx="12284134" cy="70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调制解调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92EC58-5959-4286-9447-0D9EC9EBF0B2}"/>
                  </a:ext>
                </a:extLst>
              </p:cNvPr>
              <p:cNvSpPr txBox="1"/>
              <p:nvPr/>
            </p:nvSpPr>
            <p:spPr>
              <a:xfrm>
                <a:off x="838200" y="1278655"/>
                <a:ext cx="6666825" cy="4429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C00000"/>
                    </a:solidFill>
                  </a:rPr>
                  <a:t>第一步：得到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p(t) 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的频谱。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基波频率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=300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→ 周期 </a:t>
                </a:r>
                <a:r>
                  <a:rPr lang="en-US" altLang="zh-CN" sz="1600" dirty="0"/>
                  <a:t>T=1/150</a:t>
                </a:r>
                <a:r>
                  <a:rPr lang="zh-CN" altLang="en-US" sz="1600" dirty="0"/>
                  <a:t>；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为单个方波信号，</a:t>
                </a:r>
                <a:r>
                  <a:rPr lang="en-US" altLang="zh-CN" sz="1600" dirty="0"/>
                  <a:t>p </a:t>
                </a:r>
                <a:r>
                  <a:rPr lang="zh-CN" altLang="en-US" sz="1600" dirty="0"/>
                  <a:t>为 </a:t>
                </a:r>
                <a:r>
                  <a:rPr lang="en-US" altLang="zh-CN" sz="1600" dirty="0"/>
                  <a:t>p0 </a:t>
                </a:r>
                <a:r>
                  <a:rPr lang="zh-CN" altLang="en-US" sz="1600" dirty="0"/>
                  <a:t>周期延拓。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num>
                              <m:den>
                                <m: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600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jΩ</m:t>
                            </m:r>
                          </m:num>
                          <m:den>
                            <m: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600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周期延拓的频谱：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=∑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sSub>
                                  <m:sSubPr>
                                    <m:ctrlP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zh-CN" sz="16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60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600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sSub>
                              <m:sSubPr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600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C00000"/>
                    </a:solidFill>
                  </a:rPr>
                  <a:t>第二步：确定需要哪些分量，卷积搬运频谱。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/>
                  <a:t>k=0</a:t>
                </a:r>
                <a:r>
                  <a:rPr lang="zh-CN" altLang="en-US" sz="1600" b="0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πδ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  <a:r>
                  <a:rPr lang="zh-CN" altLang="en-US" sz="1600" b="0" dirty="0"/>
                  <a:t>，</a:t>
                </a:r>
                <a:r>
                  <a:rPr lang="en-US" altLang="zh-CN" sz="1600" b="0" dirty="0"/>
                  <a:t>k=1</a:t>
                </a:r>
                <a:r>
                  <a:rPr lang="zh-CN" altLang="en-US" sz="1600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jδ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−300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0" dirty="0"/>
                  <a:t>， </a:t>
                </a:r>
                <a:r>
                  <a:rPr lang="en-US" altLang="zh-CN" sz="1600" b="0" dirty="0"/>
                  <a:t>k=-1</a:t>
                </a:r>
                <a:r>
                  <a:rPr lang="zh-CN" altLang="en-US" sz="1600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jδ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+300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  <a:r>
                  <a:rPr lang="zh-CN" altLang="en-US" sz="1600" b="0" dirty="0"/>
                  <a:t>，足够。</a:t>
                </a:r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+400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−400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&lt;−300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≤−200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&lt;300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≤400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92EC58-5959-4286-9447-0D9EC9EB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8655"/>
                <a:ext cx="6666825" cy="4429611"/>
              </a:xfrm>
              <a:prstGeom prst="rect">
                <a:avLst/>
              </a:prstGeo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1053206-B5CC-417F-BA75-D3283F67E3CD}"/>
              </a:ext>
            </a:extLst>
          </p:cNvPr>
          <p:cNvGrpSpPr/>
          <p:nvPr/>
        </p:nvGrpSpPr>
        <p:grpSpPr>
          <a:xfrm>
            <a:off x="5419725" y="0"/>
            <a:ext cx="6772275" cy="3740134"/>
            <a:chOff x="5225610" y="407660"/>
            <a:chExt cx="6772275" cy="37401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C6925EF-6616-430D-9823-598386FE0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b="9939"/>
            <a:stretch/>
          </p:blipFill>
          <p:spPr>
            <a:xfrm>
              <a:off x="5225610" y="407660"/>
              <a:ext cx="6772275" cy="374013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E215F23-FC40-4C64-8469-B994187CB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t="87299" r="81557"/>
            <a:stretch/>
          </p:blipFill>
          <p:spPr>
            <a:xfrm>
              <a:off x="7362714" y="407660"/>
              <a:ext cx="1249033" cy="5274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9FFDBB-748A-4F87-A3AB-0D0214EFB18A}"/>
                  </a:ext>
                </a:extLst>
              </p:cNvPr>
              <p:cNvSpPr/>
              <p:nvPr/>
            </p:nvSpPr>
            <p:spPr>
              <a:xfrm>
                <a:off x="5455053" y="4256226"/>
                <a:ext cx="5109091" cy="1323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+400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−400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&lt;−300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300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≤400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9FFDBB-748A-4F87-A3AB-0D0214EFB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53" y="4256226"/>
                <a:ext cx="5109091" cy="1323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3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4.1 </a:t>
            </a:r>
            <a:r>
              <a:rPr lang="zh-CN" altLang="en-US" sz="3600" dirty="0"/>
              <a:t>双边 </a:t>
            </a:r>
            <a:r>
              <a:rPr lang="en-US" altLang="zh-CN" sz="3600" dirty="0"/>
              <a:t>z </a:t>
            </a:r>
            <a:r>
              <a:rPr lang="zh-CN" altLang="en-US" sz="3600" dirty="0"/>
              <a:t>变换解 </a:t>
            </a:r>
            <a:r>
              <a:rPr lang="en-US" altLang="zh-CN" sz="3600" dirty="0"/>
              <a:t>LTI </a:t>
            </a:r>
            <a:r>
              <a:rPr lang="zh-CN" altLang="en-US" sz="3600" dirty="0"/>
              <a:t>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567A5-F7CA-4294-A32A-E743B923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4024" y="1188362"/>
            <a:ext cx="7226786" cy="1391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FD87C0-9391-4270-83F8-A547E67FAA55}"/>
                  </a:ext>
                </a:extLst>
              </p:cNvPr>
              <p:cNvSpPr txBox="1"/>
              <p:nvPr/>
            </p:nvSpPr>
            <p:spPr>
              <a:xfrm>
                <a:off x="248903" y="1170385"/>
                <a:ext cx="5307222" cy="2071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(1) </a:t>
                </a:r>
                <a:r>
                  <a:rPr lang="zh-CN" altLang="en-US" sz="1600" dirty="0"/>
                  <a:t>两边做 </a:t>
                </a:r>
                <a:r>
                  <a:rPr lang="en-US" altLang="zh-CN" sz="1600" dirty="0"/>
                  <a:t>z </a:t>
                </a:r>
                <a:r>
                  <a:rPr lang="zh-CN" altLang="en-US" sz="1600" dirty="0"/>
                  <a:t>变换，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已知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1600" i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取决于收敛域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∵ 因果系统，∴ 右边序列，收敛域包含 ∞</a:t>
                </a:r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b="0" dirty="0"/>
                  <a:t>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FD87C0-9391-4270-83F8-A547E67F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3" y="1170385"/>
                <a:ext cx="5307222" cy="2071593"/>
              </a:xfrm>
              <a:prstGeom prst="rect">
                <a:avLst/>
              </a:prstGeom>
              <a:blipFill>
                <a:blip r:embed="rId4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C712A09-43E2-44ED-98A2-688AF58A6636}"/>
              </a:ext>
            </a:extLst>
          </p:cNvPr>
          <p:cNvGrpSpPr/>
          <p:nvPr/>
        </p:nvGrpSpPr>
        <p:grpSpPr>
          <a:xfrm>
            <a:off x="5301602" y="2654137"/>
            <a:ext cx="6318268" cy="1837747"/>
            <a:chOff x="5301602" y="2654137"/>
            <a:chExt cx="6318268" cy="1837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847C2EC-C3E0-4182-B845-8DD5D8154A9B}"/>
                    </a:ext>
                  </a:extLst>
                </p:cNvPr>
                <p:cNvSpPr txBox="1"/>
                <p:nvPr/>
              </p:nvSpPr>
              <p:spPr>
                <a:xfrm>
                  <a:off x="5301602" y="2654137"/>
                  <a:ext cx="6318268" cy="18377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600" b="0" dirty="0"/>
                    <a:t>(4) </a:t>
                  </a:r>
                  <a:r>
                    <a:rPr lang="zh-CN" altLang="en-US" sz="1600" dirty="0"/>
                    <a:t>不稳定。（其实从 </a:t>
                  </a:r>
                  <a:r>
                    <a:rPr lang="en-US" altLang="zh-CN" sz="1600" dirty="0"/>
                    <a:t>h(n) </a:t>
                  </a:r>
                  <a:r>
                    <a:rPr lang="zh-CN" altLang="en-US" sz="1600" dirty="0"/>
                    <a:t>形式就能看出来了，</a:t>
                  </a:r>
                  <a:r>
                    <a:rPr lang="en-US" altLang="zh-CN" sz="1600" dirty="0"/>
                    <a:t>2^n </a:t>
                  </a:r>
                  <a:r>
                    <a:rPr lang="zh-CN" altLang="en-US" sz="1600" dirty="0"/>
                    <a:t>的形式）</a:t>
                  </a:r>
                  <a:endParaRPr lang="en-US" altLang="zh-CN" sz="1600" dirty="0"/>
                </a:p>
                <a:p>
                  <a:pPr>
                    <a:lnSpc>
                      <a:spcPct val="120000"/>
                    </a:lnSpc>
                  </a:pPr>
                  <a:endParaRPr lang="en-US" altLang="zh-CN" sz="1600" b="0" dirty="0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600" b="0" dirty="0"/>
                    <a:t>稳定的充要条件： </a:t>
                  </a:r>
                  <a:r>
                    <a:rPr lang="en-US" altLang="zh-CN" sz="1600" b="0" dirty="0"/>
                    <a:t>h(n) </a:t>
                  </a:r>
                  <a:r>
                    <a:rPr lang="zh-CN" altLang="en-US" sz="1600" b="0" dirty="0"/>
                    <a:t>绝对可和（书 </a:t>
                  </a:r>
                  <a:r>
                    <a:rPr lang="en-US" altLang="zh-CN" sz="1600" b="0" dirty="0"/>
                    <a:t>P72</a:t>
                  </a:r>
                  <a:r>
                    <a:rPr lang="zh-CN" altLang="en-US" sz="1600" b="0" dirty="0"/>
                    <a:t>）</a:t>
                  </a:r>
                  <a:r>
                    <a:rPr lang="zh-CN" altLang="en-US" sz="1600" dirty="0"/>
                    <a:t>，即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a14:m>
                  <a:endParaRPr lang="en-US" altLang="zh-CN" sz="1600" b="0" dirty="0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同时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600" i="0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endParaRPr lang="en-US" altLang="zh-CN" sz="1600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600" b="0" dirty="0"/>
                    <a:t>而</a:t>
                  </a:r>
                  <a:r>
                    <a:rPr lang="en-US" altLang="zh-CN" sz="16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a:rPr lang="en-US" altLang="zh-CN" sz="1600" i="0" smtClean="0">
                          <a:latin typeface="Cambria Math" panose="02040503050406030204" pitchFamily="18" charset="0"/>
                        </a:rPr>
                        <m:t>&lt;∑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 sz="1600" b="0" dirty="0"/>
                    <a:t>，</a:t>
                  </a:r>
                  <a:r>
                    <a:rPr lang="en-US" altLang="zh-CN" sz="16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zh-CN" sz="1600" b="0" dirty="0"/>
                    <a:t> </a:t>
                  </a:r>
                  <a:r>
                    <a:rPr lang="zh-CN" altLang="en-US" sz="1600" b="0" dirty="0"/>
                    <a:t>不收敛，则</a:t>
                  </a:r>
                  <a:r>
                    <a:rPr lang="en-US" altLang="zh-CN" sz="1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 sz="1600" b="0" dirty="0"/>
                    <a:t> 也不收敛</a:t>
                  </a:r>
                  <a:endParaRPr lang="en-US" altLang="zh-CN" sz="1600" b="0" dirty="0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所以不稳定。</a:t>
                  </a:r>
                  <a:endParaRPr lang="en-US" altLang="zh-CN" sz="1600" b="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847C2EC-C3E0-4182-B845-8DD5D8154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602" y="2654137"/>
                  <a:ext cx="6318268" cy="1837747"/>
                </a:xfrm>
                <a:prstGeom prst="rect">
                  <a:avLst/>
                </a:prstGeom>
                <a:blipFill>
                  <a:blip r:embed="rId5"/>
                  <a:stretch>
                    <a:fillRect l="-579" b="-3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45587D-E0F2-4D97-8073-010824E45AB2}"/>
                </a:ext>
              </a:extLst>
            </p:cNvPr>
            <p:cNvSpPr/>
            <p:nvPr/>
          </p:nvSpPr>
          <p:spPr>
            <a:xfrm>
              <a:off x="6688999" y="4113998"/>
              <a:ext cx="19607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和的绝对值 ＜ 绝对值的和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C2503D3-7B40-4695-BF6C-9F5DAA7F71FB}"/>
              </a:ext>
            </a:extLst>
          </p:cNvPr>
          <p:cNvSpPr/>
          <p:nvPr/>
        </p:nvSpPr>
        <p:spPr>
          <a:xfrm>
            <a:off x="4592410" y="4812996"/>
            <a:ext cx="7703513" cy="154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双边 </a:t>
            </a:r>
            <a:r>
              <a:rPr lang="en-US" altLang="zh-CN" sz="1600" dirty="0"/>
              <a:t>z </a:t>
            </a:r>
            <a:r>
              <a:rPr lang="zh-CN" altLang="en-US" sz="1600" dirty="0"/>
              <a:t>变换解 </a:t>
            </a:r>
            <a:r>
              <a:rPr lang="en-US" altLang="zh-CN" sz="1600" dirty="0"/>
              <a:t>LTI </a:t>
            </a:r>
            <a:r>
              <a:rPr lang="zh-CN" altLang="en-US" sz="1600" dirty="0"/>
              <a:t>系统的套路：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/>
              <a:t>给出 框图</a:t>
            </a:r>
            <a:r>
              <a:rPr lang="en-US" altLang="zh-CN" sz="1600" dirty="0"/>
              <a:t> / </a:t>
            </a:r>
            <a:r>
              <a:rPr lang="zh-CN" altLang="en-US" sz="1600" dirty="0"/>
              <a:t>差分方程：时移性质转频域，得到 </a:t>
            </a:r>
            <a:r>
              <a:rPr lang="en-US" altLang="zh-CN" sz="1600" dirty="0"/>
              <a:t>H(z)</a:t>
            </a:r>
            <a:r>
              <a:rPr lang="zh-CN" altLang="en-US" sz="1600" dirty="0"/>
              <a:t>，根据 </a:t>
            </a:r>
            <a:r>
              <a:rPr lang="en-US" altLang="zh-CN" sz="1600" dirty="0"/>
              <a:t>H(z) </a:t>
            </a:r>
            <a:r>
              <a:rPr lang="zh-CN" altLang="en-US" sz="1600" dirty="0"/>
              <a:t>画零极点图；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/>
              <a:t>给出 零极点图：看零极点图写 </a:t>
            </a:r>
            <a:r>
              <a:rPr lang="en-US" altLang="zh-CN" sz="1600" dirty="0"/>
              <a:t>H(z) </a:t>
            </a:r>
            <a:r>
              <a:rPr lang="zh-CN" altLang="en-US" sz="1600" dirty="0"/>
              <a:t>基本形式，</a:t>
            </a:r>
            <a:r>
              <a:rPr lang="zh-CN" altLang="en-US" sz="1600" dirty="0">
                <a:solidFill>
                  <a:srgbClr val="C00000"/>
                </a:solidFill>
              </a:rPr>
              <a:t>初值定理 </a:t>
            </a:r>
            <a:r>
              <a:rPr lang="en-US" altLang="zh-CN" sz="1600" dirty="0">
                <a:solidFill>
                  <a:srgbClr val="C00000"/>
                </a:solidFill>
              </a:rPr>
              <a:t>/ </a:t>
            </a:r>
            <a:r>
              <a:rPr lang="zh-CN" altLang="en-US" sz="1600" dirty="0">
                <a:solidFill>
                  <a:srgbClr val="C00000"/>
                </a:solidFill>
              </a:rPr>
              <a:t>终值定理</a:t>
            </a:r>
            <a:r>
              <a:rPr lang="zh-CN" altLang="en-US" sz="1600" dirty="0"/>
              <a:t>确定系数；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/>
              <a:t>判断性质：稳定性：</a:t>
            </a:r>
            <a:r>
              <a:rPr lang="en-US" altLang="zh-CN" sz="1600" dirty="0"/>
              <a:t>z=1 </a:t>
            </a:r>
            <a:r>
              <a:rPr lang="zh-CN" altLang="en-US" sz="1600" dirty="0"/>
              <a:t>是否收敛；因果性：是否右边序列 </a:t>
            </a:r>
            <a:r>
              <a:rPr lang="en-US" altLang="zh-CN" sz="1600" dirty="0"/>
              <a:t>/ </a:t>
            </a:r>
            <a:r>
              <a:rPr lang="zh-CN" altLang="en-US" sz="1600" dirty="0"/>
              <a:t>无穷处收敛；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/>
              <a:t>求单位冲激响应 </a:t>
            </a:r>
            <a:r>
              <a:rPr lang="en-US" altLang="zh-CN" sz="1600" dirty="0"/>
              <a:t>h(n)</a:t>
            </a:r>
            <a:r>
              <a:rPr lang="zh-CN" altLang="en-US" sz="1600" dirty="0"/>
              <a:t>：根据收敛域（零极点图），确定采用哪一个形式。</a:t>
            </a:r>
            <a:endParaRPr lang="en-US" altLang="zh-CN" sz="1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A34095-30B7-4D6A-B29A-E74BD00D28CC}"/>
              </a:ext>
            </a:extLst>
          </p:cNvPr>
          <p:cNvGrpSpPr/>
          <p:nvPr/>
        </p:nvGrpSpPr>
        <p:grpSpPr>
          <a:xfrm>
            <a:off x="359279" y="3087278"/>
            <a:ext cx="3858225" cy="3770722"/>
            <a:chOff x="359279" y="3087278"/>
            <a:chExt cx="3858225" cy="377072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9BE52F3-B3AC-4A05-B5B7-4A408C6832F6}"/>
                </a:ext>
              </a:extLst>
            </p:cNvPr>
            <p:cNvGrpSpPr/>
            <p:nvPr/>
          </p:nvGrpSpPr>
          <p:grpSpPr>
            <a:xfrm>
              <a:off x="446782" y="3087278"/>
              <a:ext cx="3770722" cy="3770722"/>
              <a:chOff x="578757" y="2839122"/>
              <a:chExt cx="3770722" cy="377072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B216E956-C94A-44FC-801D-5C2ABD4C692A}"/>
                  </a:ext>
                </a:extLst>
              </p:cNvPr>
              <p:cNvGrpSpPr/>
              <p:nvPr/>
            </p:nvGrpSpPr>
            <p:grpSpPr>
              <a:xfrm>
                <a:off x="967666" y="3429000"/>
                <a:ext cx="3053920" cy="2507190"/>
                <a:chOff x="-211" y="1955841"/>
                <a:chExt cx="2707689" cy="2151198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B0CE2FBC-901F-4F95-88A1-4087E9105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6585" y="1955841"/>
                  <a:ext cx="0" cy="2151198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E966E721-9E54-47A0-80F7-9AC57AAA4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11" y="3054024"/>
                  <a:ext cx="2707689" cy="0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BA04910-304B-48CB-8DE8-32E607BA27C4}"/>
                    </a:ext>
                  </a:extLst>
                </p:cNvPr>
                <p:cNvSpPr txBox="1"/>
                <p:nvPr/>
              </p:nvSpPr>
              <p:spPr>
                <a:xfrm>
                  <a:off x="1166926" y="3047421"/>
                  <a:ext cx="283116" cy="2640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23A847D-96C7-401B-AD45-54A3C6D832A7}"/>
                  </a:ext>
                </a:extLst>
              </p:cNvPr>
              <p:cNvGrpSpPr/>
              <p:nvPr/>
            </p:nvGrpSpPr>
            <p:grpSpPr>
              <a:xfrm>
                <a:off x="2921864" y="4495852"/>
                <a:ext cx="426128" cy="566855"/>
                <a:chOff x="2921864" y="4495852"/>
                <a:chExt cx="426128" cy="566855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7D05D7B-78D1-48B8-8838-3D33AB131C32}"/>
                    </a:ext>
                  </a:extLst>
                </p:cNvPr>
                <p:cNvSpPr txBox="1"/>
                <p:nvPr/>
              </p:nvSpPr>
              <p:spPr>
                <a:xfrm>
                  <a:off x="2983389" y="4754930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49" name="乘号 48">
                  <a:extLst>
                    <a:ext uri="{FF2B5EF4-FFF2-40B4-BE49-F238E27FC236}">
                      <a16:creationId xmlns:a16="http://schemas.microsoft.com/office/drawing/2014/main" id="{900CA3EE-8946-4C9E-851F-3FD8BF34E61A}"/>
                    </a:ext>
                  </a:extLst>
                </p:cNvPr>
                <p:cNvSpPr/>
                <p:nvPr/>
              </p:nvSpPr>
              <p:spPr>
                <a:xfrm>
                  <a:off x="2921864" y="4495852"/>
                  <a:ext cx="426128" cy="426128"/>
                </a:xfrm>
                <a:prstGeom prst="mathMultiply">
                  <a:avLst>
                    <a:gd name="adj1" fmla="val 7986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D1D504D-B50C-4CC1-8976-1C46EE8B3304}"/>
                  </a:ext>
                </a:extLst>
              </p:cNvPr>
              <p:cNvGrpSpPr/>
              <p:nvPr/>
            </p:nvGrpSpPr>
            <p:grpSpPr>
              <a:xfrm>
                <a:off x="1905956" y="4491365"/>
                <a:ext cx="427933" cy="603023"/>
                <a:chOff x="1840303" y="4482690"/>
                <a:chExt cx="427933" cy="603023"/>
              </a:xfrm>
            </p:grpSpPr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975E71-2554-4434-BBB0-D866BD94ADFD}"/>
                    </a:ext>
                  </a:extLst>
                </p:cNvPr>
                <p:cNvSpPr txBox="1"/>
                <p:nvPr/>
              </p:nvSpPr>
              <p:spPr>
                <a:xfrm>
                  <a:off x="1840303" y="4777936"/>
                  <a:ext cx="352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0" name="乘号 49">
                  <a:extLst>
                    <a:ext uri="{FF2B5EF4-FFF2-40B4-BE49-F238E27FC236}">
                      <a16:creationId xmlns:a16="http://schemas.microsoft.com/office/drawing/2014/main" id="{830F771D-105C-431A-B870-C4971EDD29A5}"/>
                    </a:ext>
                  </a:extLst>
                </p:cNvPr>
                <p:cNvSpPr/>
                <p:nvPr/>
              </p:nvSpPr>
              <p:spPr>
                <a:xfrm>
                  <a:off x="1842108" y="4482690"/>
                  <a:ext cx="426128" cy="426128"/>
                </a:xfrm>
                <a:prstGeom prst="mathMultiply">
                  <a:avLst>
                    <a:gd name="adj1" fmla="val 7986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5" name="圆: 空心 54">
                <a:extLst>
                  <a:ext uri="{FF2B5EF4-FFF2-40B4-BE49-F238E27FC236}">
                    <a16:creationId xmlns:a16="http://schemas.microsoft.com/office/drawing/2014/main" id="{520B9C67-7E80-4CB1-9EC3-57D8F149C06C}"/>
                  </a:ext>
                </a:extLst>
              </p:cNvPr>
              <p:cNvSpPr/>
              <p:nvPr/>
            </p:nvSpPr>
            <p:spPr>
              <a:xfrm>
                <a:off x="578757" y="2839122"/>
                <a:ext cx="3770722" cy="3770722"/>
              </a:xfrm>
              <a:prstGeom prst="donut">
                <a:avLst>
                  <a:gd name="adj" fmla="val 32021"/>
                </a:avLst>
              </a:prstGeom>
              <a:gradFill flip="none" rotWithShape="1">
                <a:gsLst>
                  <a:gs pos="0">
                    <a:srgbClr val="00B050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A4FDA1-F3EA-477B-A105-1951A6D8A101}"/>
                </a:ext>
              </a:extLst>
            </p:cNvPr>
            <p:cNvSpPr/>
            <p:nvPr/>
          </p:nvSpPr>
          <p:spPr>
            <a:xfrm>
              <a:off x="359279" y="3542659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(2) 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67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6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4.2 </a:t>
            </a:r>
            <a:r>
              <a:rPr lang="zh-CN" altLang="en-US" sz="3600" dirty="0"/>
              <a:t>单边 </a:t>
            </a:r>
            <a:r>
              <a:rPr lang="en-US" altLang="zh-CN" sz="3600" dirty="0"/>
              <a:t>z </a:t>
            </a:r>
            <a:r>
              <a:rPr lang="zh-CN" altLang="en-US" sz="3600" dirty="0"/>
              <a:t>变换解增量线性系统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94BC0C-D77A-49DC-AA21-EAB0832D6A5C}"/>
                  </a:ext>
                </a:extLst>
              </p:cNvPr>
              <p:cNvSpPr txBox="1"/>
              <p:nvPr/>
            </p:nvSpPr>
            <p:spPr>
              <a:xfrm>
                <a:off x="596775" y="1544561"/>
                <a:ext cx="7790338" cy="1864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0" dirty="0"/>
                  <a:t>单边 </a:t>
                </a:r>
                <a:r>
                  <a:rPr lang="en-US" altLang="zh-CN" sz="1600" b="0" dirty="0"/>
                  <a:t>z </a:t>
                </a:r>
                <a:r>
                  <a:rPr lang="zh-CN" altLang="en-US" sz="1600" b="0" dirty="0"/>
                  <a:t>变换：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单边 </a:t>
                </a:r>
                <a:r>
                  <a:rPr lang="en-US" altLang="zh-CN" sz="1600" dirty="0"/>
                  <a:t>z </a:t>
                </a:r>
                <a:r>
                  <a:rPr lang="zh-CN" altLang="en-US" sz="1600" dirty="0"/>
                  <a:t>变换的移位性质：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证明：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b="0" dirty="0"/>
                  <a:t>所以，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600" b="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(−2)</m:t>
                    </m:r>
                  </m:oMath>
                </a14:m>
                <a:r>
                  <a:rPr lang="zh-CN" altLang="en-US" sz="1600" b="0" dirty="0"/>
                  <a:t>，</a:t>
                </a:r>
                <a:r>
                  <a:rPr lang="en-US" altLang="zh-CN" sz="1600" b="0" dirty="0"/>
                  <a:t>…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94BC0C-D77A-49DC-AA21-EAB0832D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5" y="1544561"/>
                <a:ext cx="7790338" cy="1864806"/>
              </a:xfrm>
              <a:prstGeom prst="rect">
                <a:avLst/>
              </a:prstGeom>
              <a:blipFill>
                <a:blip r:embed="rId2"/>
                <a:stretch>
                  <a:fillRect l="-469" t="-18301" b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01F268-455E-4DB0-A7BA-E0D43ECE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68"/>
          <a:stretch/>
        </p:blipFill>
        <p:spPr>
          <a:xfrm>
            <a:off x="6096000" y="1333938"/>
            <a:ext cx="5797120" cy="1450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495D6B-0991-428B-9636-3051BC9781BB}"/>
                  </a:ext>
                </a:extLst>
              </p:cNvPr>
              <p:cNvSpPr txBox="1"/>
              <p:nvPr/>
            </p:nvSpPr>
            <p:spPr>
              <a:xfrm>
                <a:off x="596775" y="3840011"/>
                <a:ext cx="11360546" cy="224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两边进行 单边 </a:t>
                </a:r>
                <a:r>
                  <a:rPr lang="en-US" altLang="zh-CN" sz="1600" dirty="0"/>
                  <a:t>z </a:t>
                </a:r>
                <a:r>
                  <a:rPr lang="zh-CN" altLang="en-US" sz="1600" dirty="0"/>
                  <a:t>变换：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𝒴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𝒴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−2(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整理得：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/>
                  <a:t>，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代入得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  <a:r>
                  <a:rPr lang="zh-CN" altLang="en-US" sz="1600" b="0" dirty="0"/>
                  <a:t>（</a:t>
                </a:r>
                <a:r>
                  <a:rPr lang="zh-CN" altLang="en-US" sz="1600" dirty="0"/>
                  <a:t>认为</a:t>
                </a:r>
                <a:r>
                  <a:rPr lang="zh-CN" altLang="en-US" sz="1600" b="0" dirty="0"/>
                  <a:t>激励信号是右边信号，</a:t>
                </a:r>
                <a:r>
                  <a:rPr lang="en-US" altLang="zh-CN" sz="1600" b="0" dirty="0"/>
                  <a:t>n</a:t>
                </a:r>
                <a:r>
                  <a:rPr lang="zh-CN" altLang="en-US" sz="1600" b="0" dirty="0"/>
                  <a:t>＜</a:t>
                </a:r>
                <a:r>
                  <a:rPr lang="en-US" altLang="zh-CN" sz="1600" b="0" dirty="0"/>
                  <a:t>0</a:t>
                </a:r>
                <a:r>
                  <a:rPr lang="zh-CN" altLang="en-US" sz="1600" dirty="0"/>
                  <a:t> 时 </a:t>
                </a:r>
                <a:r>
                  <a:rPr lang="en-US" altLang="zh-CN" sz="1600" dirty="0"/>
                  <a:t>=0</a:t>
                </a:r>
                <a:r>
                  <a:rPr lang="zh-CN" altLang="en-US" sz="1600" b="0" dirty="0"/>
                  <a:t>）</a:t>
                </a:r>
                <a:endParaRPr lang="en-US" altLang="zh-CN" sz="16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495D6B-0991-428B-9636-3051BC97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5" y="3840011"/>
                <a:ext cx="11360546" cy="2249718"/>
              </a:xfrm>
              <a:prstGeom prst="rect">
                <a:avLst/>
              </a:prstGeom>
              <a:blipFill>
                <a:blip r:embed="rId4"/>
                <a:stretch>
                  <a:fillRect l="-322" b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3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BD09EDD-8F74-442B-A7DD-46540238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11" y="108772"/>
            <a:ext cx="10515600" cy="86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建议复习重点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（目标分数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70~85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，红色要理解，绿色上手做一遍即可明白）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779FC-729F-4FB8-809C-FB1CD69E3483}"/>
                  </a:ext>
                </a:extLst>
              </p:cNvPr>
              <p:cNvSpPr txBox="1"/>
              <p:nvPr/>
            </p:nvSpPr>
            <p:spPr>
              <a:xfrm>
                <a:off x="1158711" y="881877"/>
                <a:ext cx="10670993" cy="597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时域（二）：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卷积公式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+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画图解法：沿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y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轴翻折 → 平移 → 相乘 → 求和；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框图：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ⅠⅡ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之间的转换，与微分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差分方程的相互转换。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频域连续（三）：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C00000"/>
                    </a:solidFill>
                  </a:rPr>
                  <a:t>CTFT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公式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+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性质：时移，微分积分，尺度变换，时域卷积频域相乘，帕斯瓦尔，对偶；</a:t>
                </a:r>
                <a:endParaRPr lang="en-US" altLang="zh-CN" sz="14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C00000"/>
                    </a:solidFill>
                  </a:rPr>
                  <a:t>常用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CTFT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变换：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δ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jΩ</m:t>
                        </m:r>
                      </m:den>
                    </m:f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</a:rPr>
                  <a:t>，门函数 </a:t>
                </a:r>
                <a14:m>
                  <m:oMath xmlns:m="http://schemas.openxmlformats.org/officeDocument/2006/math">
                    <m:r>
                      <a:rPr lang="en-US" altLang="zh-CN" sz="14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 </m:t>
                    </m:r>
                  </m:oMath>
                </a14:m>
                <a:r>
                  <a:rPr lang="en-US" altLang="zh-CN" sz="1400" dirty="0">
                    <a:solidFill>
                      <a:srgbClr val="C00000"/>
                    </a:solidFill>
                  </a:rPr>
                  <a:t>Sa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函数 对偶，周期信号的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CTFT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公式。</a:t>
                </a:r>
                <a:endParaRPr lang="en-US" altLang="zh-CN" sz="14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B050"/>
                    </a:solidFill>
                  </a:rPr>
                  <a:t>CTFT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解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LTI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系统流程。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频域离散（四）：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DTFT </a:t>
                </a:r>
                <a:r>
                  <a:rPr lang="zh-CN" altLang="en-US" sz="1400" dirty="0"/>
                  <a:t>公式 </a:t>
                </a:r>
                <a:r>
                  <a:rPr lang="en-US" altLang="zh-CN" sz="1400" dirty="0"/>
                  <a:t>+ </a:t>
                </a:r>
                <a:r>
                  <a:rPr lang="zh-CN" altLang="en-US" sz="1400" dirty="0"/>
                  <a:t>性质（大同小异），注意频谱以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为周期，连续。</a:t>
                </a:r>
                <a:endParaRPr lang="en-US" altLang="zh-CN" sz="14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调制解调（五）：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只需了解 时域乘高频信号 → 频谱搬运到高频 → 过高通滤波器 的流程。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采样（六）：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奈奎斯特采样定理，足够。</a:t>
                </a:r>
                <a:endParaRPr lang="en-US" altLang="zh-CN" sz="14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DFT</a:t>
                </a:r>
                <a:r>
                  <a:rPr lang="zh-CN" altLang="en-US" sz="1400" dirty="0"/>
                  <a:t>（七）：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其实我给不出太多建议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DFT </a:t>
                </a:r>
                <a:r>
                  <a:rPr lang="zh-CN" altLang="en-US" sz="1400" dirty="0"/>
                  <a:t>公式 </a:t>
                </a:r>
                <a:r>
                  <a:rPr lang="en-US" altLang="zh-CN" sz="1400" dirty="0"/>
                  <a:t>+ </a:t>
                </a:r>
                <a:r>
                  <a:rPr lang="zh-CN" altLang="en-US" sz="1400" dirty="0"/>
                  <a:t>简单了解性质；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C00000"/>
                    </a:solidFill>
                  </a:rPr>
                  <a:t>掌握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FFT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分奇偶方法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+ </a:t>
                </a:r>
                <a:r>
                  <a:rPr lang="zh-CN" altLang="en-US" sz="1400" dirty="0"/>
                  <a:t>了解另一种方法的原理，能给出时间复杂度的叙述。</a:t>
                </a:r>
                <a:endParaRPr lang="en-US" altLang="zh-CN" sz="14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z </a:t>
                </a:r>
                <a:r>
                  <a:rPr lang="zh-CN" altLang="en-US" sz="1400" dirty="0"/>
                  <a:t>变换（九）：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C00000"/>
                    </a:solidFill>
                  </a:rPr>
                  <a:t>双边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z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变换公式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性质：时移、初值定理、终值定理；</a:t>
                </a:r>
                <a:endParaRPr lang="en-US" altLang="zh-CN" sz="14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C00000"/>
                    </a:solidFill>
                  </a:rPr>
                  <a:t>常用双边 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z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变换：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−</m:t>
                    </m:r>
                    <m:sSup>
                      <m:sSupPr>
                        <m:ctrlPr>
                          <a:rPr lang="en-US" altLang="zh-CN" sz="1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1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altLang="zh-CN" sz="1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</a:rPr>
                  <a:t> ，注意收敛域。</a:t>
                </a:r>
                <a:endParaRPr lang="en-US" altLang="zh-CN" sz="1400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零极点图：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1.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与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H(z)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相互转换（确定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H(z)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系数需 初值定理 终值定理），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2.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判断稳定性（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z=1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）因果性（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z=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∞）；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双边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z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变换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解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LTI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系统流程。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B050"/>
                    </a:solidFill>
                  </a:rPr>
                  <a:t>单边 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z 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变换 解增量线性系统流程。</a:t>
                </a:r>
                <a:endParaRPr lang="en-US" altLang="zh-CN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779FC-729F-4FB8-809C-FB1CD69E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11" y="881877"/>
                <a:ext cx="10670993" cy="5976123"/>
              </a:xfrm>
              <a:prstGeom prst="rect">
                <a:avLst/>
              </a:prstGeom>
              <a:blipFill>
                <a:blip r:embed="rId3"/>
                <a:stretch>
                  <a:fillRect l="-57" b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0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42BA-9C3F-4DEA-BB75-925DE300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11" y="304717"/>
            <a:ext cx="10515600" cy="86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misc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94BC0C-D77A-49DC-AA21-EAB0832D6A5C}"/>
                  </a:ext>
                </a:extLst>
              </p:cNvPr>
              <p:cNvSpPr txBox="1"/>
              <p:nvPr/>
            </p:nvSpPr>
            <p:spPr>
              <a:xfrm>
                <a:off x="1158711" y="1390000"/>
                <a:ext cx="10670993" cy="4203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不用担心时间不够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19 </a:t>
                </a:r>
                <a:r>
                  <a:rPr lang="zh-CN" altLang="en-US" dirty="0"/>
                  <a:t>级计科最后延长了半小时（但也别做太慢）；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不用担心作答格式，只要能表达清楚，就完全 </a:t>
                </a:r>
                <a:r>
                  <a:rPr lang="en-US" altLang="zh-CN" dirty="0"/>
                  <a:t>ok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仔细看题</a:t>
                </a:r>
                <a:r>
                  <a:rPr lang="zh-CN" altLang="en-US" dirty="0"/>
                  <a:t>，看清题目要求（写式子还是画图），框图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两边标注的 </a:t>
                </a:r>
                <a:r>
                  <a:rPr lang="en-US" altLang="zh-CN" dirty="0"/>
                  <a:t>+ - </a:t>
                </a:r>
                <a:r>
                  <a:rPr lang="zh-CN" altLang="en-US" dirty="0"/>
                  <a:t>不要看错；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除非已经很熟练，否则建议不要省去中间步骤（如</a:t>
                </a:r>
                <a:r>
                  <a:rPr lang="en-US" altLang="zh-CN" dirty="0"/>
                  <a:t>Ⅰ</a:t>
                </a:r>
                <a:r>
                  <a:rPr lang="zh-CN" altLang="en-US" dirty="0"/>
                  <a:t>型框图 → </a:t>
                </a:r>
                <a:r>
                  <a:rPr lang="en-US" altLang="zh-CN" dirty="0"/>
                  <a:t>Ⅱ</a:t>
                </a:r>
                <a:r>
                  <a:rPr lang="zh-CN" altLang="en-US" dirty="0"/>
                  <a:t>型框图），提高正确率；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为了保证效率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心态，先把简单题（奈奎斯特采样、调制解调画频谱）切掉，再做难题；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对于难算的题（比如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点及以上</a:t>
                </a:r>
                <a:r>
                  <a:rPr lang="en-US" altLang="zh-CN" dirty="0"/>
                  <a:t> FFT</a:t>
                </a:r>
                <a:r>
                  <a:rPr lang="zh-CN" altLang="en-US" dirty="0"/>
                  <a:t>），可以先写公式，计算留到最后；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不理解的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有争议的内容，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要多问老师</a:t>
                </a:r>
                <a:r>
                  <a:rPr lang="zh-CN" altLang="en-US" dirty="0"/>
                  <a:t>，老师掌握评分标准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（零极点图 原点零点问题）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94BC0C-D77A-49DC-AA21-EAB0832D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11" y="1390000"/>
                <a:ext cx="10670993" cy="4203074"/>
              </a:xfrm>
              <a:prstGeom prst="rect">
                <a:avLst/>
              </a:prstGeom>
              <a:blipFill>
                <a:blip r:embed="rId2"/>
                <a:stretch>
                  <a:fillRect l="-628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386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EF5BC7-380D-41B7-AD79-14EEA80A254A}"/>
                  </a:ext>
                </a:extLst>
              </p:cNvPr>
              <p:cNvSpPr txBox="1"/>
              <p:nvPr/>
            </p:nvSpPr>
            <p:spPr>
              <a:xfrm>
                <a:off x="583168" y="236483"/>
                <a:ext cx="11025663" cy="4963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 ，都在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里面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另解：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EF5BC7-380D-41B7-AD79-14EEA80A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8" y="236483"/>
                <a:ext cx="11025663" cy="4963667"/>
              </a:xfrm>
              <a:prstGeom prst="rect">
                <a:avLst/>
              </a:prstGeo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FFD7DE-783D-4281-A1AB-A10F40FEF1B8}"/>
              </a:ext>
            </a:extLst>
          </p:cNvPr>
          <p:cNvSpPr/>
          <p:nvPr/>
        </p:nvSpPr>
        <p:spPr>
          <a:xfrm>
            <a:off x="931204" y="2967335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BC64"/>
                </a:solidFill>
                <a:effectLst>
                  <a:outerShdw blurRad="12700" dist="38100" dir="2700000" algn="tl" rotWithShape="0">
                    <a:schemeClr val="accent6">
                      <a:lumMod val="60000"/>
                      <a:lumOff val="40000"/>
                    </a:schemeClr>
                  </a:outerShdw>
                </a:effectLst>
              </a:rPr>
              <a:t>一、梳理全书思想脉络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0689CD-273B-42DB-9BE1-0712575D6966}"/>
              </a:ext>
            </a:extLst>
          </p:cNvPr>
          <p:cNvCxnSpPr>
            <a:cxnSpLocks/>
          </p:cNvCxnSpPr>
          <p:nvPr/>
        </p:nvCxnSpPr>
        <p:spPr>
          <a:xfrm>
            <a:off x="1038325" y="4306175"/>
            <a:ext cx="8257591" cy="0"/>
          </a:xfrm>
          <a:prstGeom prst="line">
            <a:avLst/>
          </a:prstGeom>
          <a:ln w="38100">
            <a:gradFill>
              <a:gsLst>
                <a:gs pos="0">
                  <a:srgbClr val="D4ECBA"/>
                </a:gs>
                <a:gs pos="100000">
                  <a:srgbClr val="49701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AD9325A-44D4-4013-8F1F-14CEA587DCE4}"/>
              </a:ext>
            </a:extLst>
          </p:cNvPr>
          <p:cNvSpPr txBox="1"/>
          <p:nvPr/>
        </p:nvSpPr>
        <p:spPr>
          <a:xfrm>
            <a:off x="931204" y="463771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旨在为信号与系统整本书的内容，带来感性的认知。</a:t>
            </a:r>
          </a:p>
        </p:txBody>
      </p:sp>
    </p:spTree>
    <p:extLst>
      <p:ext uri="{BB962C8B-B14F-4D97-AF65-F5344CB8AC3E}">
        <p14:creationId xmlns:p14="http://schemas.microsoft.com/office/powerpoint/2010/main" val="30675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7E204D-32B4-43AA-A931-6E6B7F7F98EA}"/>
              </a:ext>
            </a:extLst>
          </p:cNvPr>
          <p:cNvSpPr txBox="1"/>
          <p:nvPr/>
        </p:nvSpPr>
        <p:spPr>
          <a:xfrm>
            <a:off x="5285521" y="242973"/>
            <a:ext cx="1620957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零、绪论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F03F5-1ED4-4AEA-870A-547156915531}"/>
              </a:ext>
            </a:extLst>
          </p:cNvPr>
          <p:cNvSpPr txBox="1"/>
          <p:nvPr/>
        </p:nvSpPr>
        <p:spPr>
          <a:xfrm>
            <a:off x="606166" y="2063316"/>
            <a:ext cx="8863324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系统：</a:t>
            </a:r>
            <a:r>
              <a:rPr lang="en-US" altLang="zh-CN" dirty="0"/>
              <a:t>1. </a:t>
            </a:r>
            <a:r>
              <a:rPr lang="zh-CN" altLang="en-US" dirty="0"/>
              <a:t>从数学上建模分析 信号变换的过程，</a:t>
            </a:r>
            <a:r>
              <a:rPr lang="en-US" altLang="zh-CN" dirty="0"/>
              <a:t>2. </a:t>
            </a:r>
            <a:r>
              <a:rPr lang="zh-CN" altLang="en-US" dirty="0"/>
              <a:t>进而总结 造特定功能系统的方法论。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5D9B20-4652-434D-A90F-FB7C399DF6DD}"/>
              </a:ext>
            </a:extLst>
          </p:cNvPr>
          <p:cNvSpPr txBox="1"/>
          <p:nvPr/>
        </p:nvSpPr>
        <p:spPr>
          <a:xfrm>
            <a:off x="3881120" y="2743371"/>
            <a:ext cx="4429758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一、贯穿全书的基本思想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1D329ED-8AA5-45CA-A918-FD7AA1D0FA1E}"/>
                  </a:ext>
                </a:extLst>
              </p:cNvPr>
              <p:cNvSpPr/>
              <p:nvPr/>
            </p:nvSpPr>
            <p:spPr>
              <a:xfrm>
                <a:off x="606166" y="3402496"/>
                <a:ext cx="9900103" cy="3291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系统的性质：线性、时不变性、稳定性、因果性、可逆性 等。主要研究 线性时不变（</a:t>
                </a:r>
                <a:r>
                  <a:rPr lang="en-US" altLang="zh-CN" dirty="0"/>
                  <a:t>LTI</a:t>
                </a:r>
                <a:r>
                  <a:rPr lang="zh-CN" altLang="en-US" dirty="0"/>
                  <a:t>）系统 。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线性：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，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因此，如果能找到一种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单元信号</a:t>
                </a:r>
                <a:r>
                  <a:rPr lang="zh-CN" altLang="en-US" dirty="0"/>
                  <a:t>，使得</a:t>
                </a:r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信号可由单元信号相加表示</a:t>
                </a:r>
                <a:r>
                  <a:rPr lang="zh-CN" altLang="en-US" sz="1400" dirty="0"/>
                  <a:t>（为什么是相加而非相乘：因为线性）</a:t>
                </a:r>
                <a:endParaRPr lang="en-US" altLang="zh-CN" sz="1400" dirty="0"/>
              </a:p>
              <a:p>
                <a:pPr marL="800100" lvl="1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系统对单元信号的响应容易求解。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dirty="0"/>
                  <a:t>则可以按以下步骤分析 </a:t>
                </a:r>
                <a:r>
                  <a:rPr lang="en-US" altLang="zh-CN" dirty="0"/>
                  <a:t>LTI </a:t>
                </a:r>
                <a:r>
                  <a:rPr lang="zh-CN" altLang="en-US" dirty="0"/>
                  <a:t>系统：</a:t>
                </a:r>
              </a:p>
              <a:p>
                <a:pPr marL="800100" lvl="1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把输入信号分解为单元信号相加；（要求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普通信号易于分解</a:t>
                </a:r>
                <a:r>
                  <a:rPr lang="zh-CN" altLang="en-US" dirty="0"/>
                  <a:t>成单元信号）</a:t>
                </a:r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求系统对单元信号的响应；（要求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响应易于求解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单元信号响应相加得到输出信号。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1D329ED-8AA5-45CA-A918-FD7AA1D0F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6" y="3402496"/>
                <a:ext cx="9900103" cy="3291286"/>
              </a:xfrm>
              <a:prstGeom prst="rect">
                <a:avLst/>
              </a:prstGeom>
              <a:blipFill>
                <a:blip r:embed="rId3"/>
                <a:stretch>
                  <a:fillRect l="-493" t="-185" r="-1724" b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2858AD2F-6842-4963-A3F2-09CC67B7363A}"/>
              </a:ext>
            </a:extLst>
          </p:cNvPr>
          <p:cNvGrpSpPr/>
          <p:nvPr/>
        </p:nvGrpSpPr>
        <p:grpSpPr>
          <a:xfrm>
            <a:off x="606166" y="940773"/>
            <a:ext cx="10886032" cy="1092978"/>
            <a:chOff x="606166" y="940773"/>
            <a:chExt cx="10886032" cy="109297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2BFF6E-C2F0-44C3-98E7-4E0CEC0F024D}"/>
                </a:ext>
              </a:extLst>
            </p:cNvPr>
            <p:cNvGrpSpPr/>
            <p:nvPr/>
          </p:nvGrpSpPr>
          <p:grpSpPr>
            <a:xfrm>
              <a:off x="606166" y="940773"/>
              <a:ext cx="10886032" cy="1092978"/>
              <a:chOff x="545206" y="920453"/>
              <a:chExt cx="10886032" cy="109297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71ED33-166E-40E9-80D0-2E6B1B6D2DB3}"/>
                  </a:ext>
                </a:extLst>
              </p:cNvPr>
              <p:cNvSpPr/>
              <p:nvPr/>
            </p:nvSpPr>
            <p:spPr>
              <a:xfrm>
                <a:off x="545206" y="1230590"/>
                <a:ext cx="2031325" cy="40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信号：自然界信号</a:t>
                </a:r>
                <a:endParaRPr lang="en-US" altLang="zh-CN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283E24-1D42-4E75-B52D-72FE702EE2DF}"/>
                  </a:ext>
                </a:extLst>
              </p:cNvPr>
              <p:cNvSpPr/>
              <p:nvPr/>
            </p:nvSpPr>
            <p:spPr>
              <a:xfrm>
                <a:off x="4190077" y="1061313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时域采样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2F54F9-F6D4-40C7-961F-5A0E0953DADF}"/>
                  </a:ext>
                </a:extLst>
              </p:cNvPr>
              <p:cNvSpPr/>
              <p:nvPr/>
            </p:nvSpPr>
            <p:spPr>
              <a:xfrm>
                <a:off x="7211062" y="1084154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信号值离散化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2533A02-46D1-4D8C-911E-B51ABAAF21FA}"/>
                  </a:ext>
                </a:extLst>
              </p:cNvPr>
              <p:cNvSpPr/>
              <p:nvPr/>
            </p:nvSpPr>
            <p:spPr>
              <a:xfrm>
                <a:off x="10323242" y="1266853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数字信号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F1754CD2-BC29-444A-985F-DD9EB0B9C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170" y="1499502"/>
                <a:ext cx="1233628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E9A064F7-929F-4438-80AC-8B626C392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926" y="1485162"/>
                <a:ext cx="1233628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7" name="Picture 3" descr="https://gimg2.baidu.com/image_search/src=http%3A%2F%2Fview-cache.book118.com%2Fview6%2FM03%2F21%2F2E%2FwKh2BF2Oi2SAO3opAABQIr1Rd-4443.png&amp;refer=http%3A%2F%2Fview-cache.book118.com&amp;app=2002&amp;size=f9999,10000&amp;q=a80&amp;n=0&amp;g=0n&amp;fmt=auto?sec=1656917988&amp;t=e0a3c71929c89f64f4a0f36cd6f83546">
                <a:extLst>
                  <a:ext uri="{FF2B5EF4-FFF2-40B4-BE49-F238E27FC236}">
                    <a16:creationId xmlns:a16="http://schemas.microsoft.com/office/drawing/2014/main" id="{6DF9CAC2-311F-4BB0-80D8-67FA0E88CA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CCCCCC"/>
                  </a:clrFrom>
                  <a:clrTo>
                    <a:srgbClr val="CCCCC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9" t="22911" r="57341" b="55695"/>
              <a:stretch/>
            </p:blipFill>
            <p:spPr bwMode="auto">
              <a:xfrm>
                <a:off x="2505372" y="920453"/>
                <a:ext cx="1607380" cy="98809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https://gimg2.baidu.com/image_search/src=http%3A%2F%2Fview-cache.book118.com%2Fview6%2FM03%2F21%2F2E%2FwKh2BF2Oi2SAO3opAABQIr1Rd-4443.png&amp;refer=http%3A%2F%2Fview-cache.book118.com&amp;app=2002&amp;size=f9999,10000&amp;q=a80&amp;n=0&amp;g=0n&amp;fmt=auto?sec=1656917988&amp;t=e0a3c71929c89f64f4a0f36cd6f83546">
                <a:extLst>
                  <a:ext uri="{FF2B5EF4-FFF2-40B4-BE49-F238E27FC236}">
                    <a16:creationId xmlns:a16="http://schemas.microsoft.com/office/drawing/2014/main" id="{6FB872F1-B0D4-47B4-96F3-4519393F1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CCCCCC"/>
                  </a:clrFrom>
                  <a:clrTo>
                    <a:srgbClr val="CCCCC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87" t="68569" r="56961" b="9178"/>
              <a:stretch/>
            </p:blipFill>
            <p:spPr bwMode="auto">
              <a:xfrm>
                <a:off x="8632549" y="985572"/>
                <a:ext cx="1659872" cy="1027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4E3898E-9028-4B4D-9D43-7A1197BF17C9}"/>
                  </a:ext>
                </a:extLst>
              </p:cNvPr>
              <p:cNvGrpSpPr/>
              <p:nvPr/>
            </p:nvGrpSpPr>
            <p:grpSpPr>
              <a:xfrm>
                <a:off x="5368798" y="920453"/>
                <a:ext cx="1677989" cy="1062132"/>
                <a:chOff x="5814231" y="2640495"/>
                <a:chExt cx="2491408" cy="1577009"/>
              </a:xfrm>
            </p:grpSpPr>
            <p:pic>
              <p:nvPicPr>
                <p:cNvPr id="19" name="Picture 3" descr="https://gimg2.baidu.com/image_search/src=http%3A%2F%2Fview-cache.book118.com%2Fview6%2FM03%2F21%2F2E%2FwKh2BF2Oi2SAO3opAABQIr1Rd-4443.png&amp;refer=http%3A%2F%2Fview-cache.book118.com&amp;app=2002&amp;size=f9999,10000&amp;q=a80&amp;n=0&amp;g=0n&amp;fmt=auto?sec=1656917988&amp;t=e0a3c71929c89f64f4a0f36cd6f83546">
                  <a:extLst>
                    <a:ext uri="{FF2B5EF4-FFF2-40B4-BE49-F238E27FC236}">
                      <a16:creationId xmlns:a16="http://schemas.microsoft.com/office/drawing/2014/main" id="{17D7C08A-F906-49E2-A8C1-7273695CA3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CCCCCC"/>
                    </a:clrFrom>
                    <a:clrTo>
                      <a:srgbClr val="CCCCCC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236" t="44611" r="56517" b="32394"/>
                <a:stretch/>
              </p:blipFill>
              <p:spPr bwMode="auto">
                <a:xfrm>
                  <a:off x="5814231" y="2640495"/>
                  <a:ext cx="2491408" cy="15770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196F9F10-8346-4B0A-A31F-D401D87F49FB}"/>
                    </a:ext>
                  </a:extLst>
                </p:cNvPr>
                <p:cNvSpPr/>
                <p:nvPr/>
              </p:nvSpPr>
              <p:spPr>
                <a:xfrm>
                  <a:off x="6103620" y="2747010"/>
                  <a:ext cx="2122170" cy="1303050"/>
                </a:xfrm>
                <a:custGeom>
                  <a:avLst/>
                  <a:gdLst>
                    <a:gd name="connsiteX0" fmla="*/ 0 w 2122170"/>
                    <a:gd name="connsiteY0" fmla="*/ 659130 h 1303050"/>
                    <a:gd name="connsiteX1" fmla="*/ 144780 w 2122170"/>
                    <a:gd name="connsiteY1" fmla="*/ 1108710 h 1303050"/>
                    <a:gd name="connsiteX2" fmla="*/ 300990 w 2122170"/>
                    <a:gd name="connsiteY2" fmla="*/ 1303020 h 1303050"/>
                    <a:gd name="connsiteX3" fmla="*/ 449580 w 2122170"/>
                    <a:gd name="connsiteY3" fmla="*/ 1097280 h 1303050"/>
                    <a:gd name="connsiteX4" fmla="*/ 601980 w 2122170"/>
                    <a:gd name="connsiteY4" fmla="*/ 643890 h 1303050"/>
                    <a:gd name="connsiteX5" fmla="*/ 754380 w 2122170"/>
                    <a:gd name="connsiteY5" fmla="*/ 194310 h 1303050"/>
                    <a:gd name="connsiteX6" fmla="*/ 910590 w 2122170"/>
                    <a:gd name="connsiteY6" fmla="*/ 0 h 1303050"/>
                    <a:gd name="connsiteX7" fmla="*/ 1059180 w 2122170"/>
                    <a:gd name="connsiteY7" fmla="*/ 194310 h 1303050"/>
                    <a:gd name="connsiteX8" fmla="*/ 1211580 w 2122170"/>
                    <a:gd name="connsiteY8" fmla="*/ 647700 h 1303050"/>
                    <a:gd name="connsiteX9" fmla="*/ 1367790 w 2122170"/>
                    <a:gd name="connsiteY9" fmla="*/ 1104900 h 1303050"/>
                    <a:gd name="connsiteX10" fmla="*/ 1520190 w 2122170"/>
                    <a:gd name="connsiteY10" fmla="*/ 1303020 h 1303050"/>
                    <a:gd name="connsiteX11" fmla="*/ 1672590 w 2122170"/>
                    <a:gd name="connsiteY11" fmla="*/ 1108710 h 1303050"/>
                    <a:gd name="connsiteX12" fmla="*/ 1813560 w 2122170"/>
                    <a:gd name="connsiteY12" fmla="*/ 647700 h 1303050"/>
                    <a:gd name="connsiteX13" fmla="*/ 1973580 w 2122170"/>
                    <a:gd name="connsiteY13" fmla="*/ 194310 h 1303050"/>
                    <a:gd name="connsiteX14" fmla="*/ 2122170 w 2122170"/>
                    <a:gd name="connsiteY14" fmla="*/ 3810 h 130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22170" h="1303050">
                      <a:moveTo>
                        <a:pt x="0" y="659130"/>
                      </a:moveTo>
                      <a:cubicBezTo>
                        <a:pt x="47307" y="830262"/>
                        <a:pt x="94615" y="1001395"/>
                        <a:pt x="144780" y="1108710"/>
                      </a:cubicBezTo>
                      <a:cubicBezTo>
                        <a:pt x="194945" y="1216025"/>
                        <a:pt x="250190" y="1304925"/>
                        <a:pt x="300990" y="1303020"/>
                      </a:cubicBezTo>
                      <a:cubicBezTo>
                        <a:pt x="351790" y="1301115"/>
                        <a:pt x="399415" y="1207135"/>
                        <a:pt x="449580" y="1097280"/>
                      </a:cubicBezTo>
                      <a:cubicBezTo>
                        <a:pt x="499745" y="987425"/>
                        <a:pt x="551180" y="794385"/>
                        <a:pt x="601980" y="643890"/>
                      </a:cubicBezTo>
                      <a:cubicBezTo>
                        <a:pt x="652780" y="493395"/>
                        <a:pt x="702945" y="301625"/>
                        <a:pt x="754380" y="194310"/>
                      </a:cubicBezTo>
                      <a:cubicBezTo>
                        <a:pt x="805815" y="86995"/>
                        <a:pt x="859790" y="0"/>
                        <a:pt x="910590" y="0"/>
                      </a:cubicBezTo>
                      <a:cubicBezTo>
                        <a:pt x="961390" y="0"/>
                        <a:pt x="1009015" y="86360"/>
                        <a:pt x="1059180" y="194310"/>
                      </a:cubicBezTo>
                      <a:cubicBezTo>
                        <a:pt x="1109345" y="302260"/>
                        <a:pt x="1160145" y="495935"/>
                        <a:pt x="1211580" y="647700"/>
                      </a:cubicBezTo>
                      <a:cubicBezTo>
                        <a:pt x="1263015" y="799465"/>
                        <a:pt x="1316355" y="995680"/>
                        <a:pt x="1367790" y="1104900"/>
                      </a:cubicBezTo>
                      <a:cubicBezTo>
                        <a:pt x="1419225" y="1214120"/>
                        <a:pt x="1469390" y="1302385"/>
                        <a:pt x="1520190" y="1303020"/>
                      </a:cubicBezTo>
                      <a:cubicBezTo>
                        <a:pt x="1570990" y="1303655"/>
                        <a:pt x="1623695" y="1217930"/>
                        <a:pt x="1672590" y="1108710"/>
                      </a:cubicBezTo>
                      <a:cubicBezTo>
                        <a:pt x="1721485" y="999490"/>
                        <a:pt x="1763395" y="800100"/>
                        <a:pt x="1813560" y="647700"/>
                      </a:cubicBezTo>
                      <a:cubicBezTo>
                        <a:pt x="1863725" y="495300"/>
                        <a:pt x="1922145" y="301625"/>
                        <a:pt x="1973580" y="194310"/>
                      </a:cubicBezTo>
                      <a:cubicBezTo>
                        <a:pt x="2025015" y="86995"/>
                        <a:pt x="2097405" y="39370"/>
                        <a:pt x="2122170" y="381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3593648-A577-4E56-92C8-81420A4F73E1}"/>
                </a:ext>
              </a:extLst>
            </p:cNvPr>
            <p:cNvCxnSpPr>
              <a:cxnSpLocks/>
            </p:cNvCxnSpPr>
            <p:nvPr/>
          </p:nvCxnSpPr>
          <p:spPr>
            <a:xfrm>
              <a:off x="8905408" y="1273838"/>
              <a:ext cx="146130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752DFD3-667E-423C-9222-5A3AC3536950}"/>
                </a:ext>
              </a:extLst>
            </p:cNvPr>
            <p:cNvCxnSpPr>
              <a:cxnSpLocks/>
            </p:cNvCxnSpPr>
            <p:nvPr/>
          </p:nvCxnSpPr>
          <p:spPr>
            <a:xfrm>
              <a:off x="8904514" y="1710161"/>
              <a:ext cx="146130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EAAC826-C149-4859-B44F-2ABE4392C05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503" y="1054763"/>
              <a:ext cx="146130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8E46C8A-DDF1-4472-826D-E073D2B320FD}"/>
                </a:ext>
              </a:extLst>
            </p:cNvPr>
            <p:cNvCxnSpPr>
              <a:cxnSpLocks/>
            </p:cNvCxnSpPr>
            <p:nvPr/>
          </p:nvCxnSpPr>
          <p:spPr>
            <a:xfrm>
              <a:off x="8897788" y="1491643"/>
              <a:ext cx="146130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D43304B-1E78-4F3D-B14C-AA1A5EEC1B9B}"/>
                </a:ext>
              </a:extLst>
            </p:cNvPr>
            <p:cNvCxnSpPr>
              <a:cxnSpLocks/>
            </p:cNvCxnSpPr>
            <p:nvPr/>
          </p:nvCxnSpPr>
          <p:spPr>
            <a:xfrm>
              <a:off x="8905408" y="1930428"/>
              <a:ext cx="146130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BE02D225-1838-4F8C-87B7-A9E33D502A7E}"/>
              </a:ext>
            </a:extLst>
          </p:cNvPr>
          <p:cNvGrpSpPr/>
          <p:nvPr/>
        </p:nvGrpSpPr>
        <p:grpSpPr>
          <a:xfrm>
            <a:off x="7272022" y="3965875"/>
            <a:ext cx="4812689" cy="1538208"/>
            <a:chOff x="7319557" y="4304166"/>
            <a:chExt cx="4812689" cy="153820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14C814-69A7-401E-8EBD-9EA6C87FAA0D}"/>
                </a:ext>
              </a:extLst>
            </p:cNvPr>
            <p:cNvSpPr/>
            <p:nvPr/>
          </p:nvSpPr>
          <p:spPr>
            <a:xfrm>
              <a:off x="7319557" y="5537080"/>
              <a:ext cx="634457" cy="2956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</a:rPr>
                <a:t>x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7305C6-EAEF-4D61-9849-311FABCCB92D}"/>
                </a:ext>
              </a:extLst>
            </p:cNvPr>
            <p:cNvSpPr/>
            <p:nvPr/>
          </p:nvSpPr>
          <p:spPr>
            <a:xfrm>
              <a:off x="8877107" y="4312425"/>
              <a:ext cx="938263" cy="289249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92D050"/>
                  </a:solidFill>
                </a:rPr>
                <a:t>单元信号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C7298A2-F31A-4FC1-A864-52A1C789D141}"/>
                </a:ext>
              </a:extLst>
            </p:cNvPr>
            <p:cNvSpPr/>
            <p:nvPr/>
          </p:nvSpPr>
          <p:spPr>
            <a:xfrm>
              <a:off x="8867732" y="4744490"/>
              <a:ext cx="938263" cy="289249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92D050"/>
                  </a:solidFill>
                </a:rPr>
                <a:t>单元信号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7CAD201-99E3-45EA-A081-9F39C18835DE}"/>
                </a:ext>
              </a:extLst>
            </p:cNvPr>
            <p:cNvSpPr/>
            <p:nvPr/>
          </p:nvSpPr>
          <p:spPr>
            <a:xfrm>
              <a:off x="8867732" y="5151124"/>
              <a:ext cx="938263" cy="289249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92D050"/>
                  </a:solidFill>
                </a:rPr>
                <a:t>单元信号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E87F74B-4261-4DBE-945F-D3D5BE84996F}"/>
                </a:ext>
              </a:extLst>
            </p:cNvPr>
            <p:cNvSpPr/>
            <p:nvPr/>
          </p:nvSpPr>
          <p:spPr>
            <a:xfrm>
              <a:off x="8877107" y="5553125"/>
              <a:ext cx="938263" cy="289249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92D050"/>
                  </a:solidFill>
                </a:rPr>
                <a:t>单元信号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581B90-FCFE-4CB7-9FA6-3746751A7576}"/>
                </a:ext>
              </a:extLst>
            </p:cNvPr>
            <p:cNvSpPr/>
            <p:nvPr/>
          </p:nvSpPr>
          <p:spPr>
            <a:xfrm>
              <a:off x="8200103" y="4311599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13299DD-D83F-41AC-BD0A-FF58F0E543D2}"/>
                </a:ext>
              </a:extLst>
            </p:cNvPr>
            <p:cNvSpPr/>
            <p:nvPr/>
          </p:nvSpPr>
          <p:spPr>
            <a:xfrm>
              <a:off x="8200103" y="4749123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5EE7C0C-CF9A-4A06-8702-CC4414D4E891}"/>
                </a:ext>
              </a:extLst>
            </p:cNvPr>
            <p:cNvSpPr/>
            <p:nvPr/>
          </p:nvSpPr>
          <p:spPr>
            <a:xfrm>
              <a:off x="8190728" y="5154311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C8CAD5-94E8-4AAE-8C09-E0F02617E329}"/>
                </a:ext>
              </a:extLst>
            </p:cNvPr>
            <p:cNvSpPr/>
            <p:nvPr/>
          </p:nvSpPr>
          <p:spPr>
            <a:xfrm>
              <a:off x="8200103" y="5553125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0B5C187-A410-4F6C-9F9B-B631D059FEB5}"/>
                </a:ext>
              </a:extLst>
            </p:cNvPr>
            <p:cNvSpPr/>
            <p:nvPr/>
          </p:nvSpPr>
          <p:spPr>
            <a:xfrm>
              <a:off x="10039302" y="4308412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59438D-C467-42DA-9AAA-E0C9B85B7821}"/>
                </a:ext>
              </a:extLst>
            </p:cNvPr>
            <p:cNvSpPr/>
            <p:nvPr/>
          </p:nvSpPr>
          <p:spPr>
            <a:xfrm>
              <a:off x="10039302" y="4745936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D1CF545-FD8D-47EB-8904-585A10543169}"/>
                </a:ext>
              </a:extLst>
            </p:cNvPr>
            <p:cNvSpPr/>
            <p:nvPr/>
          </p:nvSpPr>
          <p:spPr>
            <a:xfrm>
              <a:off x="10029927" y="5151124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75F7717-2188-40F4-9AF8-7C3445CDC791}"/>
                </a:ext>
              </a:extLst>
            </p:cNvPr>
            <p:cNvSpPr/>
            <p:nvPr/>
          </p:nvSpPr>
          <p:spPr>
            <a:xfrm>
              <a:off x="10039302" y="5549938"/>
              <a:ext cx="551488" cy="28924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</a:rPr>
                <a:t>常数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AC2FED7-3BB0-4086-AA5F-DC96B3DC343E}"/>
                </a:ext>
              </a:extLst>
            </p:cNvPr>
            <p:cNvSpPr/>
            <p:nvPr/>
          </p:nvSpPr>
          <p:spPr>
            <a:xfrm>
              <a:off x="10706931" y="4304166"/>
              <a:ext cx="551488" cy="2892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响应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F5F4D4F-0997-4A67-B574-B9D1A8D21065}"/>
                </a:ext>
              </a:extLst>
            </p:cNvPr>
            <p:cNvSpPr/>
            <p:nvPr/>
          </p:nvSpPr>
          <p:spPr>
            <a:xfrm>
              <a:off x="10706931" y="4741690"/>
              <a:ext cx="551488" cy="2892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响应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1C58F78-5FF7-4942-A31B-865339456A8C}"/>
                </a:ext>
              </a:extLst>
            </p:cNvPr>
            <p:cNvSpPr/>
            <p:nvPr/>
          </p:nvSpPr>
          <p:spPr>
            <a:xfrm>
              <a:off x="10697556" y="5146878"/>
              <a:ext cx="551488" cy="2892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响应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F4A5AD0-E6E1-4783-AB64-CCB28B1C5D7B}"/>
                </a:ext>
              </a:extLst>
            </p:cNvPr>
            <p:cNvSpPr/>
            <p:nvPr/>
          </p:nvSpPr>
          <p:spPr>
            <a:xfrm>
              <a:off x="10706931" y="5545692"/>
              <a:ext cx="551488" cy="2892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响应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9B5D24-671D-4E1E-8009-D1F95D05BFF9}"/>
                </a:ext>
              </a:extLst>
            </p:cNvPr>
            <p:cNvSpPr/>
            <p:nvPr/>
          </p:nvSpPr>
          <p:spPr>
            <a:xfrm>
              <a:off x="11497789" y="5535304"/>
              <a:ext cx="634457" cy="2956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</a:rPr>
                <a:t>y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FFCCA2B-B3E9-41C2-BAE1-71CC2BE5776C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9815370" y="4453037"/>
              <a:ext cx="223932" cy="4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5792AA9-2508-46D5-9BCB-64A86CA1807E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9805995" y="5295749"/>
              <a:ext cx="2239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85BCA51-51C6-43A1-A90A-A3948192E565}"/>
                </a:ext>
              </a:extLst>
            </p:cNvPr>
            <p:cNvCxnSpPr>
              <a:cxnSpLocks/>
              <a:stCxn id="32" idx="3"/>
              <a:endCxn id="41" idx="1"/>
            </p:cNvCxnSpPr>
            <p:nvPr/>
          </p:nvCxnSpPr>
          <p:spPr>
            <a:xfrm>
              <a:off x="9805995" y="4889115"/>
              <a:ext cx="233307" cy="1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AA07328-577A-4395-8B19-7C8C832B329C}"/>
                </a:ext>
              </a:extLst>
            </p:cNvPr>
            <p:cNvCxnSpPr>
              <a:cxnSpLocks/>
              <a:stCxn id="34" idx="3"/>
              <a:endCxn id="43" idx="1"/>
            </p:cNvCxnSpPr>
            <p:nvPr/>
          </p:nvCxnSpPr>
          <p:spPr>
            <a:xfrm flipV="1">
              <a:off x="9815370" y="5694563"/>
              <a:ext cx="223932" cy="3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6ABC77B-8E44-4C2B-9C09-1171093C2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3752" y="5030940"/>
              <a:ext cx="231730" cy="419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E173F1F-ABDA-4DC5-90BF-59146DA1DB91}"/>
                </a:ext>
              </a:extLst>
            </p:cNvPr>
            <p:cNvSpPr/>
            <p:nvPr/>
          </p:nvSpPr>
          <p:spPr>
            <a:xfrm>
              <a:off x="7435878" y="506227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分解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10C84-0A35-490D-9252-08D81B34AD4E}"/>
                </a:ext>
              </a:extLst>
            </p:cNvPr>
            <p:cNvSpPr/>
            <p:nvPr/>
          </p:nvSpPr>
          <p:spPr>
            <a:xfrm>
              <a:off x="11467304" y="5000422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求和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798940E-C38F-444F-A256-75C9D63C2B9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89" y="5013615"/>
              <a:ext cx="233045" cy="4372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2C29509-0442-4CAA-9879-1357BA0CC26C}"/>
              </a:ext>
            </a:extLst>
          </p:cNvPr>
          <p:cNvSpPr/>
          <p:nvPr/>
        </p:nvSpPr>
        <p:spPr>
          <a:xfrm>
            <a:off x="8759199" y="3284140"/>
            <a:ext cx="14205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Linear Time Invariant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85CEA7-3955-4F81-8A4B-2BA79AEAFB27}"/>
              </a:ext>
            </a:extLst>
          </p:cNvPr>
          <p:cNvSpPr txBox="1"/>
          <p:nvPr/>
        </p:nvSpPr>
        <p:spPr>
          <a:xfrm>
            <a:off x="4664765" y="132691"/>
            <a:ext cx="2862470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二、时域分析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DDAF7E-4E7E-4D07-AC36-D4505823BF77}"/>
                  </a:ext>
                </a:extLst>
              </p:cNvPr>
              <p:cNvSpPr/>
              <p:nvPr/>
            </p:nvSpPr>
            <p:spPr>
              <a:xfrm>
                <a:off x="420466" y="738808"/>
                <a:ext cx="11466733" cy="193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动机（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信号分解</a:t>
                </a:r>
                <a:r>
                  <a:rPr lang="zh-CN" altLang="en-US" dirty="0"/>
                  <a:t>）：单位冲激 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可以表示所有信号，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dτ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响应求解</a:t>
                </a:r>
                <a:r>
                  <a:rPr lang="zh-CN" altLang="en-US" dirty="0"/>
                  <a:t>：对系统输入 </a:t>
                </a:r>
                <a:r>
                  <a:rPr lang="en-US" altLang="zh-CN" dirty="0"/>
                  <a:t>δ</a:t>
                </a:r>
                <a:r>
                  <a:rPr lang="zh-CN" altLang="en-US" dirty="0"/>
                  <a:t>，输出单位冲激响应 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/>
                  <a:t>δ </a:t>
                </a:r>
                <a:r>
                  <a:rPr lang="zh-CN" altLang="en-US" dirty="0"/>
                  <a:t>的信号分解形式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单位冲激响应 </a:t>
                </a:r>
                <a:r>
                  <a:rPr lang="en-US" altLang="zh-CN" dirty="0"/>
                  <a:t>h + </a:t>
                </a:r>
                <a:r>
                  <a:rPr lang="zh-CN" altLang="en-US" dirty="0"/>
                  <a:t>系统线性：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dτ</m:t>
                        </m:r>
                      </m:e>
                    </m:nary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6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顺势而为，定义卷积操作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dτ</m:t>
                        </m:r>
                      </m:e>
                    </m:nary>
                  </m:oMath>
                </a14:m>
                <a:r>
                  <a:rPr lang="zh-CN" altLang="en-US" dirty="0"/>
                  <a:t>，卷积操作的性质（交换律 结合律 时移 微分 积分 等）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考点还有 </a:t>
                </a:r>
                <a:r>
                  <a:rPr lang="en-US" altLang="zh-CN" sz="1400" dirty="0"/>
                  <a:t>1. </a:t>
                </a:r>
                <a:r>
                  <a:rPr lang="zh-CN" altLang="en-US" sz="1400" dirty="0"/>
                  <a:t>通过单位冲激响应 </a:t>
                </a:r>
                <a:r>
                  <a:rPr lang="en-US" altLang="zh-CN" sz="1400" dirty="0"/>
                  <a:t>h </a:t>
                </a:r>
                <a:r>
                  <a:rPr lang="zh-CN" altLang="en-US" sz="1400" dirty="0"/>
                  <a:t>分析系统性质：因果性、稳定性（绝对可和）、可逆性 等，</a:t>
                </a:r>
                <a:r>
                  <a:rPr lang="en-US" altLang="zh-CN" sz="1400" dirty="0"/>
                  <a:t>2. LTI </a:t>
                </a:r>
                <a:r>
                  <a:rPr lang="zh-CN" altLang="en-US" sz="1400" dirty="0"/>
                  <a:t>的微分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差分方程表示、方框图表示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DDAF7E-4E7E-4D07-AC36-D4505823B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66" y="738808"/>
                <a:ext cx="11466733" cy="1931554"/>
              </a:xfrm>
              <a:prstGeom prst="rect">
                <a:avLst/>
              </a:prstGeom>
              <a:blipFill>
                <a:blip r:embed="rId3"/>
                <a:stretch>
                  <a:fillRect l="-478" t="-20820" b="-23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860903-6059-4F86-B41A-E6D6EF4933AF}"/>
              </a:ext>
            </a:extLst>
          </p:cNvPr>
          <p:cNvSpPr txBox="1"/>
          <p:nvPr/>
        </p:nvSpPr>
        <p:spPr>
          <a:xfrm>
            <a:off x="3458817" y="2823979"/>
            <a:ext cx="5274366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三、频域分析、连续时间信号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/>
              <p:nvPr/>
            </p:nvSpPr>
            <p:spPr>
              <a:xfrm>
                <a:off x="407369" y="3437074"/>
                <a:ext cx="11364164" cy="3387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动机（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响应求解</a:t>
                </a:r>
                <a:r>
                  <a:rPr lang="zh-CN" altLang="en-US" dirty="0"/>
                  <a:t>）：</a:t>
                </a:r>
                <a:r>
                  <a:rPr lang="en-US" altLang="zh-CN" dirty="0"/>
                  <a:t>LTI </a:t>
                </a:r>
                <a:r>
                  <a:rPr lang="zh-CN" altLang="en-US" dirty="0"/>
                  <a:t>系统只改变指数信号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zh-CN" altLang="en-US" dirty="0"/>
                  <a:t> 的 幅度 相位。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st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sτ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dτ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∫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sτ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dτ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6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这里指数信号采用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的形式，是初始相位</a:t>
                </a:r>
                <a:r>
                  <a:rPr lang="en-US" altLang="zh-CN" dirty="0"/>
                  <a:t>=0 </a:t>
                </a:r>
                <a:r>
                  <a:rPr lang="zh-CN" altLang="en-US" dirty="0"/>
                  <a:t>的周期正弦信号，所以称为频域分析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信号分解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jΩt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，利用指数信号周期性</a:t>
                </a:r>
                <a:r>
                  <a:rPr lang="zh-CN" altLang="en-US" sz="1400" dirty="0"/>
                  <a:t>（一个周期求和</a:t>
                </a:r>
                <a:r>
                  <a:rPr lang="en-US" altLang="zh-CN" sz="1400" dirty="0"/>
                  <a:t>=0</a:t>
                </a:r>
                <a:r>
                  <a:rPr lang="zh-CN" altLang="en-US" sz="1400" dirty="0"/>
                  <a:t>） </a:t>
                </a:r>
                <a:r>
                  <a:rPr lang="zh-CN" altLang="en-US" dirty="0"/>
                  <a:t>，乘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jΩt</m:t>
                        </m:r>
                      </m:sup>
                    </m:sSup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求得每个频率的分量。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顺势而为，定义 </a:t>
                </a:r>
                <a:r>
                  <a:rPr lang="en-US" altLang="zh-CN" dirty="0"/>
                  <a:t>CTFT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jΩt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dt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∫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jΩt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dΩ</m:t>
                    </m:r>
                  </m:oMath>
                </a14:m>
                <a:r>
                  <a:rPr lang="zh-CN" altLang="en-US" sz="1400" dirty="0"/>
                  <a:t>    （考点还有 周期信号的 </a:t>
                </a:r>
                <a:r>
                  <a:rPr lang="en-US" altLang="zh-CN" sz="1400" dirty="0"/>
                  <a:t>CTFT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600"/>
                  </a:spcAft>
                  <a:buFont typeface="Consolas" panose="020B0609020204030204" pitchFamily="49" charset="0"/>
                  <a:buChar char="○"/>
                </a:pPr>
                <a:r>
                  <a:rPr lang="en-US" altLang="zh-CN" dirty="0"/>
                  <a:t>CTFT </a:t>
                </a:r>
                <a:r>
                  <a:rPr lang="zh-CN" altLang="en-US" dirty="0"/>
                  <a:t>的性质：共轭对称 时移频移 微分积分 尺度变换 时域卷积频域相乘 帕斯瓦尔定理 对偶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梳理此时的频域分析方法：</a:t>
                </a: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信号分解</a:t>
                </a:r>
                <a:r>
                  <a:rPr lang="zh-CN" altLang="en-US" dirty="0"/>
                  <a:t>：用 </a:t>
                </a:r>
                <a:r>
                  <a:rPr lang="en-US" altLang="zh-CN" dirty="0"/>
                  <a:t>CTFT </a:t>
                </a:r>
                <a:r>
                  <a:rPr lang="zh-CN" altLang="en-US" dirty="0"/>
                  <a:t>分解输入信号 </a:t>
                </a:r>
                <a:r>
                  <a:rPr lang="en-US" altLang="zh-CN" dirty="0"/>
                  <a:t>x(t)</a:t>
                </a:r>
                <a:r>
                  <a:rPr lang="zh-CN" altLang="en-US" dirty="0"/>
                  <a:t>，即转换到频域 </a:t>
                </a:r>
                <a:r>
                  <a:rPr lang="en-US" altLang="zh-CN" dirty="0"/>
                  <a:t>X(Ω)</a:t>
                </a: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响应求解</a:t>
                </a:r>
                <a:r>
                  <a:rPr lang="zh-CN" altLang="en-US" dirty="0"/>
                  <a:t>：求频率响应 </a:t>
                </a:r>
                <a:r>
                  <a:rPr lang="en-US" altLang="zh-CN" dirty="0"/>
                  <a:t>H(Ω)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1. h(t) </a:t>
                </a:r>
                <a:r>
                  <a:rPr lang="zh-CN" altLang="en-US" dirty="0"/>
                  <a:t>做 </a:t>
                </a:r>
                <a:r>
                  <a:rPr lang="en-US" altLang="zh-CN" dirty="0"/>
                  <a:t>CTFT</a:t>
                </a:r>
                <a:r>
                  <a:rPr lang="zh-CN" altLang="en-US" dirty="0"/>
                  <a:t>，或 </a:t>
                </a:r>
                <a:r>
                  <a:rPr lang="en-US" altLang="zh-CN" dirty="0"/>
                  <a:t>2. </a:t>
                </a:r>
                <a:r>
                  <a:rPr lang="zh-CN" altLang="en-US" dirty="0"/>
                  <a:t>微分方程 </a:t>
                </a:r>
                <a:r>
                  <a:rPr lang="en-US" altLang="zh-CN" dirty="0"/>
                  <a:t>+ CTFT </a:t>
                </a:r>
                <a:r>
                  <a:rPr lang="zh-CN" altLang="en-US" dirty="0"/>
                  <a:t>微分性质直接得到。</a:t>
                </a: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dirty="0"/>
                  <a:t>得到输出：时域卷积 频域相乘，相乘得 </a:t>
                </a:r>
                <a:r>
                  <a:rPr lang="en-US" altLang="zh-CN" dirty="0"/>
                  <a:t>Y(Ω)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CTFT </a:t>
                </a:r>
                <a:r>
                  <a:rPr lang="zh-CN" altLang="en-US" dirty="0"/>
                  <a:t>反变换得 </a:t>
                </a:r>
                <a:r>
                  <a:rPr lang="en-US" altLang="zh-CN" dirty="0"/>
                  <a:t>y(t)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9" y="3437074"/>
                <a:ext cx="11364164" cy="3387146"/>
              </a:xfrm>
              <a:prstGeom prst="rect">
                <a:avLst/>
              </a:prstGeom>
              <a:blipFill>
                <a:blip r:embed="rId4"/>
                <a:stretch>
                  <a:fillRect l="-483" b="-2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DBAF8BA-FAF4-4F56-9EB4-704ED5E5C30D}"/>
              </a:ext>
            </a:extLst>
          </p:cNvPr>
          <p:cNvSpPr/>
          <p:nvPr/>
        </p:nvSpPr>
        <p:spPr>
          <a:xfrm>
            <a:off x="10117392" y="3496878"/>
            <a:ext cx="1324964" cy="358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658163-E28F-4452-A95B-AA1F44DD5D55}"/>
              </a:ext>
            </a:extLst>
          </p:cNvPr>
          <p:cNvSpPr txBox="1"/>
          <p:nvPr/>
        </p:nvSpPr>
        <p:spPr>
          <a:xfrm>
            <a:off x="10570837" y="3203248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s </a:t>
            </a:r>
            <a:r>
              <a:rPr lang="zh-CN" altLang="en-US" sz="1400" dirty="0">
                <a:solidFill>
                  <a:srgbClr val="C00000"/>
                </a:solidFill>
              </a:rPr>
              <a:t>的函数 </a:t>
            </a:r>
            <a:r>
              <a:rPr lang="en-US" altLang="zh-CN" sz="1400" dirty="0">
                <a:solidFill>
                  <a:srgbClr val="C00000"/>
                </a:solidFill>
              </a:rPr>
              <a:t>H(s)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箭头: 下弧形 15">
            <a:extLst>
              <a:ext uri="{FF2B5EF4-FFF2-40B4-BE49-F238E27FC236}">
                <a16:creationId xmlns:a16="http://schemas.microsoft.com/office/drawing/2014/main" id="{71E02937-CBC9-43DB-932E-FD8AF878B521}"/>
              </a:ext>
            </a:extLst>
          </p:cNvPr>
          <p:cNvSpPr/>
          <p:nvPr/>
        </p:nvSpPr>
        <p:spPr>
          <a:xfrm>
            <a:off x="9043934" y="2604915"/>
            <a:ext cx="1216152" cy="125251"/>
          </a:xfrm>
          <a:prstGeom prst="curvedUpArrow">
            <a:avLst>
              <a:gd name="adj1" fmla="val 25000"/>
              <a:gd name="adj2" fmla="val 203184"/>
              <a:gd name="adj3" fmla="val 25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6CA607B0-85BD-440D-8E3E-85C9C32DA714}"/>
              </a:ext>
            </a:extLst>
          </p:cNvPr>
          <p:cNvSpPr/>
          <p:nvPr/>
        </p:nvSpPr>
        <p:spPr>
          <a:xfrm rot="10800000">
            <a:off x="8960233" y="2255736"/>
            <a:ext cx="1216152" cy="125251"/>
          </a:xfrm>
          <a:prstGeom prst="curvedUpArrow">
            <a:avLst>
              <a:gd name="adj1" fmla="val 25000"/>
              <a:gd name="adj2" fmla="val 203184"/>
              <a:gd name="adj3" fmla="val 25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5D43772-8009-4CB1-A3F0-6EC5A0717E4F}"/>
              </a:ext>
            </a:extLst>
          </p:cNvPr>
          <p:cNvCxnSpPr>
            <a:cxnSpLocks/>
          </p:cNvCxnSpPr>
          <p:nvPr/>
        </p:nvCxnSpPr>
        <p:spPr>
          <a:xfrm>
            <a:off x="10348896" y="1127464"/>
            <a:ext cx="339819" cy="4616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DF70145-C369-4981-B796-1A169C54651B}"/>
              </a:ext>
            </a:extLst>
          </p:cNvPr>
          <p:cNvGrpSpPr/>
          <p:nvPr/>
        </p:nvGrpSpPr>
        <p:grpSpPr>
          <a:xfrm flipH="1">
            <a:off x="3045041" y="4181360"/>
            <a:ext cx="4950782" cy="124309"/>
            <a:chOff x="6459986" y="1127464"/>
            <a:chExt cx="1130422" cy="461639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B6C4A55-D297-492B-AD70-53F6F3948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08" y="1127464"/>
              <a:ext cx="0" cy="46163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6948E3B-89CF-40A0-BF35-0976B3135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59986" y="1134011"/>
              <a:ext cx="11304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9D4DEB8-1998-4E3A-841C-A246FC35784A}"/>
                </a:ext>
              </a:extLst>
            </p:cNvPr>
            <p:cNvCxnSpPr>
              <a:cxnSpLocks/>
            </p:cNvCxnSpPr>
            <p:nvPr/>
          </p:nvCxnSpPr>
          <p:spPr>
            <a:xfrm>
              <a:off x="6459986" y="1127464"/>
              <a:ext cx="0" cy="46163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691E5E4-138A-4782-BBF4-3879DDBF0D0F}"/>
              </a:ext>
            </a:extLst>
          </p:cNvPr>
          <p:cNvCxnSpPr>
            <a:cxnSpLocks/>
          </p:cNvCxnSpPr>
          <p:nvPr/>
        </p:nvCxnSpPr>
        <p:spPr>
          <a:xfrm>
            <a:off x="7525910" y="1106270"/>
            <a:ext cx="144890" cy="5040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D0B3912-5632-4DDC-AFC6-C64CBFDF8B36}"/>
                  </a:ext>
                </a:extLst>
              </p:cNvPr>
              <p:cNvSpPr/>
              <p:nvPr/>
            </p:nvSpPr>
            <p:spPr>
              <a:xfrm>
                <a:off x="4612213" y="5241861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jΩ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D0B3912-5632-4DDC-AFC6-C64CBFDF8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13" y="5241861"/>
                <a:ext cx="46519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41069B5-4084-467B-92E6-4469944FE07C}"/>
              </a:ext>
            </a:extLst>
          </p:cNvPr>
          <p:cNvSpPr/>
          <p:nvPr/>
        </p:nvSpPr>
        <p:spPr>
          <a:xfrm>
            <a:off x="2220126" y="4539495"/>
            <a:ext cx="19912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Continuous Time Fourier Transform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76BF67-6C8E-49BC-BF76-F8D383257F49}"/>
                  </a:ext>
                </a:extLst>
              </p:cNvPr>
              <p:cNvSpPr/>
              <p:nvPr/>
            </p:nvSpPr>
            <p:spPr>
              <a:xfrm>
                <a:off x="3575004" y="5265253"/>
                <a:ext cx="82638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jΩ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76BF67-6C8E-49BC-BF76-F8D38325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04" y="5265253"/>
                <a:ext cx="826380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5803C8D-5FAE-4946-9120-CBD6B08F257A}"/>
                  </a:ext>
                </a:extLst>
              </p:cNvPr>
              <p:cNvSpPr/>
              <p:nvPr/>
            </p:nvSpPr>
            <p:spPr>
              <a:xfrm>
                <a:off x="9711436" y="5257250"/>
                <a:ext cx="161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6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sz="16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n-US" altLang="zh-CN" sz="16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16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5803C8D-5FAE-4946-9120-CBD6B08F2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36" y="5257250"/>
                <a:ext cx="1614737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63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860903-6059-4F86-B41A-E6D6EF4933AF}"/>
              </a:ext>
            </a:extLst>
          </p:cNvPr>
          <p:cNvSpPr txBox="1"/>
          <p:nvPr/>
        </p:nvSpPr>
        <p:spPr>
          <a:xfrm>
            <a:off x="3458817" y="527692"/>
            <a:ext cx="5274366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四、频域分析、离散时间信号</a:t>
            </a:r>
            <a:endParaRPr lang="en-US" altLang="zh-CN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1AFCD8-C21D-4648-B86C-26B63982371B}"/>
              </a:ext>
            </a:extLst>
          </p:cNvPr>
          <p:cNvGrpSpPr/>
          <p:nvPr/>
        </p:nvGrpSpPr>
        <p:grpSpPr>
          <a:xfrm>
            <a:off x="413918" y="1275595"/>
            <a:ext cx="11364164" cy="4632803"/>
            <a:chOff x="413918" y="1040812"/>
            <a:chExt cx="11364164" cy="4632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CB48B86-FF18-4D1F-B203-2A66EEDBDB01}"/>
                    </a:ext>
                  </a:extLst>
                </p:cNvPr>
                <p:cNvSpPr/>
                <p:nvPr/>
              </p:nvSpPr>
              <p:spPr>
                <a:xfrm>
                  <a:off x="413918" y="1260099"/>
                  <a:ext cx="11364164" cy="44135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/>
                    <a:t>动机（</a:t>
                  </a:r>
                  <a:r>
                    <a:rPr lang="zh-CN" altLang="en-US" b="1" dirty="0">
                      <a:solidFill>
                        <a:srgbClr val="0070C0"/>
                      </a:solidFill>
                    </a:rPr>
                    <a:t>响应求解</a:t>
                  </a:r>
                  <a:r>
                    <a:rPr lang="zh-CN" altLang="en-US" dirty="0"/>
                    <a:t>）：</a:t>
                  </a:r>
                  <a:r>
                    <a:rPr lang="en-US" altLang="zh-CN" dirty="0"/>
                    <a:t>LTI </a:t>
                  </a:r>
                  <a:r>
                    <a:rPr lang="zh-CN" altLang="en-US" dirty="0"/>
                    <a:t>系统只改变指数信号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sn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 的 幅度 相位。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sn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sk</m:t>
                          </m:r>
                        </m:sup>
                      </m:sSup>
                    </m:oMath>
                  </a14:m>
                  <a:endParaRPr lang="en-US" altLang="zh-CN" dirty="0"/>
                </a:p>
                <a:p>
                  <a:pPr marL="742950" lvl="1" indent="-285750">
                    <a:lnSpc>
                      <a:spcPct val="120000"/>
                    </a:lnSpc>
                    <a:buFont typeface="Consolas" panose="020B0609020204030204" pitchFamily="49" charset="0"/>
                    <a:buChar char="○"/>
                  </a:pPr>
                  <a:r>
                    <a:rPr lang="zh-CN" altLang="en-US" dirty="0"/>
                    <a:t>这里指数信号采用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jωn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的形式。</a:t>
                  </a:r>
                  <a:endParaRPr lang="en-US" altLang="zh-CN" dirty="0"/>
                </a:p>
                <a:p>
                  <a:pPr marL="742950" lvl="1" indent="-285750">
                    <a:lnSpc>
                      <a:spcPct val="120000"/>
                    </a:lnSpc>
                    <a:spcAft>
                      <a:spcPts val="1200"/>
                    </a:spcAft>
                    <a:buFont typeface="Consolas" panose="020B0609020204030204" pitchFamily="49" charset="0"/>
                    <a:buChar char="○"/>
                  </a:pPr>
                  <a:r>
                    <a:rPr lang="zh-CN" altLang="en-US" dirty="0"/>
                    <a:t>注意，因为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jωn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jωn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πn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，因此只需将信号分解到 </a:t>
                  </a:r>
                  <a:r>
                    <a:rPr lang="en-US" altLang="zh-CN" dirty="0"/>
                    <a:t>0 </a:t>
                  </a:r>
                  <a:r>
                    <a:rPr lang="zh-CN" altLang="en-US" dirty="0"/>
                    <a:t>到 </a:t>
                  </a:r>
                  <a:r>
                    <a:rPr lang="en-US" altLang="zh-CN" dirty="0"/>
                    <a:t>2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a14:m>
                  <a:r>
                    <a:rPr lang="zh-CN" altLang="en-US" dirty="0"/>
                    <a:t>，也导致频谱以 </a:t>
                  </a:r>
                  <a:r>
                    <a:rPr lang="en-US" altLang="zh-CN" dirty="0"/>
                    <a:t>2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a14:m>
                  <a:r>
                    <a:rPr lang="zh-CN" altLang="en-US" dirty="0"/>
                    <a:t> 为周期。</a:t>
                  </a:r>
                  <a:endParaRPr lang="en-US" altLang="zh-CN" dirty="0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rgbClr val="00B050"/>
                      </a:solidFill>
                    </a:rPr>
                    <a:t>信号分解</a:t>
                  </a:r>
                  <a:r>
                    <a:rPr lang="zh-CN" altLang="en-US" dirty="0"/>
                    <a:t>：同样，利用指数信号的周期性（一个周期求和</a:t>
                  </a:r>
                  <a:r>
                    <a:rPr lang="en-US" altLang="zh-CN" dirty="0"/>
                    <a:t>=0</a:t>
                  </a:r>
                  <a:r>
                    <a:rPr lang="zh-CN" altLang="en-US" dirty="0"/>
                    <a:t>），乘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jωt</m:t>
                          </m:r>
                        </m:sup>
                      </m:sSup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dirty="0"/>
                    <a:t>求得每个频率的分量。</a:t>
                  </a:r>
                  <a:endParaRPr lang="en-US" altLang="zh-CN" dirty="0"/>
                </a:p>
                <a:p>
                  <a:pPr marL="742950" lvl="1" indent="-285750">
                    <a:lnSpc>
                      <a:spcPct val="120000"/>
                    </a:lnSpc>
                    <a:buFont typeface="Consolas" panose="020B0609020204030204" pitchFamily="49" charset="0"/>
                    <a:buChar char="○"/>
                  </a:pPr>
                  <a:r>
                    <a:rPr lang="zh-CN" altLang="en-US" dirty="0"/>
                    <a:t>顺势而为，定义 </a:t>
                  </a:r>
                  <a:r>
                    <a:rPr lang="en-US" altLang="zh-CN" dirty="0"/>
                    <a:t>DTFT</a:t>
                  </a:r>
                  <a:r>
                    <a:rPr lang="zh-CN" altLang="en-US" dirty="0"/>
                    <a:t>：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jω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jωn</m:t>
                              </m:r>
                            </m:sup>
                          </m:sSup>
                        </m:e>
                      </m:nary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jω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jωn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a14:m>
                  <a:endParaRPr lang="en-US" altLang="zh-CN" dirty="0"/>
                </a:p>
                <a:p>
                  <a:pPr marL="742950" lvl="1" indent="-285750">
                    <a:lnSpc>
                      <a:spcPct val="120000"/>
                    </a:lnSpc>
                    <a:spcAft>
                      <a:spcPts val="600"/>
                    </a:spcAft>
                    <a:buFont typeface="Consolas" panose="020B0609020204030204" pitchFamily="49" charset="0"/>
                    <a:buChar char="○"/>
                  </a:pPr>
                  <a:r>
                    <a:rPr lang="en-US" altLang="zh-CN" dirty="0"/>
                    <a:t>DTFT </a:t>
                  </a:r>
                  <a:r>
                    <a:rPr lang="zh-CN" altLang="en-US" dirty="0"/>
                    <a:t>的性质：共轭对称 时移频移 差分求和 尺度变换 时域卷积频域相乘 帕斯瓦尔定理 对偶</a:t>
                  </a:r>
                  <a:endParaRPr lang="en-US" altLang="zh-CN" dirty="0"/>
                </a:p>
                <a:p>
                  <a:pPr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zh-CN" altLang="en-US" dirty="0">
                      <a:solidFill>
                        <a:prstClr val="black"/>
                      </a:solidFill>
                    </a:rPr>
                    <a:t>（考点还有 周期信号的 </a:t>
                  </a:r>
                  <a:r>
                    <a:rPr lang="en-US" altLang="zh-CN" dirty="0">
                      <a:solidFill>
                        <a:prstClr val="black"/>
                      </a:solidFill>
                    </a:rPr>
                    <a:t>DTFT</a:t>
                  </a:r>
                  <a:r>
                    <a:rPr lang="zh-CN" altLang="en-US" dirty="0">
                      <a:solidFill>
                        <a:prstClr val="black"/>
                      </a:solidFill>
                    </a:rPr>
                    <a:t>）</a:t>
                  </a:r>
                  <a:endParaRPr lang="en-US" altLang="zh-CN" dirty="0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dirty="0"/>
                    <a:t>同样，梳理此时的频域分析方法：</a:t>
                  </a:r>
                  <a:endParaRPr lang="en-US" altLang="zh-CN" dirty="0"/>
                </a:p>
                <a:p>
                  <a:pPr marL="800100" lvl="1" indent="-342900">
                    <a:lnSpc>
                      <a:spcPct val="120000"/>
                    </a:lnSpc>
                    <a:buFont typeface="+mj-lt"/>
                    <a:buAutoNum type="arabicPeriod"/>
                  </a:pPr>
                  <a:r>
                    <a:rPr lang="zh-CN" altLang="en-US" b="1" dirty="0">
                      <a:solidFill>
                        <a:srgbClr val="00B050"/>
                      </a:solidFill>
                    </a:rPr>
                    <a:t>信号分解</a:t>
                  </a:r>
                  <a:r>
                    <a:rPr lang="zh-CN" altLang="en-US" dirty="0"/>
                    <a:t>：用 </a:t>
                  </a:r>
                  <a:r>
                    <a:rPr lang="en-US" altLang="zh-CN" dirty="0"/>
                    <a:t>DTFT </a:t>
                  </a:r>
                  <a:r>
                    <a:rPr lang="zh-CN" altLang="en-US" dirty="0"/>
                    <a:t>分解输入信号 </a:t>
                  </a:r>
                  <a:r>
                    <a:rPr lang="en-US" altLang="zh-CN" dirty="0"/>
                    <a:t>x(n)</a:t>
                  </a:r>
                  <a:r>
                    <a:rPr lang="zh-CN" altLang="en-US" dirty="0"/>
                    <a:t>，即转换到频域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jω</m:t>
                          </m:r>
                        </m:sup>
                      </m:sSup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b="1" dirty="0">
                    <a:solidFill>
                      <a:srgbClr val="0070C0"/>
                    </a:solidFill>
                  </a:endParaRPr>
                </a:p>
                <a:p>
                  <a:pPr marL="800100" lvl="1" indent="-342900">
                    <a:lnSpc>
                      <a:spcPct val="120000"/>
                    </a:lnSpc>
                    <a:buFont typeface="+mj-lt"/>
                    <a:buAutoNum type="arabicPeriod"/>
                  </a:pPr>
                  <a:r>
                    <a:rPr lang="zh-CN" altLang="en-US" b="1" dirty="0">
                      <a:solidFill>
                        <a:srgbClr val="0070C0"/>
                      </a:solidFill>
                    </a:rPr>
                    <a:t>响应求解</a:t>
                  </a:r>
                  <a:r>
                    <a:rPr lang="zh-CN" altLang="en-US" dirty="0"/>
                    <a:t>：求频率响应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jω</m:t>
                          </m:r>
                        </m:sup>
                      </m:sSup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，</a:t>
                  </a:r>
                  <a:r>
                    <a:rPr lang="en-US" altLang="zh-CN" dirty="0"/>
                    <a:t>1. h(n) </a:t>
                  </a:r>
                  <a:r>
                    <a:rPr lang="zh-CN" altLang="en-US" dirty="0"/>
                    <a:t>做 </a:t>
                  </a:r>
                  <a:r>
                    <a:rPr lang="en-US" altLang="zh-CN" dirty="0"/>
                    <a:t>DTFT</a:t>
                  </a:r>
                  <a:r>
                    <a:rPr lang="zh-CN" altLang="en-US" dirty="0"/>
                    <a:t>，或 </a:t>
                  </a:r>
                  <a:r>
                    <a:rPr lang="en-US" altLang="zh-CN" dirty="0"/>
                    <a:t>2. </a:t>
                  </a:r>
                  <a:r>
                    <a:rPr lang="zh-CN" altLang="en-US" dirty="0"/>
                    <a:t>差分方程 </a:t>
                  </a:r>
                  <a:r>
                    <a:rPr lang="en-US" altLang="zh-CN" dirty="0"/>
                    <a:t>+ DTFT </a:t>
                  </a:r>
                  <a:r>
                    <a:rPr lang="zh-CN" altLang="en-US" dirty="0"/>
                    <a:t>差分性质直接得到。</a:t>
                  </a:r>
                </a:p>
                <a:p>
                  <a:pPr marL="800100" lvl="1" indent="-342900">
                    <a:lnSpc>
                      <a:spcPct val="120000"/>
                    </a:lnSpc>
                    <a:buFont typeface="+mj-lt"/>
                    <a:buAutoNum type="arabicPeriod"/>
                  </a:pPr>
                  <a:r>
                    <a:rPr lang="zh-CN" altLang="en-US" dirty="0"/>
                    <a:t>得到输出：时域卷积 频域相乘，相乘得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jω</m:t>
                          </m:r>
                        </m:sup>
                      </m:sSup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，</a:t>
                  </a:r>
                  <a:r>
                    <a:rPr lang="en-US" altLang="zh-CN" dirty="0"/>
                    <a:t>DTFT </a:t>
                  </a:r>
                  <a:r>
                    <a:rPr lang="zh-CN" altLang="en-US" dirty="0"/>
                    <a:t>反变换得 </a:t>
                  </a:r>
                  <a:r>
                    <a:rPr lang="en-US" altLang="zh-CN" dirty="0"/>
                    <a:t>y(n)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CB48B86-FF18-4D1F-B203-2A66EEDBD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18" y="1260099"/>
                  <a:ext cx="11364164" cy="4413516"/>
                </a:xfrm>
                <a:prstGeom prst="rect">
                  <a:avLst/>
                </a:prstGeom>
                <a:blipFill>
                  <a:blip r:embed="rId3"/>
                  <a:stretch>
                    <a:fillRect l="-483" b="-16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BAF8BA-FAF4-4F56-9EB4-704ED5E5C30D}"/>
                </a:ext>
              </a:extLst>
            </p:cNvPr>
            <p:cNvSpPr/>
            <p:nvPr/>
          </p:nvSpPr>
          <p:spPr>
            <a:xfrm>
              <a:off x="10136632" y="1348589"/>
              <a:ext cx="1065471" cy="3195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658163-E28F-4452-A95B-AA1F44DD5D55}"/>
                </a:ext>
              </a:extLst>
            </p:cNvPr>
            <p:cNvSpPr txBox="1"/>
            <p:nvPr/>
          </p:nvSpPr>
          <p:spPr>
            <a:xfrm>
              <a:off x="10251048" y="104081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s </a:t>
              </a:r>
              <a:r>
                <a:rPr lang="zh-CN" altLang="en-US" sz="1400" dirty="0">
                  <a:solidFill>
                    <a:srgbClr val="C00000"/>
                  </a:solidFill>
                </a:rPr>
                <a:t>的函数 </a:t>
              </a:r>
              <a:r>
                <a:rPr lang="en-US" altLang="zh-CN" sz="1400" dirty="0">
                  <a:solidFill>
                    <a:srgbClr val="C00000"/>
                  </a:solidFill>
                </a:rPr>
                <a:t>H(s)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5DC4B70-0827-4BCA-957D-3FD4D1BAACEE}"/>
              </a:ext>
            </a:extLst>
          </p:cNvPr>
          <p:cNvSpPr/>
          <p:nvPr/>
        </p:nvSpPr>
        <p:spPr>
          <a:xfrm>
            <a:off x="2249623" y="3025328"/>
            <a:ext cx="18165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Discrete Time Fourier Transform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BC4E14-BCBE-4B4D-8806-FC79FDF6BA3B}"/>
                  </a:ext>
                </a:extLst>
              </p:cNvPr>
              <p:cNvSpPr/>
              <p:nvPr/>
            </p:nvSpPr>
            <p:spPr>
              <a:xfrm>
                <a:off x="4436138" y="3809315"/>
                <a:ext cx="1162690" cy="34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sz="16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BC4E14-BCBE-4B4D-8806-FC79FDF6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38" y="3809315"/>
                <a:ext cx="1162690" cy="34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860903-6059-4F86-B41A-E6D6EF4933AF}"/>
              </a:ext>
            </a:extLst>
          </p:cNvPr>
          <p:cNvSpPr txBox="1"/>
          <p:nvPr/>
        </p:nvSpPr>
        <p:spPr>
          <a:xfrm>
            <a:off x="4547286" y="258501"/>
            <a:ext cx="3097428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六、应用</a:t>
            </a:r>
            <a:r>
              <a:rPr lang="en-US" altLang="zh-CN" sz="2800" dirty="0"/>
              <a:t>1</a:t>
            </a:r>
            <a:r>
              <a:rPr lang="zh-CN" altLang="en-US" sz="2800" dirty="0"/>
              <a:t>：采样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/>
              <p:nvPr/>
            </p:nvSpPr>
            <p:spPr>
              <a:xfrm>
                <a:off x="413918" y="870614"/>
                <a:ext cx="11064909" cy="733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动机：离散化连续信号，使其可以传输。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利用冲激信号 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采样（离散化），观察采样前后的频谱，进而得出 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奈奎斯特采样定理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≥2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8" y="870614"/>
                <a:ext cx="11064909" cy="733662"/>
              </a:xfrm>
              <a:prstGeom prst="rect">
                <a:avLst/>
              </a:prstGeom>
              <a:blipFill>
                <a:blip r:embed="rId4"/>
                <a:stretch>
                  <a:fillRect l="-49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BB54081-3EB5-4FAF-9393-6AA774D6E835}"/>
              </a:ext>
            </a:extLst>
          </p:cNvPr>
          <p:cNvSpPr txBox="1"/>
          <p:nvPr/>
        </p:nvSpPr>
        <p:spPr>
          <a:xfrm>
            <a:off x="3978877" y="1728600"/>
            <a:ext cx="4234248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五、应用</a:t>
            </a:r>
            <a:r>
              <a:rPr lang="en-US" altLang="zh-CN" sz="2800" dirty="0"/>
              <a:t>2</a:t>
            </a:r>
            <a:r>
              <a:rPr lang="zh-CN" altLang="en-US" sz="2800" dirty="0"/>
              <a:t>：调制与解调</a:t>
            </a:r>
            <a:endParaRPr lang="en-US" altLang="zh-CN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A64B43-B814-47AA-A470-31ED30E8D1A5}"/>
              </a:ext>
            </a:extLst>
          </p:cNvPr>
          <p:cNvSpPr/>
          <p:nvPr/>
        </p:nvSpPr>
        <p:spPr>
          <a:xfrm>
            <a:off x="413918" y="2330659"/>
            <a:ext cx="11399141" cy="73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动机：改变信号频率（</a:t>
            </a:r>
            <a:r>
              <a:rPr lang="zh-CN" altLang="en-US" dirty="0">
                <a:solidFill>
                  <a:srgbClr val="C00000"/>
                </a:solidFill>
              </a:rPr>
              <a:t>把频谱搬到高频</a:t>
            </a:r>
            <a:r>
              <a:rPr lang="zh-CN" altLang="en-US" dirty="0"/>
              <a:t>），使信号波长匹配天线长度。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调制解调方法：</a:t>
            </a:r>
            <a:r>
              <a:rPr lang="en-US" altLang="zh-CN" dirty="0"/>
              <a:t>1. </a:t>
            </a:r>
            <a:r>
              <a:rPr lang="zh-CN" altLang="en-US" dirty="0"/>
              <a:t>双边带正弦幅度调制（</a:t>
            </a:r>
            <a:r>
              <a:rPr lang="en-US" altLang="zh-CN" dirty="0"/>
              <a:t>DSB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同步解调，</a:t>
            </a:r>
            <a:r>
              <a:rPr lang="en-US" altLang="zh-CN" dirty="0"/>
              <a:t>2. </a:t>
            </a:r>
            <a:r>
              <a:rPr lang="zh-CN" altLang="en-US" dirty="0"/>
              <a:t>带载波的正弦幅度调制（</a:t>
            </a:r>
            <a:r>
              <a:rPr lang="en-US" altLang="zh-CN" dirty="0"/>
              <a:t>AM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包络解调。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662CD4-21B6-48BF-9B5D-86571242796E}"/>
              </a:ext>
            </a:extLst>
          </p:cNvPr>
          <p:cNvSpPr txBox="1"/>
          <p:nvPr/>
        </p:nvSpPr>
        <p:spPr>
          <a:xfrm>
            <a:off x="3385751" y="3244684"/>
            <a:ext cx="5420498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七、应用</a:t>
            </a:r>
            <a:r>
              <a:rPr lang="en-US" altLang="zh-CN" sz="2800" dirty="0"/>
              <a:t>3</a:t>
            </a:r>
            <a:r>
              <a:rPr lang="zh-CN" altLang="en-US" sz="2800" dirty="0"/>
              <a:t>：离散傅里叶变换 </a:t>
            </a:r>
            <a:r>
              <a:rPr lang="en-US" altLang="zh-CN" sz="2800" dirty="0"/>
              <a:t>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C4A4F9-DCE3-4911-8E8A-AD653DFDFEEF}"/>
                  </a:ext>
                </a:extLst>
              </p:cNvPr>
              <p:cNvSpPr/>
              <p:nvPr/>
            </p:nvSpPr>
            <p:spPr>
              <a:xfrm>
                <a:off x="413918" y="3844492"/>
                <a:ext cx="11558416" cy="2942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动机：计算机只能处理离散、有限长信号。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因此，截断一个离散信号</a:t>
                </a:r>
                <a:r>
                  <a:rPr lang="zh-CN" altLang="en-US" sz="1400" dirty="0"/>
                  <a:t>（仅剩 </a:t>
                </a:r>
                <a:r>
                  <a:rPr lang="en-US" altLang="zh-CN" sz="1400" dirty="0"/>
                  <a:t>N </a:t>
                </a:r>
                <a:r>
                  <a:rPr lang="zh-CN" altLang="en-US" sz="1400" dirty="0"/>
                  <a:t>点）</a:t>
                </a:r>
                <a:r>
                  <a:rPr lang="zh-CN" altLang="en-US" dirty="0"/>
                  <a:t>，做周期延拓</a:t>
                </a:r>
                <a:r>
                  <a:rPr lang="zh-CN" altLang="en-US" sz="1400" dirty="0"/>
                  <a:t>（假装它是周期信号的一个周期），</a:t>
                </a:r>
                <a:r>
                  <a:rPr lang="zh-CN" altLang="en-US" dirty="0"/>
                  <a:t>做 </a:t>
                </a:r>
                <a:r>
                  <a:rPr lang="en-US" altLang="zh-CN" dirty="0"/>
                  <a:t>DTFT </a:t>
                </a:r>
                <a:r>
                  <a:rPr lang="zh-CN" altLang="en-US" dirty="0"/>
                  <a:t>得到频谱。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频谱：离散、周期为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，即只有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点独立。</a:t>
                </a:r>
                <a:r>
                  <a:rPr lang="zh-CN" altLang="en-US" sz="1400" dirty="0"/>
                  <a:t>（都是用 </a:t>
                </a:r>
                <a:r>
                  <a:rPr lang="en-US" altLang="zh-CN" sz="1400" dirty="0"/>
                  <a:t>N </a:t>
                </a:r>
                <a:r>
                  <a:rPr lang="zh-CN" altLang="en-US" sz="1400" dirty="0"/>
                  <a:t>点表示一个信号，只不过两种不同表示方式，很合理）</a:t>
                </a: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顺势而为，定义该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点时域信号 →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个频率分量 的变换 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kn</m:t>
                            </m:r>
                          </m:sup>
                        </m:sSubSup>
                      </m:e>
                    </m:nary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kn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DFT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的性质：圆周共轭对称、时域频域圆周移位、时域圆周卷积 频域相乘、帕斯瓦尔定理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dirty="0"/>
                  <a:t>基于二分思想的快速版本，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快速傅里叶变换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FFT</a:t>
                </a:r>
                <a:r>
                  <a:rPr lang="zh-CN" altLang="en-US" dirty="0"/>
                  <a:t>：</a:t>
                </a:r>
              </a:p>
              <a:p>
                <a:pPr marL="742950" lvl="1" indent="-285750">
                  <a:lnSpc>
                    <a:spcPct val="120000"/>
                  </a:lnSpc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取奇偶序列的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拿来做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，奇偶序列的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也是取奇偶序列得到的</a:t>
                </a:r>
                <a:r>
                  <a:rPr lang="en-US" altLang="zh-CN" dirty="0"/>
                  <a:t>…… </a:t>
                </a:r>
                <a:r>
                  <a:rPr lang="zh-CN" altLang="en-US" dirty="0"/>
                  <a:t>（递归）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最后只剩两点，即可直接加加减减 得到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(0)=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(0)+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(1)=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(0)−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C4A4F9-DCE3-4911-8E8A-AD653DFDF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8" y="3844492"/>
                <a:ext cx="11558416" cy="2942472"/>
              </a:xfrm>
              <a:prstGeom prst="rect">
                <a:avLst/>
              </a:prstGeom>
              <a:blipFill>
                <a:blip r:embed="rId5"/>
                <a:stretch>
                  <a:fillRect l="-475" b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05EA73F-9041-418B-8A6D-599A10C49FB9}"/>
              </a:ext>
            </a:extLst>
          </p:cNvPr>
          <p:cNvSpPr/>
          <p:nvPr/>
        </p:nvSpPr>
        <p:spPr>
          <a:xfrm>
            <a:off x="125746" y="7103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频域分析理论的实际应用：</a:t>
            </a: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90C9E80F-D8E0-4C08-B402-075A71250242}"/>
              </a:ext>
            </a:extLst>
          </p:cNvPr>
          <p:cNvGrpSpPr>
            <a:grpSpLocks/>
          </p:cNvGrpSpPr>
          <p:nvPr/>
        </p:nvGrpSpPr>
        <p:grpSpPr bwMode="auto">
          <a:xfrm>
            <a:off x="9111599" y="-24812"/>
            <a:ext cx="2702210" cy="1262257"/>
            <a:chOff x="3243" y="2024"/>
            <a:chExt cx="2160" cy="1232"/>
          </a:xfrm>
        </p:grpSpPr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7902BF7D-E139-4D7D-B5DD-719C375A8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973"/>
              <a:ext cx="21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F9F7C3E-D000-44CD-9882-80A6F6EED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1" y="2157"/>
              <a:ext cx="0" cy="91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B7C78179-4266-4504-9C5F-EF112A0A9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2493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B89532F2-5258-4185-BE4E-5E7F1E65D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3" y="2445"/>
              <a:ext cx="0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11">
              <a:extLst>
                <a:ext uri="{FF2B5EF4-FFF2-40B4-BE49-F238E27FC236}">
                  <a16:creationId xmlns:a16="http://schemas.microsoft.com/office/drawing/2014/main" id="{A0013AEE-EB13-4DD5-AB53-4234569D1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2976"/>
            <a:ext cx="2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03112" imgH="190417" progId="Equation.3">
                    <p:embed/>
                  </p:oleObj>
                </mc:Choice>
                <mc:Fallback>
                  <p:oleObj r:id="rId6" imgW="203112" imgH="190417" progId="Equation.3">
                    <p:embed/>
                    <p:pic>
                      <p:nvPicPr>
                        <p:cNvPr id="6207" name="Object 11">
                          <a:extLst>
                            <a:ext uri="{FF2B5EF4-FFF2-40B4-BE49-F238E27FC236}">
                              <a16:creationId xmlns:a16="http://schemas.microsoft.com/office/drawing/2014/main" id="{118680C3-F09C-44FF-AAE9-105E1E30FB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976"/>
                          <a:ext cx="29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1F23BFE7-20AD-4CE6-BCFA-63EE1E9B2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976"/>
            <a:ext cx="39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66469" imgH="190335" progId="Equation.3">
                    <p:embed/>
                  </p:oleObj>
                </mc:Choice>
                <mc:Fallback>
                  <p:oleObj r:id="rId8" imgW="266469" imgH="190335" progId="Equation.3">
                    <p:embed/>
                    <p:pic>
                      <p:nvPicPr>
                        <p:cNvPr id="6208" name="Object 12">
                          <a:extLst>
                            <a:ext uri="{FF2B5EF4-FFF2-40B4-BE49-F238E27FC236}">
                              <a16:creationId xmlns:a16="http://schemas.microsoft.com/office/drawing/2014/main" id="{92A378A3-3F75-480A-9BD3-1FAEE4FEC0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976"/>
                          <a:ext cx="39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0FFB2F1-4884-4332-A0A8-698107087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445"/>
              <a:ext cx="192" cy="528"/>
            </a:xfrm>
            <a:custGeom>
              <a:avLst/>
              <a:gdLst>
                <a:gd name="T0" fmla="*/ 0 w 624"/>
                <a:gd name="T1" fmla="*/ 0 h 632"/>
                <a:gd name="T2" fmla="*/ 44 w 624"/>
                <a:gd name="T3" fmla="*/ 80 h 632"/>
                <a:gd name="T4" fmla="*/ 89 w 624"/>
                <a:gd name="T5" fmla="*/ 361 h 632"/>
                <a:gd name="T6" fmla="*/ 118 w 624"/>
                <a:gd name="T7" fmla="*/ 481 h 632"/>
                <a:gd name="T8" fmla="*/ 162 w 624"/>
                <a:gd name="T9" fmla="*/ 521 h 632"/>
                <a:gd name="T10" fmla="*/ 192 w 624"/>
                <a:gd name="T11" fmla="*/ 521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632">
                  <a:moveTo>
                    <a:pt x="0" y="0"/>
                  </a:moveTo>
                  <a:cubicBezTo>
                    <a:pt x="48" y="12"/>
                    <a:pt x="96" y="24"/>
                    <a:pt x="144" y="96"/>
                  </a:cubicBezTo>
                  <a:cubicBezTo>
                    <a:pt x="192" y="168"/>
                    <a:pt x="248" y="352"/>
                    <a:pt x="288" y="432"/>
                  </a:cubicBezTo>
                  <a:cubicBezTo>
                    <a:pt x="328" y="512"/>
                    <a:pt x="344" y="544"/>
                    <a:pt x="384" y="576"/>
                  </a:cubicBezTo>
                  <a:cubicBezTo>
                    <a:pt x="424" y="608"/>
                    <a:pt x="488" y="616"/>
                    <a:pt x="528" y="624"/>
                  </a:cubicBezTo>
                  <a:cubicBezTo>
                    <a:pt x="568" y="632"/>
                    <a:pt x="596" y="628"/>
                    <a:pt x="624" y="624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C043C04-C664-4F9F-A637-B08EA4CB0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2445"/>
              <a:ext cx="144" cy="528"/>
            </a:xfrm>
            <a:custGeom>
              <a:avLst/>
              <a:gdLst>
                <a:gd name="T0" fmla="*/ 144 w 480"/>
                <a:gd name="T1" fmla="*/ 0 h 592"/>
                <a:gd name="T2" fmla="*/ 101 w 480"/>
                <a:gd name="T3" fmla="*/ 86 h 592"/>
                <a:gd name="T4" fmla="*/ 72 w 480"/>
                <a:gd name="T5" fmla="*/ 428 h 592"/>
                <a:gd name="T6" fmla="*/ 43 w 480"/>
                <a:gd name="T7" fmla="*/ 514 h 592"/>
                <a:gd name="T8" fmla="*/ 0 w 480"/>
                <a:gd name="T9" fmla="*/ 514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592">
                  <a:moveTo>
                    <a:pt x="480" y="0"/>
                  </a:moveTo>
                  <a:cubicBezTo>
                    <a:pt x="428" y="8"/>
                    <a:pt x="376" y="16"/>
                    <a:pt x="336" y="96"/>
                  </a:cubicBezTo>
                  <a:cubicBezTo>
                    <a:pt x="296" y="176"/>
                    <a:pt x="272" y="400"/>
                    <a:pt x="240" y="480"/>
                  </a:cubicBezTo>
                  <a:cubicBezTo>
                    <a:pt x="208" y="560"/>
                    <a:pt x="184" y="560"/>
                    <a:pt x="144" y="576"/>
                  </a:cubicBezTo>
                  <a:cubicBezTo>
                    <a:pt x="104" y="592"/>
                    <a:pt x="52" y="584"/>
                    <a:pt x="0" y="5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A0526F2-9239-418A-B0F0-C0C99E67A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2445"/>
              <a:ext cx="192" cy="528"/>
            </a:xfrm>
            <a:custGeom>
              <a:avLst/>
              <a:gdLst>
                <a:gd name="T0" fmla="*/ 0 w 624"/>
                <a:gd name="T1" fmla="*/ 0 h 632"/>
                <a:gd name="T2" fmla="*/ 44 w 624"/>
                <a:gd name="T3" fmla="*/ 80 h 632"/>
                <a:gd name="T4" fmla="*/ 89 w 624"/>
                <a:gd name="T5" fmla="*/ 361 h 632"/>
                <a:gd name="T6" fmla="*/ 118 w 624"/>
                <a:gd name="T7" fmla="*/ 481 h 632"/>
                <a:gd name="T8" fmla="*/ 162 w 624"/>
                <a:gd name="T9" fmla="*/ 521 h 632"/>
                <a:gd name="T10" fmla="*/ 192 w 624"/>
                <a:gd name="T11" fmla="*/ 521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632">
                  <a:moveTo>
                    <a:pt x="0" y="0"/>
                  </a:moveTo>
                  <a:cubicBezTo>
                    <a:pt x="48" y="12"/>
                    <a:pt x="96" y="24"/>
                    <a:pt x="144" y="96"/>
                  </a:cubicBezTo>
                  <a:cubicBezTo>
                    <a:pt x="192" y="168"/>
                    <a:pt x="248" y="352"/>
                    <a:pt x="288" y="432"/>
                  </a:cubicBezTo>
                  <a:cubicBezTo>
                    <a:pt x="328" y="512"/>
                    <a:pt x="344" y="544"/>
                    <a:pt x="384" y="576"/>
                  </a:cubicBezTo>
                  <a:cubicBezTo>
                    <a:pt x="424" y="608"/>
                    <a:pt x="488" y="616"/>
                    <a:pt x="528" y="624"/>
                  </a:cubicBezTo>
                  <a:cubicBezTo>
                    <a:pt x="568" y="632"/>
                    <a:pt x="596" y="628"/>
                    <a:pt x="624" y="624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B84AC4-AFA8-408A-8BD4-13EE2FAE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2445"/>
              <a:ext cx="144" cy="528"/>
            </a:xfrm>
            <a:custGeom>
              <a:avLst/>
              <a:gdLst>
                <a:gd name="T0" fmla="*/ 144 w 480"/>
                <a:gd name="T1" fmla="*/ 0 h 592"/>
                <a:gd name="T2" fmla="*/ 101 w 480"/>
                <a:gd name="T3" fmla="*/ 86 h 592"/>
                <a:gd name="T4" fmla="*/ 72 w 480"/>
                <a:gd name="T5" fmla="*/ 428 h 592"/>
                <a:gd name="T6" fmla="*/ 43 w 480"/>
                <a:gd name="T7" fmla="*/ 514 h 592"/>
                <a:gd name="T8" fmla="*/ 0 w 480"/>
                <a:gd name="T9" fmla="*/ 514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592">
                  <a:moveTo>
                    <a:pt x="480" y="0"/>
                  </a:moveTo>
                  <a:cubicBezTo>
                    <a:pt x="428" y="8"/>
                    <a:pt x="376" y="16"/>
                    <a:pt x="336" y="96"/>
                  </a:cubicBezTo>
                  <a:cubicBezTo>
                    <a:pt x="296" y="176"/>
                    <a:pt x="272" y="400"/>
                    <a:pt x="240" y="480"/>
                  </a:cubicBezTo>
                  <a:cubicBezTo>
                    <a:pt x="208" y="560"/>
                    <a:pt x="184" y="560"/>
                    <a:pt x="144" y="576"/>
                  </a:cubicBezTo>
                  <a:cubicBezTo>
                    <a:pt x="104" y="592"/>
                    <a:pt x="52" y="584"/>
                    <a:pt x="0" y="5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EBC2F02-F6F8-4B26-90AA-F073D6A9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445"/>
              <a:ext cx="192" cy="528"/>
            </a:xfrm>
            <a:custGeom>
              <a:avLst/>
              <a:gdLst>
                <a:gd name="T0" fmla="*/ 192 w 480"/>
                <a:gd name="T1" fmla="*/ 0 h 592"/>
                <a:gd name="T2" fmla="*/ 134 w 480"/>
                <a:gd name="T3" fmla="*/ 86 h 592"/>
                <a:gd name="T4" fmla="*/ 96 w 480"/>
                <a:gd name="T5" fmla="*/ 428 h 592"/>
                <a:gd name="T6" fmla="*/ 58 w 480"/>
                <a:gd name="T7" fmla="*/ 514 h 592"/>
                <a:gd name="T8" fmla="*/ 0 w 480"/>
                <a:gd name="T9" fmla="*/ 514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592">
                  <a:moveTo>
                    <a:pt x="480" y="0"/>
                  </a:moveTo>
                  <a:cubicBezTo>
                    <a:pt x="428" y="8"/>
                    <a:pt x="376" y="16"/>
                    <a:pt x="336" y="96"/>
                  </a:cubicBezTo>
                  <a:cubicBezTo>
                    <a:pt x="296" y="176"/>
                    <a:pt x="272" y="400"/>
                    <a:pt x="240" y="480"/>
                  </a:cubicBezTo>
                  <a:cubicBezTo>
                    <a:pt x="208" y="560"/>
                    <a:pt x="184" y="560"/>
                    <a:pt x="144" y="576"/>
                  </a:cubicBezTo>
                  <a:cubicBezTo>
                    <a:pt x="104" y="592"/>
                    <a:pt x="52" y="584"/>
                    <a:pt x="0" y="5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8E76D43-BEDD-42F8-8F2D-B725EEB0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2445"/>
              <a:ext cx="192" cy="528"/>
            </a:xfrm>
            <a:custGeom>
              <a:avLst/>
              <a:gdLst>
                <a:gd name="T0" fmla="*/ 0 w 624"/>
                <a:gd name="T1" fmla="*/ 0 h 632"/>
                <a:gd name="T2" fmla="*/ 44 w 624"/>
                <a:gd name="T3" fmla="*/ 80 h 632"/>
                <a:gd name="T4" fmla="*/ 89 w 624"/>
                <a:gd name="T5" fmla="*/ 361 h 632"/>
                <a:gd name="T6" fmla="*/ 118 w 624"/>
                <a:gd name="T7" fmla="*/ 481 h 632"/>
                <a:gd name="T8" fmla="*/ 162 w 624"/>
                <a:gd name="T9" fmla="*/ 521 h 632"/>
                <a:gd name="T10" fmla="*/ 192 w 624"/>
                <a:gd name="T11" fmla="*/ 521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632">
                  <a:moveTo>
                    <a:pt x="0" y="0"/>
                  </a:moveTo>
                  <a:cubicBezTo>
                    <a:pt x="48" y="12"/>
                    <a:pt x="96" y="24"/>
                    <a:pt x="144" y="96"/>
                  </a:cubicBezTo>
                  <a:cubicBezTo>
                    <a:pt x="192" y="168"/>
                    <a:pt x="248" y="352"/>
                    <a:pt x="288" y="432"/>
                  </a:cubicBezTo>
                  <a:cubicBezTo>
                    <a:pt x="328" y="512"/>
                    <a:pt x="344" y="544"/>
                    <a:pt x="384" y="576"/>
                  </a:cubicBezTo>
                  <a:cubicBezTo>
                    <a:pt x="424" y="608"/>
                    <a:pt x="488" y="616"/>
                    <a:pt x="528" y="624"/>
                  </a:cubicBezTo>
                  <a:cubicBezTo>
                    <a:pt x="568" y="632"/>
                    <a:pt x="596" y="628"/>
                    <a:pt x="624" y="624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A9273A50-7889-44A2-A36A-026DF4888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1" y="2445"/>
              <a:ext cx="0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20">
              <a:extLst>
                <a:ext uri="{FF2B5EF4-FFF2-40B4-BE49-F238E27FC236}">
                  <a16:creationId xmlns:a16="http://schemas.microsoft.com/office/drawing/2014/main" id="{17C66A5E-F5D9-4AB6-B281-01CC3E6CE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7" y="2973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6725" imgH="177415" progId="Equation.3">
                    <p:embed/>
                  </p:oleObj>
                </mc:Choice>
                <mc:Fallback>
                  <p:oleObj r:id="rId10" imgW="126725" imgH="177415" progId="Equation.3">
                    <p:embed/>
                    <p:pic>
                      <p:nvPicPr>
                        <p:cNvPr id="6216" name="Object 20">
                          <a:extLst>
                            <a:ext uri="{FF2B5EF4-FFF2-40B4-BE49-F238E27FC236}">
                              <a16:creationId xmlns:a16="http://schemas.microsoft.com/office/drawing/2014/main" id="{6C207FE6-BB5C-4619-BD8D-10B3DD5709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7" y="2973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1">
              <a:extLst>
                <a:ext uri="{FF2B5EF4-FFF2-40B4-BE49-F238E27FC236}">
                  <a16:creationId xmlns:a16="http://schemas.microsoft.com/office/drawing/2014/main" id="{457696C3-F1D2-4CA3-AB61-E5C796C20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8" y="2024"/>
            <a:ext cx="54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529" imgH="190417" progId="Equation.3">
                    <p:embed/>
                  </p:oleObj>
                </mc:Choice>
                <mc:Fallback>
                  <p:oleObj r:id="rId12" imgW="393529" imgH="190417" progId="Equation.3">
                    <p:embed/>
                    <p:pic>
                      <p:nvPicPr>
                        <p:cNvPr id="6217" name="Object 21">
                          <a:extLst>
                            <a:ext uri="{FF2B5EF4-FFF2-40B4-BE49-F238E27FC236}">
                              <a16:creationId xmlns:a16="http://schemas.microsoft.com/office/drawing/2014/main" id="{C666B571-DBE4-4F29-BA09-3AFB95F72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024"/>
                          <a:ext cx="54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2">
              <a:extLst>
                <a:ext uri="{FF2B5EF4-FFF2-40B4-BE49-F238E27FC236}">
                  <a16:creationId xmlns:a16="http://schemas.microsoft.com/office/drawing/2014/main" id="{6AE803EA-19AF-4636-AD96-738EDCF38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9" y="2241"/>
            <a:ext cx="15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6890" imgH="228402" progId="Equation.3">
                    <p:embed/>
                  </p:oleObj>
                </mc:Choice>
                <mc:Fallback>
                  <p:oleObj r:id="rId14" imgW="126890" imgH="228402" progId="Equation.3">
                    <p:embed/>
                    <p:pic>
                      <p:nvPicPr>
                        <p:cNvPr id="6218" name="Object 22">
                          <a:extLst>
                            <a:ext uri="{FF2B5EF4-FFF2-40B4-BE49-F238E27FC236}">
                              <a16:creationId xmlns:a16="http://schemas.microsoft.com/office/drawing/2014/main" id="{75A1CF1F-B95E-4815-9900-3D75EB760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2241"/>
                          <a:ext cx="15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7035CCCC-2D19-4808-898E-A613D5AA6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2431"/>
              <a:ext cx="16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906CC93-D5C4-4712-8B5A-DF1669A0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2733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8C31232B-7CA8-4124-9A45-8C0B7802C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685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0A0B6207-F4DA-4686-A9F3-FE7D5B5075A5}"/>
              </a:ext>
            </a:extLst>
          </p:cNvPr>
          <p:cNvSpPr/>
          <p:nvPr/>
        </p:nvSpPr>
        <p:spPr>
          <a:xfrm>
            <a:off x="5828565" y="4829712"/>
            <a:ext cx="15359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Discrete Fourier Transform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F6730A-4301-4E8D-A031-1E13F0F35313}"/>
              </a:ext>
            </a:extLst>
          </p:cNvPr>
          <p:cNvSpPr/>
          <p:nvPr/>
        </p:nvSpPr>
        <p:spPr>
          <a:xfrm>
            <a:off x="5265737" y="5814932"/>
            <a:ext cx="13612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Fast Fourier Transform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860903-6059-4F86-B41A-E6D6EF4933AF}"/>
              </a:ext>
            </a:extLst>
          </p:cNvPr>
          <p:cNvSpPr txBox="1"/>
          <p:nvPr/>
        </p:nvSpPr>
        <p:spPr>
          <a:xfrm>
            <a:off x="2793393" y="407218"/>
            <a:ext cx="6605214" cy="572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/>
              <a:t>九、离散频域分析的推广：复频域分析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/>
              <p:nvPr/>
            </p:nvSpPr>
            <p:spPr>
              <a:xfrm>
                <a:off x="718735" y="1290968"/>
                <a:ext cx="10979279" cy="468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300"/>
                  </a:spcAft>
                </a:pPr>
                <a:r>
                  <a:rPr lang="zh-CN" altLang="en-US" dirty="0"/>
                  <a:t>动机：有些信号的 </a:t>
                </a:r>
                <a:r>
                  <a:rPr lang="en-US" altLang="zh-CN" dirty="0"/>
                  <a:t>DTFT </a:t>
                </a:r>
                <a:r>
                  <a:rPr lang="zh-CN" altLang="en-US" dirty="0"/>
                  <a:t>不收敛</a:t>
                </a:r>
                <a:r>
                  <a:rPr lang="zh-CN" altLang="en-US" sz="1600" dirty="0"/>
                  <a:t>（不绝对可和 </a:t>
                </a:r>
                <a:r>
                  <a:rPr lang="en-US" altLang="zh-CN" sz="1600" dirty="0"/>
                  <a:t>/ </a:t>
                </a:r>
                <a:r>
                  <a:rPr lang="zh-CN" altLang="en-US" sz="1600" dirty="0"/>
                  <a:t>平方可和），</a:t>
                </a:r>
                <a:r>
                  <a:rPr lang="zh-CN" altLang="en-US" dirty="0"/>
                  <a:t>希望推广后的频域分析 能分析这种信号。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300"/>
                  </a:spcAft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响应求解</a:t>
                </a:r>
                <a:r>
                  <a:rPr lang="zh-CN" altLang="en-US" dirty="0"/>
                  <a:t>：采用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作为单元信号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z </a:t>
                </a:r>
                <a:r>
                  <a:rPr lang="zh-CN" altLang="en-US" sz="1600" dirty="0"/>
                  <a:t>为任意复常数） 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300"/>
                  </a:spcAft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信号分解</a:t>
                </a:r>
                <a:r>
                  <a:rPr lang="zh-CN" altLang="en-US" dirty="0"/>
                  <a:t>：微改 </a:t>
                </a:r>
                <a:r>
                  <a:rPr lang="en-US" altLang="zh-CN" dirty="0"/>
                  <a:t>DTFT </a:t>
                </a:r>
                <a:r>
                  <a:rPr lang="zh-CN" altLang="en-US" dirty="0"/>
                  <a:t>，得到双边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变换：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推广 </a:t>
                </a:r>
                <a:r>
                  <a:rPr lang="en-US" altLang="zh-CN" dirty="0"/>
                  <a:t>&amp; </a:t>
                </a:r>
                <a:r>
                  <a:rPr lang="zh-CN" altLang="en-US" dirty="0"/>
                  <a:t>特殊情况：</a:t>
                </a:r>
                <a:r>
                  <a:rPr lang="en-US" altLang="zh-CN" dirty="0"/>
                  <a:t>DTFT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域单位圆，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域单位圆上采样；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收敛域：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jω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jω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TFT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，圆心为原点，右边信号外部，左边信号内部。</a:t>
                </a:r>
                <a:endParaRPr lang="en-US" altLang="zh-CN" sz="2000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零极点图：可以直接写出响应函数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分析时域特性（信号波形）、频域特性（零极点向量 乘除）（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9.7 9.8 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节）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性质：共轭对称，时移，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域尺度变换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时域尺度变换，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域微分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时域求和，时域卷积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域相乘，初值定理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终值定理。（注意性质的收敛域）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（考点还有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z 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反变换 分式分解 的做法）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300"/>
                  </a:spcAft>
                </a:pPr>
                <a:r>
                  <a:rPr lang="zh-CN" altLang="en-US" dirty="0"/>
                  <a:t>再推广，动机：分析增量线性系统 → 单边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变换：</a:t>
                </a:r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/>
                  <a:t>仅分析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≥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双边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变换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spcAft>
                    <a:spcPts val="300"/>
                  </a:spcAft>
                  <a:buFont typeface="Consolas" panose="020B0609020204030204" pitchFamily="49" charset="0"/>
                  <a:buChar char="○"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特殊的时移性质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，分析增量线性系统。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B48B86-FF18-4D1F-B203-2A66EED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5" y="1290968"/>
                <a:ext cx="10979279" cy="4680192"/>
              </a:xfrm>
              <a:prstGeom prst="rect">
                <a:avLst/>
              </a:prstGeom>
              <a:blipFill>
                <a:blip r:embed="rId2"/>
                <a:stretch>
                  <a:fillRect l="-500" t="-651" r="-278" b="-5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2D72573-4B63-40E2-85A3-505B137EB6D2}"/>
                  </a:ext>
                </a:extLst>
              </p:cNvPr>
              <p:cNvSpPr/>
              <p:nvPr/>
            </p:nvSpPr>
            <p:spPr>
              <a:xfrm>
                <a:off x="1075878" y="4155545"/>
                <a:ext cx="14307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因果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2D72573-4B63-40E2-85A3-505B137EB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8" y="4155545"/>
                <a:ext cx="1430713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7BC3E9-A526-49CC-B5E0-898ABBD12CC7}"/>
                  </a:ext>
                </a:extLst>
              </p:cNvPr>
              <p:cNvSpPr/>
              <p:nvPr/>
            </p:nvSpPr>
            <p:spPr>
              <a:xfrm>
                <a:off x="2595367" y="4155545"/>
                <a:ext cx="2117503" cy="331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因果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7BC3E9-A526-49CC-B5E0-898ABBD12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67" y="4155545"/>
                <a:ext cx="2117503" cy="331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8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FFD7DE-783D-4281-A1AB-A10F40FEF1B8}"/>
              </a:ext>
            </a:extLst>
          </p:cNvPr>
          <p:cNvSpPr/>
          <p:nvPr/>
        </p:nvSpPr>
        <p:spPr>
          <a:xfrm>
            <a:off x="952043" y="2967335"/>
            <a:ext cx="88892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BC64"/>
                </a:solidFill>
                <a:effectLst>
                  <a:outerShdw blurRad="12700" dist="38100" dir="2700000" algn="tl" rotWithShape="0">
                    <a:schemeClr val="accent6">
                      <a:lumMod val="60000"/>
                      <a:lumOff val="40000"/>
                    </a:schemeClr>
                  </a:outerShdw>
                </a:effectLst>
              </a:rPr>
              <a:t>二、基于题目串讲核心考点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0689CD-273B-42DB-9BE1-0712575D6966}"/>
              </a:ext>
            </a:extLst>
          </p:cNvPr>
          <p:cNvCxnSpPr>
            <a:cxnSpLocks/>
          </p:cNvCxnSpPr>
          <p:nvPr/>
        </p:nvCxnSpPr>
        <p:spPr>
          <a:xfrm>
            <a:off x="1038325" y="4306175"/>
            <a:ext cx="8802936" cy="0"/>
          </a:xfrm>
          <a:prstGeom prst="line">
            <a:avLst/>
          </a:prstGeom>
          <a:ln w="38100">
            <a:gradFill>
              <a:gsLst>
                <a:gs pos="0">
                  <a:srgbClr val="D4ECBA"/>
                </a:gs>
                <a:gs pos="100000">
                  <a:srgbClr val="49701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AD9325A-44D4-4013-8F1F-14CEA587DCE4}"/>
              </a:ext>
            </a:extLst>
          </p:cNvPr>
          <p:cNvSpPr txBox="1"/>
          <p:nvPr/>
        </p:nvSpPr>
        <p:spPr>
          <a:xfrm>
            <a:off x="931204" y="46377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只讲思路，旨在让大家快速回想解法，找到复习方向。</a:t>
            </a:r>
          </a:p>
        </p:txBody>
      </p:sp>
    </p:spTree>
    <p:extLst>
      <p:ext uri="{BB962C8B-B14F-4D97-AF65-F5344CB8AC3E}">
        <p14:creationId xmlns:p14="http://schemas.microsoft.com/office/powerpoint/2010/main" val="114733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 - 等线">
      <a:majorFont>
        <a:latin typeface="Gadugi"/>
        <a:ea typeface="等线"/>
        <a:cs typeface=""/>
      </a:majorFont>
      <a:minorFont>
        <a:latin typeface="Gadug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4270</Words>
  <Application>Microsoft Office PowerPoint</Application>
  <PresentationFormat>宽屏</PresentationFormat>
  <Paragraphs>486</Paragraphs>
  <Slides>25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Arial</vt:lpstr>
      <vt:lpstr>Cambria Math</vt:lpstr>
      <vt:lpstr>Consolas</vt:lpstr>
      <vt:lpstr>Gadugi</vt:lpstr>
      <vt:lpstr>Wingdings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基于大数据（并不）的题型分析</vt:lpstr>
      <vt:lpstr>考试重点（假设仍然都是大题，考察可能性从1到5）</vt:lpstr>
      <vt:lpstr>1.1 手撕（普通 / 圆周）卷积</vt:lpstr>
      <vt:lpstr>1.2 画系统框图</vt:lpstr>
      <vt:lpstr>1.3 时域方法解 LTI 系统</vt:lpstr>
      <vt:lpstr>2.1 单纯的 CTFT / DTFT</vt:lpstr>
      <vt:lpstr>2.2  CTFT 解 LTI 系统</vt:lpstr>
      <vt:lpstr>2.3 周期信号的 CTFT</vt:lpstr>
      <vt:lpstr>3.1 奈奎斯特采样定理</vt:lpstr>
      <vt:lpstr>3.2 调制解调</vt:lpstr>
      <vt:lpstr>3.2 调制解调</vt:lpstr>
      <vt:lpstr>4.1 双边 z 变换解 LTI 系统</vt:lpstr>
      <vt:lpstr>4.2 单边 z 变换解增量线性系统</vt:lpstr>
      <vt:lpstr>建议复习重点（目标分数 70~85，红色要理解，绿色上手做一遍即可明白）</vt:lpstr>
      <vt:lpstr>misc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青苗讲堂 09019106 牟倪 2020.06.10</dc:title>
  <dc:creator>Administrator</dc:creator>
  <cp:lastModifiedBy>Ni Mu</cp:lastModifiedBy>
  <cp:revision>352</cp:revision>
  <dcterms:created xsi:type="dcterms:W3CDTF">2022-06-03T11:00:06Z</dcterms:created>
  <dcterms:modified xsi:type="dcterms:W3CDTF">2024-02-20T11:35:32Z</dcterms:modified>
</cp:coreProperties>
</file>