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FFDD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87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1882D-FC2B-4D0D-9E1A-0F6AE01CB542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4385F-3205-4D2F-B289-2B8A0597EF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177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4385F-3205-4D2F-B289-2B8A0597EF3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343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4385F-3205-4D2F-B289-2B8A0597EF3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343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4385F-3205-4D2F-B289-2B8A0597EF3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343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4385F-3205-4D2F-B289-2B8A0597EF3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343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8CD2-0AB8-4228-8FA4-CAB14358CBEC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BF31F-213D-4710-81A6-179F31D47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815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8CD2-0AB8-4228-8FA4-CAB14358CBEC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BF31F-213D-4710-81A6-179F31D47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99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8CD2-0AB8-4228-8FA4-CAB14358CBEC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BF31F-213D-4710-81A6-179F31D47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808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8CD2-0AB8-4228-8FA4-CAB14358CBEC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BF31F-213D-4710-81A6-179F31D47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326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8CD2-0AB8-4228-8FA4-CAB14358CBEC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BF31F-213D-4710-81A6-179F31D47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408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8CD2-0AB8-4228-8FA4-CAB14358CBEC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BF31F-213D-4710-81A6-179F31D47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4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8CD2-0AB8-4228-8FA4-CAB14358CBEC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BF31F-213D-4710-81A6-179F31D47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073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8CD2-0AB8-4228-8FA4-CAB14358CBEC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BF31F-213D-4710-81A6-179F31D47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599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8CD2-0AB8-4228-8FA4-CAB14358CBEC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BF31F-213D-4710-81A6-179F31D47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772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8CD2-0AB8-4228-8FA4-CAB14358CBEC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BF31F-213D-4710-81A6-179F31D47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23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8CD2-0AB8-4228-8FA4-CAB14358CBEC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BF31F-213D-4710-81A6-179F31D47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50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A8CD2-0AB8-4228-8FA4-CAB14358CBEC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BF31F-213D-4710-81A6-179F31D47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050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等线" panose="02010600030101010101" pitchFamily="2" charset="-122"/>
              </a:rPr>
              <a:t>数据结构实践</a:t>
            </a:r>
            <a:endParaRPr lang="zh-CN" altLang="en-US" dirty="0"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等线" panose="02010600030101010101" pitchFamily="2" charset="-122"/>
              </a:rPr>
              <a:t>简化版的实验</a:t>
            </a:r>
            <a:r>
              <a:rPr lang="en-US" altLang="zh-CN" dirty="0" smtClean="0">
                <a:latin typeface="Consolas" panose="020B0609020204030204" pitchFamily="49" charset="0"/>
                <a:ea typeface="等线" panose="02010600030101010101" pitchFamily="2" charset="-122"/>
              </a:rPr>
              <a:t>4</a:t>
            </a:r>
            <a:endParaRPr lang="zh-CN" altLang="en-US" dirty="0"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211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latin typeface="Consolas" panose="020B0609020204030204" pitchFamily="49" charset="0"/>
                <a:ea typeface="等线" panose="02010600030101010101" pitchFamily="2" charset="-122"/>
              </a:rPr>
              <a:t>1. </a:t>
            </a:r>
            <a:r>
              <a:rPr lang="zh-CN" altLang="en-US" sz="3600" dirty="0" smtClean="0">
                <a:latin typeface="Consolas" panose="020B0609020204030204" pitchFamily="49" charset="0"/>
                <a:ea typeface="等线" panose="02010600030101010101" pitchFamily="2" charset="-122"/>
              </a:rPr>
              <a:t>目标</a:t>
            </a:r>
            <a:endParaRPr lang="zh-CN" altLang="en-US" sz="3600" dirty="0"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8"/>
            <a:ext cx="8229600" cy="339102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 smtClean="0">
                <a:latin typeface="Consolas" panose="020B0609020204030204" pitchFamily="49" charset="0"/>
                <a:ea typeface="等线" panose="02010600030101010101" pitchFamily="2" charset="-122"/>
              </a:rPr>
              <a:t>实验</a:t>
            </a:r>
            <a:r>
              <a:rPr lang="en-US" altLang="zh-CN" sz="2800" dirty="0" smtClean="0">
                <a:latin typeface="Consolas" panose="020B0609020204030204" pitchFamily="49" charset="0"/>
                <a:ea typeface="等线" panose="02010600030101010101" pitchFamily="2" charset="-122"/>
              </a:rPr>
              <a:t>3</a:t>
            </a:r>
            <a:r>
              <a:rPr lang="zh-CN" altLang="en-US" sz="2800" dirty="0" smtClean="0">
                <a:latin typeface="Consolas" panose="020B0609020204030204" pitchFamily="49" charset="0"/>
                <a:ea typeface="等线" panose="02010600030101010101" pitchFamily="2" charset="-122"/>
              </a:rPr>
              <a:t>（归并外排序）改进版。</a:t>
            </a:r>
            <a:endParaRPr lang="en-US" altLang="zh-CN" sz="2800" dirty="0" smtClean="0">
              <a:latin typeface="Consolas" panose="020B0609020204030204" pitchFamily="49" charset="0"/>
              <a:ea typeface="等线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>
                <a:latin typeface="Consolas" panose="020B0609020204030204" pitchFamily="49" charset="0"/>
                <a:ea typeface="等线" panose="02010600030101010101" pitchFamily="2" charset="-122"/>
              </a:rPr>
              <a:t>多</a:t>
            </a:r>
            <a:r>
              <a:rPr lang="zh-CN" altLang="en-US" sz="2800" dirty="0" smtClean="0">
                <a:latin typeface="Consolas" panose="020B0609020204030204" pitchFamily="49" charset="0"/>
                <a:ea typeface="等线" panose="02010600030101010101" pitchFamily="2" charset="-122"/>
              </a:rPr>
              <a:t>线程：磁盘</a:t>
            </a:r>
            <a:r>
              <a:rPr lang="en-US" altLang="zh-CN" sz="2800" dirty="0" smtClean="0">
                <a:latin typeface="Consolas" panose="020B0609020204030204" pitchFamily="49" charset="0"/>
                <a:ea typeface="等线" panose="02010600030101010101" pitchFamily="2" charset="-122"/>
              </a:rPr>
              <a:t>I/O</a:t>
            </a:r>
            <a:r>
              <a:rPr lang="zh-CN" altLang="en-US" sz="2800" dirty="0" smtClean="0">
                <a:latin typeface="Consolas" panose="020B0609020204030204" pitchFamily="49" charset="0"/>
                <a:ea typeface="等线" panose="02010600030101010101" pitchFamily="2" charset="-122"/>
              </a:rPr>
              <a:t>与</a:t>
            </a:r>
            <a:r>
              <a:rPr lang="en-US" altLang="zh-CN" sz="2800" dirty="0" smtClean="0">
                <a:latin typeface="Consolas" panose="020B0609020204030204" pitchFamily="49" charset="0"/>
                <a:ea typeface="等线" panose="02010600030101010101" pitchFamily="2" charset="-122"/>
              </a:rPr>
              <a:t>CPU</a:t>
            </a:r>
            <a:r>
              <a:rPr lang="zh-CN" altLang="en-US" sz="2800" dirty="0" smtClean="0">
                <a:latin typeface="Consolas" panose="020B0609020204030204" pitchFamily="49" charset="0"/>
                <a:ea typeface="等线" panose="02010600030101010101" pitchFamily="2" charset="-122"/>
              </a:rPr>
              <a:t>并行。</a:t>
            </a:r>
            <a:endParaRPr lang="en-US" altLang="zh-CN" sz="2800" dirty="0" smtClean="0">
              <a:latin typeface="Consolas" panose="020B0609020204030204" pitchFamily="49" charset="0"/>
              <a:ea typeface="等线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 smtClean="0">
                <a:latin typeface="Consolas" panose="020B0609020204030204" pitchFamily="49" charset="0"/>
                <a:ea typeface="等线" panose="02010600030101010101" pitchFamily="2" charset="-122"/>
              </a:rPr>
              <a:t>基于</a:t>
            </a:r>
            <a:r>
              <a:rPr lang="en-US" altLang="zh-CN" sz="2800" dirty="0" smtClean="0">
                <a:latin typeface="Consolas" panose="020B0609020204030204" pitchFamily="49" charset="0"/>
                <a:ea typeface="等线" panose="02010600030101010101" pitchFamily="2" charset="-122"/>
              </a:rPr>
              <a:t>Huffman</a:t>
            </a:r>
            <a:r>
              <a:rPr lang="zh-CN" altLang="en-US" sz="2800" dirty="0" smtClean="0">
                <a:latin typeface="Consolas" panose="020B0609020204030204" pitchFamily="49" charset="0"/>
                <a:ea typeface="等线" panose="02010600030101010101" pitchFamily="2" charset="-122"/>
              </a:rPr>
              <a:t>树的归并计划。</a:t>
            </a:r>
            <a:endParaRPr lang="zh-CN" altLang="en-US" sz="2800" dirty="0"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498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latin typeface="Consolas" panose="020B0609020204030204" pitchFamily="49" charset="0"/>
                <a:ea typeface="等线" panose="02010600030101010101" pitchFamily="2" charset="-122"/>
              </a:rPr>
              <a:t>2. </a:t>
            </a:r>
            <a:r>
              <a:rPr lang="zh-CN" altLang="en-US" sz="3600" dirty="0" smtClean="0">
                <a:latin typeface="Consolas" panose="020B0609020204030204" pitchFamily="49" charset="0"/>
                <a:ea typeface="等线" panose="02010600030101010101" pitchFamily="2" charset="-122"/>
              </a:rPr>
              <a:t>归并外排序（实验</a:t>
            </a:r>
            <a:r>
              <a:rPr lang="en-US" altLang="zh-CN" sz="3600" dirty="0" smtClean="0">
                <a:latin typeface="Consolas" panose="020B0609020204030204" pitchFamily="49" charset="0"/>
                <a:ea typeface="等线" panose="02010600030101010101" pitchFamily="2" charset="-122"/>
              </a:rPr>
              <a:t>3</a:t>
            </a:r>
            <a:r>
              <a:rPr lang="zh-CN" altLang="en-US" sz="3600" dirty="0" smtClean="0">
                <a:latin typeface="Consolas" panose="020B0609020204030204" pitchFamily="49" charset="0"/>
                <a:ea typeface="等线" panose="02010600030101010101" pitchFamily="2" charset="-122"/>
              </a:rPr>
              <a:t>）</a:t>
            </a:r>
            <a:endParaRPr lang="zh-CN" altLang="en-US" sz="3600" dirty="0"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827584" y="1117063"/>
            <a:ext cx="3738345" cy="3676049"/>
            <a:chOff x="1043608" y="1095291"/>
            <a:chExt cx="3738345" cy="3676049"/>
          </a:xfrm>
        </p:grpSpPr>
        <p:sp>
          <p:nvSpPr>
            <p:cNvPr id="5" name="矩形 4"/>
            <p:cNvSpPr/>
            <p:nvPr/>
          </p:nvSpPr>
          <p:spPr>
            <a:xfrm>
              <a:off x="1043608" y="2223739"/>
              <a:ext cx="2520280" cy="49036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CPU: quick sort</a:t>
              </a:r>
              <a:endParaRPr lang="zh-CN" altLang="en-US" sz="20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043608" y="4324679"/>
              <a:ext cx="2520280" cy="446661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Original data</a:t>
              </a:r>
              <a:endParaRPr lang="zh-CN" altLang="en-US" sz="20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443844" y="3200898"/>
              <a:ext cx="1719808" cy="288032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Small pieces</a:t>
              </a:r>
              <a:endPara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443844" y="3554514"/>
              <a:ext cx="1719808" cy="288032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Small pieces</a:t>
              </a:r>
              <a:endPara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439652" y="1095291"/>
              <a:ext cx="1728192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sorted pieces</a:t>
              </a:r>
              <a:endPara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39652" y="1448907"/>
              <a:ext cx="1728192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sorted pieces</a:t>
              </a:r>
              <a:endPara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上箭头 11"/>
            <p:cNvSpPr/>
            <p:nvPr/>
          </p:nvSpPr>
          <p:spPr>
            <a:xfrm>
              <a:off x="2087724" y="1802523"/>
              <a:ext cx="432048" cy="330336"/>
            </a:xfrm>
            <a:prstGeom prst="upArrow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上箭头 12"/>
            <p:cNvSpPr/>
            <p:nvPr/>
          </p:nvSpPr>
          <p:spPr>
            <a:xfrm>
              <a:off x="2087724" y="3908130"/>
              <a:ext cx="432048" cy="330336"/>
            </a:xfrm>
            <a:prstGeom prst="upArrow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上箭头 13"/>
            <p:cNvSpPr/>
            <p:nvPr/>
          </p:nvSpPr>
          <p:spPr>
            <a:xfrm>
              <a:off x="2087724" y="2794092"/>
              <a:ext cx="432048" cy="330336"/>
            </a:xfrm>
            <a:prstGeom prst="upArrow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箭头连接符 15"/>
            <p:cNvCxnSpPr/>
            <p:nvPr/>
          </p:nvCxnSpPr>
          <p:spPr>
            <a:xfrm flipH="1" flipV="1">
              <a:off x="3295193" y="1395585"/>
              <a:ext cx="268695" cy="19733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305267" y="1599033"/>
              <a:ext cx="14766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latin typeface="Consolas" panose="020B0609020204030204" pitchFamily="49" charset="0"/>
                </a:rPr>
                <a:t>merge segment</a:t>
              </a:r>
              <a:endParaRPr lang="zh-CN" altLang="en-US" sz="14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523858" y="580658"/>
            <a:ext cx="2523032" cy="4295348"/>
            <a:chOff x="5523858" y="580658"/>
            <a:chExt cx="2523032" cy="4295348"/>
          </a:xfrm>
        </p:grpSpPr>
        <p:sp>
          <p:nvSpPr>
            <p:cNvPr id="22" name="矩形 21"/>
            <p:cNvSpPr/>
            <p:nvPr/>
          </p:nvSpPr>
          <p:spPr>
            <a:xfrm rot="16200000">
              <a:off x="5424436" y="4195585"/>
              <a:ext cx="1072810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segment1</a:t>
              </a:r>
              <a:endPara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 rot="16200000">
              <a:off x="7131939" y="4195584"/>
              <a:ext cx="1072810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segment2</a:t>
              </a:r>
              <a:endPara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5523858" y="1766331"/>
              <a:ext cx="2523032" cy="1947497"/>
              <a:chOff x="5523858" y="986700"/>
              <a:chExt cx="2523032" cy="2088924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5523858" y="987574"/>
                <a:ext cx="2520280" cy="208805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Merge sort</a:t>
                </a: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5527151" y="2583472"/>
                <a:ext cx="1046921" cy="492152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input1</a:t>
                </a:r>
                <a:endParaRPr lang="zh-CN" altLang="en-US" sz="20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6999969" y="2582636"/>
                <a:ext cx="1046921" cy="492152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input2</a:t>
                </a:r>
                <a:endParaRPr lang="zh-CN" altLang="en-US" sz="20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5526677" y="986700"/>
                <a:ext cx="2520213" cy="4388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output</a:t>
                </a:r>
                <a:endParaRPr lang="zh-CN" altLang="en-US" sz="20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9" name="上箭头 28"/>
            <p:cNvSpPr/>
            <p:nvPr/>
          </p:nvSpPr>
          <p:spPr>
            <a:xfrm rot="1936510">
              <a:off x="6019536" y="2934360"/>
              <a:ext cx="288032" cy="264518"/>
            </a:xfrm>
            <a:prstGeom prst="upArrow">
              <a:avLst>
                <a:gd name="adj1" fmla="val 45968"/>
                <a:gd name="adj2" fmla="val 33523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上箭头 29"/>
            <p:cNvSpPr/>
            <p:nvPr/>
          </p:nvSpPr>
          <p:spPr>
            <a:xfrm rot="19903351">
              <a:off x="7263856" y="2928693"/>
              <a:ext cx="288032" cy="260200"/>
            </a:xfrm>
            <a:prstGeom prst="upArrow">
              <a:avLst>
                <a:gd name="adj1" fmla="val 45968"/>
                <a:gd name="adj2" fmla="val 33523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上箭头 30"/>
            <p:cNvSpPr/>
            <p:nvPr/>
          </p:nvSpPr>
          <p:spPr>
            <a:xfrm>
              <a:off x="6639982" y="2245511"/>
              <a:ext cx="288032" cy="330337"/>
            </a:xfrm>
            <a:prstGeom prst="upArrow">
              <a:avLst>
                <a:gd name="adj1" fmla="val 45968"/>
                <a:gd name="adj2" fmla="val 33523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 rot="16200000">
              <a:off x="6242758" y="973047"/>
              <a:ext cx="1072810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segment</a:t>
              </a:r>
              <a:endPara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510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latin typeface="Consolas" panose="020B0609020204030204" pitchFamily="49" charset="0"/>
                <a:ea typeface="等线" panose="02010600030101010101" pitchFamily="2" charset="-122"/>
              </a:rPr>
              <a:t>3. </a:t>
            </a:r>
            <a:r>
              <a:rPr lang="zh-CN" altLang="en-US" sz="3600" dirty="0" smtClean="0">
                <a:latin typeface="Consolas" panose="020B0609020204030204" pitchFamily="49" charset="0"/>
                <a:ea typeface="等线" panose="02010600030101010101" pitchFamily="2" charset="-122"/>
              </a:rPr>
              <a:t>磁盘</a:t>
            </a:r>
            <a:r>
              <a:rPr lang="en-US" altLang="zh-CN" sz="3600" dirty="0" smtClean="0">
                <a:latin typeface="Consolas" panose="020B0609020204030204" pitchFamily="49" charset="0"/>
                <a:ea typeface="等线" panose="02010600030101010101" pitchFamily="2" charset="-122"/>
              </a:rPr>
              <a:t>I/O</a:t>
            </a:r>
            <a:r>
              <a:rPr lang="zh-CN" altLang="en-US" sz="3600" dirty="0" smtClean="0">
                <a:latin typeface="Consolas" panose="020B0609020204030204" pitchFamily="49" charset="0"/>
                <a:ea typeface="等线" panose="02010600030101010101" pitchFamily="2" charset="-122"/>
              </a:rPr>
              <a:t>与</a:t>
            </a:r>
            <a:r>
              <a:rPr lang="en-US" altLang="zh-CN" sz="3600" dirty="0" smtClean="0">
                <a:latin typeface="Consolas" panose="020B0609020204030204" pitchFamily="49" charset="0"/>
                <a:ea typeface="等线" panose="02010600030101010101" pitchFamily="2" charset="-122"/>
              </a:rPr>
              <a:t>CPU</a:t>
            </a:r>
            <a:r>
              <a:rPr lang="zh-CN" altLang="en-US" sz="3600" dirty="0" smtClean="0">
                <a:latin typeface="Consolas" panose="020B0609020204030204" pitchFamily="49" charset="0"/>
                <a:ea typeface="等线" panose="02010600030101010101" pitchFamily="2" charset="-122"/>
              </a:rPr>
              <a:t>并行</a:t>
            </a:r>
            <a:endParaRPr lang="zh-CN" altLang="en-US" sz="3600" dirty="0"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755576" y="1059582"/>
            <a:ext cx="3191678" cy="3603350"/>
            <a:chOff x="755576" y="1059582"/>
            <a:chExt cx="3191678" cy="3603350"/>
          </a:xfrm>
        </p:grpSpPr>
        <p:sp>
          <p:nvSpPr>
            <p:cNvPr id="22" name="矩形 21"/>
            <p:cNvSpPr/>
            <p:nvPr/>
          </p:nvSpPr>
          <p:spPr>
            <a:xfrm rot="16200000">
              <a:off x="2209989" y="3982511"/>
              <a:ext cx="1072810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segment1</a:t>
              </a:r>
              <a:endPara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 rot="16200000">
              <a:off x="3001655" y="3982509"/>
              <a:ext cx="1072810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segment2</a:t>
              </a:r>
              <a:endPara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60377" y="1574864"/>
              <a:ext cx="3173287" cy="1946683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Merge sort</a:t>
              </a:r>
            </a:p>
            <a:p>
              <a:pPr algn="ctr"/>
              <a:endPara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2876" y="3062715"/>
              <a:ext cx="775385" cy="4588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input1</a:t>
              </a:r>
              <a:endParaRPr lang="zh-CN" alt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536797" y="3069189"/>
              <a:ext cx="813435" cy="4588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input2</a:t>
              </a:r>
              <a:endParaRPr lang="zh-CN" alt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755576" y="1574864"/>
              <a:ext cx="3178088" cy="307859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output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上箭头 28"/>
            <p:cNvSpPr/>
            <p:nvPr/>
          </p:nvSpPr>
          <p:spPr>
            <a:xfrm rot="3382391">
              <a:off x="1302287" y="2523289"/>
              <a:ext cx="247460" cy="522691"/>
            </a:xfrm>
            <a:prstGeom prst="upArrow">
              <a:avLst>
                <a:gd name="adj1" fmla="val 45968"/>
                <a:gd name="adj2" fmla="val 33523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0" name="上箭头 29"/>
            <p:cNvSpPr/>
            <p:nvPr/>
          </p:nvSpPr>
          <p:spPr>
            <a:xfrm rot="848587">
              <a:off x="1867491" y="2631797"/>
              <a:ext cx="235797" cy="313239"/>
            </a:xfrm>
            <a:prstGeom prst="upArrow">
              <a:avLst>
                <a:gd name="adj1" fmla="val 45968"/>
                <a:gd name="adj2" fmla="val 33523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1" name="上箭头 30"/>
            <p:cNvSpPr/>
            <p:nvPr/>
          </p:nvSpPr>
          <p:spPr>
            <a:xfrm>
              <a:off x="2198005" y="1953503"/>
              <a:ext cx="228203" cy="264767"/>
            </a:xfrm>
            <a:prstGeom prst="upArrow">
              <a:avLst>
                <a:gd name="adj1" fmla="val 45968"/>
                <a:gd name="adj2" fmla="val 33523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2" name="矩形 31"/>
            <p:cNvSpPr/>
            <p:nvPr/>
          </p:nvSpPr>
          <p:spPr>
            <a:xfrm>
              <a:off x="1730786" y="1059582"/>
              <a:ext cx="1162640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segment</a:t>
              </a:r>
              <a:endPara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351487" y="3069189"/>
              <a:ext cx="789815" cy="4588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input3</a:t>
              </a:r>
              <a:endParaRPr lang="zh-CN" alt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142456" y="3069189"/>
              <a:ext cx="791208" cy="4588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input4</a:t>
              </a:r>
              <a:endParaRPr lang="zh-CN" alt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7" name="直接箭头连接符 46"/>
            <p:cNvCxnSpPr/>
            <p:nvPr/>
          </p:nvCxnSpPr>
          <p:spPr>
            <a:xfrm flipV="1">
              <a:off x="2125891" y="3646548"/>
              <a:ext cx="288224" cy="27773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259632" y="3920157"/>
              <a:ext cx="13773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latin typeface="Consolas" panose="020B0609020204030204" pitchFamily="49" charset="0"/>
                </a:rPr>
                <a:t>thread1: I/O</a:t>
              </a:r>
              <a:endParaRPr lang="zh-CN" altLang="en-US" sz="1400" dirty="0">
                <a:latin typeface="Consolas" panose="020B0609020204030204" pitchFamily="49" charset="0"/>
              </a:endParaRPr>
            </a:p>
          </p:txBody>
        </p:sp>
        <p:cxnSp>
          <p:nvCxnSpPr>
            <p:cNvPr id="49" name="直接箭头连接符 48"/>
            <p:cNvCxnSpPr/>
            <p:nvPr/>
          </p:nvCxnSpPr>
          <p:spPr>
            <a:xfrm flipH="1" flipV="1">
              <a:off x="3128836" y="2526956"/>
              <a:ext cx="147020" cy="13438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2569954" y="2664073"/>
              <a:ext cx="13773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latin typeface="Consolas" panose="020B0609020204030204" pitchFamily="49" charset="0"/>
                </a:rPr>
                <a:t>thread2: CPU</a:t>
              </a:r>
              <a:endParaRPr lang="zh-CN" altLang="en-US" sz="14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5000464" y="1073410"/>
            <a:ext cx="3196479" cy="3616099"/>
            <a:chOff x="4985657" y="984732"/>
            <a:chExt cx="3196479" cy="3616099"/>
          </a:xfrm>
        </p:grpSpPr>
        <p:sp>
          <p:nvSpPr>
            <p:cNvPr id="35" name="矩形 34"/>
            <p:cNvSpPr/>
            <p:nvPr/>
          </p:nvSpPr>
          <p:spPr>
            <a:xfrm rot="16200000">
              <a:off x="4849058" y="3920410"/>
              <a:ext cx="1072810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segment1</a:t>
              </a:r>
              <a:endPara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 rot="16200000">
              <a:off x="5640724" y="3920408"/>
              <a:ext cx="1072810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segment2</a:t>
              </a:r>
              <a:endPara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985657" y="1500014"/>
              <a:ext cx="3196479" cy="1946683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Merge sort</a:t>
              </a:r>
            </a:p>
            <a:p>
              <a:pPr algn="ctr"/>
              <a:endPara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4985657" y="2993571"/>
              <a:ext cx="799613" cy="45312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input1</a:t>
              </a:r>
              <a:endParaRPr lang="zh-CN" alt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5785269" y="2994339"/>
              <a:ext cx="813435" cy="4588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input2</a:t>
              </a:r>
              <a:endParaRPr lang="zh-CN" alt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985657" y="1500014"/>
              <a:ext cx="3196479" cy="307859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output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1" name="上箭头 40"/>
            <p:cNvSpPr/>
            <p:nvPr/>
          </p:nvSpPr>
          <p:spPr>
            <a:xfrm rot="18330666">
              <a:off x="7404979" y="2456396"/>
              <a:ext cx="273659" cy="511207"/>
            </a:xfrm>
            <a:prstGeom prst="upArrow">
              <a:avLst>
                <a:gd name="adj1" fmla="val 45968"/>
                <a:gd name="adj2" fmla="val 33523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2" name="上箭头 41"/>
            <p:cNvSpPr/>
            <p:nvPr/>
          </p:nvSpPr>
          <p:spPr>
            <a:xfrm rot="20431966">
              <a:off x="6839980" y="2523651"/>
              <a:ext cx="309769" cy="376695"/>
            </a:xfrm>
            <a:prstGeom prst="upArrow">
              <a:avLst>
                <a:gd name="adj1" fmla="val 45968"/>
                <a:gd name="adj2" fmla="val 33523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3" name="上箭头 42"/>
            <p:cNvSpPr/>
            <p:nvPr/>
          </p:nvSpPr>
          <p:spPr>
            <a:xfrm>
              <a:off x="6446477" y="1878653"/>
              <a:ext cx="228203" cy="264767"/>
            </a:xfrm>
            <a:prstGeom prst="upArrow">
              <a:avLst>
                <a:gd name="adj1" fmla="val 45968"/>
                <a:gd name="adj2" fmla="val 33523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4" name="矩形 43"/>
            <p:cNvSpPr/>
            <p:nvPr/>
          </p:nvSpPr>
          <p:spPr>
            <a:xfrm>
              <a:off x="6002576" y="984732"/>
              <a:ext cx="1162640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segment</a:t>
              </a:r>
              <a:endPara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599959" y="2994339"/>
              <a:ext cx="789815" cy="4588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input3</a:t>
              </a:r>
              <a:endParaRPr lang="zh-CN" alt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7390928" y="2994339"/>
              <a:ext cx="791208" cy="4588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input4</a:t>
              </a:r>
              <a:endParaRPr lang="zh-CN" alt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51" name="直接箭头连接符 50"/>
            <p:cNvCxnSpPr/>
            <p:nvPr/>
          </p:nvCxnSpPr>
          <p:spPr>
            <a:xfrm flipV="1">
              <a:off x="5724128" y="2441342"/>
              <a:ext cx="209248" cy="10686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6598704" y="3924284"/>
              <a:ext cx="13773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latin typeface="Consolas" panose="020B0609020204030204" pitchFamily="49" charset="0"/>
                </a:rPr>
                <a:t>thread2: I/O</a:t>
              </a:r>
              <a:endParaRPr lang="zh-CN" alt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35478" y="2558110"/>
              <a:ext cx="13773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latin typeface="Consolas" panose="020B0609020204030204" pitchFamily="49" charset="0"/>
                </a:rPr>
                <a:t>thread1: CPU</a:t>
              </a:r>
              <a:endParaRPr lang="zh-CN" altLang="en-US" sz="1400" dirty="0">
                <a:latin typeface="Consolas" panose="020B0609020204030204" pitchFamily="49" charset="0"/>
              </a:endParaRPr>
            </a:p>
          </p:txBody>
        </p:sp>
        <p:cxnSp>
          <p:nvCxnSpPr>
            <p:cNvPr id="57" name="直接箭头连接符 56"/>
            <p:cNvCxnSpPr/>
            <p:nvPr/>
          </p:nvCxnSpPr>
          <p:spPr>
            <a:xfrm flipH="1" flipV="1">
              <a:off x="6519264" y="3590120"/>
              <a:ext cx="263292" cy="26885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152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latin typeface="Consolas" panose="020B0609020204030204" pitchFamily="49" charset="0"/>
                <a:ea typeface="等线" panose="02010600030101010101" pitchFamily="2" charset="-122"/>
              </a:rPr>
              <a:t>4. Huffman</a:t>
            </a:r>
            <a:r>
              <a:rPr lang="zh-CN" altLang="en-US" sz="3600" dirty="0" smtClean="0">
                <a:latin typeface="Consolas" panose="020B0609020204030204" pitchFamily="49" charset="0"/>
                <a:ea typeface="等线" panose="02010600030101010101" pitchFamily="2" charset="-122"/>
              </a:rPr>
              <a:t>树归并方案</a:t>
            </a:r>
            <a:endParaRPr lang="zh-CN" altLang="en-US" sz="3600" dirty="0"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grpSp>
        <p:nvGrpSpPr>
          <p:cNvPr id="128" name="组合 127"/>
          <p:cNvGrpSpPr/>
          <p:nvPr/>
        </p:nvGrpSpPr>
        <p:grpSpPr>
          <a:xfrm>
            <a:off x="781302" y="1179704"/>
            <a:ext cx="3317026" cy="3367907"/>
            <a:chOff x="524143" y="1167223"/>
            <a:chExt cx="3317026" cy="3367907"/>
          </a:xfrm>
        </p:grpSpPr>
        <p:grpSp>
          <p:nvGrpSpPr>
            <p:cNvPr id="92" name="组合 91"/>
            <p:cNvGrpSpPr/>
            <p:nvPr/>
          </p:nvGrpSpPr>
          <p:grpSpPr>
            <a:xfrm>
              <a:off x="524143" y="1167223"/>
              <a:ext cx="3317026" cy="2454294"/>
              <a:chOff x="94780" y="2158832"/>
              <a:chExt cx="3317026" cy="2454294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727313" y="415592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x</a:t>
                </a:r>
                <a:endPara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1567998" y="415592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y</a:t>
                </a:r>
                <a:endPara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54" name="直接箭头连接符 53"/>
              <p:cNvCxnSpPr>
                <a:stCxn id="3" idx="0"/>
                <a:endCxn id="58" idx="4"/>
              </p:cNvCxnSpPr>
              <p:nvPr/>
            </p:nvCxnSpPr>
            <p:spPr>
              <a:xfrm flipV="1">
                <a:off x="955913" y="3613232"/>
                <a:ext cx="420115" cy="542694"/>
              </a:xfrm>
              <a:prstGeom prst="straightConnector1">
                <a:avLst/>
              </a:prstGeom>
              <a:ln w="19050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/>
              <p:cNvCxnSpPr>
                <a:stCxn id="53" idx="0"/>
                <a:endCxn id="58" idx="4"/>
              </p:cNvCxnSpPr>
              <p:nvPr/>
            </p:nvCxnSpPr>
            <p:spPr>
              <a:xfrm flipH="1" flipV="1">
                <a:off x="1376028" y="3613232"/>
                <a:ext cx="420570" cy="542694"/>
              </a:xfrm>
              <a:prstGeom prst="straightConnector1">
                <a:avLst/>
              </a:prstGeom>
              <a:ln w="19050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椭圆 57"/>
              <p:cNvSpPr/>
              <p:nvPr/>
            </p:nvSpPr>
            <p:spPr>
              <a:xfrm>
                <a:off x="955913" y="3135086"/>
                <a:ext cx="840230" cy="478146"/>
              </a:xfrm>
              <a:prstGeom prst="ellips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x+y</a:t>
                </a:r>
                <a:endPara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2255370" y="3156032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z</a:t>
                </a:r>
                <a:endPara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65" name="直接箭头连接符 64"/>
              <p:cNvCxnSpPr>
                <a:stCxn id="64" idx="0"/>
                <a:endCxn id="70" idx="4"/>
              </p:cNvCxnSpPr>
              <p:nvPr/>
            </p:nvCxnSpPr>
            <p:spPr>
              <a:xfrm flipH="1" flipV="1">
                <a:off x="1955744" y="2636978"/>
                <a:ext cx="528226" cy="519054"/>
              </a:xfrm>
              <a:prstGeom prst="straightConnector1">
                <a:avLst/>
              </a:prstGeom>
              <a:ln w="19050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箭头连接符 65"/>
              <p:cNvCxnSpPr>
                <a:stCxn id="58" idx="0"/>
                <a:endCxn id="70" idx="4"/>
              </p:cNvCxnSpPr>
              <p:nvPr/>
            </p:nvCxnSpPr>
            <p:spPr>
              <a:xfrm flipV="1">
                <a:off x="1376028" y="2636978"/>
                <a:ext cx="579716" cy="498108"/>
              </a:xfrm>
              <a:prstGeom prst="straightConnector1">
                <a:avLst/>
              </a:prstGeom>
              <a:ln w="19050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椭圆 69"/>
              <p:cNvSpPr/>
              <p:nvPr/>
            </p:nvSpPr>
            <p:spPr>
              <a:xfrm>
                <a:off x="1376028" y="2158832"/>
                <a:ext cx="1159432" cy="478146"/>
              </a:xfrm>
              <a:prstGeom prst="ellips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x+y+z</a:t>
                </a:r>
                <a:endPara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78" name="直接箭头连接符 77"/>
              <p:cNvCxnSpPr/>
              <p:nvPr/>
            </p:nvCxnSpPr>
            <p:spPr>
              <a:xfrm>
                <a:off x="550772" y="3856115"/>
                <a:ext cx="370454" cy="199339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/>
              <p:cNvSpPr txBox="1"/>
              <p:nvPr/>
            </p:nvSpPr>
            <p:spPr>
              <a:xfrm>
                <a:off x="94780" y="3547490"/>
                <a:ext cx="8611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>
                    <a:latin typeface="Consolas" panose="020B0609020204030204" pitchFamily="49" charset="0"/>
                    <a:ea typeface="等线" panose="02010600030101010101" pitchFamily="2" charset="-122"/>
                  </a:rPr>
                  <a:t>I/O x</a:t>
                </a:r>
                <a:r>
                  <a:rPr lang="zh-CN" altLang="en-US" sz="1400" dirty="0" smtClean="0">
                    <a:latin typeface="Consolas" panose="020B0609020204030204" pitchFamily="49" charset="0"/>
                    <a:ea typeface="等线" panose="02010600030101010101" pitchFamily="2" charset="-122"/>
                  </a:rPr>
                  <a:t>次</a:t>
                </a:r>
                <a:endParaRPr lang="zh-CN" altLang="en-US" sz="1400" dirty="0">
                  <a:latin typeface="Consolas" panose="020B0609020204030204" pitchFamily="49" charset="0"/>
                  <a:ea typeface="等线" panose="02010600030101010101" pitchFamily="2" charset="-122"/>
                </a:endParaRPr>
              </a:p>
            </p:txBody>
          </p:sp>
          <p:cxnSp>
            <p:nvCxnSpPr>
              <p:cNvPr id="84" name="直接箭头连接符 83"/>
              <p:cNvCxnSpPr/>
              <p:nvPr/>
            </p:nvCxnSpPr>
            <p:spPr>
              <a:xfrm>
                <a:off x="888399" y="2836317"/>
                <a:ext cx="370454" cy="199339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395536" y="2552005"/>
                <a:ext cx="10599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>
                    <a:latin typeface="Consolas" panose="020B0609020204030204" pitchFamily="49" charset="0"/>
                    <a:ea typeface="等线" panose="02010600030101010101" pitchFamily="2" charset="-122"/>
                  </a:rPr>
                  <a:t>I/O x+y</a:t>
                </a:r>
                <a:r>
                  <a:rPr lang="zh-CN" altLang="en-US" sz="1400" dirty="0" smtClean="0">
                    <a:latin typeface="Consolas" panose="020B0609020204030204" pitchFamily="49" charset="0"/>
                    <a:ea typeface="等线" panose="02010600030101010101" pitchFamily="2" charset="-122"/>
                  </a:rPr>
                  <a:t>次</a:t>
                </a:r>
                <a:endParaRPr lang="zh-CN" altLang="en-US" sz="1400" dirty="0">
                  <a:latin typeface="Consolas" panose="020B0609020204030204" pitchFamily="49" charset="0"/>
                  <a:ea typeface="等线" panose="02010600030101010101" pitchFamily="2" charset="-122"/>
                </a:endParaRPr>
              </a:p>
            </p:txBody>
          </p:sp>
          <p:cxnSp>
            <p:nvCxnSpPr>
              <p:cNvPr id="86" name="直接箭头连接符 85"/>
              <p:cNvCxnSpPr/>
              <p:nvPr/>
            </p:nvCxnSpPr>
            <p:spPr>
              <a:xfrm flipH="1">
                <a:off x="2017752" y="3954568"/>
                <a:ext cx="296770" cy="199339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/>
              <p:cNvSpPr txBox="1"/>
              <p:nvPr/>
            </p:nvSpPr>
            <p:spPr>
              <a:xfrm>
                <a:off x="1951514" y="3630106"/>
                <a:ext cx="8611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400">
                    <a:latin typeface="Consolas" panose="020B0609020204030204" pitchFamily="49" charset="0"/>
                    <a:ea typeface="等线" panose="02010600030101010101" pitchFamily="2" charset="-122"/>
                  </a:defRPr>
                </a:lvl1pPr>
              </a:lstStyle>
              <a:p>
                <a:r>
                  <a:rPr lang="en-US" altLang="zh-CN" dirty="0"/>
                  <a:t>I/O y</a:t>
                </a:r>
                <a:r>
                  <a:rPr lang="zh-CN" altLang="en-US" dirty="0"/>
                  <a:t>次</a:t>
                </a:r>
              </a:p>
            </p:txBody>
          </p:sp>
          <p:cxnSp>
            <p:nvCxnSpPr>
              <p:cNvPr id="90" name="直接箭头连接符 89"/>
              <p:cNvCxnSpPr/>
              <p:nvPr/>
            </p:nvCxnSpPr>
            <p:spPr>
              <a:xfrm flipH="1">
                <a:off x="2616911" y="2886032"/>
                <a:ext cx="296770" cy="199339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/>
              <p:cNvSpPr txBox="1"/>
              <p:nvPr/>
            </p:nvSpPr>
            <p:spPr>
              <a:xfrm>
                <a:off x="2550673" y="2578255"/>
                <a:ext cx="8611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400">
                    <a:latin typeface="Consolas" panose="020B0609020204030204" pitchFamily="49" charset="0"/>
                    <a:ea typeface="等线" panose="02010600030101010101" pitchFamily="2" charset="-122"/>
                  </a:defRPr>
                </a:lvl1pPr>
              </a:lstStyle>
              <a:p>
                <a:r>
                  <a:rPr lang="en-US" altLang="zh-CN" dirty="0"/>
                  <a:t>I/O z</a:t>
                </a:r>
                <a:r>
                  <a:rPr lang="zh-CN" altLang="en-US" dirty="0"/>
                  <a:t>次</a:t>
                </a:r>
              </a:p>
            </p:txBody>
          </p:sp>
        </p:grpSp>
        <p:sp>
          <p:nvSpPr>
            <p:cNvPr id="93" name="TextBox 92"/>
            <p:cNvSpPr txBox="1"/>
            <p:nvPr/>
          </p:nvSpPr>
          <p:spPr>
            <a:xfrm>
              <a:off x="816834" y="4011910"/>
              <a:ext cx="30243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>
                  <a:latin typeface="Consolas" panose="020B0609020204030204" pitchFamily="49" charset="0"/>
                  <a:ea typeface="等线" panose="02010600030101010101" pitchFamily="2" charset="-122"/>
                </a:defRPr>
              </a:lvl1pPr>
            </a:lstStyle>
            <a:p>
              <a:r>
                <a:rPr lang="en-US" altLang="zh-CN" dirty="0" smtClean="0"/>
                <a:t>I/O</a:t>
              </a:r>
              <a:r>
                <a:rPr lang="zh-CN" altLang="en-US" dirty="0" smtClean="0"/>
                <a:t>次数（</a:t>
              </a:r>
              <a:r>
                <a:rPr lang="en-US" altLang="zh-CN" dirty="0" smtClean="0"/>
                <a:t>cost</a:t>
              </a:r>
              <a:r>
                <a:rPr lang="zh-CN" altLang="en-US" dirty="0" smtClean="0"/>
                <a:t>）与段长度成正比，因此可以应用</a:t>
              </a:r>
              <a:r>
                <a:rPr lang="en-US" altLang="zh-CN" dirty="0" smtClean="0"/>
                <a:t>Huffman</a:t>
              </a:r>
              <a:r>
                <a:rPr lang="zh-CN" altLang="en-US" dirty="0" smtClean="0"/>
                <a:t>树</a:t>
              </a:r>
              <a:endParaRPr lang="zh-CN" altLang="en-US" dirty="0"/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4860032" y="844917"/>
            <a:ext cx="3912876" cy="3894936"/>
            <a:chOff x="4554250" y="906606"/>
            <a:chExt cx="3912876" cy="3894936"/>
          </a:xfrm>
        </p:grpSpPr>
        <p:sp>
          <p:nvSpPr>
            <p:cNvPr id="94" name="矩形 93"/>
            <p:cNvSpPr/>
            <p:nvPr/>
          </p:nvSpPr>
          <p:spPr>
            <a:xfrm>
              <a:off x="4878422" y="2170065"/>
              <a:ext cx="557673" cy="2224429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4930348" y="3874050"/>
              <a:ext cx="432048" cy="42870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4936162" y="3374038"/>
              <a:ext cx="432048" cy="42870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4932040" y="2863130"/>
              <a:ext cx="432048" cy="42870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4937854" y="2363118"/>
              <a:ext cx="432048" cy="42870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5443533" y="1812320"/>
              <a:ext cx="432048" cy="42870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y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5443533" y="1355006"/>
              <a:ext cx="432048" cy="42870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x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691775" y="4493765"/>
              <a:ext cx="9091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>
                  <a:latin typeface="Consolas" panose="020B0609020204030204" pitchFamily="49" charset="0"/>
                  <a:ea typeface="等线" panose="02010600030101010101" pitchFamily="2" charset="-122"/>
                </a:defRPr>
              </a:lvl1pPr>
            </a:lstStyle>
            <a:p>
              <a:r>
                <a:rPr lang="zh-CN" altLang="en-US" dirty="0" smtClean="0">
                  <a:solidFill>
                    <a:srgbClr val="0070C0"/>
                  </a:solidFill>
                </a:rPr>
                <a:t>优先队列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03" name="直接箭头连接符 102"/>
            <p:cNvCxnSpPr/>
            <p:nvPr/>
          </p:nvCxnSpPr>
          <p:spPr>
            <a:xfrm flipV="1">
              <a:off x="5940152" y="1380272"/>
              <a:ext cx="245057" cy="428700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椭圆 107"/>
            <p:cNvSpPr/>
            <p:nvPr/>
          </p:nvSpPr>
          <p:spPr>
            <a:xfrm>
              <a:off x="6149484" y="906606"/>
              <a:ext cx="697718" cy="43944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x+y</a:t>
              </a:r>
              <a:endParaRPr lang="zh-CN" alt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7085588" y="2170065"/>
              <a:ext cx="557673" cy="2224429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7137514" y="3874050"/>
              <a:ext cx="432048" cy="42870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7143328" y="3374038"/>
              <a:ext cx="432048" cy="42870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7139206" y="2863130"/>
              <a:ext cx="432048" cy="42870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7145020" y="2363118"/>
              <a:ext cx="432048" cy="42870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949205" y="4493765"/>
              <a:ext cx="9091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>
                  <a:latin typeface="Consolas" panose="020B0609020204030204" pitchFamily="49" charset="0"/>
                  <a:ea typeface="等线" panose="02010600030101010101" pitchFamily="2" charset="-122"/>
                </a:defRPr>
              </a:lvl1pPr>
            </a:lstStyle>
            <a:p>
              <a:r>
                <a:rPr lang="zh-CN" altLang="en-US" dirty="0" smtClean="0">
                  <a:solidFill>
                    <a:srgbClr val="0070C0"/>
                  </a:solidFill>
                </a:rPr>
                <a:t>优先队列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17" name="直接箭头连接符 116"/>
            <p:cNvCxnSpPr/>
            <p:nvPr/>
          </p:nvCxnSpPr>
          <p:spPr>
            <a:xfrm>
              <a:off x="6830910" y="1475929"/>
              <a:ext cx="236589" cy="498600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4554250" y="1475929"/>
              <a:ext cx="10374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>
                  <a:latin typeface="Consolas" panose="020B0609020204030204" pitchFamily="49" charset="0"/>
                  <a:ea typeface="等线" panose="02010600030101010101" pitchFamily="2" charset="-122"/>
                </a:defRPr>
              </a:lvl1pPr>
            </a:lstStyle>
            <a:p>
              <a:r>
                <a:rPr lang="zh-CN" altLang="en-US" dirty="0"/>
                <a:t>出</a:t>
              </a:r>
              <a:r>
                <a:rPr lang="zh-CN" altLang="en-US" dirty="0" smtClean="0"/>
                <a:t>队两个最小的段</a:t>
              </a:r>
              <a:endParaRPr lang="zh-CN" altLang="en-US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250525" y="1440733"/>
              <a:ext cx="6720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>
                  <a:latin typeface="Consolas" panose="020B0609020204030204" pitchFamily="49" charset="0"/>
                  <a:ea typeface="等线" panose="02010600030101010101" pitchFamily="2" charset="-122"/>
                </a:defRPr>
              </a:lvl1pPr>
            </a:lstStyle>
            <a:p>
              <a:r>
                <a:rPr lang="zh-CN" altLang="en-US" dirty="0" smtClean="0"/>
                <a:t>归并</a:t>
              </a:r>
              <a:endParaRPr lang="zh-CN" altLang="en-US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176589" y="1736270"/>
              <a:ext cx="12905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>
                  <a:latin typeface="Consolas" panose="020B0609020204030204" pitchFamily="49" charset="0"/>
                  <a:ea typeface="等线" panose="02010600030101010101" pitchFamily="2" charset="-122"/>
                </a:defRPr>
              </a:lvl1pPr>
            </a:lstStyle>
            <a:p>
              <a:r>
                <a:rPr lang="zh-CN" altLang="en-US" dirty="0" smtClean="0"/>
                <a:t>归并结果入队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4769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latin typeface="Consolas" panose="020B0609020204030204" pitchFamily="49" charset="0"/>
                <a:ea typeface="等线" panose="02010600030101010101" pitchFamily="2" charset="-122"/>
              </a:rPr>
              <a:t>5. </a:t>
            </a:r>
            <a:r>
              <a:rPr lang="zh-CN" altLang="en-US" sz="3600" dirty="0" smtClean="0">
                <a:latin typeface="Consolas" panose="020B0609020204030204" pitchFamily="49" charset="0"/>
                <a:ea typeface="等线" panose="02010600030101010101" pitchFamily="2" charset="-122"/>
              </a:rPr>
              <a:t>实验结果</a:t>
            </a:r>
            <a:endParaRPr lang="zh-CN" altLang="en-US" sz="3600" dirty="0"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022182"/>
              </p:ext>
            </p:extLst>
          </p:nvPr>
        </p:nvGraphicFramePr>
        <p:xfrm>
          <a:off x="251520" y="1347614"/>
          <a:ext cx="8676128" cy="29523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128"/>
                <a:gridCol w="792000"/>
                <a:gridCol w="900000"/>
                <a:gridCol w="828000"/>
                <a:gridCol w="576344"/>
                <a:gridCol w="648072"/>
                <a:gridCol w="827584"/>
                <a:gridCol w="900000"/>
                <a:gridCol w="576672"/>
                <a:gridCol w="576064"/>
                <a:gridCol w="899264"/>
              </a:tblGrid>
              <a:tr h="59046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数据量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I/O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次数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+mn-lt"/>
                          <a:ea typeface="等线" panose="02010600030101010101" pitchFamily="2" charset="-122"/>
                        </a:rPr>
                        <a:t>time (</a:t>
                      </a:r>
                      <a:r>
                        <a:rPr lang="en-US" sz="2000" u="none" strike="noStrike" dirty="0" err="1">
                          <a:effectLst/>
                          <a:latin typeface="+mn-lt"/>
                          <a:ea typeface="等线" panose="02010600030101010101" pitchFamily="2" charset="-122"/>
                        </a:rPr>
                        <a:t>ms</a:t>
                      </a:r>
                      <a:r>
                        <a:rPr lang="en-US" sz="2000" u="none" strike="noStrike" dirty="0">
                          <a:effectLst/>
                          <a:latin typeface="+mn-lt"/>
                          <a:ea typeface="等线" panose="02010600030101010101" pitchFamily="2" charset="-122"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904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单线程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多线程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单线程</a:t>
                      </a:r>
                      <a:endParaRPr lang="en-US" altLang="zh-CN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  <a:ea typeface="等线" panose="02010600030101010101" pitchFamily="2" charset="-122"/>
                        </a:rPr>
                        <a:t>avg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多线程</a:t>
                      </a:r>
                      <a:endParaRPr lang="en-US" altLang="zh-CN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  <a:ea typeface="等线" panose="02010600030101010101" pitchFamily="2" charset="-122"/>
                        </a:rPr>
                        <a:t>avg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</a:tr>
              <a:tr h="5904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  <a:ea typeface="等线" panose="02010600030101010101" pitchFamily="2" charset="-122"/>
                        </a:rPr>
                        <a:t>5e2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+mn-lt"/>
                          <a:ea typeface="等线" panose="02010600030101010101" pitchFamily="2" charset="-122"/>
                        </a:rPr>
                        <a:t>17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+mn-lt"/>
                          <a:ea typeface="等线" panose="02010600030101010101" pitchFamily="2" charset="-122"/>
                        </a:rPr>
                        <a:t>31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  <a:latin typeface="+mn-lt"/>
                          <a:ea typeface="等线" panose="02010600030101010101" pitchFamily="2" charset="-122"/>
                        </a:rPr>
                        <a:t>35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  <a:latin typeface="+mn-lt"/>
                          <a:ea typeface="等线" panose="02010600030101010101" pitchFamily="2" charset="-122"/>
                        </a:rPr>
                        <a:t>46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  <a:latin typeface="+mn-lt"/>
                          <a:ea typeface="等线" panose="02010600030101010101" pitchFamily="2" charset="-122"/>
                        </a:rPr>
                        <a:t>46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+mn-lt"/>
                          <a:ea typeface="等线" panose="02010600030101010101" pitchFamily="2" charset="-122"/>
                        </a:rPr>
                        <a:t>42 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  <a:latin typeface="+mn-lt"/>
                          <a:ea typeface="等线" panose="02010600030101010101" pitchFamily="2" charset="-122"/>
                        </a:rPr>
                        <a:t>98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  <a:latin typeface="+mn-lt"/>
                          <a:ea typeface="等线" panose="02010600030101010101" pitchFamily="2" charset="-122"/>
                        </a:rPr>
                        <a:t>90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+mn-lt"/>
                          <a:ea typeface="等线" panose="02010600030101010101" pitchFamily="2" charset="-122"/>
                        </a:rPr>
                        <a:t>89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+mn-lt"/>
                          <a:ea typeface="等线" panose="02010600030101010101" pitchFamily="2" charset="-122"/>
                        </a:rPr>
                        <a:t>92 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</a:tr>
              <a:tr h="5904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  <a:ea typeface="等线" panose="02010600030101010101" pitchFamily="2" charset="-122"/>
                        </a:rPr>
                        <a:t>5e3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+mn-lt"/>
                          <a:ea typeface="等线" panose="02010600030101010101" pitchFamily="2" charset="-122"/>
                        </a:rPr>
                        <a:t>321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+mn-lt"/>
                          <a:ea typeface="等线" panose="02010600030101010101" pitchFamily="2" charset="-122"/>
                        </a:rPr>
                        <a:t>610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+mn-lt"/>
                          <a:ea typeface="等线" panose="02010600030101010101" pitchFamily="2" charset="-122"/>
                        </a:rPr>
                        <a:t>886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  <a:latin typeface="+mn-lt"/>
                          <a:ea typeface="等线" panose="02010600030101010101" pitchFamily="2" charset="-122"/>
                        </a:rPr>
                        <a:t>722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  <a:latin typeface="+mn-lt"/>
                          <a:ea typeface="等线" panose="02010600030101010101" pitchFamily="2" charset="-122"/>
                        </a:rPr>
                        <a:t>786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+mn-lt"/>
                          <a:ea typeface="等线" panose="02010600030101010101" pitchFamily="2" charset="-122"/>
                        </a:rPr>
                        <a:t>798 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  <a:latin typeface="+mn-lt"/>
                          <a:ea typeface="等线" panose="02010600030101010101" pitchFamily="2" charset="-122"/>
                        </a:rPr>
                        <a:t>1876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  <a:latin typeface="+mn-lt"/>
                          <a:ea typeface="等线" panose="02010600030101010101" pitchFamily="2" charset="-122"/>
                        </a:rPr>
                        <a:t>1778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  <a:latin typeface="+mn-lt"/>
                          <a:ea typeface="等线" panose="02010600030101010101" pitchFamily="2" charset="-122"/>
                        </a:rPr>
                        <a:t>1662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+mn-lt"/>
                          <a:ea typeface="等线" panose="02010600030101010101" pitchFamily="2" charset="-122"/>
                        </a:rPr>
                        <a:t>1772 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</a:tr>
              <a:tr h="5904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  <a:ea typeface="等线" panose="02010600030101010101" pitchFamily="2" charset="-122"/>
                        </a:rPr>
                        <a:t>5e4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+mn-lt"/>
                          <a:ea typeface="等线" panose="02010600030101010101" pitchFamily="2" charset="-122"/>
                        </a:rPr>
                        <a:t>5483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+mn-lt"/>
                          <a:ea typeface="等线" panose="02010600030101010101" pitchFamily="2" charset="-122"/>
                        </a:rPr>
                        <a:t>6480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+mn-lt"/>
                          <a:ea typeface="等线" panose="02010600030101010101" pitchFamily="2" charset="-122"/>
                        </a:rPr>
                        <a:t>14384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  <a:latin typeface="+mn-lt"/>
                          <a:ea typeface="等线" panose="02010600030101010101" pitchFamily="2" charset="-122"/>
                        </a:rPr>
                        <a:t>16435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  <a:latin typeface="+mn-lt"/>
                          <a:ea typeface="等线" panose="02010600030101010101" pitchFamily="2" charset="-122"/>
                        </a:rPr>
                        <a:t>17638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+mn-lt"/>
                          <a:ea typeface="等线" panose="02010600030101010101" pitchFamily="2" charset="-122"/>
                        </a:rPr>
                        <a:t>16152 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  <a:latin typeface="+mn-lt"/>
                          <a:ea typeface="等线" panose="02010600030101010101" pitchFamily="2" charset="-122"/>
                        </a:rPr>
                        <a:t>16592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  <a:latin typeface="+mn-lt"/>
                          <a:ea typeface="等线" panose="02010600030101010101" pitchFamily="2" charset="-122"/>
                        </a:rPr>
                        <a:t>17168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  <a:latin typeface="+mn-lt"/>
                          <a:ea typeface="等线" panose="02010600030101010101" pitchFamily="2" charset="-122"/>
                        </a:rPr>
                        <a:t>16626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+mn-lt"/>
                          <a:ea typeface="等线" panose="02010600030101010101" pitchFamily="2" charset="-122"/>
                        </a:rPr>
                        <a:t>16795 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</a:tr>
            </a:tbl>
          </a:graphicData>
        </a:graphic>
      </p:graphicFrame>
      <p:sp>
        <p:nvSpPr>
          <p:cNvPr id="17" name="环形箭头 16"/>
          <p:cNvSpPr/>
          <p:nvPr/>
        </p:nvSpPr>
        <p:spPr>
          <a:xfrm rot="10644785" flipH="1">
            <a:off x="1835696" y="3976169"/>
            <a:ext cx="847670" cy="86409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80224"/>
              <a:gd name="adj5" fmla="val 1250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手杖形箭头 17"/>
          <p:cNvSpPr/>
          <p:nvPr/>
        </p:nvSpPr>
        <p:spPr>
          <a:xfrm rot="10800000" flipH="1">
            <a:off x="5512026" y="4387030"/>
            <a:ext cx="3096344" cy="450739"/>
          </a:xfrm>
          <a:prstGeom prst="uturnArrow">
            <a:avLst>
              <a:gd name="adj1" fmla="val 33226"/>
              <a:gd name="adj2" fmla="val 25000"/>
              <a:gd name="adj3" fmla="val 22584"/>
              <a:gd name="adj4" fmla="val 43750"/>
              <a:gd name="adj5" fmla="val 10000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3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latin typeface="Consolas" panose="020B0609020204030204" pitchFamily="49" charset="0"/>
                <a:ea typeface="等线" panose="02010600030101010101" pitchFamily="2" charset="-122"/>
              </a:rPr>
              <a:t>6. </a:t>
            </a:r>
            <a:r>
              <a:rPr lang="zh-CN" altLang="en-US" sz="3600" dirty="0" smtClean="0">
                <a:latin typeface="Consolas" panose="020B0609020204030204" pitchFamily="49" charset="0"/>
                <a:ea typeface="等线" panose="02010600030101010101" pitchFamily="2" charset="-122"/>
              </a:rPr>
              <a:t>实验结论</a:t>
            </a:r>
            <a:endParaRPr lang="zh-CN" altLang="en-US" sz="3600" dirty="0"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55576" y="1275606"/>
            <a:ext cx="7632848" cy="3030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等线" panose="02010600030101010101" pitchFamily="2" charset="-122"/>
                <a:ea typeface="等线" panose="02010600030101010101" pitchFamily="2" charset="-122"/>
                <a:cs typeface="宋体" pitchFamily="2" charset="-122"/>
              </a:rPr>
              <a:t>数据量较小时，多线程比单线程慢一倍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effectLst/>
                <a:latin typeface="等线" panose="02010600030101010101" pitchFamily="2" charset="-122"/>
                <a:ea typeface="等线" panose="02010600030101010101" pitchFamily="2" charset="-122"/>
                <a:cs typeface="宋体" pitchFamily="2" charset="-122"/>
              </a:rPr>
              <a:t>。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effectLst/>
              <a:latin typeface="等线" panose="02010600030101010101" pitchFamily="2" charset="-122"/>
              <a:ea typeface="等线" panose="02010600030101010101" pitchFamily="2" charset="-122"/>
              <a:cs typeface="宋体" pitchFamily="2" charset="-122"/>
            </a:endParaRPr>
          </a:p>
          <a:p>
            <a:pPr marL="800100" lvl="1" indent="-34290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  <a:cs typeface="宋体" pitchFamily="2" charset="-122"/>
              </a:rPr>
              <a:t>线程声明，冗余代码，环境问题。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effectLst/>
              <a:latin typeface="等线" panose="02010600030101010101" pitchFamily="2" charset="-122"/>
              <a:ea typeface="等线" panose="02010600030101010101" pitchFamily="2" charset="-122"/>
              <a:cs typeface="宋体" pitchFamily="2" charset="-122"/>
            </a:endParaRPr>
          </a:p>
          <a:p>
            <a:pPr marL="342900" lvl="0" indent="-34290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等线" panose="02010600030101010101" pitchFamily="2" charset="-122"/>
                <a:ea typeface="等线" panose="02010600030101010101" pitchFamily="2" charset="-122"/>
                <a:cs typeface="宋体" pitchFamily="2" charset="-122"/>
              </a:rPr>
              <a:t>数据量较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effectLst/>
                <a:latin typeface="等线" panose="02010600030101010101" pitchFamily="2" charset="-122"/>
                <a:ea typeface="等线" panose="02010600030101010101" pitchFamily="2" charset="-122"/>
                <a:cs typeface="宋体" pitchFamily="2" charset="-122"/>
              </a:rPr>
              <a:t>大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等线" panose="02010600030101010101" pitchFamily="2" charset="-122"/>
                <a:ea typeface="等线" panose="02010600030101010101" pitchFamily="2" charset="-122"/>
                <a:cs typeface="宋体" pitchFamily="2" charset="-122"/>
              </a:rPr>
              <a:t>时，多线程和单线程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effectLst/>
                <a:latin typeface="等线" panose="02010600030101010101" pitchFamily="2" charset="-122"/>
                <a:ea typeface="等线" panose="02010600030101010101" pitchFamily="2" charset="-122"/>
                <a:cs typeface="宋体" pitchFamily="2" charset="-122"/>
              </a:rPr>
              <a:t>性能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等线" panose="02010600030101010101" pitchFamily="2" charset="-122"/>
                <a:ea typeface="等线" panose="02010600030101010101" pitchFamily="2" charset="-122"/>
                <a:cs typeface="宋体" pitchFamily="2" charset="-122"/>
              </a:rPr>
              <a:t>齐平。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effectLst/>
              <a:latin typeface="等线" panose="02010600030101010101" pitchFamily="2" charset="-122"/>
              <a:ea typeface="等线" panose="02010600030101010101" pitchFamily="2" charset="-122"/>
              <a:cs typeface="宋体" pitchFamily="2" charset="-122"/>
            </a:endParaRPr>
          </a:p>
          <a:p>
            <a:pPr marL="800100" lvl="1" indent="-34290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effectLst/>
                <a:latin typeface="等线" panose="02010600030101010101" pitchFamily="2" charset="-122"/>
                <a:ea typeface="等线" panose="02010600030101010101" pitchFamily="2" charset="-122"/>
                <a:cs typeface="宋体" pitchFamily="2" charset="-122"/>
              </a:rPr>
              <a:t>乐观假设：优化多线程程序，直到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effectLst/>
                <a:latin typeface="等线" panose="02010600030101010101" pitchFamily="2" charset="-122"/>
                <a:ea typeface="等线" panose="02010600030101010101" pitchFamily="2" charset="-122"/>
                <a:cs typeface="宋体" pitchFamily="2" charset="-122"/>
              </a:rPr>
              <a:t>数据量较小时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effectLst/>
                <a:latin typeface="等线" panose="02010600030101010101" pitchFamily="2" charset="-122"/>
                <a:ea typeface="等线" panose="02010600030101010101" pitchFamily="2" charset="-122"/>
                <a:cs typeface="宋体" pitchFamily="2" charset="-122"/>
              </a:rPr>
              <a:t>性能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effectLst/>
                <a:latin typeface="等线" panose="02010600030101010101" pitchFamily="2" charset="-122"/>
                <a:ea typeface="等线" panose="02010600030101010101" pitchFamily="2" charset="-122"/>
                <a:cs typeface="宋体" pitchFamily="2" charset="-122"/>
              </a:rPr>
              <a:t>齐平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effectLst/>
                <a:latin typeface="等线" panose="02010600030101010101" pitchFamily="2" charset="-122"/>
                <a:ea typeface="等线" panose="02010600030101010101" pitchFamily="2" charset="-122"/>
                <a:cs typeface="宋体" pitchFamily="2" charset="-122"/>
              </a:rPr>
              <a:t>。当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effectLst/>
                <a:latin typeface="等线" panose="02010600030101010101" pitchFamily="2" charset="-122"/>
                <a:ea typeface="等线" panose="02010600030101010101" pitchFamily="2" charset="-122"/>
                <a:cs typeface="宋体" pitchFamily="2" charset="-122"/>
              </a:rPr>
              <a:t>数据量较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effectLst/>
                <a:latin typeface="等线" panose="02010600030101010101" pitchFamily="2" charset="-122"/>
                <a:ea typeface="等线" panose="02010600030101010101" pitchFamily="2" charset="-122"/>
                <a:cs typeface="宋体" pitchFamily="2" charset="-122"/>
              </a:rPr>
              <a:t>大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effectLst/>
                <a:latin typeface="等线" panose="02010600030101010101" pitchFamily="2" charset="-122"/>
                <a:ea typeface="等线" panose="02010600030101010101" pitchFamily="2" charset="-122"/>
                <a:cs typeface="宋体" pitchFamily="2" charset="-122"/>
              </a:rPr>
              <a:t>时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effectLst/>
                <a:latin typeface="等线" panose="02010600030101010101" pitchFamily="2" charset="-122"/>
                <a:ea typeface="等线" panose="02010600030101010101" pitchFamily="2" charset="-122"/>
                <a:cs typeface="宋体" pitchFamily="2" charset="-122"/>
              </a:rPr>
              <a:t>，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effectLst/>
                <a:latin typeface="等线" panose="02010600030101010101" pitchFamily="2" charset="-122"/>
                <a:ea typeface="等线" panose="02010600030101010101" pitchFamily="2" charset="-122"/>
                <a:cs typeface="宋体" pitchFamily="2" charset="-122"/>
              </a:rPr>
              <a:t>多线程比单线程快一倍。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effectLst/>
              <a:latin typeface="等线" panose="02010600030101010101" pitchFamily="2" charset="-122"/>
              <a:ea typeface="等线" panose="02010600030101010101" pitchFamily="2" charset="-122"/>
              <a:cs typeface="宋体" pitchFamily="2" charset="-122"/>
            </a:endParaRPr>
          </a:p>
          <a:p>
            <a:pPr marL="800100" lvl="1" indent="-34290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effectLst/>
                <a:latin typeface="等线" panose="02010600030101010101" pitchFamily="2" charset="-122"/>
                <a:ea typeface="等线" panose="02010600030101010101" pitchFamily="2" charset="-122"/>
                <a:cs typeface="宋体" pitchFamily="2" charset="-122"/>
              </a:rPr>
              <a:t>程序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effectLst/>
                <a:latin typeface="等线" panose="02010600030101010101" pitchFamily="2" charset="-122"/>
                <a:ea typeface="等线" panose="02010600030101010101" pitchFamily="2" charset="-122"/>
                <a:cs typeface="宋体" pitchFamily="2" charset="-122"/>
              </a:rPr>
              <a:t>恰好使用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effectLst/>
                <a:latin typeface="等线" panose="02010600030101010101" pitchFamily="2" charset="-122"/>
                <a:ea typeface="等线" panose="02010600030101010101" pitchFamily="2" charset="-122"/>
                <a:cs typeface="宋体" pitchFamily="2" charset="-122"/>
              </a:rPr>
              <a:t>了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effectLst/>
                <a:latin typeface="等线" panose="02010600030101010101" pitchFamily="2" charset="-122"/>
                <a:ea typeface="等线" panose="02010600030101010101" pitchFamily="2" charset="-122"/>
                <a:cs typeface="宋体" pitchFamily="2" charset="-122"/>
              </a:rPr>
              <a:t>两个线程，因此多线程加速是有效的。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effectLst/>
              <a:latin typeface="等线" panose="02010600030101010101" pitchFamily="2" charset="-122"/>
              <a:ea typeface="等线" panose="02010600030101010101" pitchFamily="2" charset="-122"/>
              <a:cs typeface="宋体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等线" panose="02010600030101010101" pitchFamily="2" charset="-122"/>
                <a:ea typeface="等线" panose="02010600030101010101" pitchFamily="2" charset="-122"/>
                <a:cs typeface="宋体" pitchFamily="2" charset="-122"/>
              </a:rPr>
              <a:t>总结：多线程进行了有效的加速。</a:t>
            </a:r>
          </a:p>
        </p:txBody>
      </p:sp>
    </p:spTree>
    <p:extLst>
      <p:ext uri="{BB962C8B-B14F-4D97-AF65-F5344CB8AC3E}">
        <p14:creationId xmlns:p14="http://schemas.microsoft.com/office/powerpoint/2010/main" val="101394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319</Words>
  <Application>Microsoft Office PowerPoint</Application>
  <PresentationFormat>全屏显示(16:9)</PresentationFormat>
  <Paragraphs>121</Paragraphs>
  <Slides>7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数据结构实践</vt:lpstr>
      <vt:lpstr>1. 目标</vt:lpstr>
      <vt:lpstr>2. 归并外排序（实验3）</vt:lpstr>
      <vt:lpstr>3. 磁盘I/O与CPU并行</vt:lpstr>
      <vt:lpstr>4. Huffman树归并方案</vt:lpstr>
      <vt:lpstr>5. 实验结果</vt:lpstr>
      <vt:lpstr>6. 实验结论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数据结构实践</dc:title>
  <dc:creator>cresc</dc:creator>
  <cp:lastModifiedBy>cresc</cp:lastModifiedBy>
  <cp:revision>13</cp:revision>
  <dcterms:created xsi:type="dcterms:W3CDTF">2021-12-22T06:01:19Z</dcterms:created>
  <dcterms:modified xsi:type="dcterms:W3CDTF">2021-12-22T09:40:06Z</dcterms:modified>
</cp:coreProperties>
</file>