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5244" autoAdjust="0"/>
  </p:normalViewPr>
  <p:slideViewPr>
    <p:cSldViewPr snapToGrid="0">
      <p:cViewPr>
        <p:scale>
          <a:sx n="125" d="100"/>
          <a:sy n="125" d="100"/>
        </p:scale>
        <p:origin x="1229" y="-3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2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3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6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6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8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8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860F-B332-4243-B360-1F41239A6F0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17FD-D70A-448A-9C1D-EBBBA78CB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773DA5-02FA-4D06-AE38-0EEEA774193E}"/>
              </a:ext>
            </a:extLst>
          </p:cNvPr>
          <p:cNvSpPr txBox="1"/>
          <p:nvPr/>
        </p:nvSpPr>
        <p:spPr>
          <a:xfrm>
            <a:off x="0" y="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1</a:t>
            </a:r>
            <a:r>
              <a:rPr lang="zh-CN" altLang="en-US" sz="700" dirty="0"/>
              <a:t>：概述</a:t>
            </a:r>
            <a:endParaRPr lang="en-US" altLang="zh-CN" sz="700" dirty="0"/>
          </a:p>
          <a:p>
            <a:r>
              <a:rPr lang="zh-CN" altLang="en-US" sz="700" dirty="0"/>
              <a:t>软件：计算机程序 </a:t>
            </a:r>
            <a:r>
              <a:rPr lang="en-US" altLang="zh-CN" sz="700" dirty="0"/>
              <a:t>+ </a:t>
            </a:r>
            <a:r>
              <a:rPr lang="zh-CN" altLang="en-US" sz="700" dirty="0"/>
              <a:t>相关文档；</a:t>
            </a:r>
            <a:endParaRPr lang="en-US" altLang="zh-CN" sz="700" dirty="0"/>
          </a:p>
          <a:p>
            <a:r>
              <a:rPr lang="zh-CN" altLang="en-US" sz="700" dirty="0"/>
              <a:t>软件工程：工程学科，涵盖软件生产的各个方面，构想→运行→维护</a:t>
            </a:r>
            <a:endParaRPr lang="en-US" altLang="zh-CN" sz="700" dirty="0"/>
          </a:p>
          <a:p>
            <a:r>
              <a:rPr lang="zh-CN" altLang="en-US" sz="700" dirty="0"/>
              <a:t>软工关键挑战：应对 </a:t>
            </a:r>
            <a:r>
              <a:rPr lang="en-US" altLang="zh-CN" sz="700" dirty="0"/>
              <a:t>1. </a:t>
            </a:r>
            <a:r>
              <a:rPr lang="zh-CN" altLang="en-US" sz="700" dirty="0"/>
              <a:t>不断增长的多样性 </a:t>
            </a:r>
            <a:r>
              <a:rPr lang="en-US" altLang="zh-CN" sz="700" dirty="0"/>
              <a:t>2. </a:t>
            </a:r>
            <a:r>
              <a:rPr lang="zh-CN" altLang="en-US" sz="700" dirty="0"/>
              <a:t>缩短交付时间 </a:t>
            </a:r>
            <a:r>
              <a:rPr lang="en-US" altLang="zh-CN" sz="700" dirty="0"/>
              <a:t>3. </a:t>
            </a:r>
            <a:r>
              <a:rPr lang="zh-CN" altLang="en-US" sz="700" dirty="0"/>
              <a:t>开发可信软件的要求</a:t>
            </a:r>
            <a:endParaRPr lang="en-US" altLang="zh-CN" sz="7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E62CF-8B74-4786-BA3C-6B1B574CCA0C}"/>
              </a:ext>
            </a:extLst>
          </p:cNvPr>
          <p:cNvSpPr/>
          <p:nvPr/>
        </p:nvSpPr>
        <p:spPr>
          <a:xfrm>
            <a:off x="0" y="523220"/>
            <a:ext cx="3566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2</a:t>
            </a:r>
            <a:r>
              <a:rPr lang="zh-CN" altLang="en-US" sz="700" dirty="0"/>
              <a:t>：软件过程</a:t>
            </a:r>
            <a:endParaRPr lang="en-US" altLang="zh-CN" sz="700" dirty="0"/>
          </a:p>
          <a:p>
            <a:r>
              <a:rPr lang="zh-CN" altLang="en-US" sz="700" dirty="0"/>
              <a:t>软件过程：完成产品生产的一组相互关联的活动，</a:t>
            </a:r>
            <a:r>
              <a:rPr lang="en-US" altLang="zh-CN" sz="700" dirty="0"/>
              <a:t>4</a:t>
            </a:r>
            <a:r>
              <a:rPr lang="zh-CN" altLang="en-US" sz="700" dirty="0"/>
              <a:t>个基本软件工程活动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规格说明 </a:t>
            </a:r>
            <a:r>
              <a:rPr lang="en-US" altLang="zh-CN" sz="700" dirty="0"/>
              <a:t>specification</a:t>
            </a:r>
            <a:r>
              <a:rPr lang="zh-CN" altLang="en-US" sz="700" dirty="0"/>
              <a:t>：定义软件功能 </a:t>
            </a:r>
            <a:r>
              <a:rPr lang="en-US" altLang="zh-CN" sz="700" dirty="0"/>
              <a:t>+ </a:t>
            </a:r>
            <a:r>
              <a:rPr lang="zh-CN" altLang="en-US" sz="700" dirty="0"/>
              <a:t>运行约束，抽取分析 规格说明 确认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（设计与实现）开发：体系结构设计（子系统 模块） 数据库 接口 构件选取</a:t>
            </a:r>
            <a:r>
              <a:rPr lang="en-US" altLang="zh-CN" sz="700" dirty="0"/>
              <a:t>/</a:t>
            </a:r>
            <a:r>
              <a:rPr lang="zh-CN" altLang="en-US" sz="700" dirty="0"/>
              <a:t>设计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验证 确认：规格 </a:t>
            </a:r>
            <a:r>
              <a:rPr lang="en-US" altLang="zh-CN" sz="700" dirty="0"/>
              <a:t>verification </a:t>
            </a:r>
            <a:r>
              <a:rPr lang="zh-CN" altLang="en-US" sz="700" dirty="0"/>
              <a:t>过程</a:t>
            </a:r>
            <a:r>
              <a:rPr lang="en-US" altLang="zh-CN" sz="700" dirty="0"/>
              <a:t>/</a:t>
            </a:r>
            <a:r>
              <a:rPr lang="zh-CN" altLang="en-US" sz="700" dirty="0"/>
              <a:t>用户期望 </a:t>
            </a:r>
            <a:r>
              <a:rPr lang="en-US" altLang="zh-CN" sz="700" dirty="0"/>
              <a:t>validation </a:t>
            </a:r>
            <a:r>
              <a:rPr lang="zh-CN" altLang="en-US" sz="700" dirty="0"/>
              <a:t>结果 构件测试 系统 客户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演化 </a:t>
            </a:r>
            <a:r>
              <a:rPr lang="en-US" altLang="zh-CN" sz="700" dirty="0"/>
              <a:t>evolution</a:t>
            </a:r>
            <a:r>
              <a:rPr lang="zh-CN" altLang="en-US" sz="700" dirty="0"/>
              <a:t>：软件在生命周期中 随不断变化的需求 客户需要 持续发生变化</a:t>
            </a:r>
            <a:endParaRPr lang="en-US" altLang="zh-CN" sz="700" dirty="0"/>
          </a:p>
          <a:p>
            <a:r>
              <a:rPr lang="zh-CN" altLang="en-US" sz="700" dirty="0"/>
              <a:t>软件过程模型：软件开发生命周期 </a:t>
            </a:r>
            <a:r>
              <a:rPr lang="en-US" altLang="zh-CN" sz="700" dirty="0"/>
              <a:t>SDLC </a:t>
            </a:r>
            <a:r>
              <a:rPr lang="zh-CN" altLang="en-US" sz="700" dirty="0"/>
              <a:t>模型，过程的简化表示，一个侧面 部分信息。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瀑布模型：软件生命周期模型，计划驱动，开发开始之前 所有活动 计划 进度安排，</a:t>
            </a:r>
            <a:r>
              <a:rPr lang="en-US" altLang="zh-CN" sz="700" dirty="0"/>
              <a:t>1 </a:t>
            </a:r>
            <a:r>
              <a:rPr lang="zh-CN" altLang="en-US" sz="700" dirty="0"/>
              <a:t>不结束 </a:t>
            </a:r>
            <a:r>
              <a:rPr lang="en-US" altLang="zh-CN" sz="700" dirty="0"/>
              <a:t>2 </a:t>
            </a:r>
            <a:r>
              <a:rPr lang="zh-CN" altLang="en-US" sz="700" dirty="0"/>
              <a:t>不开始，嵌入式 硬件不灵活，关键性系统 全面分析，大型系统 独立。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增量式开发：先开发初始版本，后从用户获取快速反馈，经多个版本演化 得到；需求变更成本 易得反馈 早期价值，过程不可见 系统结构退化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集成和配置：面向复用。规格说明 软件发现 评估 需求精化 修改 配置构件 集成。</a:t>
            </a:r>
            <a:endParaRPr lang="en-US" altLang="zh-CN" sz="700" dirty="0"/>
          </a:p>
          <a:p>
            <a:r>
              <a:rPr lang="zh-CN" altLang="en-US" sz="700" dirty="0"/>
              <a:t>原型：演示概念 理解问题 探索解决方案 用户试用 看可行性，快速 迭代化</a:t>
            </a:r>
            <a:endParaRPr lang="en-US" altLang="zh-CN" sz="700" dirty="0"/>
          </a:p>
          <a:p>
            <a:r>
              <a:rPr lang="zh-CN" altLang="en-US" sz="700" dirty="0"/>
              <a:t>增量式交付：仅交付部署增量，按优先级确定增量，早期增量原型是真实系统一部分</a:t>
            </a:r>
            <a:endParaRPr lang="en-US" altLang="zh-CN" sz="700" dirty="0"/>
          </a:p>
          <a:p>
            <a:r>
              <a:rPr lang="zh-CN" altLang="en-US" sz="700" dirty="0"/>
              <a:t>过程成熟度：过程改进，初始 受管理 已定义 定量管理 优化</a:t>
            </a:r>
            <a:endParaRPr lang="en-US" altLang="zh-CN" sz="700" dirty="0"/>
          </a:p>
          <a:p>
            <a:r>
              <a:rPr lang="zh-CN" altLang="en-US" sz="700" dirty="0"/>
              <a:t>单元测试：对最小可测试单元，进行检查 验证，函数 类 下拉菜单 窗口。</a:t>
            </a:r>
            <a:endParaRPr lang="en-US" altLang="zh-CN" sz="7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37DB65-ABBB-480D-8239-98D77005044C}"/>
              </a:ext>
            </a:extLst>
          </p:cNvPr>
          <p:cNvSpPr/>
          <p:nvPr/>
        </p:nvSpPr>
        <p:spPr>
          <a:xfrm>
            <a:off x="0" y="2339102"/>
            <a:ext cx="356616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3</a:t>
            </a:r>
            <a:r>
              <a:rPr lang="zh-CN" altLang="en-US" sz="700" dirty="0"/>
              <a:t>：敏捷 </a:t>
            </a:r>
            <a:r>
              <a:rPr lang="en-US" altLang="zh-CN" sz="700" dirty="0"/>
              <a:t>agile </a:t>
            </a:r>
            <a:r>
              <a:rPr lang="zh-CN" altLang="en-US" sz="700" dirty="0"/>
              <a:t>软件开发</a:t>
            </a:r>
            <a:endParaRPr lang="en-US" altLang="zh-CN" sz="700" dirty="0"/>
          </a:p>
          <a:p>
            <a:r>
              <a:rPr lang="zh-CN" altLang="en-US" sz="700" dirty="0"/>
              <a:t>敏捷开发：（宣言：</a:t>
            </a:r>
            <a:r>
              <a:rPr lang="en-US" altLang="zh-CN" sz="700" dirty="0"/>
              <a:t>manifesto</a:t>
            </a:r>
            <a:r>
              <a:rPr lang="zh-CN" altLang="en-US" sz="700" dirty="0"/>
              <a:t>）</a:t>
            </a:r>
            <a:endParaRPr lang="en-US" altLang="zh-CN" sz="700" dirty="0"/>
          </a:p>
          <a:p>
            <a:pPr marL="228600" indent="-228600">
              <a:buAutoNum type="arabicPeriod"/>
            </a:pPr>
            <a:r>
              <a:rPr lang="zh-CN" altLang="en-US" sz="700" dirty="0"/>
              <a:t>规格说明 设计 实现 交织，无详细规格说明，设计文档最小化</a:t>
            </a:r>
            <a:r>
              <a:rPr lang="en-US" altLang="zh-CN" sz="700" dirty="0"/>
              <a:t>/</a:t>
            </a:r>
            <a:r>
              <a:rPr lang="zh-CN" altLang="en-US" sz="700" dirty="0"/>
              <a:t>自动生成，减少过程开心，用户需求（非系统需求）文档最重要；</a:t>
            </a:r>
            <a:endParaRPr lang="en-US" altLang="zh-CN" sz="700" dirty="0"/>
          </a:p>
          <a:p>
            <a:pPr marL="228600" indent="-228600">
              <a:buAutoNum type="arabicPeriod"/>
            </a:pPr>
            <a:r>
              <a:rPr lang="zh-CN" altLang="en-US" sz="700" dirty="0"/>
              <a:t>迭代化 增量式开发；  </a:t>
            </a:r>
            <a:r>
              <a:rPr lang="en-US" altLang="zh-CN" sz="700" dirty="0"/>
              <a:t>3.    </a:t>
            </a:r>
            <a:r>
              <a:rPr lang="zh-CN" altLang="en-US" sz="700" dirty="0"/>
              <a:t>广泛工具支持 配置管理 集成 自动化测试 </a:t>
            </a:r>
            <a:r>
              <a:rPr lang="en-US" altLang="zh-CN" sz="700" dirty="0"/>
              <a:t>UI</a:t>
            </a:r>
            <a:r>
              <a:rPr lang="zh-CN" altLang="en-US" sz="700" dirty="0"/>
              <a:t>自动生成</a:t>
            </a:r>
            <a:endParaRPr lang="en-US" altLang="zh-CN" sz="700" dirty="0"/>
          </a:p>
          <a:p>
            <a:r>
              <a:rPr lang="zh-CN" altLang="en-US" sz="700" dirty="0"/>
              <a:t>宣言：个体与交互胜过过程和工具，可工作的软件＞全面的文档，客户协作＞合同谈判，响应变化＞遵循计划。原则：客户参与 拥抱变化 增量交付 保持简洁 人而不是过程。</a:t>
            </a:r>
          </a:p>
          <a:p>
            <a:r>
              <a:rPr lang="zh-CN" altLang="en-US" sz="700" dirty="0"/>
              <a:t>极限编程 </a:t>
            </a:r>
            <a:r>
              <a:rPr lang="en-US" altLang="zh-CN" sz="700" dirty="0"/>
              <a:t>Extreme Programming XP</a:t>
            </a:r>
            <a:r>
              <a:rPr lang="zh-CN" altLang="en-US" sz="700" dirty="0"/>
              <a:t>（最佳实践 如 迭代式开发 推动到极限）实践：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用户故事 </a:t>
            </a:r>
            <a:r>
              <a:rPr lang="en-US" altLang="zh-CN" sz="700" dirty="0"/>
              <a:t>user story</a:t>
            </a:r>
            <a:r>
              <a:rPr lang="zh-CN" altLang="en-US" sz="700" dirty="0"/>
              <a:t>：用户可能经历的使用场景，主要问题是完整性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测试先行的开发 </a:t>
            </a:r>
            <a:r>
              <a:rPr lang="en-US" altLang="zh-CN" sz="700" dirty="0"/>
              <a:t>test-first</a:t>
            </a:r>
            <a:r>
              <a:rPr lang="zh-CN" altLang="en-US" sz="700" dirty="0"/>
              <a:t>：测试处于开发过程核心地位，为故事的任务编写测试 客户角色是帮助开发测试，写代码前先写测试，测试自动化（测试可运行就像 </a:t>
            </a:r>
            <a:r>
              <a:rPr lang="en-US" altLang="zh-CN" sz="700" dirty="0"/>
              <a:t>OJ</a:t>
            </a:r>
            <a:r>
              <a:rPr lang="zh-CN" altLang="en-US" sz="700" dirty="0"/>
              <a:t>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重构：改进 结构 </a:t>
            </a:r>
            <a:r>
              <a:rPr lang="en-US" altLang="zh-CN" sz="700" dirty="0"/>
              <a:t>&amp; </a:t>
            </a:r>
            <a:r>
              <a:rPr lang="zh-CN" altLang="en-US" sz="700" dirty="0"/>
              <a:t>可读性，类继承 重复代码段写成方法 类</a:t>
            </a:r>
            <a:r>
              <a:rPr lang="en-US" altLang="zh-CN" sz="700" dirty="0"/>
              <a:t> &amp; </a:t>
            </a:r>
            <a:r>
              <a:rPr lang="zh-CN" altLang="en-US" sz="700" dirty="0"/>
              <a:t>方法 整理重命名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结对编程 </a:t>
            </a:r>
            <a:r>
              <a:rPr lang="en-US" altLang="zh-CN" sz="700" dirty="0"/>
              <a:t>pair</a:t>
            </a:r>
            <a:r>
              <a:rPr lang="zh-CN" altLang="en-US" sz="700" dirty="0"/>
              <a:t>：动态 同一台电脑工作；优：支持 共同所有权 共同责任 思想，非正式评审，鼓励重构，知识共享（成员跑路风险↓）；劣：效率 生产率。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共同所有权 </a:t>
            </a:r>
            <a:r>
              <a:rPr lang="en-US" altLang="zh-CN" sz="700" dirty="0"/>
              <a:t>ownership</a:t>
            </a:r>
            <a:r>
              <a:rPr lang="zh-CN" altLang="en-US" sz="700" dirty="0"/>
              <a:t>：所有开发者对所有代码负责，任何人可以修改任何东西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持续集成 </a:t>
            </a:r>
            <a:r>
              <a:rPr lang="en-US" altLang="zh-CN" sz="700" dirty="0"/>
              <a:t>continuous integration</a:t>
            </a:r>
            <a:r>
              <a:rPr lang="zh-CN" altLang="en-US" sz="700" dirty="0"/>
              <a:t>：任务完成 立刻集成，所有单元测试必须通过</a:t>
            </a:r>
          </a:p>
          <a:p>
            <a:r>
              <a:rPr lang="zh-CN" altLang="en-US" sz="700" dirty="0"/>
              <a:t>敏捷项目管理，助项目进展外部可见，时间资源充分利用：</a:t>
            </a:r>
            <a:r>
              <a:rPr lang="en-US" altLang="zh-CN" sz="700" dirty="0"/>
              <a:t>Scrum</a:t>
            </a:r>
            <a:r>
              <a:rPr lang="zh-CN" altLang="en-US" sz="700" dirty="0"/>
              <a:t>： </a:t>
            </a:r>
            <a:r>
              <a:rPr lang="en-US" altLang="zh-CN" sz="700" dirty="0"/>
              <a:t>sprint</a:t>
            </a:r>
            <a:r>
              <a:rPr lang="zh-CN" altLang="en-US" sz="700" dirty="0"/>
              <a:t> </a:t>
            </a:r>
            <a:r>
              <a:rPr lang="en-US" altLang="zh-CN" sz="700" dirty="0"/>
              <a:t>2</a:t>
            </a:r>
            <a:r>
              <a:rPr lang="zh-CN" altLang="en-US" sz="700" dirty="0"/>
              <a:t> </a:t>
            </a:r>
            <a:r>
              <a:rPr lang="en-US" altLang="zh-CN" sz="700" dirty="0"/>
              <a:t>- 4</a:t>
            </a:r>
            <a:r>
              <a:rPr lang="zh-CN" altLang="en-US" sz="700" dirty="0"/>
              <a:t> 周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冲刺：待办事项优先级排序 → 选取最高优先级事项 预测完成时间 → 每日站立会议评审进度 必要时优先级重排 → </a:t>
            </a:r>
            <a:r>
              <a:rPr lang="en-US" altLang="zh-CN" sz="700" dirty="0"/>
              <a:t>scrum</a:t>
            </a:r>
            <a:r>
              <a:rPr lang="zh-CN" altLang="en-US" sz="700" dirty="0"/>
              <a:t>版 待办</a:t>
            </a:r>
            <a:r>
              <a:rPr lang="en-US" altLang="zh-CN" sz="700" dirty="0"/>
              <a:t>+done</a:t>
            </a:r>
            <a:r>
              <a:rPr lang="zh-CN" altLang="en-US" sz="700" dirty="0"/>
              <a:t> → 冲刺结束时评审会议</a:t>
            </a:r>
            <a:endParaRPr lang="en-US" altLang="zh-CN" sz="700" dirty="0"/>
          </a:p>
          <a:p>
            <a:r>
              <a:rPr lang="zh-CN" altLang="en-US" sz="700" dirty="0"/>
              <a:t>困难：客户参与 忙，拥抱变化 多方利益 变化冲突 优先级难定，增量交付 市场需长期计划 市场经理需几个月前了解产品特性 准备营销活动，保持简洁 交付压力，人 个性</a:t>
            </a:r>
            <a:endParaRPr lang="en-US" altLang="zh-CN" sz="7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F89044-8DFA-416A-B38D-CF539D1572CD}"/>
              </a:ext>
            </a:extLst>
          </p:cNvPr>
          <p:cNvSpPr/>
          <p:nvPr/>
        </p:nvSpPr>
        <p:spPr>
          <a:xfrm>
            <a:off x="-20768" y="4693593"/>
            <a:ext cx="360769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4</a:t>
            </a:r>
            <a:r>
              <a:rPr lang="zh-CN" altLang="en-US" sz="700" dirty="0"/>
              <a:t>：需求工程 </a:t>
            </a:r>
            <a:r>
              <a:rPr lang="en-US" altLang="zh-CN" sz="700" dirty="0"/>
              <a:t>requirement</a:t>
            </a:r>
            <a:r>
              <a:rPr lang="zh-CN" altLang="en-US" sz="700" dirty="0"/>
              <a:t>（传统而非 </a:t>
            </a:r>
            <a:r>
              <a:rPr lang="en-US" altLang="zh-CN" sz="700" dirty="0"/>
              <a:t>agile</a:t>
            </a:r>
            <a:r>
              <a:rPr lang="zh-CN" altLang="en-US" sz="700" dirty="0"/>
              <a:t>）</a:t>
            </a:r>
          </a:p>
          <a:p>
            <a:r>
              <a:rPr lang="zh-CN" altLang="en-US" sz="700" dirty="0"/>
              <a:t>需求：描述系统应当提供的服务 及运行约束。需求工程：找出 分析 文档化 检查 需求。</a:t>
            </a:r>
            <a:endParaRPr lang="en-US" altLang="zh-CN" sz="700" dirty="0"/>
          </a:p>
          <a:p>
            <a:r>
              <a:rPr lang="zh-CN" altLang="en-US" sz="700" dirty="0"/>
              <a:t>用户 </a:t>
            </a:r>
            <a:r>
              <a:rPr lang="en-US" altLang="zh-CN" sz="700" dirty="0"/>
              <a:t>/ </a:t>
            </a:r>
            <a:r>
              <a:rPr lang="zh-CN" altLang="en-US" sz="700" dirty="0"/>
              <a:t>系统需求：自然语言 图形，期望提供的服务、服务约束的大致描述；更详细描述，精确定义要实现的东西，也要刻画 确保这些服务、特征能有效交付的必要功能。</a:t>
            </a:r>
            <a:endParaRPr lang="en-US" altLang="zh-CN" sz="700" dirty="0"/>
          </a:p>
          <a:p>
            <a:r>
              <a:rPr lang="zh-CN" altLang="en-US" sz="700" dirty="0"/>
              <a:t>功能性 </a:t>
            </a:r>
            <a:r>
              <a:rPr lang="en-US" altLang="zh-CN" sz="700" dirty="0"/>
              <a:t>/ </a:t>
            </a:r>
            <a:r>
              <a:rPr lang="zh-CN" altLang="en-US" sz="700" dirty="0"/>
              <a:t>非功能性需求：提供的服务 该 不该 如何做 </a:t>
            </a:r>
            <a:r>
              <a:rPr lang="en-US" altLang="zh-CN" sz="700" dirty="0"/>
              <a:t>/ </a:t>
            </a:r>
            <a:r>
              <a:rPr lang="zh-CN" altLang="en-US" sz="700" dirty="0"/>
              <a:t>对提供服务的约束 适用系统整体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产品需求 软件运行时行为 效率等，组织需求 源自客户 环境等，外部需求 法律道德</a:t>
            </a:r>
          </a:p>
          <a:p>
            <a:r>
              <a:rPr lang="zh-CN" altLang="en-US" sz="700" dirty="0"/>
              <a:t>需求工程过程：</a:t>
            </a:r>
            <a:r>
              <a:rPr lang="en-US" altLang="zh-CN" sz="700" dirty="0"/>
              <a:t>3</a:t>
            </a:r>
            <a:r>
              <a:rPr lang="zh-CN" altLang="en-US" sz="700" dirty="0"/>
              <a:t>步，迭代 相互交织（业务 → 用户 → 系统需求）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抽取分析：发现理解 → 分类组织 → 优先级排序协商 → 文档化，方法：访谈 人种学调查 </a:t>
            </a:r>
            <a:r>
              <a:rPr lang="en-US" altLang="zh-CN" sz="700" dirty="0"/>
              <a:t>ethnographic survey</a:t>
            </a:r>
            <a:r>
              <a:rPr lang="zh-CN" altLang="en-US" sz="700" dirty="0"/>
              <a:t>、可使用故事 场景（因为不抽象）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规格说明：文档化用户</a:t>
            </a:r>
            <a:r>
              <a:rPr lang="en-US" altLang="zh-CN" sz="700" dirty="0"/>
              <a:t> </a:t>
            </a:r>
            <a:r>
              <a:rPr lang="zh-CN" altLang="en-US" sz="700" dirty="0"/>
              <a:t>系统需求，完整 定义无遗漏，一致 不相互矛盾。描述：功能，输入</a:t>
            </a:r>
            <a:r>
              <a:rPr lang="en-US" altLang="zh-CN" sz="700" dirty="0"/>
              <a:t>(</a:t>
            </a:r>
            <a:r>
              <a:rPr lang="zh-CN" altLang="en-US" sz="700" dirty="0"/>
              <a:t>来源</a:t>
            </a:r>
            <a:r>
              <a:rPr lang="en-US" altLang="zh-CN" sz="700" dirty="0"/>
              <a:t>)</a:t>
            </a:r>
            <a:r>
              <a:rPr lang="zh-CN" altLang="en-US" sz="700" dirty="0"/>
              <a:t>，输出</a:t>
            </a:r>
            <a:r>
              <a:rPr lang="en-US" altLang="zh-CN" sz="700" dirty="0"/>
              <a:t>(</a:t>
            </a:r>
            <a:r>
              <a:rPr lang="zh-CN" altLang="en-US" sz="700" dirty="0"/>
              <a:t>目的地</a:t>
            </a:r>
            <a:r>
              <a:rPr lang="en-US" altLang="zh-CN" sz="700" dirty="0"/>
              <a:t>)</a:t>
            </a:r>
            <a:r>
              <a:rPr lang="zh-CN" altLang="en-US" sz="700" dirty="0"/>
              <a:t>，前置后置条件，所需信息，行动；必须 应该。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确认：是否定义了客户真正想要的系统，非常重要 返工代价，检查：正确 一致 完整 现实 可验证性，方法：评审 原型化 测试用例生成。</a:t>
            </a:r>
          </a:p>
          <a:p>
            <a:r>
              <a:rPr lang="zh-CN" altLang="en-US" sz="700" dirty="0"/>
              <a:t>需求变更 </a:t>
            </a:r>
            <a:r>
              <a:rPr lang="en-US" altLang="zh-CN" sz="700" dirty="0"/>
              <a:t>change</a:t>
            </a:r>
            <a:r>
              <a:rPr lang="zh-CN" altLang="en-US" sz="700" dirty="0"/>
              <a:t>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原因：业务环境变化 技术环境软硬件变化 用户需求变化 利益方优先级平衡变化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前提：需求标识，变更管理过程，追踪关系策略，工具支持（需求存储 变更管理 追踪关系管理） 变更管理：问题分析</a:t>
            </a:r>
            <a:r>
              <a:rPr lang="en-US" altLang="zh-CN" sz="700" dirty="0"/>
              <a:t>+</a:t>
            </a:r>
            <a:r>
              <a:rPr lang="zh-CN" altLang="en-US" sz="700" dirty="0"/>
              <a:t>变更规格说明，变更分析</a:t>
            </a:r>
            <a:r>
              <a:rPr lang="en-US" altLang="zh-CN" sz="700" dirty="0"/>
              <a:t>+</a:t>
            </a:r>
            <a:r>
              <a:rPr lang="zh-CN" altLang="en-US" sz="700" dirty="0"/>
              <a:t>成本考虑，实施。</a:t>
            </a:r>
            <a:endParaRPr lang="en-US" altLang="zh-CN" sz="7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052F65-8908-4FA2-8187-E80BECE680C7}"/>
              </a:ext>
            </a:extLst>
          </p:cNvPr>
          <p:cNvSpPr/>
          <p:nvPr/>
        </p:nvSpPr>
        <p:spPr>
          <a:xfrm>
            <a:off x="0" y="6617197"/>
            <a:ext cx="36076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5</a:t>
            </a:r>
            <a:r>
              <a:rPr lang="zh-CN" altLang="en-US" sz="700" dirty="0"/>
              <a:t>：系统建模</a:t>
            </a:r>
            <a:endParaRPr lang="en-US" altLang="zh-CN" sz="700" dirty="0"/>
          </a:p>
          <a:p>
            <a:r>
              <a:rPr lang="zh-CN" altLang="en-US" sz="700" dirty="0"/>
              <a:t>系统模型：系统的不同视角 观点，目的：推动讨论聚焦，文档化系统，用于生成实现。</a:t>
            </a:r>
            <a:endParaRPr lang="en-US" altLang="zh-CN" sz="700" dirty="0"/>
          </a:p>
          <a:p>
            <a:r>
              <a:rPr lang="zh-CN" altLang="en-US" sz="700" dirty="0"/>
              <a:t>基本系统建模视角：外部 </a:t>
            </a:r>
            <a:r>
              <a:rPr lang="en-US" altLang="zh-CN" sz="700" dirty="0"/>
              <a:t>/ </a:t>
            </a:r>
            <a:r>
              <a:rPr lang="zh-CN" altLang="en-US" sz="700" dirty="0"/>
              <a:t>上下文（体系结构图 活动图？），交互（用例图 顺序图），结构化（类图），行为（活动图 状态图）。</a:t>
            </a:r>
            <a:r>
              <a:rPr lang="en-US" altLang="zh-CN" sz="700" dirty="0"/>
              <a:t>Grady Booch</a:t>
            </a:r>
            <a:r>
              <a:rPr lang="zh-CN" altLang="en-US" sz="700" dirty="0"/>
              <a:t>、</a:t>
            </a:r>
            <a:r>
              <a:rPr lang="en-US" altLang="zh-CN" sz="700" dirty="0"/>
              <a:t>James Rumbaugh</a:t>
            </a:r>
            <a:endParaRPr lang="zh-CN" altLang="en-US" sz="700" dirty="0"/>
          </a:p>
          <a:p>
            <a:r>
              <a:rPr lang="en-US" altLang="zh-CN" sz="700" dirty="0"/>
              <a:t>UML</a:t>
            </a:r>
            <a:r>
              <a:rPr lang="zh-CN" altLang="en-US" sz="700" dirty="0"/>
              <a:t>：活动图 过程包含的活动，用例图 系统与环境交互，顺序图 参与者系统 系统构件间交互，类图 类及联系，状态图 系统如何响应内外部事件。</a:t>
            </a:r>
            <a:r>
              <a:rPr lang="en-US" altLang="zh-CN" sz="700" dirty="0"/>
              <a:t>Ivar Jacobson</a:t>
            </a:r>
            <a:endParaRPr lang="zh-CN" altLang="en-US" sz="700" dirty="0"/>
          </a:p>
          <a:p>
            <a:r>
              <a:rPr lang="zh-CN" altLang="en-US" sz="700" dirty="0"/>
              <a:t>模型驱动的工程：软件开发方法，过程产出物为模型而非程序，程序由模型自动生成。</a:t>
            </a:r>
            <a:endParaRPr lang="en-US" altLang="zh-CN" sz="700" dirty="0"/>
          </a:p>
          <a:p>
            <a:r>
              <a:rPr lang="zh-CN" altLang="en-US" sz="700" dirty="0"/>
              <a:t>模型驱动的体系结构：关注模型的 软件设计实现方法，用 </a:t>
            </a:r>
            <a:r>
              <a:rPr lang="en-US" altLang="zh-CN" sz="700" dirty="0"/>
              <a:t>UML </a:t>
            </a:r>
            <a:r>
              <a:rPr lang="zh-CN" altLang="en-US" sz="700" dirty="0"/>
              <a:t>的一个子集描述系统，创建不同抽象层次的模型，原则上能 从高层平台无关模型 生成可运行程序。</a:t>
            </a:r>
            <a:endParaRPr lang="en-US" altLang="zh-CN" sz="7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7B0563-A63E-4D42-A7A7-A60DDA81BDD1}"/>
              </a:ext>
            </a:extLst>
          </p:cNvPr>
          <p:cNvSpPr/>
          <p:nvPr/>
        </p:nvSpPr>
        <p:spPr>
          <a:xfrm>
            <a:off x="0" y="7677092"/>
            <a:ext cx="3607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6</a:t>
            </a:r>
            <a:r>
              <a:rPr lang="zh-CN" altLang="en-US" sz="700" dirty="0"/>
              <a:t>：体系结构设计</a:t>
            </a:r>
          </a:p>
          <a:p>
            <a:r>
              <a:rPr lang="zh-CN" altLang="en-US" sz="700" dirty="0"/>
              <a:t>体系结构：关于软件系统如何组织的一种描述，影响 性能 信息安全 可用性 等属性。</a:t>
            </a:r>
          </a:p>
          <a:p>
            <a:r>
              <a:rPr lang="zh-CN" altLang="en-US" sz="700" dirty="0"/>
              <a:t>体系结构视图：设计 描述 </a:t>
            </a:r>
            <a:r>
              <a:rPr lang="en-US" altLang="zh-CN" sz="700" dirty="0"/>
              <a:t>arch </a:t>
            </a:r>
            <a:r>
              <a:rPr lang="zh-CN" altLang="en-US" sz="700" dirty="0"/>
              <a:t>的视角 逻辑</a:t>
            </a:r>
            <a:r>
              <a:rPr lang="en-US" altLang="zh-CN" sz="700" dirty="0"/>
              <a:t>(</a:t>
            </a:r>
            <a:r>
              <a:rPr lang="zh-CN" altLang="en-US" sz="700" dirty="0"/>
              <a:t>类</a:t>
            </a:r>
            <a:r>
              <a:rPr lang="en-US" altLang="zh-CN" sz="700" dirty="0"/>
              <a:t>) </a:t>
            </a:r>
            <a:r>
              <a:rPr lang="zh-CN" altLang="en-US" sz="700" dirty="0"/>
              <a:t>进程 开发</a:t>
            </a:r>
            <a:r>
              <a:rPr lang="en-US" altLang="zh-CN" sz="700" dirty="0"/>
              <a:t>(</a:t>
            </a:r>
            <a:r>
              <a:rPr lang="zh-CN" altLang="en-US" sz="700" dirty="0"/>
              <a:t>构件</a:t>
            </a:r>
            <a:r>
              <a:rPr lang="en-US" altLang="zh-CN" sz="700" dirty="0"/>
              <a:t>)</a:t>
            </a:r>
            <a:r>
              <a:rPr lang="zh-CN" altLang="en-US" sz="700" dirty="0"/>
              <a:t> 物理</a:t>
            </a:r>
            <a:r>
              <a:rPr lang="en-US" altLang="zh-CN" sz="700" dirty="0"/>
              <a:t>(</a:t>
            </a:r>
            <a:r>
              <a:rPr lang="zh-CN" altLang="en-US" sz="700" dirty="0"/>
              <a:t>部署</a:t>
            </a:r>
            <a:r>
              <a:rPr lang="en-US" altLang="zh-CN" sz="700" dirty="0"/>
              <a:t>) </a:t>
            </a:r>
            <a:r>
              <a:rPr lang="zh-CN" altLang="en-US" sz="700" dirty="0"/>
              <a:t>概念</a:t>
            </a:r>
            <a:r>
              <a:rPr lang="en-US" altLang="zh-CN" sz="700" dirty="0"/>
              <a:t>(</a:t>
            </a:r>
            <a:r>
              <a:rPr lang="zh-CN" altLang="en-US" sz="700" dirty="0"/>
              <a:t>高层</a:t>
            </a:r>
            <a:r>
              <a:rPr lang="en-US" altLang="zh-CN" sz="700" dirty="0"/>
              <a:t>)</a:t>
            </a:r>
            <a:endParaRPr lang="zh-CN" altLang="en-US" sz="700" dirty="0"/>
          </a:p>
          <a:p>
            <a:r>
              <a:rPr lang="zh-CN" altLang="en-US" sz="700" dirty="0"/>
              <a:t>体系结构模式：模式：表示 分享 复用 相关知识 的思想。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/>
              <a:t>MVC</a:t>
            </a:r>
            <a:r>
              <a:rPr lang="zh-CN" altLang="en-US" sz="700" dirty="0"/>
              <a:t>：模型 </a:t>
            </a:r>
            <a:r>
              <a:rPr lang="en-US" altLang="zh-CN" sz="700" dirty="0"/>
              <a:t>Model </a:t>
            </a:r>
            <a:r>
              <a:rPr lang="zh-CN" altLang="en-US" sz="700" dirty="0"/>
              <a:t>具体功能 数据管理，控制器 </a:t>
            </a:r>
            <a:r>
              <a:rPr lang="en-US" altLang="zh-CN" sz="700" dirty="0"/>
              <a:t>Controller </a:t>
            </a:r>
            <a:r>
              <a:rPr lang="zh-CN" altLang="en-US" sz="700" dirty="0"/>
              <a:t>处理 转发请求 将视图与模型一一对应。</a:t>
            </a:r>
            <a:r>
              <a:rPr lang="en-US" altLang="zh-CN" sz="700" dirty="0"/>
              <a:t>v </a:t>
            </a:r>
            <a:r>
              <a:rPr lang="zh-CN" altLang="en-US" sz="700" dirty="0"/>
              <a:t>与 </a:t>
            </a:r>
            <a:r>
              <a:rPr lang="en-US" altLang="zh-CN" sz="700" dirty="0"/>
              <a:t>m </a:t>
            </a:r>
            <a:r>
              <a:rPr lang="zh-CN" altLang="en-US" sz="700" dirty="0"/>
              <a:t>存在直接联系，但实践中 </a:t>
            </a:r>
            <a:r>
              <a:rPr lang="en-US" altLang="zh-CN" sz="700" dirty="0"/>
              <a:t>v - c - m </a:t>
            </a:r>
            <a:r>
              <a:rPr lang="zh-CN" altLang="en-US" sz="700" dirty="0"/>
              <a:t>分层，优：独立 </a:t>
            </a:r>
            <a:r>
              <a:rPr lang="en-US" altLang="zh-CN" sz="700" dirty="0"/>
              <a:t>1m</a:t>
            </a:r>
            <a:r>
              <a:rPr lang="zh-CN" altLang="en-US" sz="700" dirty="0"/>
              <a:t>对应多</a:t>
            </a:r>
            <a:r>
              <a:rPr lang="en-US" altLang="zh-CN" sz="700" dirty="0"/>
              <a:t>v</a:t>
            </a:r>
            <a:r>
              <a:rPr lang="zh-CN" altLang="en-US" sz="700" dirty="0"/>
              <a:t>，劣：模型和交互本身较简单时 迎合模式带来的复杂性。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分层：优：接口不变 冗余设施 如身份认证 </a:t>
            </a:r>
            <a:r>
              <a:rPr lang="en-US" altLang="zh-CN" sz="700" dirty="0"/>
              <a:t>reliability</a:t>
            </a:r>
            <a:r>
              <a:rPr lang="zh-CN" altLang="en-US" sz="700" dirty="0"/>
              <a:t>，劣：难分层 多层解析性能↓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知识库 </a:t>
            </a:r>
            <a:r>
              <a:rPr lang="en-US" altLang="zh-CN" sz="700" dirty="0"/>
              <a:t>repository</a:t>
            </a:r>
            <a:r>
              <a:rPr lang="zh-CN" altLang="en-US" sz="700" dirty="0"/>
              <a:t>：所有数据存在共享的 </a:t>
            </a:r>
            <a:r>
              <a:rPr lang="en-US" altLang="zh-CN" sz="700" dirty="0"/>
              <a:t>centric repo</a:t>
            </a:r>
            <a:r>
              <a:rPr lang="zh-CN" altLang="en-US" sz="700" dirty="0"/>
              <a:t>，构件仅通过 </a:t>
            </a:r>
            <a:r>
              <a:rPr lang="en-US" altLang="zh-CN" sz="700" dirty="0"/>
              <a:t>repo </a:t>
            </a:r>
            <a:r>
              <a:rPr lang="zh-CN" altLang="en-US" sz="700" dirty="0"/>
              <a:t>相互交互，场景：大量长时间存信息 数据驱动</a:t>
            </a:r>
            <a:r>
              <a:rPr lang="en-US" altLang="zh-CN" sz="700" dirty="0"/>
              <a:t> </a:t>
            </a:r>
            <a:r>
              <a:rPr lang="zh-CN" altLang="en-US" sz="700" dirty="0"/>
              <a:t>语言处理（编译），优：数据一致性 构件独立，劣：</a:t>
            </a:r>
            <a:r>
              <a:rPr lang="en-US" altLang="zh-CN" sz="700" dirty="0"/>
              <a:t>repo </a:t>
            </a:r>
            <a:r>
              <a:rPr lang="zh-CN" altLang="en-US" sz="700" dirty="0"/>
              <a:t>单点失效 通信效率↓ </a:t>
            </a:r>
            <a:r>
              <a:rPr lang="en-US" altLang="zh-CN" sz="700" dirty="0"/>
              <a:t>repo </a:t>
            </a:r>
            <a:r>
              <a:rPr lang="zh-CN" altLang="en-US" sz="700" dirty="0"/>
              <a:t>分布部署困难。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/>
              <a:t>CS</a:t>
            </a:r>
            <a:r>
              <a:rPr lang="zh-CN" altLang="en-US" sz="700" dirty="0"/>
              <a:t>：</a:t>
            </a:r>
            <a:r>
              <a:rPr lang="en-US" altLang="zh-CN" sz="700" dirty="0"/>
              <a:t>s </a:t>
            </a:r>
            <a:r>
              <a:rPr lang="zh-CN" altLang="en-US" sz="700" dirty="0"/>
              <a:t>提供服务 </a:t>
            </a:r>
            <a:r>
              <a:rPr lang="en-US" altLang="zh-CN" sz="700" dirty="0"/>
              <a:t>c </a:t>
            </a:r>
            <a:r>
              <a:rPr lang="zh-CN" altLang="en-US" sz="700" dirty="0"/>
              <a:t>调用服务 网络允许 </a:t>
            </a:r>
            <a:r>
              <a:rPr lang="en-US" altLang="zh-CN" sz="700" dirty="0"/>
              <a:t>c </a:t>
            </a:r>
            <a:r>
              <a:rPr lang="zh-CN" altLang="en-US" sz="700" dirty="0"/>
              <a:t>访问 </a:t>
            </a:r>
            <a:r>
              <a:rPr lang="en-US" altLang="zh-CN" sz="700" dirty="0"/>
              <a:t>s</a:t>
            </a:r>
            <a:r>
              <a:rPr lang="zh-CN" altLang="en-US" sz="700" dirty="0"/>
              <a:t>，优：</a:t>
            </a:r>
            <a:r>
              <a:rPr lang="en-US" altLang="zh-CN" sz="700" dirty="0"/>
              <a:t>s </a:t>
            </a:r>
            <a:r>
              <a:rPr lang="zh-CN" altLang="en-US" sz="700" dirty="0"/>
              <a:t>提供通用服务 不用到处部署，劣：</a:t>
            </a:r>
            <a:r>
              <a:rPr lang="en-US" altLang="zh-CN" sz="700" dirty="0"/>
              <a:t>s </a:t>
            </a:r>
            <a:r>
              <a:rPr lang="zh-CN" altLang="en-US" sz="700" dirty="0"/>
              <a:t>超载 单点失效 性能取决于网络 不可预测。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/>
              <a:t>P2P</a:t>
            </a:r>
            <a:r>
              <a:rPr lang="zh-CN" altLang="en-US" sz="700" dirty="0"/>
              <a:t>：对等实体 有时充当 </a:t>
            </a:r>
            <a:r>
              <a:rPr lang="en-US" altLang="zh-CN" sz="700" dirty="0"/>
              <a:t>c </a:t>
            </a:r>
            <a:r>
              <a:rPr lang="zh-CN" altLang="en-US" sz="700" dirty="0"/>
              <a:t>有时充当 </a:t>
            </a:r>
            <a:r>
              <a:rPr lang="en-US" altLang="zh-CN" sz="700" dirty="0"/>
              <a:t>s</a:t>
            </a:r>
            <a:r>
              <a:rPr lang="zh-CN" altLang="en-US" sz="700" dirty="0"/>
              <a:t>，优：可扩展性 整体容错性高 无性能瓶颈 带宽利用率 数据传播速度，劣：性能取决网络 通信延迟 信息冗余 管理困难 安全性。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/>
              <a:t>Pipes and Filters</a:t>
            </a:r>
            <a:r>
              <a:rPr lang="zh-CN" altLang="en-US" sz="700" dirty="0"/>
              <a:t>：数据在构件间流动 构件相互独立 执行数据变换，场景：数据处理应用，优：直观易理解 支持变换复用 匹配业务流程，劣：数据格式需一致 数据解析打包的效率问题。</a:t>
            </a:r>
            <a:endParaRPr lang="en-US" altLang="zh-CN" sz="700" dirty="0"/>
          </a:p>
          <a:p>
            <a:r>
              <a:rPr lang="zh-CN" altLang="en-US" sz="700" dirty="0"/>
              <a:t>应用：理解应用运行 比较同类型应用，作为设计起点 作为设计检查表，验证设计是否符合结构，评价大规模构件的可复用性（能否套用到某 </a:t>
            </a:r>
            <a:r>
              <a:rPr lang="en-US" altLang="zh-CN" sz="700" dirty="0"/>
              <a:t>arch </a:t>
            </a:r>
            <a:r>
              <a:rPr lang="zh-CN" altLang="en-US" sz="700" dirty="0"/>
              <a:t>里）。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6483B1-9F4D-4BA9-A09C-11903C80144A}"/>
              </a:ext>
            </a:extLst>
          </p:cNvPr>
          <p:cNvSpPr/>
          <p:nvPr/>
        </p:nvSpPr>
        <p:spPr>
          <a:xfrm>
            <a:off x="3552668" y="-7695"/>
            <a:ext cx="33053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7</a:t>
            </a:r>
            <a:r>
              <a:rPr lang="zh-CN" altLang="en-US" sz="700" dirty="0"/>
              <a:t>：（面向对象）设计与实现（</a:t>
            </a:r>
            <a:r>
              <a:rPr lang="en-US" altLang="zh-CN" sz="700" dirty="0"/>
              <a:t>4 </a:t>
            </a:r>
            <a:r>
              <a:rPr lang="zh-CN" altLang="en-US" sz="700" dirty="0"/>
              <a:t>阶段之一）</a:t>
            </a:r>
            <a:endParaRPr lang="en-US" altLang="zh-CN" sz="700" dirty="0"/>
          </a:p>
          <a:p>
            <a:r>
              <a:rPr lang="zh-CN" altLang="en-US" sz="700" dirty="0"/>
              <a:t>设计包括：理解并定义 上下文 系统与外部的交互，设计体系结构（</a:t>
            </a:r>
            <a:r>
              <a:rPr lang="en-US" altLang="zh-CN" sz="700" dirty="0"/>
              <a:t>6 </a:t>
            </a:r>
            <a:r>
              <a:rPr lang="zh-CN" altLang="en-US" sz="700" dirty="0"/>
              <a:t>的模式），识别系统中的主要对象类，开发设计模型（结构模型 类 </a:t>
            </a:r>
            <a:r>
              <a:rPr lang="en-US" altLang="zh-CN" sz="700" dirty="0"/>
              <a:t>+ </a:t>
            </a:r>
            <a:r>
              <a:rPr lang="zh-CN" altLang="en-US" sz="700" dirty="0"/>
              <a:t>动态模型 交互 状态），刻画接口（对象</a:t>
            </a:r>
            <a:r>
              <a:rPr lang="en-US" altLang="zh-CN" sz="700" dirty="0"/>
              <a:t>/</a:t>
            </a:r>
            <a:r>
              <a:rPr lang="zh-CN" altLang="en-US" sz="700" dirty="0"/>
              <a:t>服务的 </a:t>
            </a:r>
            <a:r>
              <a:rPr lang="en-US" altLang="zh-CN" sz="700" dirty="0"/>
              <a:t>signature</a:t>
            </a:r>
            <a:r>
              <a:rPr lang="zh-CN" altLang="en-US" sz="700" dirty="0"/>
              <a:t>签名（函数形式）和语义）。</a:t>
            </a:r>
            <a:endParaRPr lang="en-US" altLang="zh-CN" sz="700" dirty="0"/>
          </a:p>
          <a:p>
            <a:r>
              <a:rPr lang="zh-CN" altLang="en-US" sz="700" dirty="0"/>
              <a:t>复用：尽可能多利用已有 抽象（软件设计知识）对象（库中的）构件 系统级。</a:t>
            </a:r>
          </a:p>
          <a:p>
            <a:r>
              <a:rPr lang="zh-CN" altLang="en-US" sz="700" dirty="0"/>
              <a:t>宿主机</a:t>
            </a:r>
            <a:r>
              <a:rPr lang="en-US" altLang="zh-CN" sz="700" dirty="0"/>
              <a:t>-</a:t>
            </a:r>
            <a:r>
              <a:rPr lang="zh-CN" altLang="en-US" sz="700" dirty="0"/>
              <a:t>目标机开发：在一个平台开发 另运行，测试 移动到执行平台 </a:t>
            </a:r>
            <a:r>
              <a:rPr lang="en-US" altLang="zh-CN" sz="700" dirty="0"/>
              <a:t>/ </a:t>
            </a:r>
            <a:r>
              <a:rPr lang="zh-CN" altLang="en-US" sz="700" dirty="0"/>
              <a:t>用模拟器。</a:t>
            </a:r>
          </a:p>
          <a:p>
            <a:r>
              <a:rPr lang="en-US" altLang="zh-CN" sz="700" dirty="0"/>
              <a:t>IDE</a:t>
            </a:r>
            <a:r>
              <a:rPr lang="zh-CN" altLang="en-US" sz="700" dirty="0"/>
              <a:t>：提供开发环境的应用程序，包括 代码编辑器 编译器 调试器 </a:t>
            </a:r>
            <a:r>
              <a:rPr lang="en-US" altLang="zh-CN" sz="700" dirty="0"/>
              <a:t>GUI</a:t>
            </a:r>
            <a:r>
              <a:rPr lang="zh-CN" altLang="en-US" sz="700" dirty="0"/>
              <a:t>，集成了 代码编写 分析 编译 调试功能。开源是↓软件开发方法</a:t>
            </a:r>
          </a:p>
          <a:p>
            <a:r>
              <a:rPr lang="zh-CN" altLang="en-US" sz="700" dirty="0"/>
              <a:t>开源：公开源代码 </a:t>
            </a:r>
            <a:r>
              <a:rPr lang="en-US" altLang="zh-CN" sz="700" dirty="0"/>
              <a:t>+ </a:t>
            </a:r>
            <a:r>
              <a:rPr lang="zh-CN" altLang="en-US" sz="700" dirty="0"/>
              <a:t>邀请志愿者参加开发过程。便宜 稳定（用户自愿修复 </a:t>
            </a:r>
            <a:r>
              <a:rPr lang="en-US" altLang="zh-CN" sz="700" dirty="0"/>
              <a:t>bug</a:t>
            </a:r>
            <a:r>
              <a:rPr lang="zh-CN" altLang="en-US" sz="700" dirty="0"/>
              <a:t>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9EB1CF-5E6C-4B4D-A363-A325EF409C9F}"/>
              </a:ext>
            </a:extLst>
          </p:cNvPr>
          <p:cNvSpPr/>
          <p:nvPr/>
        </p:nvSpPr>
        <p:spPr>
          <a:xfrm>
            <a:off x="3607699" y="4994712"/>
            <a:ext cx="330533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25</a:t>
            </a:r>
            <a:r>
              <a:rPr lang="zh-CN" altLang="en-US" sz="700" dirty="0"/>
              <a:t>：配置管理</a:t>
            </a:r>
            <a:endParaRPr lang="en-US" altLang="zh-CN" sz="700" dirty="0"/>
          </a:p>
          <a:p>
            <a:r>
              <a:rPr lang="zh-CN" altLang="en-US" sz="700" dirty="0"/>
              <a:t>配置管理的活动：版本管理（持续跟踪 构件 系统版本，确保变更不相互影响），系统构建（程序构建 数据 库 编译链接 → 可执行系统），变更管理（</a:t>
            </a:r>
            <a:r>
              <a:rPr lang="en-US" altLang="zh-CN" sz="700" dirty="0"/>
              <a:t>CRF change request form </a:t>
            </a:r>
            <a:r>
              <a:rPr lang="zh-CN" altLang="en-US" sz="700" dirty="0"/>
              <a:t>变更请求表），发布管理（准备</a:t>
            </a:r>
            <a:r>
              <a:rPr lang="en-US" altLang="zh-CN" sz="700" dirty="0"/>
              <a:t>+</a:t>
            </a:r>
            <a:r>
              <a:rPr lang="zh-CN" altLang="en-US" sz="700" dirty="0"/>
              <a:t>持续跟踪 发布版本）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/>
              <a:t>baseline</a:t>
            </a:r>
            <a:r>
              <a:rPr lang="zh-CN" altLang="en-US" sz="700" dirty="0"/>
              <a:t>：一个版本的所有（特定版本）构件。</a:t>
            </a:r>
          </a:p>
          <a:p>
            <a:r>
              <a:rPr lang="zh-CN" altLang="en-US" sz="700" dirty="0"/>
              <a:t>版本控制：识别 存储 控制 对不同版本构件的访问。集中式：单个主 </a:t>
            </a:r>
            <a:r>
              <a:rPr lang="en-US" altLang="zh-CN" sz="700" dirty="0"/>
              <a:t>repo </a:t>
            </a:r>
            <a:r>
              <a:rPr lang="zh-CN" altLang="en-US" sz="700" dirty="0"/>
              <a:t>维护正在开发的 软件构件的 所有版本。分布式：多个 </a:t>
            </a:r>
            <a:r>
              <a:rPr lang="en-US" altLang="zh-CN" sz="700" dirty="0"/>
              <a:t>repo </a:t>
            </a:r>
            <a:r>
              <a:rPr lang="zh-CN" altLang="en-US" sz="700" dirty="0"/>
              <a:t>同时存在，</a:t>
            </a:r>
            <a:r>
              <a:rPr lang="en-US" altLang="zh-CN" sz="700" dirty="0"/>
              <a:t>git</a:t>
            </a:r>
            <a:r>
              <a:rPr lang="zh-CN" altLang="en-US" sz="700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功能：版本</a:t>
            </a:r>
            <a:r>
              <a:rPr lang="en-US" altLang="zh-CN" sz="700" dirty="0"/>
              <a:t>/</a:t>
            </a:r>
            <a:r>
              <a:rPr lang="zh-CN" altLang="en-US" sz="700" dirty="0"/>
              <a:t>发布版本 识别，变更历史记录，独立开发（同时在相同构件工作 不互相影响），项目支持（构件</a:t>
            </a:r>
            <a:r>
              <a:rPr lang="en-US" altLang="zh-CN" sz="700" dirty="0"/>
              <a:t>-</a:t>
            </a:r>
            <a:r>
              <a:rPr lang="zh-CN" altLang="en-US" sz="700" dirty="0"/>
              <a:t>项目 </a:t>
            </a:r>
            <a:r>
              <a:rPr lang="en-US" altLang="zh-CN" sz="700" dirty="0"/>
              <a:t>1n n1</a:t>
            </a:r>
            <a:r>
              <a:rPr lang="zh-CN" altLang="en-US" sz="700" dirty="0"/>
              <a:t>），存储管理（效率 存</a:t>
            </a:r>
            <a:r>
              <a:rPr lang="en-US" altLang="zh-CN" sz="700" dirty="0"/>
              <a:t>diff</a:t>
            </a:r>
            <a:endParaRPr lang="zh-CN" alt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分布式版本控制：</a:t>
            </a:r>
            <a:r>
              <a:rPr lang="en-US" altLang="zh-CN" sz="700" dirty="0"/>
              <a:t>1. </a:t>
            </a:r>
            <a:r>
              <a:rPr lang="zh-CN" altLang="en-US" sz="700" dirty="0"/>
              <a:t>开发者在自己的私有库 变更后 </a:t>
            </a:r>
            <a:r>
              <a:rPr lang="en-US" altLang="zh-CN" sz="700" dirty="0"/>
              <a:t>commit</a:t>
            </a:r>
            <a:r>
              <a:rPr lang="zh-CN" altLang="en-US" sz="700" dirty="0"/>
              <a:t>。</a:t>
            </a:r>
            <a:r>
              <a:rPr lang="en-US" altLang="zh-CN" sz="700" dirty="0"/>
              <a:t>2. </a:t>
            </a:r>
            <a:r>
              <a:rPr lang="zh-CN" altLang="en-US" sz="700" dirty="0"/>
              <a:t>把项目存储库最新版本 </a:t>
            </a:r>
            <a:r>
              <a:rPr lang="en-US" altLang="zh-CN" sz="700" dirty="0"/>
              <a:t>pull </a:t>
            </a:r>
            <a:r>
              <a:rPr lang="zh-CN" altLang="en-US" sz="700" dirty="0"/>
              <a:t>下来 进行合并 单元测试。</a:t>
            </a:r>
            <a:r>
              <a:rPr lang="en-US" altLang="zh-CN" sz="700" dirty="0"/>
              <a:t>3. </a:t>
            </a:r>
            <a:r>
              <a:rPr lang="zh-CN" altLang="en-US" sz="700" dirty="0"/>
              <a:t>把自己的变更版本 </a:t>
            </a:r>
            <a:r>
              <a:rPr lang="en-US" altLang="zh-CN" sz="700" dirty="0"/>
              <a:t>pull request </a:t>
            </a:r>
            <a:r>
              <a:rPr lang="zh-CN" altLang="en-US" sz="700" dirty="0"/>
              <a:t>请求合并。</a:t>
            </a:r>
            <a:r>
              <a:rPr lang="en-US" altLang="zh-CN" sz="700" dirty="0"/>
              <a:t>4. </a:t>
            </a:r>
            <a:r>
              <a:rPr lang="zh-CN" altLang="en-US" sz="700" dirty="0"/>
              <a:t>管理者确认变更可用，</a:t>
            </a:r>
            <a:r>
              <a:rPr lang="en-US" altLang="zh-CN" sz="700" dirty="0"/>
              <a:t>merge pr </a:t>
            </a:r>
            <a:r>
              <a:rPr lang="zh-CN" altLang="en-US" sz="700" dirty="0"/>
              <a:t>→ 新 </a:t>
            </a:r>
            <a:r>
              <a:rPr lang="en-US" altLang="zh-CN" sz="700" dirty="0"/>
              <a:t>baseline</a:t>
            </a:r>
            <a:r>
              <a:rPr lang="zh-CN" altLang="en-US" sz="700" dirty="0"/>
              <a:t>；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优：私有库 是 备份机制，</a:t>
            </a:r>
            <a:r>
              <a:rPr lang="en-US" altLang="zh-CN" sz="700" dirty="0"/>
              <a:t>fetch </a:t>
            </a:r>
            <a:r>
              <a:rPr lang="zh-CN" altLang="en-US" sz="700" dirty="0"/>
              <a:t>代码后允许离线工作，项目支持（开发者可在本地测试整个系统）。</a:t>
            </a:r>
            <a:r>
              <a:rPr lang="en-US" altLang="zh-CN" sz="700" dirty="0"/>
              <a:t>git</a:t>
            </a:r>
            <a:r>
              <a:rPr lang="zh-CN" altLang="en-US" sz="700" dirty="0"/>
              <a:t>：不存增量（</a:t>
            </a:r>
            <a:r>
              <a:rPr lang="en-US" altLang="zh-CN" sz="700" dirty="0"/>
              <a:t>diff</a:t>
            </a:r>
            <a:r>
              <a:rPr lang="zh-CN" altLang="en-US" sz="700" dirty="0"/>
              <a:t>）标准压缩算法</a:t>
            </a:r>
            <a:r>
              <a:rPr lang="en-US" altLang="zh-CN" sz="700" dirty="0"/>
              <a:t>+packfile</a:t>
            </a:r>
            <a:r>
              <a:rPr lang="zh-CN" altLang="en-US" sz="700" dirty="0"/>
              <a:t>。</a:t>
            </a:r>
          </a:p>
          <a:p>
            <a:r>
              <a:rPr lang="zh-CN" altLang="en-US" sz="700" dirty="0"/>
              <a:t>系统构建：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700" dirty="0"/>
              <a:t>3</a:t>
            </a:r>
            <a:r>
              <a:rPr lang="zh-CN" altLang="en-US" sz="700" dirty="0"/>
              <a:t>个构建环境：开发环境，构建服务器（最终可执行版本），目标环境（系统上线的运行环境；大型系统 小电脑带不动大数据库 ∴目标环境不一样）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持续集成：</a:t>
            </a:r>
            <a:r>
              <a:rPr lang="en-US" altLang="zh-CN" sz="700" dirty="0"/>
              <a:t>1. </a:t>
            </a:r>
            <a:r>
              <a:rPr lang="zh-CN" altLang="en-US" sz="700" dirty="0"/>
              <a:t>把 </a:t>
            </a:r>
            <a:r>
              <a:rPr lang="en-US" altLang="zh-CN" sz="700" dirty="0"/>
              <a:t>baseline pull </a:t>
            </a:r>
            <a:r>
              <a:rPr lang="zh-CN" altLang="en-US" sz="700" dirty="0"/>
              <a:t>到我的私有工作空间，</a:t>
            </a:r>
            <a:r>
              <a:rPr lang="en-US" altLang="zh-CN" sz="700" dirty="0"/>
              <a:t>2. </a:t>
            </a:r>
            <a:r>
              <a:rPr lang="zh-CN" altLang="en-US" sz="700" dirty="0"/>
              <a:t>检查 </a:t>
            </a:r>
            <a:r>
              <a:rPr lang="en-US" altLang="zh-CN" sz="700" dirty="0"/>
              <a:t>baseline </a:t>
            </a:r>
            <a:r>
              <a:rPr lang="zh-CN" altLang="en-US" sz="700" dirty="0"/>
              <a:t>能否构建</a:t>
            </a:r>
            <a:r>
              <a:rPr lang="en-US" altLang="zh-CN" sz="700" dirty="0"/>
              <a:t> </a:t>
            </a:r>
            <a:r>
              <a:rPr lang="zh-CN" altLang="en-US" sz="700" dirty="0"/>
              <a:t>且 通过所有自动化测试，</a:t>
            </a:r>
            <a:r>
              <a:rPr lang="en-US" altLang="zh-CN" sz="700" dirty="0"/>
              <a:t>3. </a:t>
            </a:r>
            <a:r>
              <a:rPr lang="zh-CN" altLang="en-US" sz="700" dirty="0"/>
              <a:t>对构建做变更，</a:t>
            </a:r>
            <a:r>
              <a:rPr lang="en-US" altLang="zh-CN" sz="700" dirty="0"/>
              <a:t>4. </a:t>
            </a:r>
            <a:r>
              <a:rPr lang="zh-CN" altLang="en-US" sz="700" dirty="0"/>
              <a:t>在私有空间构</a:t>
            </a:r>
            <a:r>
              <a:rPr lang="en-US" altLang="zh-CN" sz="700" dirty="0"/>
              <a:t>+</a:t>
            </a:r>
            <a:r>
              <a:rPr lang="zh-CN" altLang="en-US" sz="700" dirty="0"/>
              <a:t>测，</a:t>
            </a:r>
            <a:r>
              <a:rPr lang="en-US" altLang="zh-CN" sz="700" dirty="0"/>
              <a:t>5. </a:t>
            </a:r>
            <a:r>
              <a:rPr lang="zh-CN" altLang="en-US" sz="700" dirty="0"/>
              <a:t>检入构建服务器 但不作为新 </a:t>
            </a:r>
            <a:r>
              <a:rPr lang="en-US" altLang="zh-CN" sz="700" dirty="0"/>
              <a:t>baseline</a:t>
            </a:r>
            <a:r>
              <a:rPr lang="zh-CN" altLang="en-US" sz="700" dirty="0"/>
              <a:t>，</a:t>
            </a:r>
            <a:r>
              <a:rPr lang="en-US" altLang="zh-CN" sz="700" dirty="0"/>
              <a:t>6. </a:t>
            </a:r>
            <a:r>
              <a:rPr lang="zh-CN" altLang="en-US" sz="700" dirty="0"/>
              <a:t>在构建服务器上构</a:t>
            </a:r>
            <a:r>
              <a:rPr lang="en-US" altLang="zh-CN" sz="700" dirty="0"/>
              <a:t>+</a:t>
            </a:r>
            <a:r>
              <a:rPr lang="zh-CN" altLang="en-US" sz="700" dirty="0"/>
              <a:t>测，或本地 </a:t>
            </a:r>
            <a:r>
              <a:rPr lang="en-US" altLang="zh-CN" sz="700" dirty="0"/>
              <a:t>pull </a:t>
            </a:r>
            <a:r>
              <a:rPr lang="zh-CN" altLang="en-US" sz="700" dirty="0"/>
              <a:t>最新代码下来 构</a:t>
            </a:r>
            <a:r>
              <a:rPr lang="en-US" altLang="zh-CN" sz="700" dirty="0"/>
              <a:t>+</a:t>
            </a:r>
            <a:r>
              <a:rPr lang="zh-CN" altLang="en-US" sz="700" dirty="0"/>
              <a:t>测，</a:t>
            </a:r>
            <a:r>
              <a:rPr lang="en-US" altLang="zh-CN" sz="700" dirty="0"/>
              <a:t>7. </a:t>
            </a:r>
            <a:r>
              <a:rPr lang="zh-CN" altLang="en-US" sz="700" dirty="0"/>
              <a:t>成功了即可作为新 </a:t>
            </a:r>
            <a:r>
              <a:rPr lang="en-US" altLang="zh-CN" sz="700" dirty="0"/>
              <a:t>baseline</a:t>
            </a:r>
            <a:r>
              <a:rPr lang="zh-CN" altLang="en-US" sz="700" dirty="0"/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优点：尽快发现修复 不同开发者交互引起的问题；可行性问题：系统庞大 </a:t>
            </a:r>
            <a:r>
              <a:rPr lang="en-US" altLang="zh-CN" sz="700" dirty="0"/>
              <a:t>build </a:t>
            </a:r>
            <a:r>
              <a:rPr lang="zh-CN" altLang="en-US" sz="700" dirty="0"/>
              <a:t>太耗时，开发 </a:t>
            </a:r>
            <a:r>
              <a:rPr lang="en-US" altLang="zh-CN" sz="700" dirty="0"/>
              <a:t>/ </a:t>
            </a:r>
            <a:r>
              <a:rPr lang="zh-CN" altLang="en-US" sz="700" dirty="0"/>
              <a:t>目标平台可能不一样。编译（源代码 → 目标代码 如果没改就不用重新编译 因此需要不同版本一一对应）时间戳 </a:t>
            </a:r>
            <a:r>
              <a:rPr lang="en-US" altLang="zh-CN" sz="700" dirty="0"/>
              <a:t>/ </a:t>
            </a:r>
            <a:r>
              <a:rPr lang="zh-CN" altLang="en-US" sz="700" dirty="0"/>
              <a:t>校验和。</a:t>
            </a:r>
            <a:endParaRPr lang="en-US" altLang="zh-CN" sz="700" dirty="0"/>
          </a:p>
          <a:p>
            <a:r>
              <a:rPr lang="zh-CN" altLang="en-US" sz="700" dirty="0"/>
              <a:t>软件发布管理：发布版本包括：配置文件（应该如何配置），数据文件，安装程序，电子和书面文档，包装 相关宣传。（广告 市场策略）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5A028D-4A4F-41EF-8CAD-925925BF59E8}"/>
              </a:ext>
            </a:extLst>
          </p:cNvPr>
          <p:cNvSpPr/>
          <p:nvPr/>
        </p:nvSpPr>
        <p:spPr>
          <a:xfrm>
            <a:off x="3552667" y="1054134"/>
            <a:ext cx="3305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22 </a:t>
            </a:r>
            <a:r>
              <a:rPr lang="zh-CN" altLang="en-US" sz="700" dirty="0"/>
              <a:t>项目管理：</a:t>
            </a:r>
          </a:p>
          <a:p>
            <a:r>
              <a:rPr lang="zh-CN" altLang="en-US" sz="700" dirty="0"/>
              <a:t>难点：与其他工程管理有明显区别：软件产品是无形的；项目可能 很独特 有创新，无实在的经验来借鉴；软件过程没有传统工程过程那么成熟。</a:t>
            </a:r>
          </a:p>
          <a:p>
            <a:r>
              <a:rPr lang="zh-CN" altLang="en-US" sz="700" dirty="0"/>
              <a:t>基础活动：项目计划 风险管理 人员管理 工作报告 编写建议书 </a:t>
            </a:r>
            <a:r>
              <a:rPr lang="en-US" altLang="zh-CN" sz="700" dirty="0"/>
              <a:t>proposal</a:t>
            </a:r>
            <a:r>
              <a:rPr lang="zh-CN" altLang="en-US" sz="700" dirty="0"/>
              <a:t>。</a:t>
            </a:r>
          </a:p>
          <a:p>
            <a:r>
              <a:rPr lang="zh-CN" altLang="en-US" sz="700" dirty="0"/>
              <a:t>风险管理：识别 评估 重大的项目风险，从而判断 这些风险发生的可能性 后果的严重程度。对很有可能发生 并有潜在严重性的风险，应制订 规避 管理 解决 的计划，包括 对风险发生的分析 当风险发生时的应对措施。</a:t>
            </a:r>
          </a:p>
          <a:p>
            <a:r>
              <a:rPr lang="zh-CN" altLang="en-US" sz="700" dirty="0"/>
              <a:t>人员管理：为项目选择正确的 人员 组织团队 工作环境，以求尽可能高效地工作。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8F837F-694E-4C85-B7CC-87BEC334A28B}"/>
              </a:ext>
            </a:extLst>
          </p:cNvPr>
          <p:cNvSpPr/>
          <p:nvPr/>
        </p:nvSpPr>
        <p:spPr>
          <a:xfrm>
            <a:off x="3607696" y="2963387"/>
            <a:ext cx="33053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24 </a:t>
            </a:r>
            <a:r>
              <a:rPr lang="zh-CN" altLang="en-US" sz="700" dirty="0"/>
              <a:t>质量管理：</a:t>
            </a:r>
          </a:p>
          <a:p>
            <a:r>
              <a:rPr lang="zh-CN" altLang="en-US" sz="700" dirty="0"/>
              <a:t>质量管理过程：标准和规程 </a:t>
            </a:r>
            <a:r>
              <a:rPr lang="en-US" altLang="zh-CN" sz="700" dirty="0"/>
              <a:t>procedures </a:t>
            </a:r>
            <a:r>
              <a:rPr lang="zh-CN" altLang="en-US" sz="700" dirty="0"/>
              <a:t>→ 质量规划 →（重复）质量评审报告。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质量保证 </a:t>
            </a:r>
            <a:r>
              <a:rPr lang="en-US" altLang="zh-CN" sz="700" dirty="0"/>
              <a:t>assurance</a:t>
            </a:r>
            <a:r>
              <a:rPr lang="zh-CN" altLang="en-US" sz="700" dirty="0"/>
              <a:t>：对生产高质量产品的 过程 标准 的定义，把质量过程引入开发过程。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质量控制：应用质量过程，淘汰没达到要求的产品。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属性：安全 可靠 健壮 模块化 效率 可移植 可复用 可理解 可测试 复杂度。</a:t>
            </a:r>
          </a:p>
          <a:p>
            <a:r>
              <a:rPr lang="zh-CN" altLang="en-US" sz="700" dirty="0"/>
              <a:t>质量规划 的结构：</a:t>
            </a:r>
            <a:endParaRPr lang="en-US" altLang="zh-CN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产品介绍：产品 目标市场 质量预期；产品计划：严格发表日期 责任 销售 售后服务计划；过程描述：开发</a:t>
            </a:r>
            <a:r>
              <a:rPr lang="en-US" altLang="zh-CN" sz="700" dirty="0"/>
              <a:t>/</a:t>
            </a:r>
            <a:r>
              <a:rPr lang="zh-CN" altLang="en-US" sz="700" dirty="0"/>
              <a:t>管理 中的 过程 标准；质量目标：包括 识别 判定 关键质量属性；风险 风险管理：影响质量的主要风险 应对措施。</a:t>
            </a:r>
          </a:p>
          <a:p>
            <a:r>
              <a:rPr lang="zh-CN" altLang="en-US" sz="700" dirty="0"/>
              <a:t>质量标准：产品 </a:t>
            </a:r>
            <a:r>
              <a:rPr lang="en-US" altLang="zh-CN" sz="700" dirty="0"/>
              <a:t>/ </a:t>
            </a:r>
            <a:r>
              <a:rPr lang="zh-CN" altLang="en-US" sz="700" dirty="0"/>
              <a:t>过程标准。</a:t>
            </a:r>
            <a:r>
              <a:rPr lang="en-US" altLang="zh-CN" sz="700" dirty="0"/>
              <a:t>ISO 9001 </a:t>
            </a:r>
            <a:r>
              <a:rPr lang="zh-CN" altLang="en-US" sz="700" dirty="0"/>
              <a:t>开发标准的框架，</a:t>
            </a:r>
            <a:r>
              <a:rPr lang="en-US" altLang="zh-CN" sz="700" dirty="0"/>
              <a:t>9</a:t>
            </a:r>
            <a:r>
              <a:rPr lang="zh-CN" altLang="en-US" sz="700" dirty="0"/>
              <a:t>个核心过程 不充分。</a:t>
            </a:r>
          </a:p>
          <a:p>
            <a:r>
              <a:rPr lang="zh-CN" altLang="en-US" sz="700" dirty="0"/>
              <a:t>评审 </a:t>
            </a:r>
            <a:r>
              <a:rPr lang="en-US" altLang="zh-CN" sz="700" dirty="0"/>
              <a:t>review </a:t>
            </a:r>
            <a:r>
              <a:rPr lang="zh-CN" altLang="en-US" sz="700" dirty="0"/>
              <a:t>审查 </a:t>
            </a:r>
            <a:r>
              <a:rPr lang="en-US" altLang="zh-CN" sz="700" dirty="0"/>
              <a:t>inspection</a:t>
            </a:r>
            <a:r>
              <a:rPr lang="zh-CN" altLang="en-US" sz="700" dirty="0"/>
              <a:t>：质量保证活动，</a:t>
            </a:r>
            <a:r>
              <a:rPr lang="en-US" altLang="zh-CN" sz="700" dirty="0"/>
              <a:t>V&amp;V</a:t>
            </a:r>
            <a:r>
              <a:rPr lang="zh-CN" altLang="en-US" sz="700" dirty="0"/>
              <a:t>。程序审查（同行评审）。</a:t>
            </a:r>
          </a:p>
          <a:p>
            <a:r>
              <a:rPr lang="en-US" altLang="zh-CN" sz="700" dirty="0"/>
              <a:t>agile </a:t>
            </a:r>
            <a:r>
              <a:rPr lang="zh-CN" altLang="en-US" sz="700" dirty="0"/>
              <a:t>的质量管理：非正式，反对基于标准的官僚成本，依赖 质量文化 责任感。</a:t>
            </a:r>
          </a:p>
          <a:p>
            <a:r>
              <a:rPr lang="zh-CN" altLang="en-US" sz="700" dirty="0"/>
              <a:t>软件度量 </a:t>
            </a:r>
            <a:r>
              <a:rPr lang="en-US" altLang="zh-CN" sz="700" dirty="0"/>
              <a:t>measurement </a:t>
            </a:r>
            <a:r>
              <a:rPr lang="zh-CN" altLang="en-US" sz="700" dirty="0"/>
              <a:t>量度 </a:t>
            </a:r>
            <a:r>
              <a:rPr lang="en-US" altLang="zh-CN" sz="700" dirty="0"/>
              <a:t>metric</a:t>
            </a:r>
            <a:r>
              <a:rPr lang="zh-CN" altLang="en-US" sz="700" dirty="0"/>
              <a:t>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分类：控制量度（过程管理）预测量度（软件本身）；产品量度（软件系统内部属性）动态（执行中）静态（设计 程序 文档，代码长度 环路复杂度 条件嵌套深度 文档雾指数）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/>
              <a:t>构件分析：</a:t>
            </a:r>
            <a:r>
              <a:rPr lang="en-US" altLang="zh-CN" sz="700" dirty="0"/>
              <a:t>check </a:t>
            </a:r>
            <a:r>
              <a:rPr lang="zh-CN" altLang="en-US" sz="700" dirty="0"/>
              <a:t>构件量度是否符合标准，识别异常度量，分析异常构件。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A9D9E2-38E0-4AF6-BA7A-3013A6676319}"/>
              </a:ext>
            </a:extLst>
          </p:cNvPr>
          <p:cNvSpPr/>
          <p:nvPr/>
        </p:nvSpPr>
        <p:spPr>
          <a:xfrm>
            <a:off x="3552832" y="2009280"/>
            <a:ext cx="3305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23 </a:t>
            </a:r>
            <a:r>
              <a:rPr lang="zh-CN" altLang="en-US" sz="700" dirty="0"/>
              <a:t>项目计划 软件规模：</a:t>
            </a:r>
            <a:endParaRPr lang="en-US" altLang="zh-CN" sz="700" dirty="0"/>
          </a:p>
          <a:p>
            <a:r>
              <a:rPr lang="zh-CN" altLang="en-US" sz="700" dirty="0"/>
              <a:t>计划驱动的开发：给开发过程制定详细计划，包含 可用资源的分配 工作分解 进度安排。补充计划：配置管理 部署 维护 质量 确认。</a:t>
            </a:r>
          </a:p>
          <a:p>
            <a:r>
              <a:rPr lang="zh-CN" altLang="en-US" sz="700" dirty="0"/>
              <a:t>项目进度安排：决定如何组织项目工作，分割成单独的任务，何时 如何完成，时间 成本 人员。识别活动 识别依赖关系 估计所需资源 分配人员 画条形图。</a:t>
            </a:r>
          </a:p>
          <a:p>
            <a:r>
              <a:rPr lang="zh-CN" altLang="en-US" sz="700" dirty="0"/>
              <a:t>敏捷项目计划：计划游戏。</a:t>
            </a:r>
          </a:p>
          <a:p>
            <a:r>
              <a:rPr lang="zh-CN" altLang="en-US" sz="700" dirty="0"/>
              <a:t>软件工作量成本估算 </a:t>
            </a:r>
            <a:r>
              <a:rPr lang="en-US" altLang="zh-CN" sz="700" dirty="0"/>
              <a:t>COCOMO</a:t>
            </a:r>
            <a:r>
              <a:rPr lang="zh-CN" altLang="en-US" sz="700" dirty="0"/>
              <a:t>：应用组装</a:t>
            </a:r>
            <a:r>
              <a:rPr lang="en-US" altLang="zh-CN" sz="700" dirty="0"/>
              <a:t>(app Composition)</a:t>
            </a:r>
            <a:r>
              <a:rPr lang="zh-CN" altLang="en-US" sz="700" dirty="0"/>
              <a:t>，早期设计</a:t>
            </a:r>
            <a:r>
              <a:rPr lang="en-US" altLang="zh-CN" sz="700" dirty="0"/>
              <a:t>(early design)</a:t>
            </a:r>
            <a:r>
              <a:rPr lang="zh-CN" altLang="en-US" sz="700" dirty="0"/>
              <a:t>，复用，后体系结构</a:t>
            </a:r>
            <a:r>
              <a:rPr lang="en-US" altLang="zh-CN" sz="700" dirty="0"/>
              <a:t>(post archi)</a:t>
            </a:r>
            <a:endParaRPr lang="zh-CN" altLang="en-US" sz="7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204349-D8B3-459B-8E82-F1763A71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364" y="7836654"/>
            <a:ext cx="1885129" cy="10822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380667E-9C34-42A1-A2EA-4E58529788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7696" y="7825248"/>
            <a:ext cx="1885128" cy="11912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4239601-2B9C-4FDE-B278-8437BDD5A1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2667" y="9004283"/>
            <a:ext cx="1674665" cy="7920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4B7FDC4-A015-469E-9E06-52B9069EA4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9519" y="9010144"/>
            <a:ext cx="1808481" cy="8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6EE0F5-1B03-4C3D-8D11-A381D16ED6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48" y="2324682"/>
            <a:ext cx="2056304" cy="5990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7A13A-3241-4FBF-A90C-33FE7CD2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317" y="0"/>
            <a:ext cx="2253402" cy="148912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C5808E-C48D-42AF-8364-E8CF5055F185}"/>
              </a:ext>
            </a:extLst>
          </p:cNvPr>
          <p:cNvGrpSpPr/>
          <p:nvPr/>
        </p:nvGrpSpPr>
        <p:grpSpPr>
          <a:xfrm>
            <a:off x="0" y="0"/>
            <a:ext cx="2329788" cy="1507074"/>
            <a:chOff x="523875" y="-295131"/>
            <a:chExt cx="5833400" cy="377346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8501955-A36C-4256-BDBF-D8938D2C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875" y="-295131"/>
              <a:ext cx="5810250" cy="128587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A395CA6-3332-4BA2-954C-99300247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025" y="1058601"/>
              <a:ext cx="5810250" cy="241973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397DA00-B647-405D-A98F-85B8BE98F716}"/>
              </a:ext>
            </a:extLst>
          </p:cNvPr>
          <p:cNvGrpSpPr/>
          <p:nvPr/>
        </p:nvGrpSpPr>
        <p:grpSpPr>
          <a:xfrm>
            <a:off x="-2706" y="2910433"/>
            <a:ext cx="2296480" cy="565610"/>
            <a:chOff x="944880" y="4739289"/>
            <a:chExt cx="5346382" cy="132484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D17F3E7-FCC9-4090-B51B-807E32D0D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2944" y="4739289"/>
              <a:ext cx="3772227" cy="38103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BCC69C1-C7ED-49CF-AF37-93E3B52BC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4880" y="5078666"/>
              <a:ext cx="5346382" cy="985472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A4AEEC-F16C-4AA6-A03A-55ADFC5F7452}"/>
              </a:ext>
            </a:extLst>
          </p:cNvPr>
          <p:cNvGrpSpPr/>
          <p:nvPr/>
        </p:nvGrpSpPr>
        <p:grpSpPr>
          <a:xfrm>
            <a:off x="-2706" y="3489982"/>
            <a:ext cx="2314741" cy="2062520"/>
            <a:chOff x="0" y="3323688"/>
            <a:chExt cx="6858000" cy="61107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6667F68-F60D-4FC0-B97A-271F8880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323688"/>
              <a:ext cx="6858000" cy="409797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DCE507E-2159-4A16-B114-CC431DF20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7379724"/>
              <a:ext cx="6858000" cy="2054696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9DE8B87-FB90-438C-BEEC-C2687BB3A9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706" y="5558598"/>
            <a:ext cx="2135012" cy="2220768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AC5CFAEE-7175-482B-8BD0-91BDE474114E}"/>
              </a:ext>
            </a:extLst>
          </p:cNvPr>
          <p:cNvGrpSpPr/>
          <p:nvPr/>
        </p:nvGrpSpPr>
        <p:grpSpPr>
          <a:xfrm>
            <a:off x="-2706" y="7767174"/>
            <a:ext cx="2154276" cy="2137657"/>
            <a:chOff x="1567808" y="6925019"/>
            <a:chExt cx="4617158" cy="458153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2B7B526-1C5E-407B-8997-C9DB6669E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67808" y="7207134"/>
              <a:ext cx="4407179" cy="429942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15097B8-6BF1-4839-A103-44227E64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90135" y="6925019"/>
              <a:ext cx="4594831" cy="269923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749BA2-134D-43F0-923D-268A4D30A0FE}"/>
              </a:ext>
            </a:extLst>
          </p:cNvPr>
          <p:cNvGrpSpPr/>
          <p:nvPr/>
        </p:nvGrpSpPr>
        <p:grpSpPr>
          <a:xfrm>
            <a:off x="2200656" y="4437906"/>
            <a:ext cx="2205741" cy="5465065"/>
            <a:chOff x="3148550" y="5815381"/>
            <a:chExt cx="1829850" cy="453373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0F7465C-ED20-4A60-97A3-EEDFD3B31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55886" y="7752553"/>
              <a:ext cx="1822514" cy="163612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FCEA194-EDC4-43B7-B14D-EB50C783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3195" y="9388673"/>
              <a:ext cx="1755205" cy="96044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533D946-6F89-4B92-8C65-CFACEBCC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48550" y="5815381"/>
              <a:ext cx="1809569" cy="1949364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C24C153-1C4F-4D03-829F-FE55A8D9B2F7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1" y="1477689"/>
            <a:ext cx="1906433" cy="985731"/>
          </a:xfrm>
          <a:prstGeom prst="rect">
            <a:avLst/>
          </a:prstGeom>
        </p:spPr>
      </p:pic>
      <p:pic>
        <p:nvPicPr>
          <p:cNvPr id="1026" name="Picture 2" descr="https://img-blog.csdnimg.cn/d0cf7864dffb44d3a0ceda135cfb12a6.png?x-oss-process=image/watermark,type_d3F5LXplbmhlaQ,shadow_50,text_Q1NETiBA5Luj56CB5pWy5LiK5aSpLi4u,size_20,color_FFFFFF,t_70,g_se,x_16">
            <a:extLst>
              <a:ext uri="{FF2B5EF4-FFF2-40B4-BE49-F238E27FC236}">
                <a16:creationId xmlns:a16="http://schemas.microsoft.com/office/drawing/2014/main" id="{20CC48A9-44F4-4589-B822-0477BA8B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27" y="4293562"/>
            <a:ext cx="2476906" cy="16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34ADFD01-00C8-44F9-BEE3-C8F41BCDD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2302" r="7851" b="1836"/>
          <a:stretch/>
        </p:blipFill>
        <p:spPr bwMode="auto">
          <a:xfrm>
            <a:off x="2363733" y="1331396"/>
            <a:ext cx="4390420" cy="24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675FF96-8B88-4F8F-9693-FD289B1615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90813" y="5973524"/>
            <a:ext cx="2476906" cy="12868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E51F267-E416-4CD2-9BF3-C78F6B6904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04388" y="-12436"/>
            <a:ext cx="2216179" cy="1372775"/>
          </a:xfrm>
          <a:prstGeom prst="rect">
            <a:avLst/>
          </a:prstGeom>
        </p:spPr>
      </p:pic>
      <p:pic>
        <p:nvPicPr>
          <p:cNvPr id="1030" name="Picture 6" descr="https://img-blog.csdnimg.cn/0931f274f481429784b845caed3e3c3c.png?x-oss-process=image/watermark,type_d3F5LXplbmhlaQ,shadow_50,text_Q1NETiBAY2hscw==,size_20,color_FFFFFF,t_70,g_se,x_16">
            <a:extLst>
              <a:ext uri="{FF2B5EF4-FFF2-40B4-BE49-F238E27FC236}">
                <a16:creationId xmlns:a16="http://schemas.microsoft.com/office/drawing/2014/main" id="{5DC14B1C-B013-41D8-8A40-4F27CEDA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73" y="7260325"/>
            <a:ext cx="2163415" cy="264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06F3966-BB51-4B9C-AC0E-C9D366E3299E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6264" y="3681360"/>
            <a:ext cx="2728232" cy="89220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B6E8583-BEBA-451A-AC12-A1F39F7A43B8}"/>
              </a:ext>
            </a:extLst>
          </p:cNvPr>
          <p:cNvSpPr/>
          <p:nvPr/>
        </p:nvSpPr>
        <p:spPr>
          <a:xfrm>
            <a:off x="4852529" y="3779327"/>
            <a:ext cx="2027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" dirty="0"/>
              <a:t>参与者、数据，起因（激励）经过（描述）结果（响应）</a:t>
            </a:r>
            <a:endParaRPr lang="en-US" altLang="zh-CN" sz="600" dirty="0"/>
          </a:p>
          <a:p>
            <a:r>
              <a:rPr lang="zh-CN" altLang="en-US" sz="600" dirty="0"/>
              <a:t>状态文档：状态 </a:t>
            </a:r>
            <a:r>
              <a:rPr lang="en-US" altLang="zh-CN" sz="600" dirty="0"/>
              <a:t>+ </a:t>
            </a:r>
            <a:r>
              <a:rPr lang="zh-CN" altLang="en-US" sz="600" dirty="0"/>
              <a:t>状态转换</a:t>
            </a:r>
          </a:p>
        </p:txBody>
      </p:sp>
    </p:spTree>
    <p:extLst>
      <p:ext uri="{BB962C8B-B14F-4D97-AF65-F5344CB8AC3E}">
        <p14:creationId xmlns:p14="http://schemas.microsoft.com/office/powerpoint/2010/main" val="137114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2647</Words>
  <Application>Microsoft Office PowerPoint</Application>
  <PresentationFormat>A4 纸张(210x297 毫米)</PresentationFormat>
  <Paragraphs>105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51</cp:revision>
  <dcterms:created xsi:type="dcterms:W3CDTF">2022-06-19T02:41:35Z</dcterms:created>
  <dcterms:modified xsi:type="dcterms:W3CDTF">2022-06-23T05:30:01Z</dcterms:modified>
</cp:coreProperties>
</file>