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5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CC"/>
    <a:srgbClr val="99FF99"/>
    <a:srgbClr val="FF7C8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021B-AC54-4038-9678-5A591E1C7A86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123D2-1356-42B6-99C3-0A7D651FB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5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123D2-1356-42B6-99C3-0A7D651FB2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7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45180-BE81-4362-B28E-62753235B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0FFD34-7CEE-4C0C-87FB-54DB9BD7A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1C629-14BE-444B-867B-FFF82DC1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EF91-3B76-4CBD-9561-2420C5DCE52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16B98-CD44-4D0A-A55A-266F780F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4FD01-349E-49A6-ABDD-EBA0F939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DC2-8870-42BF-9082-C84583DD0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7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CB793-6584-4E25-BF91-BF783C2D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81BA2-996C-4415-AAC0-FC26A0C6B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6929D-8CD3-4143-A63C-89AEC287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EF91-3B76-4CBD-9561-2420C5DCE52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9D691-B357-4E9B-995E-8E01FB5C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CA493-4343-41ED-AE52-C1B76D93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DC2-8870-42BF-9082-C84583DD0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0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5E3E76-6B1E-4BF4-80CD-B7C14D9C5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8B2F11-3B9D-4A0D-8235-699DFF877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A641B-FC04-4183-9B17-D72196C5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EF91-3B76-4CBD-9561-2420C5DCE52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22DEA-4722-40B4-AF51-5B4F5785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4B2A4-D85A-4409-88A8-591D1AC7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DC2-8870-42BF-9082-C84583DD0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57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9BC2F-F66A-4986-8623-680DEA10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1D682-77B9-4BB2-9F1B-38A42F710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921F6-75C9-4864-91ED-DE1D3E70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EF91-3B76-4CBD-9561-2420C5DCE52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F99EE-B0CF-4E6C-B609-5D9366D7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E2ADF-50F0-4AAF-A846-11D62BB1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DC2-8870-42BF-9082-C84583DD0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9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08640-1D52-4A2B-A3C1-FFF1954A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69AC1-A112-4F98-8FDA-71AC950A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D04AA-C340-44F7-BDB1-995DB55F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EF91-3B76-4CBD-9561-2420C5DCE52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BFF83-F725-4EB1-B9A4-33F73B62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7FF46-DD12-45B6-A7C9-A2D3CB26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DC2-8870-42BF-9082-C84583DD0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0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0E93D-F359-4120-8D38-66BE2758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21895-0DBE-4050-AFD9-ACB004D69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6F6A0-ED7F-4355-9C4A-F3F84E3BB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B16E40-75C6-4255-A349-4E5120C3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EF91-3B76-4CBD-9561-2420C5DCE52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DAC92C-6814-4E06-BCF0-CF5543EF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FEEEC9-3F64-4D3C-A4B2-DFE068EA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DC2-8870-42BF-9082-C84583DD0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4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C0362-3558-4B82-B903-98A6EADA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0C5DE0-C676-4F22-B1E6-B13D530D1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7752F1-5A32-4F5C-AF50-410B7530E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9AFD66-4800-4C3E-B326-B4728CC37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05973A-475B-4C92-8454-78EE62F5B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05A42-0198-4C4A-9FDD-CBA1655D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EF91-3B76-4CBD-9561-2420C5DCE52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70C4EF-0C1F-4D79-8658-7C2C894A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169D9D-A041-49D1-8674-8ED8A4E8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DC2-8870-42BF-9082-C84583DD0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1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7A3A2-F3D7-4A67-A71A-EF44633F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7F51EB-1B68-453B-BE3E-34E072E3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EF91-3B76-4CBD-9561-2420C5DCE52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8C1951-BB80-40DB-BC46-2A83C7C0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761AD3-14D2-40C8-A179-1B007EB3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DC2-8870-42BF-9082-C84583DD0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0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3F8F0D-3067-4580-91D3-85E12622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EF91-3B76-4CBD-9561-2420C5DCE52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257D6B-8A1F-438E-9A31-DE271718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48DA14-45E3-407B-A571-DB323D2D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DC2-8870-42BF-9082-C84583DD0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9A6D4-AEFE-468F-9858-74E54F20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06ABC-7FB5-4B22-9AC4-2400E7E2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A6008C-DD9B-45EB-B97D-183BEC6D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CAAA5B-E2A7-43C4-A32F-442FF20A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EF91-3B76-4CBD-9561-2420C5DCE52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8CDD5-60B2-4FE2-B042-CAAD6710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E0EEB-BFA1-43F1-B238-ACE5C74C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DC2-8870-42BF-9082-C84583DD0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0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61FD9-609D-4996-B377-BDA74F2A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82D45F-BA49-4508-8674-004D9F3A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D892A9-9324-4C5C-B984-8C66AD3C0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544DB-E158-45E4-8DA2-8C2614D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EF91-3B76-4CBD-9561-2420C5DCE52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A6B10-836B-49E7-A8DA-2E1CB366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88E6FF-8DCA-40BF-8B12-DA44EA8F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FDC2-8870-42BF-9082-C84583DD0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3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AF2476-F4A7-43D9-9171-35AF0340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376103-F2F4-4EE4-AF19-C6279961E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8B5CD-641A-475A-81BF-5C2760E36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3EF91-3B76-4CBD-9561-2420C5DCE52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D8AA0-E31B-497E-A4E9-F2AAFD697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DD6FB-9F69-4C4D-B2DB-290F2F2B2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FDC2-8870-42BF-9082-C84583DD0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4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lloCorgi/InputFix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99065-4D71-4228-81B7-60676721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9621"/>
            <a:ext cx="9144000" cy="1809500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+mn-lt"/>
              </a:rPr>
              <a:t>InFix</a:t>
            </a:r>
            <a:r>
              <a:rPr lang="en-US" altLang="zh-CN" dirty="0">
                <a:latin typeface="+mn-lt"/>
              </a:rPr>
              <a:t>: Automatically Repairing Novice Program Inputs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7E799B-2369-4F31-A49D-C38AACB0B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5895" y="4059822"/>
            <a:ext cx="7700210" cy="1655762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Madeline Endres; Georgios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Sakkas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Benjamin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Cosman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Ranjit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Jhala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Westley Weimer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ASE (IEEE/ACM International Conference on Automated Software Engineering, </a:t>
            </a:r>
            <a:r>
              <a:rPr lang="en-US" altLang="zh-CN" b="1" dirty="0"/>
              <a:t>CCF-A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1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D4CC2BE-8CB4-4D26-8778-A9A7938D29C3}"/>
              </a:ext>
            </a:extLst>
          </p:cNvPr>
          <p:cNvSpPr/>
          <p:nvPr/>
        </p:nvSpPr>
        <p:spPr>
          <a:xfrm>
            <a:off x="2262867" y="2921168"/>
            <a:ext cx="766626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Thanks for listening </a:t>
            </a:r>
            <a:r>
              <a:rPr lang="en-US" altLang="zh-CN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sym typeface="Wingdings" panose="05000000000000000000" pitchFamily="2" charset="2"/>
              </a:rPr>
              <a:t></a:t>
            </a:r>
            <a:endParaRPr lang="zh-CN" altLang="en-US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279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F8673-183A-4604-8ABC-F3BBFC59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Background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4DB96-9B38-466F-8325-7A1C2CEC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996"/>
          </a:xfrm>
        </p:spPr>
        <p:txBody>
          <a:bodyPr>
            <a:normAutofit/>
          </a:bodyPr>
          <a:lstStyle/>
          <a:p>
            <a:r>
              <a:rPr lang="en-US" altLang="zh-CN" dirty="0"/>
              <a:t>Focus on repairing input (test cases) rather than programs</a:t>
            </a:r>
          </a:p>
          <a:p>
            <a:r>
              <a:rPr lang="en-US" altLang="zh-CN" dirty="0"/>
              <a:t>Beginners’ learning process and </a:t>
            </a:r>
            <a:r>
              <a:rPr lang="en-US" altLang="zh-CN" i="1" dirty="0">
                <a:solidFill>
                  <a:srgbClr val="C00000"/>
                </a:solidFill>
              </a:rPr>
              <a:t>frustration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EDD07B1-9059-41CC-8759-E9D8B8D63DD4}"/>
              </a:ext>
            </a:extLst>
          </p:cNvPr>
          <p:cNvSpPr txBox="1">
            <a:spLocks/>
          </p:cNvSpPr>
          <p:nvPr/>
        </p:nvSpPr>
        <p:spPr>
          <a:xfrm>
            <a:off x="7046490" y="5229726"/>
            <a:ext cx="4878288" cy="1426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Help them!</a:t>
            </a:r>
          </a:p>
          <a:p>
            <a:pPr marL="0" indent="0" algn="ctr">
              <a:buNone/>
            </a:pPr>
            <a:r>
              <a:rPr lang="en-US" altLang="zh-C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It is meaningful!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 descr="https://gimg2.baidu.com/image_search/src=http%3A%2F%2Fp5.itc.cn%2Fq_70%2Fimages03%2F20210512%2F6e62c29abd5a4e7fa6632b961c61a3cd.jpeg&amp;refer=http%3A%2F%2Fp5.itc.cn&amp;app=2002&amp;size=f9999,10000&amp;q=a80&amp;n=0&amp;g=0n&amp;fmt=auto?sec=1653397946&amp;t=f53519b55f8e1c23a2e4bd093360954d">
            <a:extLst>
              <a:ext uri="{FF2B5EF4-FFF2-40B4-BE49-F238E27FC236}">
                <a16:creationId xmlns:a16="http://schemas.microsoft.com/office/drawing/2014/main" id="{6CC82CE3-4A1C-439C-B5A1-56335CE3F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EEEF0"/>
              </a:clrFrom>
              <a:clrTo>
                <a:srgbClr val="EEEE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7" t="40427" r="40764" b="35224"/>
          <a:stretch/>
        </p:blipFill>
        <p:spPr bwMode="auto">
          <a:xfrm>
            <a:off x="1062516" y="3340895"/>
            <a:ext cx="1338970" cy="128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pic.588ku.com/element_origin_min_pic/18/06/10/2120a0313cc395f89648f0a436cf5203.jpg">
            <a:extLst>
              <a:ext uri="{FF2B5EF4-FFF2-40B4-BE49-F238E27FC236}">
                <a16:creationId xmlns:a16="http://schemas.microsoft.com/office/drawing/2014/main" id="{D67D67A8-AFB1-46C3-B897-96348DABF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154" b="84615" l="10308" r="79385">
                        <a14:foregroundMark x1="29077" y1="45077" x2="36000" y2="50769"/>
                        <a14:foregroundMark x1="36000" y1="50769" x2="39538" y2="57846"/>
                        <a14:foregroundMark x1="39538" y1="57846" x2="34154" y2="61692"/>
                        <a14:foregroundMark x1="28769" y1="46923" x2="31077" y2="54000"/>
                        <a14:foregroundMark x1="38615" y1="46462" x2="41231" y2="55692"/>
                        <a14:foregroundMark x1="41231" y1="55692" x2="41231" y2="56308"/>
                        <a14:foregroundMark x1="28000" y1="78615" x2="21077" y2="82154"/>
                        <a14:foregroundMark x1="21077" y1="82154" x2="20923" y2="82154"/>
                        <a14:foregroundMark x1="18462" y1="83231" x2="15846" y2="83692"/>
                        <a14:foregroundMark x1="54923" y1="82000" x2="62923" y2="76462"/>
                        <a14:foregroundMark x1="72308" y1="73692" x2="55692" y2="73077"/>
                        <a14:foregroundMark x1="55692" y1="73077" x2="53692" y2="81231"/>
                        <a14:foregroundMark x1="53692" y1="81231" x2="64000" y2="82462"/>
                        <a14:foregroundMark x1="64000" y1="82462" x2="72154" y2="80000"/>
                        <a14:foregroundMark x1="72154" y1="80000" x2="72308" y2="73846"/>
                        <a14:foregroundMark x1="67692" y1="76462" x2="57231" y2="74615"/>
                        <a14:foregroundMark x1="73077" y1="84769" x2="74923" y2="84308"/>
                        <a14:foregroundMark x1="75385" y1="84769" x2="78308" y2="84462"/>
                        <a14:foregroundMark x1="50000" y1="82154" x2="50000" y2="82154"/>
                        <a14:foregroundMark x1="49538" y1="83538" x2="39846" y2="83692"/>
                        <a14:foregroundMark x1="22462" y1="81692" x2="18154" y2="84000"/>
                        <a14:foregroundMark x1="16615" y1="84308" x2="10308" y2="836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1" t="24101" r="11652" b="14179"/>
          <a:stretch/>
        </p:blipFill>
        <p:spPr bwMode="auto">
          <a:xfrm>
            <a:off x="2790233" y="3340895"/>
            <a:ext cx="4256257" cy="309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B0EA2AFD-DC70-4E27-A68B-19F0D81C2B09}"/>
              </a:ext>
            </a:extLst>
          </p:cNvPr>
          <p:cNvSpPr/>
          <p:nvPr/>
        </p:nvSpPr>
        <p:spPr>
          <a:xfrm flipH="1">
            <a:off x="673768" y="3038558"/>
            <a:ext cx="2192698" cy="2191168"/>
          </a:xfrm>
          <a:prstGeom prst="cloudCallout">
            <a:avLst>
              <a:gd name="adj1" fmla="val -64351"/>
              <a:gd name="adj2" fmla="val 30181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968F2C2-86EE-4C77-A6CB-335421910378}"/>
              </a:ext>
            </a:extLst>
          </p:cNvPr>
          <p:cNvGrpSpPr/>
          <p:nvPr/>
        </p:nvGrpSpPr>
        <p:grpSpPr>
          <a:xfrm>
            <a:off x="5594993" y="3152289"/>
            <a:ext cx="6055567" cy="1454431"/>
            <a:chOff x="5906278" y="3038558"/>
            <a:chExt cx="6055567" cy="145443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900BBD0-5135-4977-B703-DC2E52B5897D}"/>
                </a:ext>
              </a:extLst>
            </p:cNvPr>
            <p:cNvSpPr txBox="1"/>
            <p:nvPr/>
          </p:nvSpPr>
          <p:spPr>
            <a:xfrm>
              <a:off x="5906278" y="3415771"/>
              <a:ext cx="6055567" cy="10772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&gt;&gt;&gt; x = float(input())</a:t>
              </a: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1,2</a:t>
              </a:r>
            </a:p>
            <a:p>
              <a:r>
                <a:rPr lang="en-US" altLang="zh-CN" sz="1600" dirty="0">
                  <a:solidFill>
                    <a:srgbClr val="FF7C80"/>
                  </a:solidFill>
                  <a:latin typeface="Consolas" panose="020B0609020204030204" pitchFamily="49" charset="0"/>
                </a:rPr>
                <a:t>ValueError: could not convert string to float: '1,2’</a:t>
              </a: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&gt;&gt;&gt;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B6E2515-9110-4C83-B77D-0E402B98A9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" r="34967"/>
            <a:stretch/>
          </p:blipFill>
          <p:spPr>
            <a:xfrm>
              <a:off x="5916006" y="3038558"/>
              <a:ext cx="6036111" cy="377213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3180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F8673-183A-4604-8ABC-F3BBFC59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6916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Motivation1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16C444B-649D-435D-B63E-AD7E97340339}"/>
              </a:ext>
            </a:extLst>
          </p:cNvPr>
          <p:cNvSpPr txBox="1">
            <a:spLocks/>
          </p:cNvSpPr>
          <p:nvPr/>
        </p:nvSpPr>
        <p:spPr>
          <a:xfrm>
            <a:off x="6963889" y="5710060"/>
            <a:ext cx="2875723" cy="6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b="1" dirty="0">
                <a:ln/>
                <a:solidFill>
                  <a:schemeClr val="accent4"/>
                </a:solidFill>
              </a:rPr>
              <a:t>Templates!</a:t>
            </a:r>
            <a:endParaRPr lang="zh-CN" altLang="en-US" sz="4000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C16FEE1-E5AF-4B28-9758-C0A83B171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95741"/>
              </p:ext>
            </p:extLst>
          </p:nvPr>
        </p:nvGraphicFramePr>
        <p:xfrm>
          <a:off x="481835" y="2185610"/>
          <a:ext cx="2626896" cy="25081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3448">
                  <a:extLst>
                    <a:ext uri="{9D8B030D-6E8A-4147-A177-3AD203B41FA5}">
                      <a16:colId xmlns:a16="http://schemas.microsoft.com/office/drawing/2014/main" val="3952796908"/>
                    </a:ext>
                  </a:extLst>
                </a:gridCol>
                <a:gridCol w="1313448">
                  <a:extLst>
                    <a:ext uri="{9D8B030D-6E8A-4147-A177-3AD203B41FA5}">
                      <a16:colId xmlns:a16="http://schemas.microsoft.com/office/drawing/2014/main" val="1117288513"/>
                    </a:ext>
                  </a:extLst>
                </a:gridCol>
              </a:tblGrid>
              <a:tr h="611734">
                <a:tc gridSpan="2"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x = int(input())</a:t>
                      </a:r>
                      <a:endParaRPr lang="zh-CN" altLang="en-US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87090"/>
                  </a:ext>
                </a:extLst>
              </a:tr>
              <a:tr h="58330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"66"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168381"/>
                  </a:ext>
                </a:extLst>
              </a:tr>
              <a:tr h="131311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ValueError: invalid literal for int() with base 10: ’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"66"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1397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B3E9F25-0B03-4C98-ACA3-D70F89AFD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03496"/>
              </p:ext>
            </p:extLst>
          </p:nvPr>
        </p:nvGraphicFramePr>
        <p:xfrm>
          <a:off x="3457046" y="2185610"/>
          <a:ext cx="2474495" cy="2508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3958">
                  <a:extLst>
                    <a:ext uri="{9D8B030D-6E8A-4147-A177-3AD203B41FA5}">
                      <a16:colId xmlns:a16="http://schemas.microsoft.com/office/drawing/2014/main" val="3952796908"/>
                    </a:ext>
                  </a:extLst>
                </a:gridCol>
                <a:gridCol w="1380537">
                  <a:extLst>
                    <a:ext uri="{9D8B030D-6E8A-4147-A177-3AD203B41FA5}">
                      <a16:colId xmlns:a16="http://schemas.microsoft.com/office/drawing/2014/main" val="3792794986"/>
                    </a:ext>
                  </a:extLst>
                </a:gridCol>
              </a:tblGrid>
              <a:tr h="568342">
                <a:tc gridSpan="2"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x = float(input())</a:t>
                      </a:r>
                      <a:endParaRPr lang="zh-CN" altLang="en-US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87090"/>
                  </a:ext>
                </a:extLst>
              </a:tr>
              <a:tr h="62427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1,2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1.2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168381"/>
                  </a:ext>
                </a:extLst>
              </a:tr>
              <a:tr h="13155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ValueError: could not convert string to float: ’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1,2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1397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8B793D2-DE2B-4753-B693-8C977A354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468499"/>
              </p:ext>
            </p:extLst>
          </p:nvPr>
        </p:nvGraphicFramePr>
        <p:xfrm>
          <a:off x="9102667" y="2185610"/>
          <a:ext cx="2626896" cy="25081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3448">
                  <a:extLst>
                    <a:ext uri="{9D8B030D-6E8A-4147-A177-3AD203B41FA5}">
                      <a16:colId xmlns:a16="http://schemas.microsoft.com/office/drawing/2014/main" val="3952796908"/>
                    </a:ext>
                  </a:extLst>
                </a:gridCol>
                <a:gridCol w="1313448">
                  <a:extLst>
                    <a:ext uri="{9D8B030D-6E8A-4147-A177-3AD203B41FA5}">
                      <a16:colId xmlns:a16="http://schemas.microsoft.com/office/drawing/2014/main" val="1117288513"/>
                    </a:ext>
                  </a:extLst>
                </a:gridCol>
              </a:tblGrid>
              <a:tr h="387915">
                <a:tc gridSpan="2"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l = input().split()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87090"/>
                  </a:ext>
                </a:extLst>
              </a:tr>
              <a:tr h="38791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print(l[1])</a:t>
                      </a:r>
                      <a:endParaRPr lang="zh-CN" altLang="en-US" sz="1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103003"/>
                  </a:ext>
                </a:extLst>
              </a:tr>
              <a:tr h="57417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1,2,3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1 2 3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168381"/>
                  </a:ext>
                </a:extLst>
              </a:tr>
              <a:tr h="11581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IndexError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: list index out of range.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1397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03D9852-BD2D-4BD7-9A1E-57FC93EEF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52731"/>
              </p:ext>
            </p:extLst>
          </p:nvPr>
        </p:nvGraphicFramePr>
        <p:xfrm>
          <a:off x="6279856" y="2185610"/>
          <a:ext cx="2474495" cy="2508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3958">
                  <a:extLst>
                    <a:ext uri="{9D8B030D-6E8A-4147-A177-3AD203B41FA5}">
                      <a16:colId xmlns:a16="http://schemas.microsoft.com/office/drawing/2014/main" val="3952796908"/>
                    </a:ext>
                  </a:extLst>
                </a:gridCol>
                <a:gridCol w="1380537">
                  <a:extLst>
                    <a:ext uri="{9D8B030D-6E8A-4147-A177-3AD203B41FA5}">
                      <a16:colId xmlns:a16="http://schemas.microsoft.com/office/drawing/2014/main" val="3792794986"/>
                    </a:ext>
                  </a:extLst>
                </a:gridCol>
              </a:tblGrid>
              <a:tr h="429126">
                <a:tc gridSpan="2"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x, y = input()</a:t>
                      </a:r>
                      <a:endParaRPr lang="zh-CN" altLang="en-US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87090"/>
                  </a:ext>
                </a:extLst>
              </a:tr>
              <a:tr h="66907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1 2 3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1 2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168381"/>
                  </a:ext>
                </a:extLst>
              </a:tr>
              <a:tr h="14099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ValueError: too many values to unpack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1397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86B4970-5EB5-4F6E-AB29-5999D3C64FD0}"/>
              </a:ext>
            </a:extLst>
          </p:cNvPr>
          <p:cNvSpPr txBox="1"/>
          <p:nvPr/>
        </p:nvSpPr>
        <p:spPr>
          <a:xfrm>
            <a:off x="487501" y="4899933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int: 2392/6949, 34.42%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869AD9-C253-40EF-B80A-5AF2D1597DC4}"/>
              </a:ext>
            </a:extLst>
          </p:cNvPr>
          <p:cNvSpPr txBox="1"/>
          <p:nvPr/>
        </p:nvSpPr>
        <p:spPr>
          <a:xfrm>
            <a:off x="3405840" y="4899933"/>
            <a:ext cx="2555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float: 599/6949, 8.62%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87F0D8-44B0-4479-A1CE-362A856D0335}"/>
              </a:ext>
            </a:extLst>
          </p:cNvPr>
          <p:cNvSpPr txBox="1"/>
          <p:nvPr/>
        </p:nvSpPr>
        <p:spPr>
          <a:xfrm>
            <a:off x="6228930" y="4899933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pack: 632/6949, 9.09%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6B44FA-D40E-4077-8D03-9943D865B4CE}"/>
              </a:ext>
            </a:extLst>
          </p:cNvPr>
          <p:cNvSpPr txBox="1"/>
          <p:nvPr/>
        </p:nvSpPr>
        <p:spPr>
          <a:xfrm>
            <a:off x="8954016" y="4873997"/>
            <a:ext cx="2924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index: 1290/6949, 18.56%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190C5E-C028-4325-A337-9276B2E4CDE1}"/>
              </a:ext>
            </a:extLst>
          </p:cNvPr>
          <p:cNvSpPr txBox="1"/>
          <p:nvPr/>
        </p:nvSpPr>
        <p:spPr>
          <a:xfrm>
            <a:off x="2852282" y="5742144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Σ = 70.63%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4F26AD-5A97-4AC8-AB46-6ACE6A6FB89C}"/>
              </a:ext>
            </a:extLst>
          </p:cNvPr>
          <p:cNvSpPr txBox="1"/>
          <p:nvPr/>
        </p:nvSpPr>
        <p:spPr>
          <a:xfrm>
            <a:off x="4337145" y="1297422"/>
            <a:ext cx="7239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(Using Python Tutor dataset,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https://pythontutor.com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0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F8673-183A-4604-8ABC-F3BBFC59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Motivation2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16C444B-649D-435D-B63E-AD7E97340339}"/>
              </a:ext>
            </a:extLst>
          </p:cNvPr>
          <p:cNvSpPr txBox="1">
            <a:spLocks/>
          </p:cNvSpPr>
          <p:nvPr/>
        </p:nvSpPr>
        <p:spPr>
          <a:xfrm>
            <a:off x="6673517" y="534867"/>
            <a:ext cx="3912238" cy="6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b="1" dirty="0">
                <a:ln/>
                <a:solidFill>
                  <a:schemeClr val="accent4"/>
                </a:solidFill>
              </a:rPr>
              <a:t>Iterative fixing!</a:t>
            </a:r>
            <a:endParaRPr lang="zh-CN" altLang="en-US" sz="4000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16C09EC-4E51-4485-B10B-3DC7F4013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52163"/>
              </p:ext>
            </p:extLst>
          </p:nvPr>
        </p:nvGraphicFramePr>
        <p:xfrm>
          <a:off x="2159668" y="1690687"/>
          <a:ext cx="7872664" cy="475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2664">
                  <a:extLst>
                    <a:ext uri="{9D8B030D-6E8A-4147-A177-3AD203B41FA5}">
                      <a16:colId xmlns:a16="http://schemas.microsoft.com/office/drawing/2014/main" val="3952796908"/>
                    </a:ext>
                  </a:extLst>
                </a:gridCol>
              </a:tblGrid>
              <a:tr h="356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l = input().split()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287090"/>
                  </a:ext>
                </a:extLst>
              </a:tr>
              <a:tr h="35642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l = [int(x) for x in l]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922594"/>
                  </a:ext>
                </a:extLst>
              </a:tr>
              <a:tr h="356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a, b, c, d = 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95600"/>
                  </a:ext>
                </a:extLst>
              </a:tr>
              <a:tr h="356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print(l[4])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103003"/>
                  </a:ext>
                </a:extLst>
              </a:tr>
              <a:tr h="35642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1,2,3.3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168381"/>
                  </a:ext>
                </a:extLst>
              </a:tr>
              <a:tr h="356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ValueError: invalid literal for int() with base 10: ’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1,2,3.3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413976"/>
                  </a:ext>
                </a:extLst>
              </a:tr>
              <a:tr h="356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1 2 3.3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93316"/>
                  </a:ext>
                </a:extLst>
              </a:tr>
              <a:tr h="356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ValueError: invalid literal for int() with base 10: ’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356932"/>
                  </a:ext>
                </a:extLst>
              </a:tr>
              <a:tr h="356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1 2 3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037433"/>
                  </a:ext>
                </a:extLst>
              </a:tr>
              <a:tr h="356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ValueError: too many values to unpack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576546"/>
                  </a:ext>
                </a:extLst>
              </a:tr>
              <a:tr h="356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1 2 3 4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91815"/>
                  </a:ext>
                </a:extLst>
              </a:tr>
              <a:tr h="356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IndexError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: list index out of range.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199703"/>
                  </a:ext>
                </a:extLst>
              </a:tr>
              <a:tr h="356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1 2 3 4 5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0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80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F8673-183A-4604-8ABC-F3BBFC59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Method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C9D3E06-E61E-449E-B32A-8E30B80E9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807"/>
          </a:xfrm>
        </p:spPr>
        <p:txBody>
          <a:bodyPr>
            <a:normAutofit/>
          </a:bodyPr>
          <a:lstStyle/>
          <a:p>
            <a:r>
              <a:rPr lang="en-US" altLang="zh-CN" dirty="0"/>
              <a:t>Random search / DFS.</a:t>
            </a:r>
          </a:p>
          <a:p>
            <a:r>
              <a:rPr lang="en-US" altLang="zh-CN" dirty="0"/>
              <a:t>For an error input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sz="2800" dirty="0"/>
              <a:t>If any template T can be fitted: </a:t>
            </a:r>
            <a:r>
              <a:rPr lang="en-US" altLang="zh-CN" sz="2800" dirty="0">
                <a:solidFill>
                  <a:schemeClr val="accent1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←</a:t>
            </a:r>
            <a:r>
              <a:rPr lang="en-US" altLang="zh-CN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T(I)</a:t>
            </a:r>
          </a:p>
          <a:p>
            <a:pPr lvl="1"/>
            <a:r>
              <a:rPr lang="en-US" altLang="zh-CN" sz="2800" dirty="0"/>
              <a:t>Else take a random mutation M: </a:t>
            </a:r>
            <a:r>
              <a:rPr lang="en-US" altLang="zh-CN" sz="2800" dirty="0">
                <a:solidFill>
                  <a:schemeClr val="accent1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←</a:t>
            </a:r>
            <a:r>
              <a:rPr lang="en-US" altLang="zh-CN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M(I)</a:t>
            </a:r>
          </a:p>
          <a:p>
            <a:pPr lvl="1"/>
            <a:r>
              <a:rPr lang="en-US" altLang="zh-CN" sz="2800" dirty="0"/>
              <a:t>Until </a:t>
            </a:r>
            <a:r>
              <a:rPr lang="en-US" altLang="zh-CN" sz="2800" dirty="0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dirty="0"/>
              <a:t> goes correct.</a:t>
            </a:r>
          </a:p>
          <a:p>
            <a:pPr lvl="1"/>
            <a:endParaRPr lang="en-US" altLang="zh-CN" sz="2800" dirty="0"/>
          </a:p>
          <a:p>
            <a:r>
              <a:rPr lang="en-US" altLang="zh-CN" i="1" dirty="0"/>
              <a:t>Correct: </a:t>
            </a:r>
          </a:p>
          <a:p>
            <a:pPr lvl="1"/>
            <a:r>
              <a:rPr lang="en-US" altLang="zh-CN" sz="2800" i="1" dirty="0"/>
              <a:t>No error occurs. </a:t>
            </a:r>
          </a:p>
          <a:p>
            <a:pPr lvl="1"/>
            <a:r>
              <a:rPr lang="en-US" altLang="zh-CN" sz="2800" i="1" dirty="0"/>
              <a:t>"66" </a:t>
            </a:r>
            <a:r>
              <a:rPr lang="zh-CN" altLang="en-US" sz="2800" i="1" dirty="0"/>
              <a:t>→ </a:t>
            </a:r>
            <a:r>
              <a:rPr lang="en-US" altLang="zh-CN" sz="2800" i="1" dirty="0"/>
              <a:t>66 is ok, "66" </a:t>
            </a:r>
            <a:r>
              <a:rPr lang="zh-CN" altLang="en-US" sz="2800" i="1" dirty="0"/>
              <a:t>→ </a:t>
            </a:r>
            <a:r>
              <a:rPr lang="en-US" altLang="zh-CN" sz="2800" i="1" dirty="0"/>
              <a:t>0 is ok.</a:t>
            </a:r>
          </a:p>
          <a:p>
            <a:pPr lvl="1"/>
            <a:r>
              <a:rPr lang="en-US" altLang="zh-CN" sz="2800" i="1" dirty="0"/>
              <a:t>Semantics are lost.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51840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F8673-183A-4604-8ABC-F3BBFC59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Method</a:t>
            </a:r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7C6BE4E-F014-4522-B538-5A672A1C7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743700"/>
              </p:ext>
            </p:extLst>
          </p:nvPr>
        </p:nvGraphicFramePr>
        <p:xfrm>
          <a:off x="700506" y="1754856"/>
          <a:ext cx="10790987" cy="22504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14763">
                  <a:extLst>
                    <a:ext uri="{9D8B030D-6E8A-4147-A177-3AD203B41FA5}">
                      <a16:colId xmlns:a16="http://schemas.microsoft.com/office/drawing/2014/main" val="2865718991"/>
                    </a:ext>
                  </a:extLst>
                </a:gridCol>
                <a:gridCol w="3976224">
                  <a:extLst>
                    <a:ext uri="{9D8B030D-6E8A-4147-A177-3AD203B41FA5}">
                      <a16:colId xmlns:a16="http://schemas.microsoft.com/office/drawing/2014/main" val="30328077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Templates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72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ValueError: invalid literal for int() with base 10: ’X’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X </a:t>
                      </a:r>
                      <a:r>
                        <a:rPr lang="zh-CN" altLang="en-US" sz="1600" dirty="0">
                          <a:latin typeface="Consolas" panose="020B0609020204030204" pitchFamily="49" charset="0"/>
                        </a:rPr>
                        <a:t>→ 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[-1, 10]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33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ValueError: could not convert string to float: ’X’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X </a:t>
                      </a:r>
                      <a:r>
                        <a:rPr lang="zh-CN" altLang="en-US" sz="1600" dirty="0">
                          <a:latin typeface="Consolas" panose="020B0609020204030204" pitchFamily="49" charset="0"/>
                        </a:rPr>
                        <a:t>→ 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[-1.0, 10.0]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42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ValueError: not enough values to unpack 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append the last token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2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ValueError: too many values to unpack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remove the last token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43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EOFError: EOF when reading a line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append a line with a random token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7558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061D0DD-D4C9-4D65-98FB-CB4E2C7D3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784566"/>
              </p:ext>
            </p:extLst>
          </p:nvPr>
        </p:nvGraphicFramePr>
        <p:xfrm>
          <a:off x="700506" y="4338687"/>
          <a:ext cx="10790987" cy="22504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90231">
                  <a:extLst>
                    <a:ext uri="{9D8B030D-6E8A-4147-A177-3AD203B41FA5}">
                      <a16:colId xmlns:a16="http://schemas.microsoft.com/office/drawing/2014/main" val="2865718991"/>
                    </a:ext>
                  </a:extLst>
                </a:gridCol>
                <a:gridCol w="7400756">
                  <a:extLst>
                    <a:ext uri="{9D8B030D-6E8A-4147-A177-3AD203B41FA5}">
                      <a16:colId xmlns:a16="http://schemas.microsoft.com/office/drawing/2014/main" val="30328077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Mutation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72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Insert a token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1 2 3 </a:t>
                      </a:r>
                      <a:r>
                        <a:rPr lang="zh-CN" altLang="en-US" dirty="0">
                          <a:latin typeface="Consolas" panose="020B0609020204030204" pitchFamily="49" charset="0"/>
                        </a:rPr>
                        <a:t>→ 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 2 3 x, x in 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[-1, 10]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33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Split whitespace list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1 2 3 </a:t>
                      </a:r>
                      <a:r>
                        <a:rPr lang="zh-CN" altLang="en-US" dirty="0">
                          <a:latin typeface="Consolas" panose="020B0609020204030204" pitchFamily="49" charset="0"/>
                        </a:rPr>
                        <a:t>→ 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42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Swap a token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 </a:t>
                      </a:r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 3 </a:t>
                      </a:r>
                      <a:r>
                        <a:rPr lang="zh-CN" altLang="en-US" dirty="0">
                          <a:latin typeface="Consolas" panose="020B0609020204030204" pitchFamily="49" charset="0"/>
                        </a:rPr>
                        <a:t>→ 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 x 3, x in 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[-1, 10] or </a:t>
                      </a:r>
                      <a:r>
                        <a:rPr lang="en-US" altLang="zh-CN" sz="1800" b="0" i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original input 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or </a:t>
                      </a:r>
                      <a:r>
                        <a:rPr lang="en-US" altLang="zh-CN" sz="1800" i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zh-CN" altLang="en-US" i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2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Remove a token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1 2 3 </a:t>
                      </a:r>
                      <a:r>
                        <a:rPr lang="zh-CN" altLang="en-US" dirty="0">
                          <a:latin typeface="Consolas" panose="020B0609020204030204" pitchFamily="49" charset="0"/>
                        </a:rPr>
                        <a:t>→ 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1 2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43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 the input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1 2 3 </a:t>
                      </a:r>
                      <a:r>
                        <a:rPr lang="zh-CN" altLang="en-US" dirty="0">
                          <a:latin typeface="Consolas" panose="020B0609020204030204" pitchFamily="49" charset="0"/>
                        </a:rPr>
                        <a:t>→ 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(Null)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7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28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F8673-183A-4604-8ABC-F3BBFC59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Framework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7CDBB9CE-123C-4A01-97AA-363F7D9228D8}"/>
              </a:ext>
            </a:extLst>
          </p:cNvPr>
          <p:cNvSpPr/>
          <p:nvPr/>
        </p:nvSpPr>
        <p:spPr>
          <a:xfrm>
            <a:off x="2237024" y="4003653"/>
            <a:ext cx="1507958" cy="481263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Input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C450A0-3CB0-4901-846F-61C2E6159544}"/>
              </a:ext>
            </a:extLst>
          </p:cNvPr>
          <p:cNvGrpSpPr/>
          <p:nvPr/>
        </p:nvGrpSpPr>
        <p:grpSpPr>
          <a:xfrm>
            <a:off x="4923307" y="2233281"/>
            <a:ext cx="2727157" cy="2770887"/>
            <a:chOff x="3168316" y="1951124"/>
            <a:chExt cx="2727157" cy="2737880"/>
          </a:xfrm>
        </p:grpSpPr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id="{EFC6E01F-4013-4030-859B-21A6BD5C7BE8}"/>
                </a:ext>
              </a:extLst>
            </p:cNvPr>
            <p:cNvSpPr/>
            <p:nvPr/>
          </p:nvSpPr>
          <p:spPr>
            <a:xfrm>
              <a:off x="3168316" y="1951124"/>
              <a:ext cx="2727157" cy="273788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136F34B-7A28-4DC6-990E-D8AB824F6D42}"/>
                </a:ext>
              </a:extLst>
            </p:cNvPr>
            <p:cNvSpPr txBox="1"/>
            <p:nvPr/>
          </p:nvSpPr>
          <p:spPr>
            <a:xfrm>
              <a:off x="3760689" y="1969908"/>
              <a:ext cx="1542410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Templates</a:t>
              </a:r>
              <a:endParaRPr lang="zh-CN" altLang="en-US" sz="2400" dirty="0"/>
            </a:p>
          </p:txBody>
        </p:sp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9A5C0C96-784D-47B7-B278-BFC69C7EAE22}"/>
                </a:ext>
              </a:extLst>
            </p:cNvPr>
            <p:cNvSpPr/>
            <p:nvPr/>
          </p:nvSpPr>
          <p:spPr>
            <a:xfrm>
              <a:off x="3274124" y="2489813"/>
              <a:ext cx="1074139" cy="615396"/>
            </a:xfrm>
            <a:prstGeom prst="flowChartProcess">
              <a:avLst/>
            </a:prstGeom>
            <a:solidFill>
              <a:srgbClr val="FFCC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Error message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流程图: 过程 15">
              <a:extLst>
                <a:ext uri="{FF2B5EF4-FFF2-40B4-BE49-F238E27FC236}">
                  <a16:creationId xmlns:a16="http://schemas.microsoft.com/office/drawing/2014/main" id="{DB593AB8-6974-4905-8FC1-A2AD1A90F6AB}"/>
                </a:ext>
              </a:extLst>
            </p:cNvPr>
            <p:cNvSpPr/>
            <p:nvPr/>
          </p:nvSpPr>
          <p:spPr>
            <a:xfrm>
              <a:off x="3274122" y="3211507"/>
              <a:ext cx="1074139" cy="615396"/>
            </a:xfrm>
            <a:prstGeom prst="flowChartProcess">
              <a:avLst/>
            </a:prstGeom>
            <a:solidFill>
              <a:srgbClr val="FFCC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Error message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流程图: 过程 16">
              <a:extLst>
                <a:ext uri="{FF2B5EF4-FFF2-40B4-BE49-F238E27FC236}">
                  <a16:creationId xmlns:a16="http://schemas.microsoft.com/office/drawing/2014/main" id="{0F01EE6E-4C8D-4EA7-BEBD-B6B44D6B776E}"/>
                </a:ext>
              </a:extLst>
            </p:cNvPr>
            <p:cNvSpPr/>
            <p:nvPr/>
          </p:nvSpPr>
          <p:spPr>
            <a:xfrm>
              <a:off x="3274123" y="3942813"/>
              <a:ext cx="1074139" cy="615396"/>
            </a:xfrm>
            <a:prstGeom prst="flowChartProcess">
              <a:avLst/>
            </a:prstGeom>
            <a:solidFill>
              <a:srgbClr val="FFCC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Error message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流程图: 过程 17">
              <a:extLst>
                <a:ext uri="{FF2B5EF4-FFF2-40B4-BE49-F238E27FC236}">
                  <a16:creationId xmlns:a16="http://schemas.microsoft.com/office/drawing/2014/main" id="{4AFBD499-0D30-4224-B2E0-C3C48B8EA51C}"/>
                </a:ext>
              </a:extLst>
            </p:cNvPr>
            <p:cNvSpPr/>
            <p:nvPr/>
          </p:nvSpPr>
          <p:spPr>
            <a:xfrm>
              <a:off x="4615434" y="2489813"/>
              <a:ext cx="1149059" cy="615396"/>
            </a:xfrm>
            <a:prstGeom prst="flowChartProcess">
              <a:avLst/>
            </a:prstGeom>
            <a:solidFill>
              <a:srgbClr val="CCFF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Mutation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流程图: 过程 18">
              <a:extLst>
                <a:ext uri="{FF2B5EF4-FFF2-40B4-BE49-F238E27FC236}">
                  <a16:creationId xmlns:a16="http://schemas.microsoft.com/office/drawing/2014/main" id="{8108CE93-7B14-4F4D-B9C4-E3D11C1B5F42}"/>
                </a:ext>
              </a:extLst>
            </p:cNvPr>
            <p:cNvSpPr/>
            <p:nvPr/>
          </p:nvSpPr>
          <p:spPr>
            <a:xfrm>
              <a:off x="4599990" y="3211507"/>
              <a:ext cx="1149059" cy="615396"/>
            </a:xfrm>
            <a:prstGeom prst="flowChartProcess">
              <a:avLst/>
            </a:prstGeom>
            <a:solidFill>
              <a:srgbClr val="CCFF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Mutation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流程图: 过程 19">
              <a:extLst>
                <a:ext uri="{FF2B5EF4-FFF2-40B4-BE49-F238E27FC236}">
                  <a16:creationId xmlns:a16="http://schemas.microsoft.com/office/drawing/2014/main" id="{B930FBF2-8ACF-4005-9DEF-A054554E55EF}"/>
                </a:ext>
              </a:extLst>
            </p:cNvPr>
            <p:cNvSpPr/>
            <p:nvPr/>
          </p:nvSpPr>
          <p:spPr>
            <a:xfrm>
              <a:off x="4615434" y="3942813"/>
              <a:ext cx="1149059" cy="615396"/>
            </a:xfrm>
            <a:prstGeom prst="flowChartProcess">
              <a:avLst/>
            </a:prstGeom>
            <a:solidFill>
              <a:srgbClr val="CCFF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Mutation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519405A-2E65-422D-9825-2D192B8926A7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4348262" y="2797510"/>
              <a:ext cx="267172" cy="614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BED3CC2-BF96-40D2-9511-870666EC4BD8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>
              <a:off x="4348261" y="3519206"/>
              <a:ext cx="251729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39B160B-EEE2-4587-A20D-656FAFE9033C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>
              <a:off x="4348262" y="4250512"/>
              <a:ext cx="267172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D10792F-16CC-4EF5-AE81-E2DF9C21AE1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3744982" y="3618725"/>
            <a:ext cx="1178325" cy="625560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DEDCA34E-1644-40C3-9C94-894DEDA1C4EE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3744982" y="4244285"/>
            <a:ext cx="1178325" cy="15325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6AD87EB-C81D-40EC-970D-FF2D88E6BE29}"/>
              </a:ext>
            </a:extLst>
          </p:cNvPr>
          <p:cNvGrpSpPr/>
          <p:nvPr/>
        </p:nvGrpSpPr>
        <p:grpSpPr>
          <a:xfrm>
            <a:off x="4923307" y="5121475"/>
            <a:ext cx="2727157" cy="1268583"/>
            <a:chOff x="3432967" y="4413438"/>
            <a:chExt cx="2727157" cy="1268583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D4767AC-4E7C-4EA8-92C3-D261E8E9B1AE}"/>
                </a:ext>
              </a:extLst>
            </p:cNvPr>
            <p:cNvGrpSpPr/>
            <p:nvPr/>
          </p:nvGrpSpPr>
          <p:grpSpPr>
            <a:xfrm>
              <a:off x="3432967" y="4413438"/>
              <a:ext cx="2727157" cy="1268583"/>
              <a:chOff x="3168316" y="3464424"/>
              <a:chExt cx="2727157" cy="1224580"/>
            </a:xfrm>
          </p:grpSpPr>
          <p:sp>
            <p:nvSpPr>
              <p:cNvPr id="42" name="流程图: 过程 41">
                <a:extLst>
                  <a:ext uri="{FF2B5EF4-FFF2-40B4-BE49-F238E27FC236}">
                    <a16:creationId xmlns:a16="http://schemas.microsoft.com/office/drawing/2014/main" id="{C686596F-3012-418E-BA3F-C65E8EA19371}"/>
                  </a:ext>
                </a:extLst>
              </p:cNvPr>
              <p:cNvSpPr/>
              <p:nvPr/>
            </p:nvSpPr>
            <p:spPr>
              <a:xfrm>
                <a:off x="3168316" y="3505026"/>
                <a:ext cx="2727157" cy="1183978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A035B2E-6784-4870-BA35-6E5B01C230DC}"/>
                  </a:ext>
                </a:extLst>
              </p:cNvPr>
              <p:cNvSpPr txBox="1"/>
              <p:nvPr/>
            </p:nvSpPr>
            <p:spPr>
              <a:xfrm>
                <a:off x="3768997" y="3464424"/>
                <a:ext cx="1510350" cy="45616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Mutations</a:t>
                </a:r>
                <a:endParaRPr lang="zh-CN" altLang="en-US" sz="2400" dirty="0"/>
              </a:p>
            </p:txBody>
          </p:sp>
          <p:sp>
            <p:nvSpPr>
              <p:cNvPr id="49" name="流程图: 过程 48">
                <a:extLst>
                  <a:ext uri="{FF2B5EF4-FFF2-40B4-BE49-F238E27FC236}">
                    <a16:creationId xmlns:a16="http://schemas.microsoft.com/office/drawing/2014/main" id="{68F7C1DB-52DA-405C-8B24-573DF1E47D82}"/>
                  </a:ext>
                </a:extLst>
              </p:cNvPr>
              <p:cNvSpPr/>
              <p:nvPr/>
            </p:nvSpPr>
            <p:spPr>
              <a:xfrm>
                <a:off x="3400632" y="3963808"/>
                <a:ext cx="430156" cy="571305"/>
              </a:xfrm>
              <a:prstGeom prst="flowChartProcess">
                <a:avLst/>
              </a:prstGeom>
              <a:solidFill>
                <a:srgbClr val="CCFFC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流程图: 过程 59">
              <a:extLst>
                <a:ext uri="{FF2B5EF4-FFF2-40B4-BE49-F238E27FC236}">
                  <a16:creationId xmlns:a16="http://schemas.microsoft.com/office/drawing/2014/main" id="{DC507C92-FF51-41B7-B5D6-28B7119800E9}"/>
                </a:ext>
              </a:extLst>
            </p:cNvPr>
            <p:cNvSpPr/>
            <p:nvPr/>
          </p:nvSpPr>
          <p:spPr>
            <a:xfrm>
              <a:off x="4279945" y="4930766"/>
              <a:ext cx="430156" cy="591834"/>
            </a:xfrm>
            <a:prstGeom prst="flowChartProcess">
              <a:avLst/>
            </a:prstGeom>
            <a:solidFill>
              <a:srgbClr val="CCFF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流程图: 过程 60">
              <a:extLst>
                <a:ext uri="{FF2B5EF4-FFF2-40B4-BE49-F238E27FC236}">
                  <a16:creationId xmlns:a16="http://schemas.microsoft.com/office/drawing/2014/main" id="{3851A59D-2A1B-4DAD-88CA-FE224DBEC651}"/>
                </a:ext>
              </a:extLst>
            </p:cNvPr>
            <p:cNvSpPr/>
            <p:nvPr/>
          </p:nvSpPr>
          <p:spPr>
            <a:xfrm>
              <a:off x="4894607" y="4930766"/>
              <a:ext cx="430156" cy="591834"/>
            </a:xfrm>
            <a:prstGeom prst="flowChartProcess">
              <a:avLst/>
            </a:prstGeom>
            <a:solidFill>
              <a:srgbClr val="CCFF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流程图: 过程 61">
              <a:extLst>
                <a:ext uri="{FF2B5EF4-FFF2-40B4-BE49-F238E27FC236}">
                  <a16:creationId xmlns:a16="http://schemas.microsoft.com/office/drawing/2014/main" id="{BB724C16-6C30-485F-B00E-0A61F66468E9}"/>
                </a:ext>
              </a:extLst>
            </p:cNvPr>
            <p:cNvSpPr/>
            <p:nvPr/>
          </p:nvSpPr>
          <p:spPr>
            <a:xfrm>
              <a:off x="5509268" y="4930766"/>
              <a:ext cx="430156" cy="591834"/>
            </a:xfrm>
            <a:prstGeom prst="flowChartProcess">
              <a:avLst/>
            </a:prstGeom>
            <a:solidFill>
              <a:srgbClr val="CCFF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8482DD8B-2241-4A1E-9D08-66F885C763F8}"/>
              </a:ext>
            </a:extLst>
          </p:cNvPr>
          <p:cNvCxnSpPr>
            <a:cxnSpLocks/>
            <a:stCxn id="13" idx="3"/>
            <a:endCxn id="4" idx="0"/>
          </p:cNvCxnSpPr>
          <p:nvPr/>
        </p:nvCxnSpPr>
        <p:spPr>
          <a:xfrm flipH="1">
            <a:off x="2991003" y="3618725"/>
            <a:ext cx="4659461" cy="384928"/>
          </a:xfrm>
          <a:prstGeom prst="bentConnector4">
            <a:avLst>
              <a:gd name="adj1" fmla="val -4906"/>
              <a:gd name="adj2" fmla="val -41931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7E201CC5-EDA8-49A5-8352-DD0FB420F1E5}"/>
              </a:ext>
            </a:extLst>
          </p:cNvPr>
          <p:cNvCxnSpPr>
            <a:cxnSpLocks/>
            <a:stCxn id="42" idx="3"/>
            <a:endCxn id="4" idx="2"/>
          </p:cNvCxnSpPr>
          <p:nvPr/>
        </p:nvCxnSpPr>
        <p:spPr>
          <a:xfrm flipH="1" flipV="1">
            <a:off x="2991003" y="4484916"/>
            <a:ext cx="4659461" cy="1291881"/>
          </a:xfrm>
          <a:prstGeom prst="bentConnector4">
            <a:avLst>
              <a:gd name="adj1" fmla="val -4906"/>
              <a:gd name="adj2" fmla="val -66584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493EB63B-2272-40BF-8F35-31AB12310D93}"/>
              </a:ext>
            </a:extLst>
          </p:cNvPr>
          <p:cNvSpPr/>
          <p:nvPr/>
        </p:nvSpPr>
        <p:spPr>
          <a:xfrm>
            <a:off x="9158422" y="4003653"/>
            <a:ext cx="2169608" cy="481263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Correct Input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49597E86-50EF-4307-9516-2CB88A489954}"/>
              </a:ext>
            </a:extLst>
          </p:cNvPr>
          <p:cNvCxnSpPr>
            <a:cxnSpLocks/>
            <a:stCxn id="4" idx="1"/>
            <a:endCxn id="71" idx="1"/>
          </p:cNvCxnSpPr>
          <p:nvPr/>
        </p:nvCxnSpPr>
        <p:spPr>
          <a:xfrm rot="10800000" flipH="1">
            <a:off x="2237024" y="4244285"/>
            <a:ext cx="6921398" cy="12700"/>
          </a:xfrm>
          <a:prstGeom prst="bentConnector5">
            <a:avLst>
              <a:gd name="adj1" fmla="val -3303"/>
              <a:gd name="adj2" fmla="val 21198874"/>
              <a:gd name="adj3" fmla="val 87175"/>
            </a:avLst>
          </a:prstGeom>
          <a:ln w="25400">
            <a:solidFill>
              <a:srgbClr val="00B050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FEE53B04-3290-45AA-BDC1-72752B36922A}"/>
              </a:ext>
            </a:extLst>
          </p:cNvPr>
          <p:cNvSpPr/>
          <p:nvPr/>
        </p:nvSpPr>
        <p:spPr>
          <a:xfrm>
            <a:off x="4469823" y="1284668"/>
            <a:ext cx="1371600" cy="485704"/>
          </a:xfrm>
          <a:prstGeom prst="roundRect">
            <a:avLst>
              <a:gd name="adj" fmla="val 50000"/>
            </a:avLst>
          </a:prstGeom>
          <a:solidFill>
            <a:srgbClr val="CCFFC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Correct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F8673-183A-4604-8ABC-F3BBFC59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Examples </a:t>
            </a:r>
            <a:r>
              <a:rPr lang="en-US" altLang="zh-CN" sz="3600" dirty="0">
                <a:latin typeface="+mn-ea"/>
                <a:ea typeface="+mn-ea"/>
              </a:rPr>
              <a:t>(running the demo locally)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4DB96-9B38-466F-8325-7A1C2CEC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73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Local deployment: </a:t>
            </a:r>
            <a:r>
              <a:rPr lang="en-US" altLang="zh-CN" sz="2400" dirty="0">
                <a:hlinkClick r:id="rId2"/>
              </a:rPr>
              <a:t>https://github.com/CelloCorgi/InputFixer</a:t>
            </a:r>
            <a:endParaRPr lang="en-US" altLang="zh-CN" sz="24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18A6D6B-B4DE-4FBD-893B-BAA03D7964DE}"/>
              </a:ext>
            </a:extLst>
          </p:cNvPr>
          <p:cNvGrpSpPr/>
          <p:nvPr/>
        </p:nvGrpSpPr>
        <p:grpSpPr>
          <a:xfrm>
            <a:off x="689475" y="3392304"/>
            <a:ext cx="2644302" cy="1772794"/>
            <a:chOff x="838200" y="2772384"/>
            <a:chExt cx="2644302" cy="177279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C68F25E-60C6-4088-B4C3-D68A80B07767}"/>
                </a:ext>
              </a:extLst>
            </p:cNvPr>
            <p:cNvSpPr txBox="1"/>
            <p:nvPr/>
          </p:nvSpPr>
          <p:spPr>
            <a:xfrm>
              <a:off x="838200" y="3880380"/>
              <a:ext cx="2644302" cy="332399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["5", "5"]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A433744-43DC-4746-A125-CEBBED3FF445}"/>
                </a:ext>
              </a:extLst>
            </p:cNvPr>
            <p:cNvSpPr txBox="1"/>
            <p:nvPr/>
          </p:nvSpPr>
          <p:spPr>
            <a:xfrm>
              <a:off x="838200" y="2772384"/>
              <a:ext cx="2644302" cy="110799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n = input()</a:t>
              </a:r>
            </a:p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b = []</a:t>
              </a:r>
            </a:p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for i in range(len(n)):</a:t>
              </a:r>
            </a:p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    b[i] = int(</a:t>
              </a:r>
              <a:r>
                <a:rPr lang="pt-BR" altLang="zh-CN" sz="1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input</a:t>
              </a:r>
              <a:r>
                <a:rPr lang="pt-BR" altLang="zh-CN" sz="1400" dirty="0">
                  <a:latin typeface="Consolas" panose="020B0609020204030204" pitchFamily="49" charset="0"/>
                </a:rPr>
                <a:t>())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6E713BA-904F-42D6-9B50-BFE0CA31A208}"/>
                </a:ext>
              </a:extLst>
            </p:cNvPr>
            <p:cNvSpPr txBox="1"/>
            <p:nvPr/>
          </p:nvSpPr>
          <p:spPr>
            <a:xfrm>
              <a:off x="838200" y="4212779"/>
              <a:ext cx="2644302" cy="33239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[""]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F5BCD6A-AAA8-4897-818E-66FC73461D1F}"/>
              </a:ext>
            </a:extLst>
          </p:cNvPr>
          <p:cNvGrpSpPr/>
          <p:nvPr/>
        </p:nvGrpSpPr>
        <p:grpSpPr>
          <a:xfrm>
            <a:off x="4053842" y="3044434"/>
            <a:ext cx="3354806" cy="3065455"/>
            <a:chOff x="824162" y="1701321"/>
            <a:chExt cx="3354806" cy="306545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51A6E87-408B-4CCB-9F00-497C5129803B}"/>
                </a:ext>
              </a:extLst>
            </p:cNvPr>
            <p:cNvSpPr txBox="1"/>
            <p:nvPr/>
          </p:nvSpPr>
          <p:spPr>
            <a:xfrm>
              <a:off x="824162" y="3843446"/>
              <a:ext cx="3354805" cy="332399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["44", "33", "ytryrt", "44", ""]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A6E995A-0A44-4A74-A820-F921731048B1}"/>
                </a:ext>
              </a:extLst>
            </p:cNvPr>
            <p:cNvSpPr txBox="1"/>
            <p:nvPr/>
          </p:nvSpPr>
          <p:spPr>
            <a:xfrm>
              <a:off x="824162" y="4175845"/>
              <a:ext cx="3354806" cy="59093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["33", "44", "er", "33", "55", "yyyy", "33", "5", "eee"]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D82CF3B-C02A-4C0A-8627-A99CA601C631}"/>
                </a:ext>
              </a:extLst>
            </p:cNvPr>
            <p:cNvSpPr txBox="1"/>
            <p:nvPr/>
          </p:nvSpPr>
          <p:spPr>
            <a:xfrm>
              <a:off x="824163" y="1701321"/>
              <a:ext cx="3354804" cy="21421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cont=0</a:t>
              </a:r>
            </a:p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for i in range (0,3):</a:t>
              </a:r>
            </a:p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    a=Serie()</a:t>
              </a:r>
            </a:p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    a.titulo=int(</a:t>
              </a:r>
              <a:r>
                <a:rPr lang="pt-BR" altLang="zh-CN" sz="1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input</a:t>
              </a:r>
              <a:r>
                <a:rPr lang="pt-BR" altLang="zh-CN" sz="1400" dirty="0">
                  <a:latin typeface="Consolas" panose="020B0609020204030204" pitchFamily="49" charset="0"/>
                </a:rPr>
                <a:t>())</a:t>
              </a:r>
            </a:p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    a.numerotemp=int(</a:t>
              </a:r>
              <a:r>
                <a:rPr lang="pt-BR" altLang="zh-CN" sz="1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input</a:t>
              </a:r>
              <a:r>
                <a:rPr lang="pt-BR" altLang="zh-CN" sz="1400" dirty="0">
                  <a:latin typeface="Consolas" panose="020B0609020204030204" pitchFamily="49" charset="0"/>
                </a:rPr>
                <a:t>())</a:t>
              </a:r>
            </a:p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    a.genero=input("")</a:t>
              </a:r>
            </a:p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    cont=cont+a.numerotemp</a:t>
              </a:r>
            </a:p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    print(cont)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7D099B6-15C1-4DD6-A606-DDF0D40E78C9}"/>
              </a:ext>
            </a:extLst>
          </p:cNvPr>
          <p:cNvGrpSpPr/>
          <p:nvPr/>
        </p:nvGrpSpPr>
        <p:grpSpPr>
          <a:xfrm>
            <a:off x="8450816" y="2893706"/>
            <a:ext cx="2300040" cy="1514261"/>
            <a:chOff x="824162" y="2993983"/>
            <a:chExt cx="3354806" cy="151426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74FE509-BC83-478C-8ED0-41181F740F51}"/>
                </a:ext>
              </a:extLst>
            </p:cNvPr>
            <p:cNvSpPr txBox="1"/>
            <p:nvPr/>
          </p:nvSpPr>
          <p:spPr>
            <a:xfrm>
              <a:off x="824162" y="3843446"/>
              <a:ext cx="3354805" cy="332399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["2,2"]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FD1C234-E264-40BF-A845-6A6733253D4E}"/>
                </a:ext>
              </a:extLst>
            </p:cNvPr>
            <p:cNvSpPr txBox="1"/>
            <p:nvPr/>
          </p:nvSpPr>
          <p:spPr>
            <a:xfrm>
              <a:off x="824162" y="4175845"/>
              <a:ext cx="3354806" cy="33239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["2", "2"]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3582C92-0C5A-41B7-AE48-52165CFEFDF7}"/>
                </a:ext>
              </a:extLst>
            </p:cNvPr>
            <p:cNvSpPr txBox="1"/>
            <p:nvPr/>
          </p:nvSpPr>
          <p:spPr>
            <a:xfrm>
              <a:off x="824162" y="2993983"/>
              <a:ext cx="3354805" cy="849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y = int(input())</a:t>
              </a:r>
            </a:p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x = int(input())</a:t>
              </a:r>
            </a:p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print(x^3 + y^2)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9608194-E6D9-4287-A0FF-94337107EB82}"/>
              </a:ext>
            </a:extLst>
          </p:cNvPr>
          <p:cNvGrpSpPr/>
          <p:nvPr/>
        </p:nvGrpSpPr>
        <p:grpSpPr>
          <a:xfrm>
            <a:off x="8017676" y="5077250"/>
            <a:ext cx="3757229" cy="1255729"/>
            <a:chOff x="824162" y="3252515"/>
            <a:chExt cx="5480241" cy="125572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5200940-1CB7-478E-B0A3-1149CBBA2B4F}"/>
                </a:ext>
              </a:extLst>
            </p:cNvPr>
            <p:cNvSpPr txBox="1"/>
            <p:nvPr/>
          </p:nvSpPr>
          <p:spPr>
            <a:xfrm>
              <a:off x="824162" y="3843446"/>
              <a:ext cx="5480241" cy="332399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[" 1 a2 3 4 b C"]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F2C4C4A-4ADA-4FBC-A9F9-6EB7CEAAB3DE}"/>
                </a:ext>
              </a:extLst>
            </p:cNvPr>
            <p:cNvSpPr txBox="1"/>
            <p:nvPr/>
          </p:nvSpPr>
          <p:spPr>
            <a:xfrm>
              <a:off x="824162" y="4175845"/>
              <a:ext cx="5480240" cy="33239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["1 2 3 4"]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D663AE0-0027-462A-B38C-48386BA7D5E8}"/>
                </a:ext>
              </a:extLst>
            </p:cNvPr>
            <p:cNvSpPr txBox="1"/>
            <p:nvPr/>
          </p:nvSpPr>
          <p:spPr>
            <a:xfrm>
              <a:off x="824162" y="3252515"/>
              <a:ext cx="5480241" cy="5909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a=[int(i) for i in input().split()]</a:t>
              </a:r>
            </a:p>
            <a:p>
              <a:pPr>
                <a:lnSpc>
                  <a:spcPct val="120000"/>
                </a:lnSpc>
              </a:pPr>
              <a:r>
                <a:rPr lang="pt-BR" altLang="zh-CN" sz="1400" dirty="0">
                  <a:latin typeface="Consolas" panose="020B0609020204030204" pitchFamily="49" charset="0"/>
                </a:rPr>
                <a:t>print(a)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333CE90-0B10-4EFB-877D-02B5FF8E8217}"/>
              </a:ext>
            </a:extLst>
          </p:cNvPr>
          <p:cNvSpPr txBox="1"/>
          <p:nvPr/>
        </p:nvSpPr>
        <p:spPr>
          <a:xfrm>
            <a:off x="271121" y="2893307"/>
            <a:ext cx="603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1. </a:t>
            </a:r>
            <a:endParaRPr lang="zh-CN" altLang="en-US" sz="3200" i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C2F00E-1AE6-4A9F-9A27-264878DACF1E}"/>
              </a:ext>
            </a:extLst>
          </p:cNvPr>
          <p:cNvSpPr txBox="1"/>
          <p:nvPr/>
        </p:nvSpPr>
        <p:spPr>
          <a:xfrm>
            <a:off x="3574274" y="2565577"/>
            <a:ext cx="603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2. </a:t>
            </a:r>
            <a:endParaRPr lang="zh-CN" altLang="en-US" sz="3200" i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08B5D72-F9DE-4F7F-81CE-6EFCEB51FE55}"/>
              </a:ext>
            </a:extLst>
          </p:cNvPr>
          <p:cNvSpPr txBox="1"/>
          <p:nvPr/>
        </p:nvSpPr>
        <p:spPr>
          <a:xfrm>
            <a:off x="7663282" y="4540601"/>
            <a:ext cx="603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4. </a:t>
            </a:r>
            <a:endParaRPr lang="zh-CN" altLang="en-US" sz="3200" i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4AC41E-9AA4-4E6D-897C-CD3644CC3FCA}"/>
              </a:ext>
            </a:extLst>
          </p:cNvPr>
          <p:cNvSpPr txBox="1"/>
          <p:nvPr/>
        </p:nvSpPr>
        <p:spPr>
          <a:xfrm>
            <a:off x="7980849" y="2426331"/>
            <a:ext cx="603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3. </a:t>
            </a:r>
            <a:endParaRPr lang="zh-CN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22819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F8673-183A-4604-8ABC-F3BBFC59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Evaluation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4DB96-9B38-466F-8325-7A1C2CEC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Surprisingly effective &amp; efficient.</a:t>
            </a:r>
          </a:p>
          <a:p>
            <a:pPr lvl="1"/>
            <a:r>
              <a:rPr lang="en-US" altLang="zh-CN" dirty="0"/>
              <a:t>Successful repair: </a:t>
            </a:r>
            <a:r>
              <a:rPr lang="en-US" altLang="zh-CN" b="1" dirty="0"/>
              <a:t>94.5%</a:t>
            </a:r>
            <a:r>
              <a:rPr lang="en-US" altLang="zh-CN" dirty="0"/>
              <a:t> input-related errors.</a:t>
            </a:r>
          </a:p>
          <a:p>
            <a:pPr lvl="1"/>
            <a:r>
              <a:rPr lang="en-US" altLang="zh-CN" dirty="0"/>
              <a:t>High quality (rated by human): outperform previous tools on </a:t>
            </a:r>
            <a:r>
              <a:rPr lang="en-US" altLang="zh-CN" b="1" dirty="0"/>
              <a:t>96%</a:t>
            </a:r>
            <a:r>
              <a:rPr lang="en-US" altLang="zh-CN" dirty="0"/>
              <a:t> cases.</a:t>
            </a:r>
          </a:p>
          <a:p>
            <a:pPr lvl="1"/>
            <a:r>
              <a:rPr lang="en-US" altLang="zh-CN" dirty="0"/>
              <a:t>Time: </a:t>
            </a:r>
            <a:r>
              <a:rPr lang="en-US" altLang="zh-CN" b="1" dirty="0"/>
              <a:t>0.88s</a:t>
            </a:r>
            <a:r>
              <a:rPr lang="en-US" altLang="zh-CN" dirty="0"/>
              <a:t> median </a:t>
            </a:r>
            <a:r>
              <a:rPr lang="en-US" altLang="zh-CN" b="1" dirty="0"/>
              <a:t>1.23s</a:t>
            </a:r>
            <a:r>
              <a:rPr lang="en-US" altLang="zh-CN" dirty="0"/>
              <a:t> average / error.</a:t>
            </a:r>
          </a:p>
          <a:p>
            <a:endParaRPr lang="en-US" altLang="zh-CN" dirty="0"/>
          </a:p>
          <a:p>
            <a:r>
              <a:rPr lang="en-US" altLang="zh-CN" dirty="0"/>
              <a:t>Maybe loss the semantic meaning of wrong test cases.</a:t>
            </a:r>
          </a:p>
          <a:p>
            <a:pPr lvl="1"/>
            <a:r>
              <a:rPr lang="en-US" altLang="zh-CN" dirty="0"/>
              <a:t>An assumption for beginners: they just want to run the codes successfully.</a:t>
            </a:r>
          </a:p>
          <a:p>
            <a:endParaRPr lang="en-US" altLang="zh-CN" dirty="0"/>
          </a:p>
          <a:p>
            <a:r>
              <a:rPr lang="en-US" altLang="zh-CN" dirty="0"/>
              <a:t>Anyway, it is meaningful.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74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dugi 全英">
      <a:majorFont>
        <a:latin typeface="Gadugi"/>
        <a:ea typeface="等线"/>
        <a:cs typeface=""/>
      </a:majorFont>
      <a:minorFont>
        <a:latin typeface="Gadugi"/>
        <a:ea typeface="Gadug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831</Words>
  <Application>Microsoft Office PowerPoint</Application>
  <PresentationFormat>宽屏</PresentationFormat>
  <Paragraphs>145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Arial</vt:lpstr>
      <vt:lpstr>Consolas</vt:lpstr>
      <vt:lpstr>Gadugi</vt:lpstr>
      <vt:lpstr>Wingdings</vt:lpstr>
      <vt:lpstr>Office 主题​​</vt:lpstr>
      <vt:lpstr>InFix: Automatically Repairing Novice Program Inputs</vt:lpstr>
      <vt:lpstr>Background</vt:lpstr>
      <vt:lpstr>Motivation1</vt:lpstr>
      <vt:lpstr>Motivation2</vt:lpstr>
      <vt:lpstr>Method</vt:lpstr>
      <vt:lpstr>Method</vt:lpstr>
      <vt:lpstr>Framework</vt:lpstr>
      <vt:lpstr>Examples (running the demo locally)</vt:lpstr>
      <vt:lpstr>Evaluation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37</cp:revision>
  <dcterms:created xsi:type="dcterms:W3CDTF">2022-04-24T02:26:19Z</dcterms:created>
  <dcterms:modified xsi:type="dcterms:W3CDTF">2022-06-12T07:55:19Z</dcterms:modified>
</cp:coreProperties>
</file>