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60" r:id="rId6"/>
    <p:sldId id="261" r:id="rId7"/>
    <p:sldId id="263" r:id="rId8"/>
    <p:sldId id="262" r:id="rId9"/>
    <p:sldId id="265" r:id="rId10"/>
    <p:sldId id="267" r:id="rId11"/>
    <p:sldId id="266" r:id="rId12"/>
    <p:sldId id="268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5303921"/>
            <a:ext cx="12207412" cy="1554080"/>
            <a:chOff x="0" y="5303921"/>
            <a:chExt cx="12207412" cy="1554080"/>
          </a:xfrm>
          <a:solidFill>
            <a:schemeClr val="accent2"/>
          </a:solidFill>
        </p:grpSpPr>
        <p:sp>
          <p:nvSpPr>
            <p:cNvPr id="3" name="等腰三角形 2"/>
            <p:cNvSpPr/>
            <p:nvPr userDrawn="1"/>
          </p:nvSpPr>
          <p:spPr>
            <a:xfrm>
              <a:off x="0" y="5639938"/>
              <a:ext cx="2015631" cy="12180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>
              <a:off x="1509486" y="5303921"/>
              <a:ext cx="2132478" cy="15540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>
              <a:off x="3323771" y="5938620"/>
              <a:ext cx="2293145" cy="9193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>
              <a:off x="4949371" y="5761278"/>
              <a:ext cx="2439205" cy="10967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6734628" y="5303921"/>
              <a:ext cx="2599871" cy="15540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8287657" y="6087961"/>
              <a:ext cx="2453812" cy="77003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>
              <a:off x="9753600" y="5639939"/>
              <a:ext cx="2453812" cy="12180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 userDrawn="1"/>
        </p:nvSpPr>
        <p:spPr>
          <a:xfrm>
            <a:off x="5151306" y="868730"/>
            <a:ext cx="1855886" cy="1855886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cxnSp>
        <p:nvCxnSpPr>
          <p:cNvPr id="13" name="直线连接符 4"/>
          <p:cNvCxnSpPr/>
          <p:nvPr userDrawn="1"/>
        </p:nvCxnSpPr>
        <p:spPr>
          <a:xfrm flipH="1">
            <a:off x="1509486" y="3718306"/>
            <a:ext cx="114398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"/>
          <p:cNvCxnSpPr/>
          <p:nvPr userDrawn="1"/>
        </p:nvCxnSpPr>
        <p:spPr>
          <a:xfrm flipH="1">
            <a:off x="9425448" y="3718306"/>
            <a:ext cx="114398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029553" y="2995031"/>
            <a:ext cx="80993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2016 BUSINESS REPORT </a:t>
            </a:r>
            <a:endParaRPr lang="en-US" altLang="zh-CN" dirty="0"/>
          </a:p>
          <a:p>
            <a:pPr lvl="0"/>
            <a:r>
              <a:rPr lang="en-US" altLang="zh-CN" dirty="0"/>
              <a:t>TEMPLATE</a:t>
            </a:r>
            <a:endParaRPr lang="en-US" altLang="zh-CN" dirty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2029553" y="4475921"/>
            <a:ext cx="809939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en-US" altLang="zh-CN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67739" y="1442730"/>
            <a:ext cx="1623020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LOGO</a:t>
            </a:r>
            <a:endParaRPr lang="en-US" altLang="zh-CN" dirty="0"/>
          </a:p>
          <a:p>
            <a:pPr lvl="0"/>
            <a:r>
              <a:rPr lang="en-US" altLang="zh-CN" dirty="0"/>
              <a:t>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613" y="621135"/>
            <a:ext cx="1185362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237" y="35705"/>
            <a:ext cx="1140738" cy="566964"/>
            <a:chOff x="6464041" y="1406978"/>
            <a:chExt cx="2600884" cy="1292679"/>
          </a:xfrm>
        </p:grpSpPr>
        <p:sp>
          <p:nvSpPr>
            <p:cNvPr id="8" name="等腰三角形 7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602669"/>
            <a:ext cx="7955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21" y="5213508"/>
            <a:ext cx="2261551" cy="1432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247" y="4967113"/>
            <a:ext cx="2261551" cy="1432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7E1A-88BB-4822-B830-35C5406A0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CA5C-A6C4-4550-BCAA-8D6FAEB34D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029553" y="2995031"/>
            <a:ext cx="8099392" cy="1200329"/>
          </a:xfrm>
        </p:spPr>
        <p:txBody>
          <a:bodyPr/>
          <a:lstStyle/>
          <a:p>
            <a:r>
              <a:rPr lang="zh-CN" altLang="en-US" sz="7200" dirty="0"/>
              <a:t>搜索类问题</a:t>
            </a:r>
            <a:endParaRPr lang="en-US" altLang="zh-CN" sz="72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029553" y="4195360"/>
            <a:ext cx="8099392" cy="523220"/>
          </a:xfrm>
        </p:spPr>
        <p:txBody>
          <a:bodyPr/>
          <a:lstStyle/>
          <a:p>
            <a:r>
              <a:rPr lang="en-US" altLang="zh-CN" sz="2800" dirty="0"/>
              <a:t>PRESENTED BY Troy</a:t>
            </a:r>
            <a:endParaRPr lang="en-US" altLang="zh-CN" sz="28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267739" y="1657219"/>
            <a:ext cx="1623020" cy="707886"/>
          </a:xfrm>
        </p:spPr>
        <p:txBody>
          <a:bodyPr/>
          <a:lstStyle/>
          <a:p>
            <a:r>
              <a:rPr lang="zh-CN" altLang="en-US" dirty="0"/>
              <a:t>基础算法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99416" y="2283257"/>
            <a:ext cx="10830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要制作一个体积为</a:t>
            </a:r>
            <a:r>
              <a:rPr lang="en-US" altLang="zh-CN" sz="2400" dirty="0"/>
              <a:t>Nπ</a:t>
            </a:r>
            <a:r>
              <a:rPr lang="zh-CN" altLang="en-US" sz="2400" dirty="0"/>
              <a:t>的</a:t>
            </a:r>
            <a:r>
              <a:rPr lang="en-US" altLang="zh-CN" sz="2400" dirty="0"/>
              <a:t>M</a:t>
            </a:r>
            <a:r>
              <a:rPr lang="zh-CN" altLang="en-US" sz="2400" dirty="0"/>
              <a:t>层生日蛋糕，每层都是一个圆柱体。设从下往上数第</a:t>
            </a:r>
            <a:r>
              <a:rPr lang="en-US" altLang="zh-CN" sz="2400" dirty="0" err="1"/>
              <a:t>i</a:t>
            </a:r>
            <a:r>
              <a:rPr lang="en-US" altLang="zh-CN" sz="2400" dirty="0"/>
              <a:t>(1 &lt;=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M)</a:t>
            </a:r>
            <a:r>
              <a:rPr lang="zh-CN" altLang="en-US" sz="2400" dirty="0"/>
              <a:t>层蛋糕是半径为</a:t>
            </a:r>
            <a:r>
              <a:rPr lang="en-US" altLang="zh-CN" sz="2400" dirty="0"/>
              <a:t>Ri, </a:t>
            </a:r>
            <a:r>
              <a:rPr lang="zh-CN" altLang="en-US" sz="2400" dirty="0"/>
              <a:t>高度为</a:t>
            </a:r>
            <a:r>
              <a:rPr lang="en-US" altLang="zh-CN" sz="2400" dirty="0"/>
              <a:t>Hi</a:t>
            </a:r>
            <a:r>
              <a:rPr lang="zh-CN" altLang="en-US" sz="2400" dirty="0"/>
              <a:t>的圆柱。当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M</a:t>
            </a:r>
            <a:r>
              <a:rPr lang="zh-CN" altLang="en-US" sz="2400" dirty="0"/>
              <a:t>时，要求</a:t>
            </a:r>
            <a:r>
              <a:rPr lang="en-US" altLang="zh-CN" sz="2400" dirty="0"/>
              <a:t>Ri &gt; Ri+1</a:t>
            </a:r>
            <a:r>
              <a:rPr lang="zh-CN" altLang="en-US" sz="2400" dirty="0"/>
              <a:t>且</a:t>
            </a:r>
            <a:r>
              <a:rPr lang="en-US" altLang="zh-CN" sz="2400" dirty="0"/>
              <a:t>Hi &gt; Hi+1</a:t>
            </a:r>
            <a:r>
              <a:rPr lang="zh-CN" altLang="en-US" sz="2400" dirty="0"/>
              <a:t>。由于要在蛋糕上抹奶油，为尽可能节约经费，我们希望蛋糕外表面（最下一层的下底面除外）的面积</a:t>
            </a:r>
            <a:r>
              <a:rPr lang="en-US" altLang="zh-CN" sz="2400" dirty="0"/>
              <a:t>Q</a:t>
            </a:r>
            <a:r>
              <a:rPr lang="zh-CN" altLang="en-US" sz="2400" dirty="0"/>
              <a:t>最小。令</a:t>
            </a:r>
            <a:r>
              <a:rPr lang="en-US" altLang="zh-CN" sz="2400" dirty="0"/>
              <a:t>Q = Sπ</a:t>
            </a:r>
            <a:r>
              <a:rPr lang="zh-CN" altLang="en-US" sz="2400" dirty="0"/>
              <a:t>请编程对给出的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，找出蛋糕的制作方案（适当的</a:t>
            </a:r>
            <a:r>
              <a:rPr lang="en-US" altLang="zh-CN" sz="2400" dirty="0"/>
              <a:t>Ri</a:t>
            </a:r>
            <a:r>
              <a:rPr lang="zh-CN" altLang="en-US" sz="2400" dirty="0"/>
              <a:t>和</a:t>
            </a:r>
            <a:r>
              <a:rPr lang="en-US" altLang="zh-CN" sz="2400" dirty="0"/>
              <a:t>Hi</a:t>
            </a:r>
            <a:r>
              <a:rPr lang="zh-CN" altLang="en-US" sz="2400" dirty="0"/>
              <a:t>的值），使</a:t>
            </a:r>
            <a:r>
              <a:rPr lang="en-US" altLang="zh-CN" sz="2400" dirty="0"/>
              <a:t>S</a:t>
            </a:r>
            <a:r>
              <a:rPr lang="zh-CN" altLang="en-US" sz="2400" dirty="0"/>
              <a:t>最小。（除</a:t>
            </a:r>
            <a:r>
              <a:rPr lang="en-US" altLang="zh-CN" sz="2400" dirty="0"/>
              <a:t>Q</a:t>
            </a:r>
            <a:r>
              <a:rPr lang="zh-CN" altLang="en-US" sz="2400" dirty="0"/>
              <a:t>外，以上所有数据皆为正整数）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613795" y="5018663"/>
            <a:ext cx="438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有很多的无效解，一定要剪枝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9799" y="1368397"/>
            <a:ext cx="10392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给一个由</a:t>
            </a:r>
            <a:r>
              <a:rPr lang="en-US" altLang="zh-CN" sz="2800" dirty="0"/>
              <a:t>(n+1)*n*2</a:t>
            </a:r>
            <a:r>
              <a:rPr lang="zh-CN" altLang="en-US" sz="2800" dirty="0"/>
              <a:t>根火柴棒构成的边长为</a:t>
            </a:r>
            <a:r>
              <a:rPr lang="en-US" altLang="zh-CN" sz="2800" dirty="0"/>
              <a:t>n</a:t>
            </a:r>
            <a:r>
              <a:rPr lang="zh-CN" altLang="en-US" sz="2800" dirty="0"/>
              <a:t>正方形，每根火柴棒都有编号，已经删去了</a:t>
            </a:r>
            <a:r>
              <a:rPr lang="en-US" altLang="zh-CN" sz="2800" dirty="0"/>
              <a:t>k</a:t>
            </a:r>
            <a:r>
              <a:rPr lang="zh-CN" altLang="en-US" sz="2800" dirty="0"/>
              <a:t>根火柴棒，问至少再删多少根火柴棒可以破坏掉所有正方形。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222850" y="3151252"/>
            <a:ext cx="1000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对当前状态我们进行一个判断，这个判断影响着我们对于下一个状态选择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zh-CN" altLang="en-US" sz="2400" dirty="0"/>
              <a:t>如何设定判断的标准？根据题目情况而定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综合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9447" y="1374338"/>
            <a:ext cx="10967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推箱子游戏。输入迷宫、箱子的位置、人的位置、目标位置，求人是否能把箱子推到目标位置，若能则输出推的最少的路径，如果有多条步数相同的推的最少的路径，则输出总步数（人走的步数</a:t>
            </a:r>
            <a:r>
              <a:rPr lang="en-US" altLang="zh-CN" sz="2400" dirty="0"/>
              <a:t>+</a:t>
            </a:r>
            <a:r>
              <a:rPr lang="zh-CN" altLang="en-US" sz="2400" dirty="0"/>
              <a:t>推箱子的步数）最少的那条路径；若不能把箱子推到目标位置，则输出</a:t>
            </a:r>
            <a:r>
              <a:rPr lang="en-US" altLang="zh-CN" sz="2400" dirty="0"/>
              <a:t>Impossible.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772" y="3281163"/>
            <a:ext cx="5992651" cy="275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综合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10038" y="1024725"/>
            <a:ext cx="266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八数码问题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60942" y="1486390"/>
            <a:ext cx="10605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3×3</a:t>
            </a:r>
            <a:r>
              <a:rPr lang="zh-CN" altLang="en-US" sz="2400" dirty="0"/>
              <a:t>的棋盘上，摆有八个棋子，每个棋子上标有</a:t>
            </a:r>
            <a:r>
              <a:rPr lang="en-US" altLang="zh-CN" sz="2400" dirty="0"/>
              <a:t>1</a:t>
            </a:r>
            <a:r>
              <a:rPr lang="zh-CN" altLang="en-US" sz="2400" dirty="0"/>
              <a:t>至</a:t>
            </a:r>
            <a:r>
              <a:rPr lang="en-US" altLang="zh-CN" sz="2400" dirty="0"/>
              <a:t>8</a:t>
            </a:r>
            <a:r>
              <a:rPr lang="zh-CN" altLang="en-US" sz="2400" dirty="0"/>
              <a:t>的某一数字。棋盘中留有一个空格，空格用</a:t>
            </a:r>
            <a:r>
              <a:rPr lang="en-US" altLang="zh-CN" sz="2400" dirty="0"/>
              <a:t>-1</a:t>
            </a:r>
            <a:r>
              <a:rPr lang="zh-CN" altLang="en-US" sz="2400" dirty="0"/>
              <a:t>来表示。空格周围的棋子可以移到空格中。要求解的问题是：给出一种初始布局（初始状态）和目标布局，找到一种最少步骤的移动方法，实现从初始布局到目标布局的转变。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5100" y="3896533"/>
            <a:ext cx="42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能写出有多少种不同的解法？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029553" y="2995031"/>
            <a:ext cx="8099392" cy="1200329"/>
          </a:xfrm>
        </p:spPr>
        <p:txBody>
          <a:bodyPr/>
          <a:lstStyle/>
          <a:p>
            <a:r>
              <a:rPr lang="zh-CN" altLang="en-US" sz="7200" dirty="0"/>
              <a:t>谢谢</a:t>
            </a:r>
            <a:endParaRPr lang="en-US" altLang="zh-CN" sz="72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029553" y="4195360"/>
            <a:ext cx="8099392" cy="523220"/>
          </a:xfrm>
        </p:spPr>
        <p:txBody>
          <a:bodyPr/>
          <a:lstStyle/>
          <a:p>
            <a:r>
              <a:rPr lang="en-US" altLang="zh-CN" sz="2800" dirty="0"/>
              <a:t>PRESENTED BY Troy</a:t>
            </a:r>
            <a:endParaRPr lang="en-US" altLang="zh-CN" sz="28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5267739" y="1657219"/>
            <a:ext cx="1623020" cy="707886"/>
          </a:xfrm>
        </p:spPr>
        <p:txBody>
          <a:bodyPr/>
          <a:lstStyle/>
          <a:p>
            <a:r>
              <a:rPr lang="zh-CN" altLang="en-US" dirty="0"/>
              <a:t>基础算法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59" y="520168"/>
            <a:ext cx="498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搜索是什么</a:t>
            </a:r>
            <a:r>
              <a:rPr lang="zh-CN" altLang="en-US" sz="3200" dirty="0"/>
              <a:t>？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3854717" y="1104943"/>
            <a:ext cx="498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搜索是一个求解的过程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25059" y="1845225"/>
            <a:ext cx="1102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搜索本质上是对状态空间的枚举，来寻找期望的状态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553021" y="2677495"/>
            <a:ext cx="34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首先来感受一下搜索类的问题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7" t="57761" r="34782" b="1456"/>
          <a:stretch>
            <a:fillRect/>
          </a:stretch>
        </p:blipFill>
        <p:spPr>
          <a:xfrm>
            <a:off x="3348237" y="4933379"/>
            <a:ext cx="1516701" cy="11498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3074" y="3484057"/>
            <a:ext cx="1060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3×3</a:t>
            </a:r>
            <a:r>
              <a:rPr lang="zh-CN" altLang="en-US" dirty="0"/>
              <a:t>的棋盘上，摆有八个棋子，每个棋子上标有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8</a:t>
            </a:r>
            <a:r>
              <a:rPr lang="zh-CN" altLang="en-US" dirty="0"/>
              <a:t>的某一数字。棋盘中留有一个空格，空格用</a:t>
            </a:r>
            <a:r>
              <a:rPr lang="en-US" altLang="zh-CN" dirty="0"/>
              <a:t>-1</a:t>
            </a:r>
            <a:r>
              <a:rPr lang="zh-CN" altLang="en-US" dirty="0"/>
              <a:t>来表示。空格周围的棋子可以移到空格中。要求解的问题是：给出一种初始布局（初始状态）和目标布局，找到一种最少步骤的移动方法，实现从初始布局到目标布局的转变。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58496" r="68430" b="2663"/>
          <a:stretch>
            <a:fillRect/>
          </a:stretch>
        </p:blipFill>
        <p:spPr>
          <a:xfrm>
            <a:off x="7053292" y="4988132"/>
            <a:ext cx="1423617" cy="1095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2" y="497138"/>
            <a:ext cx="1777515" cy="757130"/>
          </a:xfrm>
        </p:spPr>
        <p:txBody>
          <a:bodyPr/>
          <a:lstStyle/>
          <a:p>
            <a:r>
              <a:rPr lang="zh-CN" altLang="en-US" dirty="0"/>
              <a:t>前置知识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76927" y="1965686"/>
            <a:ext cx="44478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DFS(</a:t>
            </a:r>
            <a:r>
              <a:rPr lang="zh-CN" altLang="en-US" dirty="0"/>
              <a:t>当前状态</a:t>
            </a:r>
            <a:r>
              <a:rPr lang="en-US" altLang="zh-CN" dirty="0"/>
              <a:t>){</a:t>
            </a:r>
            <a:endParaRPr lang="en-US" altLang="zh-CN" dirty="0"/>
          </a:p>
          <a:p>
            <a:r>
              <a:rPr lang="en-US" altLang="zh-CN" dirty="0"/>
              <a:t>        	if(</a:t>
            </a:r>
            <a:r>
              <a:rPr lang="zh-CN" altLang="en-US" dirty="0"/>
              <a:t>满足条件</a:t>
            </a:r>
            <a:r>
              <a:rPr lang="en-US" altLang="zh-CN" dirty="0"/>
              <a:t>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得到答案；</a:t>
            </a:r>
            <a:endParaRPr lang="en-US" altLang="zh-CN" dirty="0"/>
          </a:p>
          <a:p>
            <a:r>
              <a:rPr lang="en-US" altLang="zh-CN" dirty="0"/>
              <a:t>		return ;</a:t>
            </a:r>
            <a:endParaRPr lang="en-US" altLang="zh-CN" dirty="0"/>
          </a:p>
          <a:p>
            <a:r>
              <a:rPr lang="en-US" altLang="zh-CN" dirty="0"/>
              <a:t>        	}</a:t>
            </a:r>
            <a:endParaRPr lang="en-US" altLang="zh-CN" dirty="0"/>
          </a:p>
          <a:p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zh-CN" altLang="en-US" dirty="0"/>
              <a:t>下一步可以到达的状态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	set(</a:t>
            </a:r>
            <a:r>
              <a:rPr lang="zh-CN" altLang="en-US" dirty="0"/>
              <a:t>当前状态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	DFS(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	reset(</a:t>
            </a:r>
            <a:r>
              <a:rPr lang="zh-CN" altLang="en-US" dirty="0"/>
              <a:t>当前状态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return 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58730" y="1965686"/>
            <a:ext cx="6225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BFS(</a:t>
            </a:r>
            <a:r>
              <a:rPr lang="zh-CN" altLang="en-US" dirty="0"/>
              <a:t>起始状态</a:t>
            </a:r>
            <a:r>
              <a:rPr lang="en-US" altLang="zh-CN" dirty="0"/>
              <a:t>){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队列</a:t>
            </a:r>
            <a:r>
              <a:rPr lang="en-US" altLang="zh-CN" dirty="0"/>
              <a:t>.</a:t>
            </a:r>
            <a:r>
              <a:rPr lang="zh-CN" altLang="en-US" dirty="0"/>
              <a:t>入队</a:t>
            </a:r>
            <a:r>
              <a:rPr lang="en-US" altLang="zh-CN" dirty="0"/>
              <a:t>(</a:t>
            </a:r>
            <a:r>
              <a:rPr lang="zh-CN" altLang="en-US" dirty="0"/>
              <a:t>起始状态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while(</a:t>
            </a:r>
            <a:r>
              <a:rPr lang="zh-CN" altLang="en-US" dirty="0"/>
              <a:t>队列中有元素</a:t>
            </a:r>
            <a:r>
              <a:rPr lang="en-US" altLang="zh-CN" dirty="0"/>
              <a:t>){</a:t>
            </a:r>
            <a:endParaRPr lang="en-US" altLang="zh-CN" dirty="0"/>
          </a:p>
          <a:p>
            <a:r>
              <a:rPr lang="en-US" altLang="zh-CN" dirty="0"/>
              <a:t>		int x = </a:t>
            </a:r>
            <a:r>
              <a:rPr lang="zh-CN" altLang="en-US" dirty="0"/>
              <a:t>队列</a:t>
            </a:r>
            <a:r>
              <a:rPr lang="en-US" altLang="zh-CN" dirty="0"/>
              <a:t>.</a:t>
            </a:r>
            <a:r>
              <a:rPr lang="zh-CN" altLang="en-US" dirty="0"/>
              <a:t>首元素</a:t>
            </a:r>
            <a:r>
              <a:rPr lang="en-US" altLang="zh-CN" dirty="0"/>
              <a:t>();</a:t>
            </a:r>
            <a:r>
              <a:rPr lang="zh-CN" altLang="en-US" dirty="0"/>
              <a:t>队列</a:t>
            </a:r>
            <a:r>
              <a:rPr lang="en-US" altLang="zh-CN" dirty="0"/>
              <a:t>.</a:t>
            </a:r>
            <a:r>
              <a:rPr lang="zh-CN" altLang="en-US" dirty="0"/>
              <a:t>弹出首元素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	for </a:t>
            </a:r>
            <a:r>
              <a:rPr lang="en-US" altLang="zh-CN" dirty="0" err="1"/>
              <a:t>i</a:t>
            </a:r>
            <a:r>
              <a:rPr lang="en-US" altLang="zh-CN" dirty="0"/>
              <a:t> in x</a:t>
            </a:r>
            <a:r>
              <a:rPr lang="zh-CN" altLang="en-US" dirty="0"/>
              <a:t>的下一步可以到达的状态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对状态进行判定；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队列</a:t>
            </a:r>
            <a:r>
              <a:rPr lang="en-US" altLang="zh-CN" dirty="0"/>
              <a:t>.</a:t>
            </a:r>
            <a:r>
              <a:rPr lang="zh-CN" altLang="en-US" dirty="0"/>
              <a:t>入队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		</a:t>
            </a:r>
            <a:endParaRPr lang="en-US" altLang="zh-CN" dirty="0"/>
          </a:p>
          <a:p>
            <a:r>
              <a:rPr lang="en-US" altLang="zh-CN" dirty="0"/>
              <a:t>		}	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return 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46794" y="1041466"/>
            <a:ext cx="462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两种基础的搜索方式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3" y="508099"/>
            <a:ext cx="1744662" cy="757130"/>
          </a:xfrm>
        </p:spPr>
        <p:txBody>
          <a:bodyPr/>
          <a:lstStyle/>
          <a:p>
            <a:r>
              <a:rPr lang="zh-CN" altLang="en-US" dirty="0"/>
              <a:t>迷宫类问题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1241" y="1265229"/>
            <a:ext cx="10589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</a:t>
            </a:r>
            <a:r>
              <a:rPr lang="zh-CN" altLang="en-US" sz="2400" dirty="0"/>
              <a:t>给定一个</a:t>
            </a:r>
            <a:r>
              <a:rPr lang="en-US" altLang="zh-CN" sz="2400" dirty="0"/>
              <a:t>m × n (m</a:t>
            </a:r>
            <a:r>
              <a:rPr lang="zh-CN" altLang="en-US" sz="2400" dirty="0"/>
              <a:t>行</a:t>
            </a:r>
            <a:r>
              <a:rPr lang="en-US" altLang="zh-CN" sz="2400" dirty="0"/>
              <a:t>, n</a:t>
            </a:r>
            <a:r>
              <a:rPr lang="zh-CN" altLang="en-US" sz="2400" dirty="0"/>
              <a:t>列</a:t>
            </a:r>
            <a:r>
              <a:rPr lang="en-US" altLang="zh-CN" sz="2400" dirty="0"/>
              <a:t>)</a:t>
            </a:r>
            <a:r>
              <a:rPr lang="zh-CN" altLang="en-US" sz="2400" dirty="0"/>
              <a:t>的迷宫，迷宫中有两个位置，</a:t>
            </a:r>
            <a:r>
              <a:rPr lang="en-US" altLang="zh-CN" sz="2400" dirty="0"/>
              <a:t>A</a:t>
            </a:r>
            <a:r>
              <a:rPr lang="zh-CN" altLang="en-US" sz="2400" dirty="0"/>
              <a:t>想从迷宫的一个位置走到另外一个位置，当然迷宫中有些地方是空地，</a:t>
            </a:r>
            <a:r>
              <a:rPr lang="en-US" altLang="zh-CN" sz="2400" dirty="0"/>
              <a:t>A</a:t>
            </a:r>
            <a:r>
              <a:rPr lang="zh-CN" altLang="en-US" sz="2400" dirty="0"/>
              <a:t>可以穿越，有些地方是障碍，她必须绕行，从迷宫的一个位置，只能走到与它相邻的</a:t>
            </a:r>
            <a:r>
              <a:rPr lang="en-US" altLang="zh-CN" sz="2400" dirty="0"/>
              <a:t>4</a:t>
            </a:r>
            <a:r>
              <a:rPr lang="zh-CN" altLang="en-US" sz="2400" dirty="0"/>
              <a:t>个位置中</a:t>
            </a:r>
            <a:r>
              <a:rPr lang="en-US" altLang="zh-CN" sz="2400" dirty="0"/>
              <a:t>,</a:t>
            </a:r>
            <a:r>
              <a:rPr lang="zh-CN" altLang="en-US" sz="2400" dirty="0"/>
              <a:t>当然在行走过程中，</a:t>
            </a:r>
            <a:r>
              <a:rPr lang="en-US" altLang="zh-CN" sz="2400" dirty="0"/>
              <a:t>A</a:t>
            </a:r>
            <a:r>
              <a:rPr lang="zh-CN" altLang="en-US" sz="2400" dirty="0"/>
              <a:t>不能走到迷宫外面去。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这就是迷宫问题的一般基础，剩下的就是添加一些额外的条件来形成一个新的题目。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t="-4677" r="43118" b="4677"/>
          <a:stretch>
            <a:fillRect/>
          </a:stretch>
        </p:blipFill>
        <p:spPr>
          <a:xfrm>
            <a:off x="4071997" y="3891297"/>
            <a:ext cx="2843495" cy="29667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4" y="502611"/>
            <a:ext cx="2002009" cy="757130"/>
          </a:xfrm>
        </p:spPr>
        <p:txBody>
          <a:bodyPr/>
          <a:lstStyle/>
          <a:p>
            <a:r>
              <a:rPr lang="zh-CN" altLang="en-US" dirty="0"/>
              <a:t>迷宫类问题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9652" y="2064632"/>
            <a:ext cx="9992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给一个图，然后给你起点和终点，以及开始所处的方向，要求你求出从起点到终点的最小时间，如果无法到达则输出</a:t>
            </a:r>
            <a:r>
              <a:rPr lang="en-US" altLang="zh-CN" sz="2800" dirty="0"/>
              <a:t>-1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       时间以秒为单位时间，每秒要么向正前方走</a:t>
            </a:r>
            <a:r>
              <a:rPr lang="en-US" altLang="zh-CN" sz="2800" dirty="0"/>
              <a:t>1~3</a:t>
            </a:r>
            <a:r>
              <a:rPr lang="zh-CN" altLang="en-US" sz="2800" dirty="0"/>
              <a:t>步，要么向左向右转</a:t>
            </a:r>
            <a:r>
              <a:rPr lang="en-US" altLang="zh-CN" sz="2800" dirty="0"/>
              <a:t>90</a:t>
            </a:r>
            <a:r>
              <a:rPr lang="zh-CN" altLang="en-US" sz="2800" dirty="0"/>
              <a:t>度；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4" y="502611"/>
            <a:ext cx="2002009" cy="757130"/>
          </a:xfrm>
        </p:spPr>
        <p:txBody>
          <a:bodyPr/>
          <a:lstStyle/>
          <a:p>
            <a:r>
              <a:rPr lang="zh-CN" altLang="en-US" dirty="0"/>
              <a:t>迷宫类问题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2288" y="1204987"/>
            <a:ext cx="9992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有些时候状态空间过大，直接暴力搜索的时间超出了我们能接受的范围。我们可以利用之前搜索得到的结果来减少需要搜索的状态。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16993" y="2852709"/>
            <a:ext cx="99279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Michael</a:t>
            </a:r>
            <a:r>
              <a:rPr lang="zh-CN" altLang="en-US" sz="2400" dirty="0"/>
              <a:t>喜欢滑雪百这并不奇怪， 因为滑雪的确很刺激。可是为了获得速度，滑的区域必须向下倾斜，而且当你滑到坡底，你不得不再次走上坡或者等待升降机来载你。</a:t>
            </a:r>
            <a:r>
              <a:rPr lang="en-US" altLang="zh-CN" sz="2400" dirty="0"/>
              <a:t>Michael</a:t>
            </a:r>
            <a:r>
              <a:rPr lang="zh-CN" altLang="en-US" sz="2400" dirty="0"/>
              <a:t>想知道载一个区域中最长底滑坡。区域由一个二维数组给出。数组的每个数字代表点的高度。下面是一个例子</a:t>
            </a:r>
            <a:endParaRPr lang="en-US" altLang="zh-CN" sz="2400" dirty="0"/>
          </a:p>
          <a:p>
            <a:pPr lvl="6"/>
            <a:r>
              <a:rPr lang="en-US" altLang="zh-CN" sz="2400" dirty="0"/>
              <a:t>	1   2   3   4   5</a:t>
            </a:r>
            <a:endParaRPr lang="en-US" altLang="zh-CN" sz="2400" dirty="0"/>
          </a:p>
          <a:p>
            <a:pPr lvl="6"/>
            <a:r>
              <a:rPr lang="en-US" altLang="zh-CN" sz="2400" dirty="0"/>
              <a:t>	16 17 18 19 6</a:t>
            </a:r>
            <a:endParaRPr lang="en-US" altLang="zh-CN" sz="2400" dirty="0"/>
          </a:p>
          <a:p>
            <a:pPr lvl="6"/>
            <a:r>
              <a:rPr lang="en-US" altLang="zh-CN" sz="2400" dirty="0"/>
              <a:t>	15 24 25 20 7</a:t>
            </a:r>
            <a:endParaRPr lang="en-US" altLang="zh-CN" sz="2400" dirty="0"/>
          </a:p>
          <a:p>
            <a:pPr lvl="6"/>
            <a:r>
              <a:rPr lang="en-US" altLang="zh-CN" sz="2400" dirty="0"/>
              <a:t>	14 23 22 21 8</a:t>
            </a:r>
            <a:endParaRPr lang="en-US" altLang="zh-CN" sz="2400" dirty="0"/>
          </a:p>
          <a:p>
            <a:pPr lvl="6"/>
            <a:r>
              <a:rPr lang="en-US" altLang="zh-CN" sz="2400" dirty="0"/>
              <a:t>	13 12 11 10 9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293297" y="5283681"/>
            <a:ext cx="34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如何保存已经搜索得到的答案？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16790" y="903089"/>
            <a:ext cx="8158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这一类问题的状态空间不如迷宫类问题那么明显，我们需要对问题做一个抽象化，得到一个状态空间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85582" y="2091622"/>
            <a:ext cx="105019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给出两个壶的容量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B, </a:t>
            </a:r>
            <a:r>
              <a:rPr lang="zh-CN" altLang="en-US" sz="2800" dirty="0"/>
              <a:t>一个目标水量</a:t>
            </a:r>
            <a:r>
              <a:rPr lang="en-US" altLang="zh-CN" sz="2800" dirty="0"/>
              <a:t>C</a:t>
            </a:r>
            <a:r>
              <a:rPr lang="zh-CN" altLang="en-US" sz="2800" dirty="0"/>
              <a:t>，对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可以有３种操作，求最少经过几步操作能够在某个壶中得到目标水量</a:t>
            </a:r>
            <a:r>
              <a:rPr lang="en-US" altLang="zh-CN" sz="2800" dirty="0"/>
              <a:t>C</a:t>
            </a:r>
            <a:r>
              <a:rPr lang="zh-CN" altLang="en-US" sz="2800" dirty="0"/>
              <a:t>。输入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zh-CN" altLang="en-US" sz="2800" dirty="0"/>
              <a:t>，输入最少操作数和操作过程。</a:t>
            </a:r>
            <a:endParaRPr lang="en-US" altLang="zh-CN" sz="2800" dirty="0"/>
          </a:p>
          <a:p>
            <a:r>
              <a:rPr lang="en-US" altLang="zh-CN" sz="2800" dirty="0"/>
              <a:t>FILL(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     </a:t>
            </a:r>
            <a:r>
              <a:rPr lang="zh-CN" altLang="en-US" sz="2800" dirty="0"/>
              <a:t>填满壶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(1 ≤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≤ 2) </a:t>
            </a:r>
            <a:r>
              <a:rPr lang="zh-CN" altLang="en-US" sz="2800" dirty="0"/>
              <a:t>（有一个自来水管，有无限水源）</a:t>
            </a:r>
            <a:endParaRPr lang="en-US" altLang="zh-CN" sz="2800" dirty="0"/>
          </a:p>
          <a:p>
            <a:r>
              <a:rPr lang="en-US" altLang="zh-CN" sz="2800" dirty="0"/>
              <a:t>DROP(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     </a:t>
            </a:r>
            <a:r>
              <a:rPr lang="zh-CN" altLang="en-US" sz="2800" dirty="0"/>
              <a:t>倒空壶</a:t>
            </a:r>
            <a:r>
              <a:rPr lang="en-US" altLang="zh-CN" sz="2800" dirty="0" err="1"/>
              <a:t>i</a:t>
            </a:r>
            <a:endParaRPr lang="en-US" altLang="zh-CN" sz="2800" dirty="0"/>
          </a:p>
          <a:p>
            <a:r>
              <a:rPr lang="en-US" altLang="zh-CN" sz="2800" dirty="0"/>
              <a:t>POUR(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   </a:t>
            </a:r>
            <a:r>
              <a:rPr lang="zh-CN" altLang="en-US" sz="2800" dirty="0"/>
              <a:t>转移水量，倒满就不倒了，不会有水被浪费</a:t>
            </a:r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550754" y="5283780"/>
            <a:ext cx="631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下一状态的数量是有限的，状态是转移过去的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4307" y="1341485"/>
            <a:ext cx="11777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有重量和价值分别为</a:t>
            </a:r>
            <a:r>
              <a:rPr lang="en-US" altLang="zh-CN" sz="2800" dirty="0" err="1"/>
              <a:t>wi</a:t>
            </a:r>
            <a:r>
              <a:rPr lang="en-US" altLang="zh-CN" sz="2800" dirty="0"/>
              <a:t>, vi (1 &lt;= </a:t>
            </a:r>
            <a:r>
              <a:rPr lang="en-US" altLang="zh-CN" sz="2800" dirty="0" err="1"/>
              <a:t>wi</a:t>
            </a:r>
            <a:r>
              <a:rPr lang="en-US" altLang="zh-CN" sz="2800" dirty="0"/>
              <a:t>, vi &lt;= 1e15)</a:t>
            </a:r>
            <a:r>
              <a:rPr lang="zh-CN" altLang="en-US" sz="2800" dirty="0"/>
              <a:t>的</a:t>
            </a:r>
            <a:r>
              <a:rPr lang="en-US" altLang="zh-CN" sz="2800" dirty="0"/>
              <a:t>n (1 &lt;= n &lt;= 40)</a:t>
            </a:r>
            <a:r>
              <a:rPr lang="zh-CN" altLang="en-US" sz="2800" dirty="0"/>
              <a:t>个物品，从中挑选总重不超过</a:t>
            </a:r>
            <a:r>
              <a:rPr lang="en-US" altLang="zh-CN" sz="2800" dirty="0"/>
              <a:t>W(1 &lt;= W &lt;= 1e15)</a:t>
            </a:r>
            <a:r>
              <a:rPr lang="zh-CN" altLang="en-US" sz="2800" dirty="0"/>
              <a:t>的物品，求价值总和最大值。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275367" y="2236835"/>
            <a:ext cx="493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当你学过</a:t>
            </a:r>
            <a:r>
              <a:rPr lang="en-US" altLang="zh-CN" dirty="0" err="1"/>
              <a:t>dp</a:t>
            </a:r>
            <a:r>
              <a:rPr lang="zh-CN" altLang="en-US" dirty="0"/>
              <a:t>之后，你可以再看一眼这个题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12427" y="2841760"/>
            <a:ext cx="337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搜索是对状态的枚举</a:t>
            </a:r>
            <a:endParaRPr lang="en-US" altLang="zh-CN" sz="2400" dirty="0"/>
          </a:p>
          <a:p>
            <a:r>
              <a:rPr lang="zh-CN" altLang="en-US" sz="2400" dirty="0"/>
              <a:t>怎么枚举？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703590" y="2967335"/>
            <a:ext cx="508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二进制！（具体情况具体分析）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80159" y="3889300"/>
            <a:ext cx="11911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假如有</a:t>
            </a:r>
            <a:r>
              <a:rPr lang="en-US" altLang="zh-CN" sz="2400" dirty="0"/>
              <a:t>4</a:t>
            </a:r>
            <a:r>
              <a:rPr lang="zh-CN" altLang="en-US" sz="2400" dirty="0"/>
              <a:t>个不同的物品，那么一共有</a:t>
            </a:r>
            <a:r>
              <a:rPr lang="en-US" altLang="zh-CN" sz="2400" dirty="0"/>
              <a:t>2^4=16</a:t>
            </a:r>
            <a:r>
              <a:rPr lang="zh-CN" altLang="en-US" sz="2400" dirty="0"/>
              <a:t>种选取情况 我们用</a:t>
            </a:r>
            <a:r>
              <a:rPr lang="en-US" altLang="zh-CN" sz="2400" dirty="0"/>
              <a:t>0~15</a:t>
            </a:r>
            <a:r>
              <a:rPr lang="zh-CN" altLang="en-US" sz="2400" dirty="0"/>
              <a:t>这</a:t>
            </a:r>
            <a:r>
              <a:rPr lang="en-US" altLang="zh-CN" sz="2400" dirty="0"/>
              <a:t>16</a:t>
            </a:r>
            <a:r>
              <a:rPr lang="zh-CN" altLang="en-US" sz="2400" dirty="0"/>
              <a:t>个数字来代表这些情况，给一个物品分配一个二进制位，</a:t>
            </a:r>
            <a:r>
              <a:rPr lang="en-US" altLang="zh-CN" sz="2400" dirty="0"/>
              <a:t>0</a:t>
            </a:r>
            <a:r>
              <a:rPr lang="zh-CN" altLang="en-US" sz="2400" dirty="0"/>
              <a:t>表示没有取这个物品，</a:t>
            </a:r>
            <a:r>
              <a:rPr lang="en-US" altLang="zh-CN" sz="2400" dirty="0"/>
              <a:t>1</a:t>
            </a:r>
            <a:r>
              <a:rPr lang="zh-CN" altLang="en-US" sz="2400" dirty="0"/>
              <a:t>表示选取这个物品</a:t>
            </a:r>
            <a:endParaRPr lang="en-US" altLang="zh-CN" sz="2400" dirty="0"/>
          </a:p>
          <a:p>
            <a:r>
              <a:rPr lang="en-US" altLang="zh-CN" sz="2400" dirty="0"/>
              <a:t>0000 = 0 </a:t>
            </a:r>
            <a:r>
              <a:rPr lang="zh-CN" altLang="en-US" sz="2400" dirty="0"/>
              <a:t>都不取 </a:t>
            </a:r>
            <a:r>
              <a:rPr lang="en-US" altLang="zh-CN" sz="2400" dirty="0"/>
              <a:t>		1111 = 15 </a:t>
            </a:r>
            <a:r>
              <a:rPr lang="zh-CN" altLang="en-US" sz="2400" dirty="0"/>
              <a:t>全部都取</a:t>
            </a:r>
            <a:r>
              <a:rPr lang="en-US" altLang="zh-CN" sz="2400" dirty="0"/>
              <a:t>		0001 = 1 </a:t>
            </a:r>
            <a:r>
              <a:rPr lang="zh-CN" altLang="en-US" sz="2400" dirty="0"/>
              <a:t>只取第一个</a:t>
            </a:r>
            <a:endParaRPr lang="en-US" altLang="zh-CN" sz="2400" dirty="0"/>
          </a:p>
          <a:p>
            <a:r>
              <a:rPr lang="en-US" altLang="zh-CN" sz="2400" dirty="0"/>
              <a:t>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=0;i&lt;(1&lt;&lt;4);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	</a:t>
            </a:r>
            <a:r>
              <a:rPr lang="zh-CN" altLang="en-US" sz="2400" dirty="0"/>
              <a:t>可以将所有情况遍历一遍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3" y="690723"/>
            <a:ext cx="1185362" cy="424732"/>
          </a:xfrm>
        </p:spPr>
        <p:txBody>
          <a:bodyPr/>
          <a:lstStyle/>
          <a:p>
            <a:r>
              <a:rPr lang="zh-CN" altLang="en-US" dirty="0"/>
              <a:t>抽象类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4307" y="1341485"/>
            <a:ext cx="11777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有重量和价值分别为</a:t>
            </a:r>
            <a:r>
              <a:rPr lang="en-US" altLang="zh-CN" sz="2800" dirty="0" err="1"/>
              <a:t>wi</a:t>
            </a:r>
            <a:r>
              <a:rPr lang="en-US" altLang="zh-CN" sz="2800" dirty="0"/>
              <a:t>, vi (1 &lt;= </a:t>
            </a:r>
            <a:r>
              <a:rPr lang="en-US" altLang="zh-CN" sz="2800" dirty="0" err="1"/>
              <a:t>wi</a:t>
            </a:r>
            <a:r>
              <a:rPr lang="en-US" altLang="zh-CN" sz="2800" dirty="0"/>
              <a:t>, vi &lt;= 1e15)</a:t>
            </a:r>
            <a:r>
              <a:rPr lang="zh-CN" altLang="en-US" sz="2800" dirty="0"/>
              <a:t>的</a:t>
            </a:r>
            <a:r>
              <a:rPr lang="en-US" altLang="zh-CN" sz="2800" dirty="0"/>
              <a:t>n (1 &lt;= n &lt;= 40)</a:t>
            </a:r>
            <a:r>
              <a:rPr lang="zh-CN" altLang="en-US" sz="2800" dirty="0"/>
              <a:t>个物品，从中挑选总重不超过</a:t>
            </a:r>
            <a:r>
              <a:rPr lang="en-US" altLang="zh-CN" sz="2800" dirty="0"/>
              <a:t>W(1 &lt;= W &lt;= 1e15)</a:t>
            </a:r>
            <a:r>
              <a:rPr lang="zh-CN" altLang="en-US" sz="2800" dirty="0"/>
              <a:t>的物品，求价值总和最大值。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275367" y="2255885"/>
            <a:ext cx="493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当你学过</a:t>
            </a:r>
            <a:r>
              <a:rPr lang="en-US" altLang="zh-CN" dirty="0" err="1"/>
              <a:t>dp</a:t>
            </a:r>
            <a:r>
              <a:rPr lang="zh-CN" altLang="en-US" dirty="0"/>
              <a:t>之后，你可以再看一眼这个题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4307" y="2923890"/>
            <a:ext cx="11620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最多</a:t>
            </a:r>
            <a:r>
              <a:rPr lang="en-US" altLang="zh-CN" sz="2400" dirty="0"/>
              <a:t>40</a:t>
            </a:r>
            <a:r>
              <a:rPr lang="zh-CN" altLang="en-US" sz="2400" dirty="0"/>
              <a:t>个物品，</a:t>
            </a:r>
            <a:r>
              <a:rPr lang="en-US" altLang="zh-CN" sz="2400" dirty="0"/>
              <a:t>2^40(1e12) </a:t>
            </a:r>
            <a:r>
              <a:rPr lang="zh-CN" altLang="en-US" sz="2400" dirty="0"/>
              <a:t>枚举一遍时间太长了，怎么办</a:t>
            </a:r>
            <a:r>
              <a:rPr lang="en-US" altLang="zh-CN" sz="2400" dirty="0"/>
              <a:t>?</a:t>
            </a:r>
            <a:r>
              <a:rPr lang="zh-CN" altLang="en-US" sz="2400" dirty="0"/>
              <a:t>（</a:t>
            </a:r>
            <a:r>
              <a:rPr lang="en-US" altLang="zh-CN" sz="2400" dirty="0"/>
              <a:t>2^20 1e6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509943" y="3563139"/>
            <a:ext cx="297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分开来，双向搜索！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07" y="3909819"/>
            <a:ext cx="2482516" cy="21708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70285" y="4201926"/>
            <a:ext cx="695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首先枚举第一部分，得到第一部分的所有结果，</a:t>
            </a:r>
            <a:endParaRPr lang="en-US" altLang="zh-CN" sz="2400" dirty="0"/>
          </a:p>
          <a:p>
            <a:r>
              <a:rPr lang="zh-CN" altLang="en-US" sz="2400" dirty="0"/>
              <a:t>假设第一部分某个选取方法对应的重量和价值为</a:t>
            </a:r>
            <a:r>
              <a:rPr lang="en-US" altLang="zh-CN" sz="2400" dirty="0"/>
              <a:t>w1, v1</a:t>
            </a:r>
            <a:r>
              <a:rPr lang="zh-CN" altLang="en-US" sz="2400" dirty="0"/>
              <a:t>，那么只要在第二部分中寻找</a:t>
            </a:r>
            <a:r>
              <a:rPr lang="en-US" altLang="zh-CN" sz="2400" dirty="0"/>
              <a:t>w2+w1&lt;=W</a:t>
            </a:r>
            <a:r>
              <a:rPr lang="zh-CN" altLang="en-US" sz="2400" dirty="0"/>
              <a:t>且</a:t>
            </a:r>
            <a:r>
              <a:rPr lang="en-US" altLang="zh-CN" sz="2400" dirty="0"/>
              <a:t>v2</a:t>
            </a:r>
            <a:r>
              <a:rPr lang="zh-CN" altLang="en-US" sz="2400" dirty="0"/>
              <a:t>最大的方法就行了。查找时可以用二分查找。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2540</Words>
  <Application>WPS 演示</Application>
  <PresentationFormat>宽屏</PresentationFormat>
  <Paragraphs>141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等线</vt:lpstr>
      <vt:lpstr>微软雅黑</vt:lpstr>
      <vt:lpstr>Droid Sans Fallback</vt:lpstr>
      <vt:lpstr>Arial Unicode MS</vt:lpstr>
      <vt:lpstr>等线 Light</vt:lpstr>
      <vt:lpstr>Calibri</vt:lpstr>
      <vt:lpstr>Abyssinica SIL</vt:lpstr>
      <vt:lpstr>Office 主题​​</vt:lpstr>
      <vt:lpstr>PowerPoint 演示文稿</vt:lpstr>
      <vt:lpstr>PowerPoint 演示文稿</vt:lpstr>
      <vt:lpstr>前置知识</vt:lpstr>
      <vt:lpstr>迷宫类问题</vt:lpstr>
      <vt:lpstr>迷宫类问题</vt:lpstr>
      <vt:lpstr>迷宫类问题</vt:lpstr>
      <vt:lpstr>抽象类</vt:lpstr>
      <vt:lpstr>抽象类</vt:lpstr>
      <vt:lpstr>抽象类</vt:lpstr>
      <vt:lpstr>抽象类</vt:lpstr>
      <vt:lpstr>抽象类</vt:lpstr>
      <vt:lpstr>综合</vt:lpstr>
      <vt:lpstr>综合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shengzhe wang</dc:creator>
  <cp:lastModifiedBy>Nano-one</cp:lastModifiedBy>
  <cp:revision>21</cp:revision>
  <dcterms:created xsi:type="dcterms:W3CDTF">2020-01-15T11:36:46Z</dcterms:created>
  <dcterms:modified xsi:type="dcterms:W3CDTF">2020-01-15T11:36:46Z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