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79"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2" d="100"/>
          <a:sy n="112" d="100"/>
        </p:scale>
        <p:origin x="4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786FDB-87E9-DF2F-80FD-62278D7F531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314F40F-1D67-1DB6-63AA-88262B80F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FCD562-F110-2486-6DC0-8E557235A9BF}"/>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5" name="Espace réservé du pied de page 4">
            <a:extLst>
              <a:ext uri="{FF2B5EF4-FFF2-40B4-BE49-F238E27FC236}">
                <a16:creationId xmlns:a16="http://schemas.microsoft.com/office/drawing/2014/main" id="{38FD331F-B414-357B-F760-ECF1F74733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22B5C5-F19C-2516-C24A-9B2AD190237F}"/>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297859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19B22-A07D-BC50-9FAE-4F617A65B9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E5F96A1-CADA-FE83-DE5C-0AC4FDD9560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179B45-4B86-E2E3-963A-EBEC948E796B}"/>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5" name="Espace réservé du pied de page 4">
            <a:extLst>
              <a:ext uri="{FF2B5EF4-FFF2-40B4-BE49-F238E27FC236}">
                <a16:creationId xmlns:a16="http://schemas.microsoft.com/office/drawing/2014/main" id="{5242517F-83CB-EC70-3E55-363C54576C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651912-8B68-3B1D-7EA4-9FAEEFABB3F9}"/>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37078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CBBFEE8-74E5-C299-5116-97E6EB6DCB9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000AB91-E7B0-53F9-8558-4489E381299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80F798-342A-C6C6-0FCE-54272F8CDB7B}"/>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5" name="Espace réservé du pied de page 4">
            <a:extLst>
              <a:ext uri="{FF2B5EF4-FFF2-40B4-BE49-F238E27FC236}">
                <a16:creationId xmlns:a16="http://schemas.microsoft.com/office/drawing/2014/main" id="{164F02A8-45B4-0716-DAD9-398B72CB80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DF4A37-0666-FB72-AC15-2F0FE421B851}"/>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26399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0C95-D93A-5344-8D68-D5393E1502D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15EF44-9A8C-9A71-5BD5-7C5F122FB5A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5533C0-AE1D-20F7-CBB1-505F0A1DB0E5}"/>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5" name="Espace réservé du pied de page 4">
            <a:extLst>
              <a:ext uri="{FF2B5EF4-FFF2-40B4-BE49-F238E27FC236}">
                <a16:creationId xmlns:a16="http://schemas.microsoft.com/office/drawing/2014/main" id="{A14510E7-B192-AEFF-1376-32CA6907F4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AE3454-68CC-B4CF-15AD-C6A7EDBD9056}"/>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417314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70B148-55F6-DD41-FE8A-6B25CE0317A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F0317A-9364-4965-6469-32E1A5371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A197A0-3259-A4FB-E912-A72FF50B331C}"/>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5" name="Espace réservé du pied de page 4">
            <a:extLst>
              <a:ext uri="{FF2B5EF4-FFF2-40B4-BE49-F238E27FC236}">
                <a16:creationId xmlns:a16="http://schemas.microsoft.com/office/drawing/2014/main" id="{11C6383A-1D41-B799-E238-79BB7FD047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1D5911-2693-78AF-D900-EF276890700E}"/>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52858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468CC-20C3-2749-9E12-0E9717155D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04B88F-4F0F-A573-3AD0-2FD5D8402CA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57D5C78-25A3-A1A6-9B84-9AB81AC9ED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0EEFA80-2887-260F-26E6-8828B5006E34}"/>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6" name="Espace réservé du pied de page 5">
            <a:extLst>
              <a:ext uri="{FF2B5EF4-FFF2-40B4-BE49-F238E27FC236}">
                <a16:creationId xmlns:a16="http://schemas.microsoft.com/office/drawing/2014/main" id="{E7E781A0-4CEA-5929-66A5-3AE95C51C4D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4B175D-B953-D60B-B8F0-AEB6379D082C}"/>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307724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3C05D-59E8-418E-4EF1-AD8082F3269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89A5172-48AB-0C0A-9C12-044E27EE3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5C0607B-C75B-4989-4D23-C6D80F6B51C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EC75DB9-7170-9EB3-99AA-ABD61EDED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AF81499-32C4-B311-3CEB-3A1BA0E777A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92A829-6C84-1FC1-8D76-F37C37E0608D}"/>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8" name="Espace réservé du pied de page 7">
            <a:extLst>
              <a:ext uri="{FF2B5EF4-FFF2-40B4-BE49-F238E27FC236}">
                <a16:creationId xmlns:a16="http://schemas.microsoft.com/office/drawing/2014/main" id="{02B6A310-F44E-BD68-00C7-9A1FF3C5446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E533A6A-CB55-E722-CD7B-392A70DAB55D}"/>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228575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BA719-805E-656E-E5D9-4DCD2340D9E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B0DD763-35AE-D4AF-9566-EF2C44900CC7}"/>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4" name="Espace réservé du pied de page 3">
            <a:extLst>
              <a:ext uri="{FF2B5EF4-FFF2-40B4-BE49-F238E27FC236}">
                <a16:creationId xmlns:a16="http://schemas.microsoft.com/office/drawing/2014/main" id="{86EB620F-52C1-042E-FE61-D07D084E078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2A13929-63BF-1577-2820-C8A0488D121F}"/>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3996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460B552-4BF9-58BA-8D3D-5A7E1739B822}"/>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3" name="Espace réservé du pied de page 2">
            <a:extLst>
              <a:ext uri="{FF2B5EF4-FFF2-40B4-BE49-F238E27FC236}">
                <a16:creationId xmlns:a16="http://schemas.microsoft.com/office/drawing/2014/main" id="{A033B631-59E2-B5E0-8161-CCE1CD2DF96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79AF83-28BD-8474-EB5B-F31889D92984}"/>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38623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BDB1C1-B12B-606C-31F4-D8373AE556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6787A3F-5D2B-E01C-2B80-8AC3EEEF8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1D32773-F613-CC31-15CA-E42E4635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20875B-5619-444D-4874-3D06A410250F}"/>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6" name="Espace réservé du pied de page 5">
            <a:extLst>
              <a:ext uri="{FF2B5EF4-FFF2-40B4-BE49-F238E27FC236}">
                <a16:creationId xmlns:a16="http://schemas.microsoft.com/office/drawing/2014/main" id="{CD62012C-EA03-A260-1D02-3145C779652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12F6E3-4E1C-3F06-342D-9ABDEDBDC9BA}"/>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349529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66657-3BD1-96DD-408F-FDDCE0258E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2DB1394-FBB1-8010-2545-FBD5DF56D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C964503-FCB9-91A8-A963-1DE4CCA86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311F2BE-742D-F911-6EA4-28578F427311}"/>
              </a:ext>
            </a:extLst>
          </p:cNvPr>
          <p:cNvSpPr>
            <a:spLocks noGrp="1"/>
          </p:cNvSpPr>
          <p:nvPr>
            <p:ph type="dt" sz="half" idx="10"/>
          </p:nvPr>
        </p:nvSpPr>
        <p:spPr/>
        <p:txBody>
          <a:bodyPr/>
          <a:lstStyle/>
          <a:p>
            <a:fld id="{D29B35D9-5A97-4446-A3E5-D24A0EB28F0B}" type="datetimeFigureOut">
              <a:rPr lang="fr-FR" smtClean="0"/>
              <a:t>11/04/2023</a:t>
            </a:fld>
            <a:endParaRPr lang="fr-FR"/>
          </a:p>
        </p:txBody>
      </p:sp>
      <p:sp>
        <p:nvSpPr>
          <p:cNvPr id="6" name="Espace réservé du pied de page 5">
            <a:extLst>
              <a:ext uri="{FF2B5EF4-FFF2-40B4-BE49-F238E27FC236}">
                <a16:creationId xmlns:a16="http://schemas.microsoft.com/office/drawing/2014/main" id="{B1C98BC0-6D0E-40B9-7045-49D918D0263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E4C03C-800B-D5A8-0350-A09DB8802E67}"/>
              </a:ext>
            </a:extLst>
          </p:cNvPr>
          <p:cNvSpPr>
            <a:spLocks noGrp="1"/>
          </p:cNvSpPr>
          <p:nvPr>
            <p:ph type="sldNum" sz="quarter" idx="12"/>
          </p:nvPr>
        </p:nvSpPr>
        <p:spPr/>
        <p:txBody>
          <a:bodyPr/>
          <a:lstStyle/>
          <a:p>
            <a:fld id="{3C381C0C-ABE3-48BB-B757-D9AEE0EA413B}" type="slidenum">
              <a:rPr lang="fr-FR" smtClean="0"/>
              <a:t>‹N°›</a:t>
            </a:fld>
            <a:endParaRPr lang="fr-FR"/>
          </a:p>
        </p:txBody>
      </p:sp>
    </p:spTree>
    <p:extLst>
      <p:ext uri="{BB962C8B-B14F-4D97-AF65-F5344CB8AC3E}">
        <p14:creationId xmlns:p14="http://schemas.microsoft.com/office/powerpoint/2010/main" val="26739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extLst>
              <a:ext uri="{BEBA8EAE-BF5A-486C-A8C5-ECC9F3942E4B}">
                <a14:imgProps xmlns:a14="http://schemas.microsoft.com/office/drawing/2010/main">
                  <a14:imgLayer r:embed="rId14">
                    <a14:imgEffect>
                      <a14:sharpenSoften amount="2000"/>
                    </a14:imgEffect>
                    <a14:imgEffect>
                      <a14:brightnessContrast bright="-12000" contrast="-5000"/>
                    </a14:imgEffect>
                  </a14:imgLayer>
                </a14:imgProps>
              </a:ext>
            </a:extLst>
          </a:blip>
          <a:srcRect/>
          <a:stretch>
            <a:fillRect l="-28000" t="-61000" r="-15000" b="-61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F45664B-F5EC-B611-2E6B-7B8DC6095A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91C7D19-A7AF-FB93-0807-98B09FE2F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A4A25D-8045-BA12-9F6D-4E9450F64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B35D9-5A97-4446-A3E5-D24A0EB28F0B}" type="datetimeFigureOut">
              <a:rPr lang="fr-FR" smtClean="0"/>
              <a:t>11/04/2023</a:t>
            </a:fld>
            <a:endParaRPr lang="fr-FR"/>
          </a:p>
        </p:txBody>
      </p:sp>
      <p:sp>
        <p:nvSpPr>
          <p:cNvPr id="5" name="Espace réservé du pied de page 4">
            <a:extLst>
              <a:ext uri="{FF2B5EF4-FFF2-40B4-BE49-F238E27FC236}">
                <a16:creationId xmlns:a16="http://schemas.microsoft.com/office/drawing/2014/main" id="{E890A7EC-690C-A8B4-8587-D64CF572EC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CC84851-D95E-C2D4-5B27-1CE156D58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81C0C-ABE3-48BB-B757-D9AEE0EA413B}" type="slidenum">
              <a:rPr lang="fr-FR" smtClean="0"/>
              <a:t>‹N°›</a:t>
            </a:fld>
            <a:endParaRPr lang="fr-FR"/>
          </a:p>
        </p:txBody>
      </p:sp>
    </p:spTree>
    <p:extLst>
      <p:ext uri="{BB962C8B-B14F-4D97-AF65-F5344CB8AC3E}">
        <p14:creationId xmlns:p14="http://schemas.microsoft.com/office/powerpoint/2010/main" val="307140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474B2D-83A9-6E0C-2928-968B6470502D}"/>
              </a:ext>
            </a:extLst>
          </p:cNvPr>
          <p:cNvSpPr>
            <a:spLocks noGrp="1"/>
          </p:cNvSpPr>
          <p:nvPr>
            <p:ph type="ctrTitle"/>
          </p:nvPr>
        </p:nvSpPr>
        <p:spPr>
          <a:xfrm>
            <a:off x="1524000" y="755009"/>
            <a:ext cx="9144000" cy="2754954"/>
          </a:xfrm>
        </p:spPr>
        <p:txBody>
          <a:bodyPr>
            <a:normAutofit/>
          </a:bodyPr>
          <a:lstStyle/>
          <a:p>
            <a:pPr algn="l"/>
            <a:br>
              <a:rPr lang="fr-FR" sz="2400" dirty="0">
                <a:latin typeface="Times New Roman" panose="02020603050405020304" pitchFamily="18" charset="0"/>
                <a:cs typeface="Times New Roman" panose="02020603050405020304" pitchFamily="18" charset="0"/>
              </a:rPr>
            </a:br>
            <a:br>
              <a:rPr lang="fr-FR" sz="800" b="1" i="0" dirty="0">
                <a:solidFill>
                  <a:srgbClr val="000000"/>
                </a:solidFill>
                <a:effectLst/>
                <a:latin typeface="Helvetica Neue"/>
              </a:rPr>
            </a:br>
            <a:br>
              <a:rPr lang="fr-FR" sz="1600" dirty="0">
                <a:latin typeface="Times New Roman" panose="02020603050405020304" pitchFamily="18" charset="0"/>
                <a:cs typeface="Times New Roman" panose="02020603050405020304" pitchFamily="18" charset="0"/>
              </a:rPr>
            </a:br>
            <a:br>
              <a:rPr lang="fr-FR" sz="1600" b="1" i="0" dirty="0">
                <a:solidFill>
                  <a:srgbClr val="000000"/>
                </a:solidFill>
                <a:effectLst/>
                <a:latin typeface="Helvetica Neue"/>
              </a:rPr>
            </a:br>
            <a:endParaRPr lang="fr-FR" sz="16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B771C542-2002-D5A3-D033-0B69589DBEB6}"/>
              </a:ext>
            </a:extLst>
          </p:cNvPr>
          <p:cNvSpPr>
            <a:spLocks noGrp="1"/>
          </p:cNvSpPr>
          <p:nvPr>
            <p:ph type="subTitle" idx="1"/>
          </p:nvPr>
        </p:nvSpPr>
        <p:spPr>
          <a:xfrm>
            <a:off x="1524000" y="899304"/>
            <a:ext cx="9144000" cy="3117219"/>
          </a:xfrm>
        </p:spPr>
        <p:txBody>
          <a:bodyPr>
            <a:normAutofit/>
          </a:bodyPr>
          <a:lstStyle/>
          <a:p>
            <a:pPr algn="l"/>
            <a:r>
              <a:rPr lang="fr-FR" sz="2800" b="1" dirty="0">
                <a:latin typeface="Times New Roman" panose="02020603050405020304" pitchFamily="18" charset="0"/>
                <a:cs typeface="Times New Roman" panose="02020603050405020304" pitchFamily="18" charset="0"/>
              </a:rPr>
              <a:t>Détection des faux billets</a:t>
            </a:r>
          </a:p>
        </p:txBody>
      </p:sp>
      <p:pic>
        <p:nvPicPr>
          <p:cNvPr id="5" name="Image 4">
            <a:extLst>
              <a:ext uri="{FF2B5EF4-FFF2-40B4-BE49-F238E27FC236}">
                <a16:creationId xmlns:a16="http://schemas.microsoft.com/office/drawing/2014/main" id="{AA0BAE0A-30DE-6F06-0C08-510E1E629FEE}"/>
              </a:ext>
            </a:extLst>
          </p:cNvPr>
          <p:cNvPicPr>
            <a:picLocks noChangeAspect="1"/>
          </p:cNvPicPr>
          <p:nvPr/>
        </p:nvPicPr>
        <p:blipFill>
          <a:blip r:embed="rId2"/>
          <a:stretch>
            <a:fillRect/>
          </a:stretch>
        </p:blipFill>
        <p:spPr>
          <a:xfrm>
            <a:off x="9905634" y="0"/>
            <a:ext cx="2286366" cy="899304"/>
          </a:xfrm>
          <a:prstGeom prst="rect">
            <a:avLst/>
          </a:prstGeom>
        </p:spPr>
      </p:pic>
      <p:sp>
        <p:nvSpPr>
          <p:cNvPr id="6" name="ZoneTexte 5">
            <a:extLst>
              <a:ext uri="{FF2B5EF4-FFF2-40B4-BE49-F238E27FC236}">
                <a16:creationId xmlns:a16="http://schemas.microsoft.com/office/drawing/2014/main" id="{96B2E582-2ECD-2E0C-B461-BA7E0C28FC5E}"/>
              </a:ext>
            </a:extLst>
          </p:cNvPr>
          <p:cNvSpPr txBox="1"/>
          <p:nvPr/>
        </p:nvSpPr>
        <p:spPr>
          <a:xfrm>
            <a:off x="1331008" y="2055083"/>
            <a:ext cx="6097424" cy="3416320"/>
          </a:xfrm>
          <a:prstGeom prst="rect">
            <a:avLst/>
          </a:prstGeom>
          <a:noFill/>
        </p:spPr>
        <p:txBody>
          <a:bodyPr wrap="square">
            <a:spAutoFit/>
          </a:bodyPr>
          <a:lstStyle/>
          <a:p>
            <a:r>
              <a:rPr lang="fr-FR" sz="1800" dirty="0">
                <a:latin typeface="Times New Roman" panose="02020603050405020304" pitchFamily="18" charset="0"/>
                <a:cs typeface="Times New Roman" panose="02020603050405020304" pitchFamily="18" charset="0"/>
              </a:rPr>
              <a:t>Sommaire:</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Contexte</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Objectifs</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Modèle des données</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Algorithme</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 Importation des dataset et nettoyages </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Régression linéaire multiple</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 L'hypothèse par analyse des résidus Identification des individus atypiques et influents</a:t>
            </a: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Analyses descriptives</a:t>
            </a:r>
            <a:br>
              <a:rPr lang="fr-FR" sz="900" b="1" i="0" dirty="0">
                <a:solidFill>
                  <a:srgbClr val="000000"/>
                </a:solidFill>
                <a:effectLst/>
                <a:latin typeface="Helvetica Neue"/>
              </a:rPr>
            </a:br>
            <a:r>
              <a:rPr lang="fr-FR" sz="1800" dirty="0">
                <a:latin typeface="Times New Roman" panose="02020603050405020304" pitchFamily="18" charset="0"/>
                <a:cs typeface="Times New Roman" panose="02020603050405020304" pitchFamily="18" charset="0"/>
              </a:rPr>
              <a:t>Analyses en composantes principales</a:t>
            </a:r>
            <a:br>
              <a:rPr lang="fr-FR" sz="1800" dirty="0">
                <a:latin typeface="Times New Roman" panose="02020603050405020304" pitchFamily="18" charset="0"/>
                <a:cs typeface="Times New Roman" panose="02020603050405020304" pitchFamily="18" charset="0"/>
              </a:rPr>
            </a:br>
            <a:endParaRPr lang="fr-FR" dirty="0"/>
          </a:p>
        </p:txBody>
      </p:sp>
    </p:spTree>
    <p:extLst>
      <p:ext uri="{BB962C8B-B14F-4D97-AF65-F5344CB8AC3E}">
        <p14:creationId xmlns:p14="http://schemas.microsoft.com/office/powerpoint/2010/main" val="1963633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06635-3617-7E2D-C931-FEFE11265B9A}"/>
              </a:ext>
            </a:extLst>
          </p:cNvPr>
          <p:cNvSpPr>
            <a:spLocks noGrp="1"/>
          </p:cNvSpPr>
          <p:nvPr>
            <p:ph type="title"/>
          </p:nvPr>
        </p:nvSpPr>
        <p:spPr/>
        <p:txBody>
          <a:bodyPr/>
          <a:lstStyle/>
          <a:p>
            <a:r>
              <a:rPr lang="fr-FR" sz="4400" dirty="0">
                <a:latin typeface="Times New Roman" panose="02020603050405020304" pitchFamily="18" charset="0"/>
                <a:cs typeface="Times New Roman" panose="02020603050405020304" pitchFamily="18" charset="0"/>
              </a:rPr>
              <a:t>Analyses descriptives suites</a:t>
            </a:r>
            <a:endParaRPr lang="fr-FR" dirty="0"/>
          </a:p>
        </p:txBody>
      </p:sp>
      <p:pic>
        <p:nvPicPr>
          <p:cNvPr id="5" name="Espace réservé du contenu 4">
            <a:extLst>
              <a:ext uri="{FF2B5EF4-FFF2-40B4-BE49-F238E27FC236}">
                <a16:creationId xmlns:a16="http://schemas.microsoft.com/office/drawing/2014/main" id="{E269D671-32D9-E971-6911-47799C09BCAF}"/>
              </a:ext>
            </a:extLst>
          </p:cNvPr>
          <p:cNvPicPr>
            <a:picLocks noGrp="1" noChangeAspect="1"/>
          </p:cNvPicPr>
          <p:nvPr>
            <p:ph idx="1"/>
          </p:nvPr>
        </p:nvPicPr>
        <p:blipFill>
          <a:blip r:embed="rId2"/>
          <a:stretch>
            <a:fillRect/>
          </a:stretch>
        </p:blipFill>
        <p:spPr>
          <a:xfrm>
            <a:off x="1388939" y="1690688"/>
            <a:ext cx="8395996" cy="4759558"/>
          </a:xfrm>
        </p:spPr>
      </p:pic>
      <p:pic>
        <p:nvPicPr>
          <p:cNvPr id="8" name="Image 7">
            <a:extLst>
              <a:ext uri="{FF2B5EF4-FFF2-40B4-BE49-F238E27FC236}">
                <a16:creationId xmlns:a16="http://schemas.microsoft.com/office/drawing/2014/main" id="{7B991C84-A28E-D1D8-234E-9C8BDEAB0FCC}"/>
              </a:ext>
            </a:extLst>
          </p:cNvPr>
          <p:cNvPicPr>
            <a:picLocks noChangeAspect="1"/>
          </p:cNvPicPr>
          <p:nvPr/>
        </p:nvPicPr>
        <p:blipFill>
          <a:blip r:embed="rId3"/>
          <a:stretch>
            <a:fillRect/>
          </a:stretch>
        </p:blipFill>
        <p:spPr>
          <a:xfrm>
            <a:off x="9067434" y="365125"/>
            <a:ext cx="2286366" cy="899304"/>
          </a:xfrm>
          <a:prstGeom prst="rect">
            <a:avLst/>
          </a:prstGeom>
        </p:spPr>
      </p:pic>
    </p:spTree>
    <p:extLst>
      <p:ext uri="{BB962C8B-B14F-4D97-AF65-F5344CB8AC3E}">
        <p14:creationId xmlns:p14="http://schemas.microsoft.com/office/powerpoint/2010/main" val="382172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4DC5E-6C5D-BFA8-857C-B7DEDD7D3C81}"/>
              </a:ext>
            </a:extLst>
          </p:cNvPr>
          <p:cNvSpPr>
            <a:spLocks noGrp="1"/>
          </p:cNvSpPr>
          <p:nvPr>
            <p:ph type="title"/>
          </p:nvPr>
        </p:nvSpPr>
        <p:spPr>
          <a:xfrm>
            <a:off x="838200" y="696286"/>
            <a:ext cx="10515600" cy="994402"/>
          </a:xfrm>
        </p:spPr>
        <p:txBody>
          <a:bodyPr>
            <a:normAutofit/>
          </a:bodyPr>
          <a:lstStyle/>
          <a:p>
            <a:r>
              <a:rPr lang="fr-FR" sz="2800" dirty="0">
                <a:latin typeface="Times New Roman" panose="02020603050405020304" pitchFamily="18" charset="0"/>
                <a:cs typeface="Times New Roman" panose="02020603050405020304" pitchFamily="18" charset="0"/>
              </a:rPr>
              <a:t>Comparaison des groupes par Boxplot  en abscisse et les indicateurs en ordonnée</a:t>
            </a:r>
          </a:p>
        </p:txBody>
      </p:sp>
      <p:pic>
        <p:nvPicPr>
          <p:cNvPr id="5" name="Espace réservé du contenu 4">
            <a:extLst>
              <a:ext uri="{FF2B5EF4-FFF2-40B4-BE49-F238E27FC236}">
                <a16:creationId xmlns:a16="http://schemas.microsoft.com/office/drawing/2014/main" id="{472780E4-5A1B-CE17-5232-59322A815E43}"/>
              </a:ext>
            </a:extLst>
          </p:cNvPr>
          <p:cNvPicPr>
            <a:picLocks noGrp="1" noChangeAspect="1"/>
          </p:cNvPicPr>
          <p:nvPr>
            <p:ph idx="1"/>
          </p:nvPr>
        </p:nvPicPr>
        <p:blipFill>
          <a:blip r:embed="rId2"/>
          <a:stretch>
            <a:fillRect/>
          </a:stretch>
        </p:blipFill>
        <p:spPr>
          <a:xfrm>
            <a:off x="1555335" y="1690688"/>
            <a:ext cx="8065638" cy="5032188"/>
          </a:xfrm>
        </p:spPr>
      </p:pic>
      <p:pic>
        <p:nvPicPr>
          <p:cNvPr id="6" name="Image 5">
            <a:extLst>
              <a:ext uri="{FF2B5EF4-FFF2-40B4-BE49-F238E27FC236}">
                <a16:creationId xmlns:a16="http://schemas.microsoft.com/office/drawing/2014/main" id="{059CDE8A-F3E7-C2B8-0351-C73B07675D8B}"/>
              </a:ext>
            </a:extLst>
          </p:cNvPr>
          <p:cNvPicPr>
            <a:picLocks noChangeAspect="1"/>
          </p:cNvPicPr>
          <p:nvPr/>
        </p:nvPicPr>
        <p:blipFill>
          <a:blip r:embed="rId3"/>
          <a:stretch>
            <a:fillRect/>
          </a:stretch>
        </p:blipFill>
        <p:spPr>
          <a:xfrm>
            <a:off x="9905634" y="0"/>
            <a:ext cx="2286366" cy="899304"/>
          </a:xfrm>
          <a:prstGeom prst="rect">
            <a:avLst/>
          </a:prstGeom>
        </p:spPr>
      </p:pic>
    </p:spTree>
    <p:extLst>
      <p:ext uri="{BB962C8B-B14F-4D97-AF65-F5344CB8AC3E}">
        <p14:creationId xmlns:p14="http://schemas.microsoft.com/office/powerpoint/2010/main" val="85912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ABE2EA-6F06-9E0A-8922-E43739D70921}"/>
              </a:ext>
            </a:extLst>
          </p:cNvPr>
          <p:cNvSpPr>
            <a:spLocks noGrp="1"/>
          </p:cNvSpPr>
          <p:nvPr>
            <p:ph type="title"/>
          </p:nvPr>
        </p:nvSpPr>
        <p:spPr/>
        <p:txBody>
          <a:bodyPr>
            <a:normAutofit/>
          </a:bodyPr>
          <a:lstStyle/>
          <a:p>
            <a:r>
              <a:rPr lang="fr-FR" sz="2800" dirty="0">
                <a:latin typeface="Times New Roman" panose="02020603050405020304" pitchFamily="18" charset="0"/>
                <a:ea typeface="Tahoma" panose="020B0604030504040204" pitchFamily="34" charset="0"/>
                <a:cs typeface="Times New Roman" panose="02020603050405020304" pitchFamily="18" charset="0"/>
              </a:rPr>
              <a:t>Matrice de corrélation vs Heatmap</a:t>
            </a:r>
          </a:p>
        </p:txBody>
      </p:sp>
      <p:pic>
        <p:nvPicPr>
          <p:cNvPr id="5" name="Espace réservé du contenu 4">
            <a:extLst>
              <a:ext uri="{FF2B5EF4-FFF2-40B4-BE49-F238E27FC236}">
                <a16:creationId xmlns:a16="http://schemas.microsoft.com/office/drawing/2014/main" id="{B1E43807-5D03-E8F6-1A4C-C3ADC2E5C2AD}"/>
              </a:ext>
            </a:extLst>
          </p:cNvPr>
          <p:cNvPicPr>
            <a:picLocks noGrp="1" noChangeAspect="1"/>
          </p:cNvPicPr>
          <p:nvPr>
            <p:ph idx="1"/>
          </p:nvPr>
        </p:nvPicPr>
        <p:blipFill>
          <a:blip r:embed="rId2"/>
          <a:stretch>
            <a:fillRect/>
          </a:stretch>
        </p:blipFill>
        <p:spPr>
          <a:xfrm>
            <a:off x="0" y="1786855"/>
            <a:ext cx="5643744" cy="2795070"/>
          </a:xfrm>
        </p:spPr>
      </p:pic>
      <p:pic>
        <p:nvPicPr>
          <p:cNvPr id="7" name="Image 6">
            <a:extLst>
              <a:ext uri="{FF2B5EF4-FFF2-40B4-BE49-F238E27FC236}">
                <a16:creationId xmlns:a16="http://schemas.microsoft.com/office/drawing/2014/main" id="{DD2C3C8D-0B86-AE99-73B9-B85F6C986A26}"/>
              </a:ext>
            </a:extLst>
          </p:cNvPr>
          <p:cNvPicPr>
            <a:picLocks noChangeAspect="1"/>
          </p:cNvPicPr>
          <p:nvPr/>
        </p:nvPicPr>
        <p:blipFill>
          <a:blip r:embed="rId3"/>
          <a:stretch>
            <a:fillRect/>
          </a:stretch>
        </p:blipFill>
        <p:spPr>
          <a:xfrm>
            <a:off x="5884766" y="2187298"/>
            <a:ext cx="5812284" cy="4670702"/>
          </a:xfrm>
          <a:prstGeom prst="rect">
            <a:avLst/>
          </a:prstGeom>
        </p:spPr>
      </p:pic>
      <p:pic>
        <p:nvPicPr>
          <p:cNvPr id="8" name="Image 7">
            <a:extLst>
              <a:ext uri="{FF2B5EF4-FFF2-40B4-BE49-F238E27FC236}">
                <a16:creationId xmlns:a16="http://schemas.microsoft.com/office/drawing/2014/main" id="{CDE2520E-EA17-6C2F-075E-49E6F94E66B2}"/>
              </a:ext>
            </a:extLst>
          </p:cNvPr>
          <p:cNvPicPr>
            <a:picLocks noChangeAspect="1"/>
          </p:cNvPicPr>
          <p:nvPr/>
        </p:nvPicPr>
        <p:blipFill>
          <a:blip r:embed="rId4"/>
          <a:stretch>
            <a:fillRect/>
          </a:stretch>
        </p:blipFill>
        <p:spPr>
          <a:xfrm>
            <a:off x="9905634" y="0"/>
            <a:ext cx="2286366" cy="899304"/>
          </a:xfrm>
          <a:prstGeom prst="rect">
            <a:avLst/>
          </a:prstGeom>
        </p:spPr>
      </p:pic>
    </p:spTree>
    <p:extLst>
      <p:ext uri="{BB962C8B-B14F-4D97-AF65-F5344CB8AC3E}">
        <p14:creationId xmlns:p14="http://schemas.microsoft.com/office/powerpoint/2010/main" val="304579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514056-7DD3-958D-AADA-A5C9B3A6328C}"/>
              </a:ext>
            </a:extLst>
          </p:cNvPr>
          <p:cNvSpPr>
            <a:spLocks noGrp="1"/>
          </p:cNvSpPr>
          <p:nvPr>
            <p:ph type="title"/>
          </p:nvPr>
        </p:nvSpPr>
        <p:spPr/>
        <p:txBody>
          <a:bodyPr>
            <a:normAutofit/>
          </a:bodyPr>
          <a:lstStyle/>
          <a:p>
            <a:r>
              <a:rPr lang="fr-FR" b="1" i="0" u="none" strike="noStrike" dirty="0">
                <a:solidFill>
                  <a:srgbClr val="296EAA"/>
                </a:solidFill>
                <a:effectLst/>
                <a:latin typeface="Helvetica Neue"/>
              </a:rPr>
              <a:t> </a:t>
            </a:r>
            <a:br>
              <a:rPr lang="fr-FR" b="1" i="0" dirty="0">
                <a:solidFill>
                  <a:srgbClr val="000000"/>
                </a:solidFill>
                <a:effectLst/>
                <a:latin typeface="Helvetica Neue"/>
              </a:rPr>
            </a:br>
            <a:r>
              <a:rPr lang="fr-FR" sz="2800" b="1" i="0" dirty="0">
                <a:solidFill>
                  <a:srgbClr val="000000"/>
                </a:solidFill>
                <a:effectLst/>
                <a:latin typeface="Times New Roman" panose="02020603050405020304" pitchFamily="18" charset="0"/>
                <a:cs typeface="Times New Roman" panose="02020603050405020304" pitchFamily="18" charset="0"/>
              </a:rPr>
              <a:t>Analyse en composantes principales</a:t>
            </a:r>
            <a:endParaRPr lang="fr-FR" sz="2800" dirty="0">
              <a:latin typeface="Times New Roman" panose="02020603050405020304" pitchFamily="18" charset="0"/>
              <a:cs typeface="Times New Roman" panose="02020603050405020304" pitchFamily="18" charset="0"/>
            </a:endParaRPr>
          </a:p>
        </p:txBody>
      </p:sp>
      <p:pic>
        <p:nvPicPr>
          <p:cNvPr id="7" name="Espace réservé du contenu 6">
            <a:extLst>
              <a:ext uri="{FF2B5EF4-FFF2-40B4-BE49-F238E27FC236}">
                <a16:creationId xmlns:a16="http://schemas.microsoft.com/office/drawing/2014/main" id="{82D780CC-493F-690C-4931-27A2246E61D2}"/>
              </a:ext>
            </a:extLst>
          </p:cNvPr>
          <p:cNvPicPr>
            <a:picLocks noGrp="1" noChangeAspect="1"/>
          </p:cNvPicPr>
          <p:nvPr>
            <p:ph idx="1"/>
          </p:nvPr>
        </p:nvPicPr>
        <p:blipFill>
          <a:blip r:embed="rId2"/>
          <a:stretch>
            <a:fillRect/>
          </a:stretch>
        </p:blipFill>
        <p:spPr>
          <a:xfrm>
            <a:off x="6475471" y="2249112"/>
            <a:ext cx="5023144" cy="4055846"/>
          </a:xfrm>
        </p:spPr>
      </p:pic>
      <p:pic>
        <p:nvPicPr>
          <p:cNvPr id="5" name="Image 4">
            <a:extLst>
              <a:ext uri="{FF2B5EF4-FFF2-40B4-BE49-F238E27FC236}">
                <a16:creationId xmlns:a16="http://schemas.microsoft.com/office/drawing/2014/main" id="{DD15DF63-E510-06C5-DCEA-0DBD4C68D531}"/>
              </a:ext>
            </a:extLst>
          </p:cNvPr>
          <p:cNvPicPr>
            <a:picLocks noChangeAspect="1"/>
          </p:cNvPicPr>
          <p:nvPr/>
        </p:nvPicPr>
        <p:blipFill>
          <a:blip r:embed="rId3"/>
          <a:stretch>
            <a:fillRect/>
          </a:stretch>
        </p:blipFill>
        <p:spPr>
          <a:xfrm>
            <a:off x="109028" y="1862791"/>
            <a:ext cx="6264358" cy="4055846"/>
          </a:xfrm>
          <a:prstGeom prst="rect">
            <a:avLst/>
          </a:prstGeom>
        </p:spPr>
      </p:pic>
      <p:pic>
        <p:nvPicPr>
          <p:cNvPr id="8" name="Image 7">
            <a:extLst>
              <a:ext uri="{FF2B5EF4-FFF2-40B4-BE49-F238E27FC236}">
                <a16:creationId xmlns:a16="http://schemas.microsoft.com/office/drawing/2014/main" id="{6545306F-63B2-1035-41E6-51CBB6A026FE}"/>
              </a:ext>
            </a:extLst>
          </p:cNvPr>
          <p:cNvPicPr>
            <a:picLocks noChangeAspect="1"/>
          </p:cNvPicPr>
          <p:nvPr/>
        </p:nvPicPr>
        <p:blipFill>
          <a:blip r:embed="rId4"/>
          <a:stretch>
            <a:fillRect/>
          </a:stretch>
        </p:blipFill>
        <p:spPr>
          <a:xfrm>
            <a:off x="9067434" y="370339"/>
            <a:ext cx="2286366" cy="899304"/>
          </a:xfrm>
          <a:prstGeom prst="rect">
            <a:avLst/>
          </a:prstGeom>
        </p:spPr>
      </p:pic>
    </p:spTree>
    <p:extLst>
      <p:ext uri="{BB962C8B-B14F-4D97-AF65-F5344CB8AC3E}">
        <p14:creationId xmlns:p14="http://schemas.microsoft.com/office/powerpoint/2010/main" val="418512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4506A-0DD9-74AB-337B-39BDB89D2B9D}"/>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Cercle des corrélations </a:t>
            </a:r>
          </a:p>
        </p:txBody>
      </p:sp>
      <p:pic>
        <p:nvPicPr>
          <p:cNvPr id="5" name="Espace réservé du contenu 4">
            <a:extLst>
              <a:ext uri="{FF2B5EF4-FFF2-40B4-BE49-F238E27FC236}">
                <a16:creationId xmlns:a16="http://schemas.microsoft.com/office/drawing/2014/main" id="{E44E2AE1-984B-0181-D22A-934432BC2EC7}"/>
              </a:ext>
            </a:extLst>
          </p:cNvPr>
          <p:cNvPicPr>
            <a:picLocks noGrp="1" noChangeAspect="1"/>
          </p:cNvPicPr>
          <p:nvPr>
            <p:ph idx="1"/>
          </p:nvPr>
        </p:nvPicPr>
        <p:blipFill>
          <a:blip r:embed="rId2"/>
          <a:stretch>
            <a:fillRect/>
          </a:stretch>
        </p:blipFill>
        <p:spPr>
          <a:xfrm>
            <a:off x="139530" y="2602241"/>
            <a:ext cx="4663206" cy="3494750"/>
          </a:xfrm>
        </p:spPr>
      </p:pic>
      <p:pic>
        <p:nvPicPr>
          <p:cNvPr id="9" name="Image 8">
            <a:extLst>
              <a:ext uri="{FF2B5EF4-FFF2-40B4-BE49-F238E27FC236}">
                <a16:creationId xmlns:a16="http://schemas.microsoft.com/office/drawing/2014/main" id="{FE9BD87F-0DAC-6EE6-C3D1-FF465A48D249}"/>
              </a:ext>
            </a:extLst>
          </p:cNvPr>
          <p:cNvPicPr>
            <a:picLocks noChangeAspect="1"/>
          </p:cNvPicPr>
          <p:nvPr/>
        </p:nvPicPr>
        <p:blipFill>
          <a:blip r:embed="rId3"/>
          <a:stretch>
            <a:fillRect/>
          </a:stretch>
        </p:blipFill>
        <p:spPr>
          <a:xfrm>
            <a:off x="5147757" y="1923110"/>
            <a:ext cx="7044243" cy="2349594"/>
          </a:xfrm>
          <a:prstGeom prst="rect">
            <a:avLst/>
          </a:prstGeom>
        </p:spPr>
      </p:pic>
      <p:pic>
        <p:nvPicPr>
          <p:cNvPr id="10" name="Image 9">
            <a:extLst>
              <a:ext uri="{FF2B5EF4-FFF2-40B4-BE49-F238E27FC236}">
                <a16:creationId xmlns:a16="http://schemas.microsoft.com/office/drawing/2014/main" id="{B20959E6-244B-2068-266F-9312B0079C98}"/>
              </a:ext>
            </a:extLst>
          </p:cNvPr>
          <p:cNvPicPr>
            <a:picLocks noChangeAspect="1"/>
          </p:cNvPicPr>
          <p:nvPr/>
        </p:nvPicPr>
        <p:blipFill>
          <a:blip r:embed="rId4"/>
          <a:stretch>
            <a:fillRect/>
          </a:stretch>
        </p:blipFill>
        <p:spPr>
          <a:xfrm>
            <a:off x="9067434" y="365125"/>
            <a:ext cx="2286366" cy="899304"/>
          </a:xfrm>
          <a:prstGeom prst="rect">
            <a:avLst/>
          </a:prstGeom>
        </p:spPr>
      </p:pic>
    </p:spTree>
    <p:extLst>
      <p:ext uri="{BB962C8B-B14F-4D97-AF65-F5344CB8AC3E}">
        <p14:creationId xmlns:p14="http://schemas.microsoft.com/office/powerpoint/2010/main" val="393686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A3549A-90B6-EE68-5DD2-20F95936CBCC}"/>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La méthode de coude</a:t>
            </a:r>
          </a:p>
        </p:txBody>
      </p:sp>
      <p:pic>
        <p:nvPicPr>
          <p:cNvPr id="5" name="Espace réservé du contenu 4">
            <a:extLst>
              <a:ext uri="{FF2B5EF4-FFF2-40B4-BE49-F238E27FC236}">
                <a16:creationId xmlns:a16="http://schemas.microsoft.com/office/drawing/2014/main" id="{A8D700AA-71E8-4F05-2102-4C3E99A0BBB0}"/>
              </a:ext>
            </a:extLst>
          </p:cNvPr>
          <p:cNvPicPr>
            <a:picLocks noGrp="1" noChangeAspect="1"/>
          </p:cNvPicPr>
          <p:nvPr>
            <p:ph idx="1"/>
          </p:nvPr>
        </p:nvPicPr>
        <p:blipFill>
          <a:blip r:embed="rId2"/>
          <a:stretch>
            <a:fillRect/>
          </a:stretch>
        </p:blipFill>
        <p:spPr>
          <a:xfrm>
            <a:off x="186805" y="2069893"/>
            <a:ext cx="5064991" cy="2750299"/>
          </a:xfrm>
        </p:spPr>
      </p:pic>
      <p:pic>
        <p:nvPicPr>
          <p:cNvPr id="7" name="Image 6">
            <a:extLst>
              <a:ext uri="{FF2B5EF4-FFF2-40B4-BE49-F238E27FC236}">
                <a16:creationId xmlns:a16="http://schemas.microsoft.com/office/drawing/2014/main" id="{254571CD-4FC4-D374-92EA-4F5F6F6CDDAC}"/>
              </a:ext>
            </a:extLst>
          </p:cNvPr>
          <p:cNvPicPr>
            <a:picLocks noChangeAspect="1"/>
          </p:cNvPicPr>
          <p:nvPr/>
        </p:nvPicPr>
        <p:blipFill>
          <a:blip r:embed="rId3"/>
          <a:stretch>
            <a:fillRect/>
          </a:stretch>
        </p:blipFill>
        <p:spPr>
          <a:xfrm>
            <a:off x="5423435" y="2069893"/>
            <a:ext cx="6684309" cy="4770601"/>
          </a:xfrm>
          <a:prstGeom prst="rect">
            <a:avLst/>
          </a:prstGeom>
        </p:spPr>
      </p:pic>
      <p:pic>
        <p:nvPicPr>
          <p:cNvPr id="8" name="Image 7">
            <a:extLst>
              <a:ext uri="{FF2B5EF4-FFF2-40B4-BE49-F238E27FC236}">
                <a16:creationId xmlns:a16="http://schemas.microsoft.com/office/drawing/2014/main" id="{B0561955-11F1-BA2E-13A7-08540C2FA491}"/>
              </a:ext>
            </a:extLst>
          </p:cNvPr>
          <p:cNvPicPr>
            <a:picLocks noChangeAspect="1"/>
          </p:cNvPicPr>
          <p:nvPr/>
        </p:nvPicPr>
        <p:blipFill>
          <a:blip r:embed="rId4"/>
          <a:stretch>
            <a:fillRect/>
          </a:stretch>
        </p:blipFill>
        <p:spPr>
          <a:xfrm>
            <a:off x="9067434" y="365125"/>
            <a:ext cx="2286366" cy="899304"/>
          </a:xfrm>
          <a:prstGeom prst="rect">
            <a:avLst/>
          </a:prstGeom>
        </p:spPr>
      </p:pic>
    </p:spTree>
    <p:extLst>
      <p:ext uri="{BB962C8B-B14F-4D97-AF65-F5344CB8AC3E}">
        <p14:creationId xmlns:p14="http://schemas.microsoft.com/office/powerpoint/2010/main" val="347424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3AC4B-F7FB-29B1-CDA1-0DC35382E112}"/>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Matrice de confusion du kmeans</a:t>
            </a:r>
          </a:p>
        </p:txBody>
      </p:sp>
      <p:pic>
        <p:nvPicPr>
          <p:cNvPr id="10" name="Image 9">
            <a:extLst>
              <a:ext uri="{FF2B5EF4-FFF2-40B4-BE49-F238E27FC236}">
                <a16:creationId xmlns:a16="http://schemas.microsoft.com/office/drawing/2014/main" id="{34A2ACE8-C165-4AA9-7A86-8F5D40BA19D8}"/>
              </a:ext>
            </a:extLst>
          </p:cNvPr>
          <p:cNvPicPr>
            <a:picLocks noChangeAspect="1"/>
          </p:cNvPicPr>
          <p:nvPr/>
        </p:nvPicPr>
        <p:blipFill>
          <a:blip r:embed="rId2"/>
          <a:stretch>
            <a:fillRect/>
          </a:stretch>
        </p:blipFill>
        <p:spPr>
          <a:xfrm>
            <a:off x="9067434" y="365522"/>
            <a:ext cx="2286366" cy="899304"/>
          </a:xfrm>
          <a:prstGeom prst="rect">
            <a:avLst/>
          </a:prstGeom>
        </p:spPr>
      </p:pic>
      <p:pic>
        <p:nvPicPr>
          <p:cNvPr id="8" name="Espace réservé du contenu 7">
            <a:extLst>
              <a:ext uri="{FF2B5EF4-FFF2-40B4-BE49-F238E27FC236}">
                <a16:creationId xmlns:a16="http://schemas.microsoft.com/office/drawing/2014/main" id="{76AC1834-6F47-944C-9E05-F3329218CE88}"/>
              </a:ext>
            </a:extLst>
          </p:cNvPr>
          <p:cNvPicPr>
            <a:picLocks noGrp="1" noChangeAspect="1"/>
          </p:cNvPicPr>
          <p:nvPr>
            <p:ph idx="1"/>
          </p:nvPr>
        </p:nvPicPr>
        <p:blipFill>
          <a:blip r:embed="rId3"/>
          <a:stretch>
            <a:fillRect/>
          </a:stretch>
        </p:blipFill>
        <p:spPr>
          <a:xfrm>
            <a:off x="87106" y="1264826"/>
            <a:ext cx="5611658" cy="3366995"/>
          </a:xfrm>
        </p:spPr>
      </p:pic>
      <p:pic>
        <p:nvPicPr>
          <p:cNvPr id="12" name="Image 11">
            <a:extLst>
              <a:ext uri="{FF2B5EF4-FFF2-40B4-BE49-F238E27FC236}">
                <a16:creationId xmlns:a16="http://schemas.microsoft.com/office/drawing/2014/main" id="{81F7E19A-B739-D6ED-687A-FE21672CDDC1}"/>
              </a:ext>
            </a:extLst>
          </p:cNvPr>
          <p:cNvPicPr>
            <a:picLocks noChangeAspect="1"/>
          </p:cNvPicPr>
          <p:nvPr/>
        </p:nvPicPr>
        <p:blipFill>
          <a:blip r:embed="rId4"/>
          <a:stretch>
            <a:fillRect/>
          </a:stretch>
        </p:blipFill>
        <p:spPr>
          <a:xfrm>
            <a:off x="6096000" y="1828800"/>
            <a:ext cx="5842205" cy="4277170"/>
          </a:xfrm>
          <a:prstGeom prst="rect">
            <a:avLst/>
          </a:prstGeom>
        </p:spPr>
      </p:pic>
      <p:pic>
        <p:nvPicPr>
          <p:cNvPr id="14" name="Image 13">
            <a:extLst>
              <a:ext uri="{FF2B5EF4-FFF2-40B4-BE49-F238E27FC236}">
                <a16:creationId xmlns:a16="http://schemas.microsoft.com/office/drawing/2014/main" id="{3E25D576-A4EC-5F28-7B88-23D80DDBC2AC}"/>
              </a:ext>
            </a:extLst>
          </p:cNvPr>
          <p:cNvPicPr>
            <a:picLocks noChangeAspect="1"/>
          </p:cNvPicPr>
          <p:nvPr/>
        </p:nvPicPr>
        <p:blipFill>
          <a:blip r:embed="rId5"/>
          <a:stretch>
            <a:fillRect/>
          </a:stretch>
        </p:blipFill>
        <p:spPr>
          <a:xfrm>
            <a:off x="154615" y="4932078"/>
            <a:ext cx="5611659" cy="1835208"/>
          </a:xfrm>
          <a:prstGeom prst="rect">
            <a:avLst/>
          </a:prstGeom>
        </p:spPr>
      </p:pic>
    </p:spTree>
    <p:extLst>
      <p:ext uri="{BB962C8B-B14F-4D97-AF65-F5344CB8AC3E}">
        <p14:creationId xmlns:p14="http://schemas.microsoft.com/office/powerpoint/2010/main" val="210323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04045B-3FDC-C9E5-1B9A-DEBD82C51BBA}"/>
              </a:ext>
            </a:extLst>
          </p:cNvPr>
          <p:cNvSpPr>
            <a:spLocks noGrp="1"/>
          </p:cNvSpPr>
          <p:nvPr>
            <p:ph type="title"/>
          </p:nvPr>
        </p:nvSpPr>
        <p:spPr>
          <a:xfrm>
            <a:off x="838200" y="365124"/>
            <a:ext cx="10515600" cy="1325563"/>
          </a:xfrm>
        </p:spPr>
        <p:txBody>
          <a:bodyPr>
            <a:normAutofit/>
          </a:bodyPr>
          <a:lstStyle/>
          <a:p>
            <a:r>
              <a:rPr lang="fr-FR" sz="2800" b="1" dirty="0">
                <a:latin typeface="Times New Roman" panose="02020603050405020304" pitchFamily="18" charset="0"/>
                <a:cs typeface="Times New Roman" panose="02020603050405020304" pitchFamily="18" charset="0"/>
              </a:rPr>
              <a:t>Régression logistique</a:t>
            </a:r>
          </a:p>
        </p:txBody>
      </p:sp>
      <p:pic>
        <p:nvPicPr>
          <p:cNvPr id="5" name="Espace réservé du contenu 4">
            <a:extLst>
              <a:ext uri="{FF2B5EF4-FFF2-40B4-BE49-F238E27FC236}">
                <a16:creationId xmlns:a16="http://schemas.microsoft.com/office/drawing/2014/main" id="{C226FFE8-86E9-5EFF-43E2-AC213A88830C}"/>
              </a:ext>
            </a:extLst>
          </p:cNvPr>
          <p:cNvPicPr>
            <a:picLocks noGrp="1" noChangeAspect="1"/>
          </p:cNvPicPr>
          <p:nvPr>
            <p:ph idx="1"/>
          </p:nvPr>
        </p:nvPicPr>
        <p:blipFill>
          <a:blip r:embed="rId2"/>
          <a:stretch>
            <a:fillRect/>
          </a:stretch>
        </p:blipFill>
        <p:spPr>
          <a:xfrm>
            <a:off x="-59821" y="2356420"/>
            <a:ext cx="5704515" cy="4394366"/>
          </a:xfrm>
        </p:spPr>
      </p:pic>
      <p:pic>
        <p:nvPicPr>
          <p:cNvPr id="7" name="Image 6">
            <a:extLst>
              <a:ext uri="{FF2B5EF4-FFF2-40B4-BE49-F238E27FC236}">
                <a16:creationId xmlns:a16="http://schemas.microsoft.com/office/drawing/2014/main" id="{34C22F73-F8EC-A0AD-B0DE-966D1C87026B}"/>
              </a:ext>
            </a:extLst>
          </p:cNvPr>
          <p:cNvPicPr>
            <a:picLocks noChangeAspect="1"/>
          </p:cNvPicPr>
          <p:nvPr/>
        </p:nvPicPr>
        <p:blipFill>
          <a:blip r:embed="rId3"/>
          <a:stretch>
            <a:fillRect/>
          </a:stretch>
        </p:blipFill>
        <p:spPr>
          <a:xfrm>
            <a:off x="0" y="1390650"/>
            <a:ext cx="3657600" cy="600075"/>
          </a:xfrm>
          <a:prstGeom prst="rect">
            <a:avLst/>
          </a:prstGeom>
        </p:spPr>
      </p:pic>
      <p:pic>
        <p:nvPicPr>
          <p:cNvPr id="9" name="Image 8">
            <a:extLst>
              <a:ext uri="{FF2B5EF4-FFF2-40B4-BE49-F238E27FC236}">
                <a16:creationId xmlns:a16="http://schemas.microsoft.com/office/drawing/2014/main" id="{0E734C54-8F62-B973-5E6F-56385330EAFF}"/>
              </a:ext>
            </a:extLst>
          </p:cNvPr>
          <p:cNvPicPr>
            <a:picLocks noChangeAspect="1"/>
          </p:cNvPicPr>
          <p:nvPr/>
        </p:nvPicPr>
        <p:blipFill>
          <a:blip r:embed="rId4"/>
          <a:stretch>
            <a:fillRect/>
          </a:stretch>
        </p:blipFill>
        <p:spPr>
          <a:xfrm>
            <a:off x="5704515" y="3153951"/>
            <a:ext cx="6394745" cy="3704049"/>
          </a:xfrm>
          <a:prstGeom prst="rect">
            <a:avLst/>
          </a:prstGeom>
        </p:spPr>
      </p:pic>
      <p:pic>
        <p:nvPicPr>
          <p:cNvPr id="10" name="Image 9">
            <a:extLst>
              <a:ext uri="{FF2B5EF4-FFF2-40B4-BE49-F238E27FC236}">
                <a16:creationId xmlns:a16="http://schemas.microsoft.com/office/drawing/2014/main" id="{8AB1E469-BCE4-7737-AC73-35857AB998D7}"/>
              </a:ext>
            </a:extLst>
          </p:cNvPr>
          <p:cNvPicPr>
            <a:picLocks noChangeAspect="1"/>
          </p:cNvPicPr>
          <p:nvPr/>
        </p:nvPicPr>
        <p:blipFill>
          <a:blip r:embed="rId5"/>
          <a:stretch>
            <a:fillRect/>
          </a:stretch>
        </p:blipFill>
        <p:spPr>
          <a:xfrm>
            <a:off x="9905634" y="0"/>
            <a:ext cx="2286366" cy="899304"/>
          </a:xfrm>
          <a:prstGeom prst="rect">
            <a:avLst/>
          </a:prstGeom>
        </p:spPr>
      </p:pic>
    </p:spTree>
    <p:extLst>
      <p:ext uri="{BB962C8B-B14F-4D97-AF65-F5344CB8AC3E}">
        <p14:creationId xmlns:p14="http://schemas.microsoft.com/office/powerpoint/2010/main" val="184654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22098-7CE4-C0EB-BBCB-206807F8222E}"/>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Matrice de confusion du KNN</a:t>
            </a:r>
            <a:endParaRPr lang="fr-FR" sz="2800" b="1" dirty="0"/>
          </a:p>
        </p:txBody>
      </p:sp>
      <p:pic>
        <p:nvPicPr>
          <p:cNvPr id="5" name="Espace réservé du contenu 4">
            <a:extLst>
              <a:ext uri="{FF2B5EF4-FFF2-40B4-BE49-F238E27FC236}">
                <a16:creationId xmlns:a16="http://schemas.microsoft.com/office/drawing/2014/main" id="{B5F4338E-7238-5353-BF9F-B64488125FF1}"/>
              </a:ext>
            </a:extLst>
          </p:cNvPr>
          <p:cNvPicPr>
            <a:picLocks noGrp="1" noChangeAspect="1"/>
          </p:cNvPicPr>
          <p:nvPr>
            <p:ph idx="1"/>
          </p:nvPr>
        </p:nvPicPr>
        <p:blipFill>
          <a:blip r:embed="rId2"/>
          <a:stretch>
            <a:fillRect/>
          </a:stretch>
        </p:blipFill>
        <p:spPr>
          <a:xfrm>
            <a:off x="167780" y="2071687"/>
            <a:ext cx="5041510" cy="2594033"/>
          </a:xfrm>
        </p:spPr>
      </p:pic>
      <p:pic>
        <p:nvPicPr>
          <p:cNvPr id="7" name="Image 6">
            <a:extLst>
              <a:ext uri="{FF2B5EF4-FFF2-40B4-BE49-F238E27FC236}">
                <a16:creationId xmlns:a16="http://schemas.microsoft.com/office/drawing/2014/main" id="{D32BFCEC-2CB4-6C78-3ACA-99AB301349C0}"/>
              </a:ext>
            </a:extLst>
          </p:cNvPr>
          <p:cNvPicPr>
            <a:picLocks noChangeAspect="1"/>
          </p:cNvPicPr>
          <p:nvPr/>
        </p:nvPicPr>
        <p:blipFill>
          <a:blip r:embed="rId3"/>
          <a:stretch>
            <a:fillRect/>
          </a:stretch>
        </p:blipFill>
        <p:spPr>
          <a:xfrm>
            <a:off x="5612889" y="3429000"/>
            <a:ext cx="5076825" cy="657225"/>
          </a:xfrm>
          <a:prstGeom prst="rect">
            <a:avLst/>
          </a:prstGeom>
        </p:spPr>
      </p:pic>
      <p:pic>
        <p:nvPicPr>
          <p:cNvPr id="9" name="Image 8">
            <a:extLst>
              <a:ext uri="{FF2B5EF4-FFF2-40B4-BE49-F238E27FC236}">
                <a16:creationId xmlns:a16="http://schemas.microsoft.com/office/drawing/2014/main" id="{B772E2E6-283C-079D-0A0B-65DF98D7CD8B}"/>
              </a:ext>
            </a:extLst>
          </p:cNvPr>
          <p:cNvPicPr>
            <a:picLocks noChangeAspect="1"/>
          </p:cNvPicPr>
          <p:nvPr/>
        </p:nvPicPr>
        <p:blipFill>
          <a:blip r:embed="rId4"/>
          <a:stretch>
            <a:fillRect/>
          </a:stretch>
        </p:blipFill>
        <p:spPr>
          <a:xfrm>
            <a:off x="4440313" y="4913832"/>
            <a:ext cx="7831336" cy="1051321"/>
          </a:xfrm>
          <a:prstGeom prst="rect">
            <a:avLst/>
          </a:prstGeom>
        </p:spPr>
      </p:pic>
      <p:pic>
        <p:nvPicPr>
          <p:cNvPr id="14" name="Image 13">
            <a:extLst>
              <a:ext uri="{FF2B5EF4-FFF2-40B4-BE49-F238E27FC236}">
                <a16:creationId xmlns:a16="http://schemas.microsoft.com/office/drawing/2014/main" id="{5AF61908-A64B-C56C-3E18-63C9DC24787C}"/>
              </a:ext>
            </a:extLst>
          </p:cNvPr>
          <p:cNvPicPr>
            <a:picLocks noChangeAspect="1"/>
          </p:cNvPicPr>
          <p:nvPr/>
        </p:nvPicPr>
        <p:blipFill>
          <a:blip r:embed="rId5"/>
          <a:stretch>
            <a:fillRect/>
          </a:stretch>
        </p:blipFill>
        <p:spPr>
          <a:xfrm>
            <a:off x="9067434" y="367926"/>
            <a:ext cx="2286366" cy="899304"/>
          </a:xfrm>
          <a:prstGeom prst="rect">
            <a:avLst/>
          </a:prstGeom>
        </p:spPr>
      </p:pic>
    </p:spTree>
    <p:extLst>
      <p:ext uri="{BB962C8B-B14F-4D97-AF65-F5344CB8AC3E}">
        <p14:creationId xmlns:p14="http://schemas.microsoft.com/office/powerpoint/2010/main" val="13839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964CC-7AEC-05D0-B895-E7A0F4C9D261}"/>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Conclusion</a:t>
            </a:r>
            <a:br>
              <a:rPr lang="fr-FR" sz="2800" b="1" dirty="0">
                <a:latin typeface="Times New Roman" panose="02020603050405020304" pitchFamily="18" charset="0"/>
                <a:cs typeface="Times New Roman" panose="02020603050405020304" pitchFamily="18" charset="0"/>
              </a:rPr>
            </a:br>
            <a:endParaRPr lang="fr-FR" sz="2800" b="1"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ABF6F8FC-B9A4-CC12-31DD-14CE3A562903}"/>
              </a:ext>
            </a:extLst>
          </p:cNvPr>
          <p:cNvPicPr>
            <a:picLocks noChangeAspect="1"/>
          </p:cNvPicPr>
          <p:nvPr/>
        </p:nvPicPr>
        <p:blipFill>
          <a:blip r:embed="rId2"/>
          <a:stretch>
            <a:fillRect/>
          </a:stretch>
        </p:blipFill>
        <p:spPr>
          <a:xfrm>
            <a:off x="9905634" y="0"/>
            <a:ext cx="2286366" cy="899304"/>
          </a:xfrm>
          <a:prstGeom prst="rect">
            <a:avLst/>
          </a:prstGeom>
        </p:spPr>
      </p:pic>
      <p:pic>
        <p:nvPicPr>
          <p:cNvPr id="10" name="Espace réservé du contenu 9">
            <a:extLst>
              <a:ext uri="{FF2B5EF4-FFF2-40B4-BE49-F238E27FC236}">
                <a16:creationId xmlns:a16="http://schemas.microsoft.com/office/drawing/2014/main" id="{784040E7-F60C-566D-0992-8BF9F2243053}"/>
              </a:ext>
            </a:extLst>
          </p:cNvPr>
          <p:cNvPicPr>
            <a:picLocks noGrp="1" noChangeAspect="1"/>
          </p:cNvPicPr>
          <p:nvPr>
            <p:ph idx="1"/>
          </p:nvPr>
        </p:nvPicPr>
        <p:blipFill>
          <a:blip r:embed="rId3"/>
          <a:stretch>
            <a:fillRect/>
          </a:stretch>
        </p:blipFill>
        <p:spPr>
          <a:xfrm>
            <a:off x="0" y="1222130"/>
            <a:ext cx="7124700" cy="2362200"/>
          </a:xfrm>
        </p:spPr>
      </p:pic>
      <p:pic>
        <p:nvPicPr>
          <p:cNvPr id="8" name="Image 7">
            <a:extLst>
              <a:ext uri="{FF2B5EF4-FFF2-40B4-BE49-F238E27FC236}">
                <a16:creationId xmlns:a16="http://schemas.microsoft.com/office/drawing/2014/main" id="{F7B35AE7-121A-AA4A-BC71-A175888DD31A}"/>
              </a:ext>
            </a:extLst>
          </p:cNvPr>
          <p:cNvPicPr>
            <a:picLocks noChangeAspect="1"/>
          </p:cNvPicPr>
          <p:nvPr/>
        </p:nvPicPr>
        <p:blipFill>
          <a:blip r:embed="rId4"/>
          <a:stretch>
            <a:fillRect/>
          </a:stretch>
        </p:blipFill>
        <p:spPr>
          <a:xfrm>
            <a:off x="5583252" y="5494912"/>
            <a:ext cx="6608748" cy="1230856"/>
          </a:xfrm>
          <a:prstGeom prst="rect">
            <a:avLst/>
          </a:prstGeom>
        </p:spPr>
      </p:pic>
      <p:pic>
        <p:nvPicPr>
          <p:cNvPr id="12" name="Image 11">
            <a:extLst>
              <a:ext uri="{FF2B5EF4-FFF2-40B4-BE49-F238E27FC236}">
                <a16:creationId xmlns:a16="http://schemas.microsoft.com/office/drawing/2014/main" id="{7165BC6D-016B-B4F9-11A0-B2CBF3AAA273}"/>
              </a:ext>
            </a:extLst>
          </p:cNvPr>
          <p:cNvPicPr>
            <a:picLocks noChangeAspect="1"/>
          </p:cNvPicPr>
          <p:nvPr/>
        </p:nvPicPr>
        <p:blipFill>
          <a:blip r:embed="rId5"/>
          <a:stretch>
            <a:fillRect/>
          </a:stretch>
        </p:blipFill>
        <p:spPr>
          <a:xfrm>
            <a:off x="0" y="4269349"/>
            <a:ext cx="5543372" cy="1812876"/>
          </a:xfrm>
          <a:prstGeom prst="rect">
            <a:avLst/>
          </a:prstGeom>
        </p:spPr>
      </p:pic>
    </p:spTree>
    <p:extLst>
      <p:ext uri="{BB962C8B-B14F-4D97-AF65-F5344CB8AC3E}">
        <p14:creationId xmlns:p14="http://schemas.microsoft.com/office/powerpoint/2010/main" val="8601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474B2D-83A9-6E0C-2928-968B6470502D}"/>
              </a:ext>
            </a:extLst>
          </p:cNvPr>
          <p:cNvSpPr>
            <a:spLocks noGrp="1"/>
          </p:cNvSpPr>
          <p:nvPr>
            <p:ph type="ctrTitle"/>
          </p:nvPr>
        </p:nvSpPr>
        <p:spPr>
          <a:xfrm>
            <a:off x="1524000" y="1122363"/>
            <a:ext cx="9144000" cy="1276888"/>
          </a:xfrm>
        </p:spPr>
        <p:txBody>
          <a:bodyPr>
            <a:normAutofit/>
          </a:bodyPr>
          <a:lstStyle/>
          <a:p>
            <a:pPr algn="l"/>
            <a:r>
              <a:rPr lang="fr-FR" sz="2000" b="1" dirty="0">
                <a:latin typeface="Times New Roman" panose="02020603050405020304" pitchFamily="18" charset="0"/>
                <a:cs typeface="Times New Roman" panose="02020603050405020304" pitchFamily="18" charset="0"/>
              </a:rPr>
              <a:t>Contexte</a:t>
            </a:r>
            <a:endParaRPr lang="fr-FR" sz="2000" b="1" dirty="0"/>
          </a:p>
        </p:txBody>
      </p:sp>
      <p:sp>
        <p:nvSpPr>
          <p:cNvPr id="3" name="Sous-titre 2">
            <a:extLst>
              <a:ext uri="{FF2B5EF4-FFF2-40B4-BE49-F238E27FC236}">
                <a16:creationId xmlns:a16="http://schemas.microsoft.com/office/drawing/2014/main" id="{B771C542-2002-D5A3-D033-0B69589DBEB6}"/>
              </a:ext>
            </a:extLst>
          </p:cNvPr>
          <p:cNvSpPr>
            <a:spLocks noGrp="1"/>
          </p:cNvSpPr>
          <p:nvPr>
            <p:ph type="subTitle" idx="1"/>
          </p:nvPr>
        </p:nvSpPr>
        <p:spPr>
          <a:xfrm>
            <a:off x="1524000" y="2399251"/>
            <a:ext cx="9144000" cy="2858549"/>
          </a:xfrm>
        </p:spPr>
        <p:txBody>
          <a:bodyPr>
            <a:normAutofit/>
          </a:bodyPr>
          <a:lstStyle/>
          <a:p>
            <a:pPr algn="l"/>
            <a:r>
              <a:rPr lang="fr-FR" sz="1200" b="0" i="0" dirty="0">
                <a:solidFill>
                  <a:srgbClr val="000000"/>
                </a:solidFill>
                <a:effectLst/>
                <a:latin typeface="Times New Roman" panose="02020603050405020304" pitchFamily="18" charset="0"/>
                <a:cs typeface="Times New Roman" panose="02020603050405020304" pitchFamily="18" charset="0"/>
              </a:rPr>
              <a:t>ONCFM est l'organisation nationale de lutte contre le faux-monnayage, cette institution a pour objectif de mettre en place des méthodes d’identification des contrefaçons des billets en euros tel que la mise en place des méthodes de modélisation qui serait capable d’identifier automatiquement les vrais des faux billets. Et ceci est possible grâce à certaines dimensions du billet et des éléments de ses caractéristiques qui les composent</a:t>
            </a:r>
            <a:r>
              <a:rPr lang="fr-FR" sz="1600" b="0" i="0" dirty="0">
                <a:solidFill>
                  <a:srgbClr val="000000"/>
                </a:solidFill>
                <a:effectLst/>
                <a:latin typeface="Helvetica Neue"/>
              </a:rPr>
              <a:t>.</a:t>
            </a:r>
          </a:p>
          <a:p>
            <a:pPr algn="l"/>
            <a:r>
              <a:rPr lang="fr-FR" sz="2000" b="1" dirty="0">
                <a:solidFill>
                  <a:srgbClr val="000000"/>
                </a:solidFill>
                <a:latin typeface="Helvetica Neue"/>
              </a:rPr>
              <a:t>Objectifs</a:t>
            </a:r>
            <a:r>
              <a:rPr lang="fr-FR" sz="1600" b="1" dirty="0">
                <a:solidFill>
                  <a:srgbClr val="000000"/>
                </a:solidFill>
                <a:latin typeface="Helvetica Neue"/>
              </a:rPr>
              <a:t> :</a:t>
            </a:r>
          </a:p>
          <a:p>
            <a:pPr algn="l"/>
            <a:br>
              <a:rPr lang="fr-FR" sz="1200" dirty="0"/>
            </a:br>
            <a:r>
              <a:rPr lang="fr-FR" sz="1200" b="0" i="0" dirty="0">
                <a:solidFill>
                  <a:srgbClr val="000000"/>
                </a:solidFill>
                <a:effectLst/>
                <a:latin typeface="Times New Roman" panose="02020603050405020304" pitchFamily="18" charset="0"/>
                <a:cs typeface="Times New Roman" panose="02020603050405020304" pitchFamily="18" charset="0"/>
              </a:rPr>
              <a:t>Lorsqu’un billet arrive, nous avons une machine qui consigne l’ensemble de ses caractéristiques géométriques. Au travers de nos années de lutte, nous avons observé des différences de dimensions entre les vrais et les faux billets. Ces différences sont difficilement notables à l’œil nu, mais une machine devrait sans problème arriver à les différencier. Ainsi, il faudrait construire un algorithme qui, à partir des caractéristiques.</a:t>
            </a:r>
            <a:endParaRPr lang="fr-FR" sz="16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5AEB33FA-7665-CEDC-D7E1-D13E467F2CA1}"/>
              </a:ext>
            </a:extLst>
          </p:cNvPr>
          <p:cNvPicPr>
            <a:picLocks noChangeAspect="1"/>
          </p:cNvPicPr>
          <p:nvPr/>
        </p:nvPicPr>
        <p:blipFill>
          <a:blip r:embed="rId2"/>
          <a:stretch>
            <a:fillRect/>
          </a:stretch>
        </p:blipFill>
        <p:spPr>
          <a:xfrm>
            <a:off x="9877671" y="9100"/>
            <a:ext cx="2286366" cy="899304"/>
          </a:xfrm>
          <a:prstGeom prst="rect">
            <a:avLst/>
          </a:prstGeom>
        </p:spPr>
      </p:pic>
    </p:spTree>
    <p:extLst>
      <p:ext uri="{BB962C8B-B14F-4D97-AF65-F5344CB8AC3E}">
        <p14:creationId xmlns:p14="http://schemas.microsoft.com/office/powerpoint/2010/main" val="2564353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0CE46-9A38-0497-D771-FFD9680F97C8}"/>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Matrice de confusion du KNN</a:t>
            </a:r>
            <a:endParaRPr lang="fr-FR" sz="2800" b="1" dirty="0"/>
          </a:p>
        </p:txBody>
      </p:sp>
      <p:pic>
        <p:nvPicPr>
          <p:cNvPr id="5" name="Espace réservé du contenu 4">
            <a:extLst>
              <a:ext uri="{FF2B5EF4-FFF2-40B4-BE49-F238E27FC236}">
                <a16:creationId xmlns:a16="http://schemas.microsoft.com/office/drawing/2014/main" id="{A8E5CAD0-4346-05E5-13A3-082AE8C09EA6}"/>
              </a:ext>
            </a:extLst>
          </p:cNvPr>
          <p:cNvPicPr>
            <a:picLocks noGrp="1" noChangeAspect="1"/>
          </p:cNvPicPr>
          <p:nvPr>
            <p:ph idx="1"/>
          </p:nvPr>
        </p:nvPicPr>
        <p:blipFill>
          <a:blip r:embed="rId2"/>
          <a:stretch>
            <a:fillRect/>
          </a:stretch>
        </p:blipFill>
        <p:spPr>
          <a:xfrm>
            <a:off x="5094852" y="2083795"/>
            <a:ext cx="7099766" cy="2436930"/>
          </a:xfrm>
        </p:spPr>
      </p:pic>
      <p:pic>
        <p:nvPicPr>
          <p:cNvPr id="7" name="Image 6">
            <a:extLst>
              <a:ext uri="{FF2B5EF4-FFF2-40B4-BE49-F238E27FC236}">
                <a16:creationId xmlns:a16="http://schemas.microsoft.com/office/drawing/2014/main" id="{F32F8F52-8FED-D0C8-1C04-B44081E9C4E6}"/>
              </a:ext>
            </a:extLst>
          </p:cNvPr>
          <p:cNvPicPr>
            <a:picLocks noChangeAspect="1"/>
          </p:cNvPicPr>
          <p:nvPr/>
        </p:nvPicPr>
        <p:blipFill>
          <a:blip r:embed="rId3"/>
          <a:stretch>
            <a:fillRect/>
          </a:stretch>
        </p:blipFill>
        <p:spPr>
          <a:xfrm>
            <a:off x="9067434" y="365125"/>
            <a:ext cx="2286366" cy="899304"/>
          </a:xfrm>
          <a:prstGeom prst="rect">
            <a:avLst/>
          </a:prstGeom>
        </p:spPr>
      </p:pic>
      <p:pic>
        <p:nvPicPr>
          <p:cNvPr id="9" name="Image 8">
            <a:extLst>
              <a:ext uri="{FF2B5EF4-FFF2-40B4-BE49-F238E27FC236}">
                <a16:creationId xmlns:a16="http://schemas.microsoft.com/office/drawing/2014/main" id="{5B430779-2B26-CA7F-2E4C-666C9C0D9AE0}"/>
              </a:ext>
            </a:extLst>
          </p:cNvPr>
          <p:cNvPicPr>
            <a:picLocks noChangeAspect="1"/>
          </p:cNvPicPr>
          <p:nvPr/>
        </p:nvPicPr>
        <p:blipFill>
          <a:blip r:embed="rId4"/>
          <a:stretch>
            <a:fillRect/>
          </a:stretch>
        </p:blipFill>
        <p:spPr>
          <a:xfrm>
            <a:off x="0" y="1805032"/>
            <a:ext cx="5094852" cy="4443968"/>
          </a:xfrm>
          <a:prstGeom prst="rect">
            <a:avLst/>
          </a:prstGeom>
        </p:spPr>
      </p:pic>
    </p:spTree>
    <p:extLst>
      <p:ext uri="{BB962C8B-B14F-4D97-AF65-F5344CB8AC3E}">
        <p14:creationId xmlns:p14="http://schemas.microsoft.com/office/powerpoint/2010/main" val="4199864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FE7BB4-4488-6CC0-DDB9-899362E29155}"/>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Test d’ application du modèle </a:t>
            </a:r>
          </a:p>
        </p:txBody>
      </p:sp>
      <p:pic>
        <p:nvPicPr>
          <p:cNvPr id="9" name="Image 8">
            <a:extLst>
              <a:ext uri="{FF2B5EF4-FFF2-40B4-BE49-F238E27FC236}">
                <a16:creationId xmlns:a16="http://schemas.microsoft.com/office/drawing/2014/main" id="{A9556FE0-D455-8F8F-5804-8113013B63C8}"/>
              </a:ext>
            </a:extLst>
          </p:cNvPr>
          <p:cNvPicPr>
            <a:picLocks noChangeAspect="1"/>
          </p:cNvPicPr>
          <p:nvPr/>
        </p:nvPicPr>
        <p:blipFill>
          <a:blip r:embed="rId2"/>
          <a:stretch>
            <a:fillRect/>
          </a:stretch>
        </p:blipFill>
        <p:spPr>
          <a:xfrm>
            <a:off x="108246" y="5714529"/>
            <a:ext cx="2399587" cy="778346"/>
          </a:xfrm>
          <a:prstGeom prst="rect">
            <a:avLst/>
          </a:prstGeom>
        </p:spPr>
      </p:pic>
      <p:pic>
        <p:nvPicPr>
          <p:cNvPr id="11" name="Image 10">
            <a:extLst>
              <a:ext uri="{FF2B5EF4-FFF2-40B4-BE49-F238E27FC236}">
                <a16:creationId xmlns:a16="http://schemas.microsoft.com/office/drawing/2014/main" id="{EB25A174-3530-6FD4-148B-5BCED8657446}"/>
              </a:ext>
            </a:extLst>
          </p:cNvPr>
          <p:cNvPicPr>
            <a:picLocks noChangeAspect="1"/>
          </p:cNvPicPr>
          <p:nvPr/>
        </p:nvPicPr>
        <p:blipFill>
          <a:blip r:embed="rId3"/>
          <a:stretch>
            <a:fillRect/>
          </a:stretch>
        </p:blipFill>
        <p:spPr>
          <a:xfrm>
            <a:off x="9067434" y="365125"/>
            <a:ext cx="2286366" cy="899304"/>
          </a:xfrm>
          <a:prstGeom prst="rect">
            <a:avLst/>
          </a:prstGeom>
        </p:spPr>
      </p:pic>
      <p:pic>
        <p:nvPicPr>
          <p:cNvPr id="8" name="Espace réservé du contenu 7">
            <a:extLst>
              <a:ext uri="{FF2B5EF4-FFF2-40B4-BE49-F238E27FC236}">
                <a16:creationId xmlns:a16="http://schemas.microsoft.com/office/drawing/2014/main" id="{89868A30-1C55-2C77-4D9D-22F6914B51F5}"/>
              </a:ext>
            </a:extLst>
          </p:cNvPr>
          <p:cNvPicPr>
            <a:picLocks noGrp="1" noChangeAspect="1"/>
          </p:cNvPicPr>
          <p:nvPr>
            <p:ph idx="1"/>
          </p:nvPr>
        </p:nvPicPr>
        <p:blipFill>
          <a:blip r:embed="rId4"/>
          <a:stretch>
            <a:fillRect/>
          </a:stretch>
        </p:blipFill>
        <p:spPr>
          <a:xfrm>
            <a:off x="0" y="1512097"/>
            <a:ext cx="4645351" cy="4023206"/>
          </a:xfrm>
        </p:spPr>
      </p:pic>
      <p:pic>
        <p:nvPicPr>
          <p:cNvPr id="12" name="Image 11">
            <a:extLst>
              <a:ext uri="{FF2B5EF4-FFF2-40B4-BE49-F238E27FC236}">
                <a16:creationId xmlns:a16="http://schemas.microsoft.com/office/drawing/2014/main" id="{97AFB906-947E-6827-6457-D0617FF40D31}"/>
              </a:ext>
            </a:extLst>
          </p:cNvPr>
          <p:cNvPicPr>
            <a:picLocks noChangeAspect="1"/>
          </p:cNvPicPr>
          <p:nvPr/>
        </p:nvPicPr>
        <p:blipFill>
          <a:blip r:embed="rId5"/>
          <a:stretch>
            <a:fillRect/>
          </a:stretch>
        </p:blipFill>
        <p:spPr>
          <a:xfrm>
            <a:off x="5375305" y="1512097"/>
            <a:ext cx="6708449" cy="4579748"/>
          </a:xfrm>
          <a:prstGeom prst="rect">
            <a:avLst/>
          </a:prstGeom>
        </p:spPr>
      </p:pic>
      <p:pic>
        <p:nvPicPr>
          <p:cNvPr id="14" name="Image 13">
            <a:extLst>
              <a:ext uri="{FF2B5EF4-FFF2-40B4-BE49-F238E27FC236}">
                <a16:creationId xmlns:a16="http://schemas.microsoft.com/office/drawing/2014/main" id="{B9F6FC70-2767-568F-2FB8-9C6B876CF850}"/>
              </a:ext>
            </a:extLst>
          </p:cNvPr>
          <p:cNvPicPr>
            <a:picLocks noChangeAspect="1"/>
          </p:cNvPicPr>
          <p:nvPr/>
        </p:nvPicPr>
        <p:blipFill>
          <a:blip r:embed="rId6"/>
          <a:stretch>
            <a:fillRect/>
          </a:stretch>
        </p:blipFill>
        <p:spPr>
          <a:xfrm>
            <a:off x="3854266" y="6211525"/>
            <a:ext cx="8229488" cy="562700"/>
          </a:xfrm>
          <a:prstGeom prst="rect">
            <a:avLst/>
          </a:prstGeom>
        </p:spPr>
      </p:pic>
    </p:spTree>
    <p:extLst>
      <p:ext uri="{BB962C8B-B14F-4D97-AF65-F5344CB8AC3E}">
        <p14:creationId xmlns:p14="http://schemas.microsoft.com/office/powerpoint/2010/main" val="20962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3605F7-E300-698B-6983-408512AB661D}"/>
              </a:ext>
            </a:extLst>
          </p:cNvPr>
          <p:cNvSpPr>
            <a:spLocks noGrp="1"/>
          </p:cNvSpPr>
          <p:nvPr>
            <p:ph type="title"/>
          </p:nvPr>
        </p:nvSpPr>
        <p:spPr/>
        <p:txBody>
          <a:bodyPr/>
          <a:lstStyle/>
          <a:p>
            <a:r>
              <a:rPr lang="fr-FR" sz="4400"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Importation des dataset et nettoyages </a:t>
            </a:r>
            <a:endParaRPr lang="fr-FR" sz="2800" dirty="0"/>
          </a:p>
        </p:txBody>
      </p:sp>
      <p:pic>
        <p:nvPicPr>
          <p:cNvPr id="5" name="Espace réservé du contenu 4">
            <a:extLst>
              <a:ext uri="{FF2B5EF4-FFF2-40B4-BE49-F238E27FC236}">
                <a16:creationId xmlns:a16="http://schemas.microsoft.com/office/drawing/2014/main" id="{E3621B8C-429C-3DF7-0B53-A460A8701683}"/>
              </a:ext>
            </a:extLst>
          </p:cNvPr>
          <p:cNvPicPr>
            <a:picLocks noGrp="1" noChangeAspect="1"/>
          </p:cNvPicPr>
          <p:nvPr>
            <p:ph idx="1"/>
          </p:nvPr>
        </p:nvPicPr>
        <p:blipFill>
          <a:blip r:embed="rId2"/>
          <a:stretch>
            <a:fillRect/>
          </a:stretch>
        </p:blipFill>
        <p:spPr>
          <a:xfrm>
            <a:off x="0" y="1906469"/>
            <a:ext cx="4002460" cy="3878354"/>
          </a:xfrm>
        </p:spPr>
      </p:pic>
      <p:pic>
        <p:nvPicPr>
          <p:cNvPr id="7" name="Image 6">
            <a:extLst>
              <a:ext uri="{FF2B5EF4-FFF2-40B4-BE49-F238E27FC236}">
                <a16:creationId xmlns:a16="http://schemas.microsoft.com/office/drawing/2014/main" id="{282A6DDA-983E-949A-6A3A-C2F3DC3BF0D6}"/>
              </a:ext>
            </a:extLst>
          </p:cNvPr>
          <p:cNvPicPr>
            <a:picLocks noChangeAspect="1"/>
          </p:cNvPicPr>
          <p:nvPr/>
        </p:nvPicPr>
        <p:blipFill>
          <a:blip r:embed="rId3"/>
          <a:stretch>
            <a:fillRect/>
          </a:stretch>
        </p:blipFill>
        <p:spPr>
          <a:xfrm>
            <a:off x="6592946" y="2055813"/>
            <a:ext cx="4760854" cy="3934873"/>
          </a:xfrm>
          <a:prstGeom prst="rect">
            <a:avLst/>
          </a:prstGeom>
        </p:spPr>
      </p:pic>
      <p:pic>
        <p:nvPicPr>
          <p:cNvPr id="10" name="Image 9">
            <a:extLst>
              <a:ext uri="{FF2B5EF4-FFF2-40B4-BE49-F238E27FC236}">
                <a16:creationId xmlns:a16="http://schemas.microsoft.com/office/drawing/2014/main" id="{49A067D1-F7C4-84F7-7B24-3588A3C7B50A}"/>
              </a:ext>
            </a:extLst>
          </p:cNvPr>
          <p:cNvPicPr>
            <a:picLocks noChangeAspect="1"/>
          </p:cNvPicPr>
          <p:nvPr/>
        </p:nvPicPr>
        <p:blipFill>
          <a:blip r:embed="rId4"/>
          <a:stretch>
            <a:fillRect/>
          </a:stretch>
        </p:blipFill>
        <p:spPr>
          <a:xfrm>
            <a:off x="9905634" y="0"/>
            <a:ext cx="2286366" cy="899304"/>
          </a:xfrm>
          <a:prstGeom prst="rect">
            <a:avLst/>
          </a:prstGeom>
        </p:spPr>
      </p:pic>
    </p:spTree>
    <p:extLst>
      <p:ext uri="{BB962C8B-B14F-4D97-AF65-F5344CB8AC3E}">
        <p14:creationId xmlns:p14="http://schemas.microsoft.com/office/powerpoint/2010/main" val="318676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A266A1-94E1-9295-572F-F1267949A3D8}"/>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Visualisation de la répartition des vrais et faux billets</a:t>
            </a:r>
          </a:p>
        </p:txBody>
      </p:sp>
      <p:pic>
        <p:nvPicPr>
          <p:cNvPr id="5" name="Espace réservé du contenu 4">
            <a:extLst>
              <a:ext uri="{FF2B5EF4-FFF2-40B4-BE49-F238E27FC236}">
                <a16:creationId xmlns:a16="http://schemas.microsoft.com/office/drawing/2014/main" id="{EB0C9269-0793-6FEE-090B-6B1EF146456C}"/>
              </a:ext>
            </a:extLst>
          </p:cNvPr>
          <p:cNvPicPr>
            <a:picLocks noGrp="1" noChangeAspect="1"/>
          </p:cNvPicPr>
          <p:nvPr>
            <p:ph idx="1"/>
          </p:nvPr>
        </p:nvPicPr>
        <p:blipFill>
          <a:blip r:embed="rId2"/>
          <a:stretch>
            <a:fillRect/>
          </a:stretch>
        </p:blipFill>
        <p:spPr>
          <a:xfrm>
            <a:off x="4939468" y="1472723"/>
            <a:ext cx="6509617" cy="3612891"/>
          </a:xfrm>
        </p:spPr>
      </p:pic>
      <p:pic>
        <p:nvPicPr>
          <p:cNvPr id="6" name="Image 5">
            <a:extLst>
              <a:ext uri="{FF2B5EF4-FFF2-40B4-BE49-F238E27FC236}">
                <a16:creationId xmlns:a16="http://schemas.microsoft.com/office/drawing/2014/main" id="{AEC0E882-704A-EC7B-DD9E-02B192D91158}"/>
              </a:ext>
            </a:extLst>
          </p:cNvPr>
          <p:cNvPicPr>
            <a:picLocks noChangeAspect="1"/>
          </p:cNvPicPr>
          <p:nvPr/>
        </p:nvPicPr>
        <p:blipFill>
          <a:blip r:embed="rId3"/>
          <a:stretch>
            <a:fillRect/>
          </a:stretch>
        </p:blipFill>
        <p:spPr>
          <a:xfrm>
            <a:off x="0" y="1648864"/>
            <a:ext cx="3956703" cy="3052313"/>
          </a:xfrm>
          <a:prstGeom prst="rect">
            <a:avLst/>
          </a:prstGeom>
        </p:spPr>
      </p:pic>
      <p:pic>
        <p:nvPicPr>
          <p:cNvPr id="7" name="Image 6">
            <a:extLst>
              <a:ext uri="{FF2B5EF4-FFF2-40B4-BE49-F238E27FC236}">
                <a16:creationId xmlns:a16="http://schemas.microsoft.com/office/drawing/2014/main" id="{06F1DD21-5892-DCA9-CB6B-652F4FB55D7C}"/>
              </a:ext>
            </a:extLst>
          </p:cNvPr>
          <p:cNvPicPr>
            <a:picLocks noChangeAspect="1"/>
          </p:cNvPicPr>
          <p:nvPr/>
        </p:nvPicPr>
        <p:blipFill>
          <a:blip r:embed="rId4"/>
          <a:stretch>
            <a:fillRect/>
          </a:stretch>
        </p:blipFill>
        <p:spPr>
          <a:xfrm>
            <a:off x="9905634" y="0"/>
            <a:ext cx="2286366" cy="899304"/>
          </a:xfrm>
          <a:prstGeom prst="rect">
            <a:avLst/>
          </a:prstGeom>
        </p:spPr>
      </p:pic>
      <p:pic>
        <p:nvPicPr>
          <p:cNvPr id="3" name="Image 2">
            <a:extLst>
              <a:ext uri="{FF2B5EF4-FFF2-40B4-BE49-F238E27FC236}">
                <a16:creationId xmlns:a16="http://schemas.microsoft.com/office/drawing/2014/main" id="{333F7E84-A111-5375-B94B-54775DC0D127}"/>
              </a:ext>
            </a:extLst>
          </p:cNvPr>
          <p:cNvPicPr>
            <a:picLocks noChangeAspect="1"/>
          </p:cNvPicPr>
          <p:nvPr/>
        </p:nvPicPr>
        <p:blipFill>
          <a:blip r:embed="rId5"/>
          <a:stretch>
            <a:fillRect/>
          </a:stretch>
        </p:blipFill>
        <p:spPr>
          <a:xfrm>
            <a:off x="100298" y="5085614"/>
            <a:ext cx="7334544" cy="1701511"/>
          </a:xfrm>
          <a:prstGeom prst="rect">
            <a:avLst/>
          </a:prstGeom>
        </p:spPr>
      </p:pic>
    </p:spTree>
    <p:extLst>
      <p:ext uri="{BB962C8B-B14F-4D97-AF65-F5344CB8AC3E}">
        <p14:creationId xmlns:p14="http://schemas.microsoft.com/office/powerpoint/2010/main" val="36298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A0A0D-C213-01DB-F077-E40ABC2BC152}"/>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Régression linéaire multiple</a:t>
            </a:r>
            <a:endParaRPr lang="fr-FR" sz="2800" b="1" dirty="0"/>
          </a:p>
        </p:txBody>
      </p:sp>
      <p:pic>
        <p:nvPicPr>
          <p:cNvPr id="5" name="Espace réservé du contenu 4">
            <a:extLst>
              <a:ext uri="{FF2B5EF4-FFF2-40B4-BE49-F238E27FC236}">
                <a16:creationId xmlns:a16="http://schemas.microsoft.com/office/drawing/2014/main" id="{4DEF9B0D-8EC8-606D-453A-21FC589766F3}"/>
              </a:ext>
            </a:extLst>
          </p:cNvPr>
          <p:cNvPicPr>
            <a:picLocks noGrp="1" noChangeAspect="1"/>
          </p:cNvPicPr>
          <p:nvPr>
            <p:ph idx="1"/>
          </p:nvPr>
        </p:nvPicPr>
        <p:blipFill>
          <a:blip r:embed="rId2"/>
          <a:stretch>
            <a:fillRect/>
          </a:stretch>
        </p:blipFill>
        <p:spPr>
          <a:xfrm>
            <a:off x="277668" y="1690688"/>
            <a:ext cx="4185275" cy="2969200"/>
          </a:xfrm>
        </p:spPr>
      </p:pic>
      <p:pic>
        <p:nvPicPr>
          <p:cNvPr id="7" name="Image 6">
            <a:extLst>
              <a:ext uri="{FF2B5EF4-FFF2-40B4-BE49-F238E27FC236}">
                <a16:creationId xmlns:a16="http://schemas.microsoft.com/office/drawing/2014/main" id="{44E6E7E4-A493-18D1-5DD0-E382971AB7A2}"/>
              </a:ext>
            </a:extLst>
          </p:cNvPr>
          <p:cNvPicPr>
            <a:picLocks noChangeAspect="1"/>
          </p:cNvPicPr>
          <p:nvPr/>
        </p:nvPicPr>
        <p:blipFill>
          <a:blip r:embed="rId3"/>
          <a:stretch>
            <a:fillRect/>
          </a:stretch>
        </p:blipFill>
        <p:spPr>
          <a:xfrm>
            <a:off x="4590800" y="3935974"/>
            <a:ext cx="7504238" cy="2556901"/>
          </a:xfrm>
          <a:prstGeom prst="rect">
            <a:avLst/>
          </a:prstGeom>
        </p:spPr>
      </p:pic>
      <p:pic>
        <p:nvPicPr>
          <p:cNvPr id="10" name="Image 9">
            <a:extLst>
              <a:ext uri="{FF2B5EF4-FFF2-40B4-BE49-F238E27FC236}">
                <a16:creationId xmlns:a16="http://schemas.microsoft.com/office/drawing/2014/main" id="{5975D288-E0CB-235B-D490-7B6A681441AA}"/>
              </a:ext>
            </a:extLst>
          </p:cNvPr>
          <p:cNvPicPr>
            <a:picLocks noChangeAspect="1"/>
          </p:cNvPicPr>
          <p:nvPr/>
        </p:nvPicPr>
        <p:blipFill>
          <a:blip r:embed="rId4"/>
          <a:stretch>
            <a:fillRect/>
          </a:stretch>
        </p:blipFill>
        <p:spPr>
          <a:xfrm>
            <a:off x="9905634" y="0"/>
            <a:ext cx="2286366" cy="899304"/>
          </a:xfrm>
          <a:prstGeom prst="rect">
            <a:avLst/>
          </a:prstGeom>
        </p:spPr>
      </p:pic>
    </p:spTree>
    <p:extLst>
      <p:ext uri="{BB962C8B-B14F-4D97-AF65-F5344CB8AC3E}">
        <p14:creationId xmlns:p14="http://schemas.microsoft.com/office/powerpoint/2010/main" val="55594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320087-13AB-D146-6E8B-939ECBC0AF6A}"/>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Régression linéaire</a:t>
            </a:r>
          </a:p>
        </p:txBody>
      </p:sp>
      <p:pic>
        <p:nvPicPr>
          <p:cNvPr id="5" name="Espace réservé du contenu 4">
            <a:extLst>
              <a:ext uri="{FF2B5EF4-FFF2-40B4-BE49-F238E27FC236}">
                <a16:creationId xmlns:a16="http://schemas.microsoft.com/office/drawing/2014/main" id="{0B4F0041-664E-06EE-A52B-1196830D9666}"/>
              </a:ext>
            </a:extLst>
          </p:cNvPr>
          <p:cNvPicPr>
            <a:picLocks noGrp="1" noChangeAspect="1"/>
          </p:cNvPicPr>
          <p:nvPr>
            <p:ph idx="1"/>
          </p:nvPr>
        </p:nvPicPr>
        <p:blipFill>
          <a:blip r:embed="rId2"/>
          <a:stretch>
            <a:fillRect/>
          </a:stretch>
        </p:blipFill>
        <p:spPr>
          <a:xfrm>
            <a:off x="38198" y="1950746"/>
            <a:ext cx="6621245" cy="3116204"/>
          </a:xfrm>
        </p:spPr>
      </p:pic>
      <p:pic>
        <p:nvPicPr>
          <p:cNvPr id="7" name="Image 6">
            <a:extLst>
              <a:ext uri="{FF2B5EF4-FFF2-40B4-BE49-F238E27FC236}">
                <a16:creationId xmlns:a16="http://schemas.microsoft.com/office/drawing/2014/main" id="{515A3FC2-3D3D-F60F-DF18-37DEB5B85BDB}"/>
              </a:ext>
            </a:extLst>
          </p:cNvPr>
          <p:cNvPicPr>
            <a:picLocks noChangeAspect="1"/>
          </p:cNvPicPr>
          <p:nvPr/>
        </p:nvPicPr>
        <p:blipFill>
          <a:blip r:embed="rId3"/>
          <a:stretch>
            <a:fillRect/>
          </a:stretch>
        </p:blipFill>
        <p:spPr>
          <a:xfrm>
            <a:off x="6727777" y="1690688"/>
            <a:ext cx="5464223" cy="5167312"/>
          </a:xfrm>
          <a:prstGeom prst="rect">
            <a:avLst/>
          </a:prstGeom>
        </p:spPr>
      </p:pic>
      <p:pic>
        <p:nvPicPr>
          <p:cNvPr id="8" name="Image 7">
            <a:extLst>
              <a:ext uri="{FF2B5EF4-FFF2-40B4-BE49-F238E27FC236}">
                <a16:creationId xmlns:a16="http://schemas.microsoft.com/office/drawing/2014/main" id="{C54399F7-83EF-3BAC-8AA5-E67598D26D02}"/>
              </a:ext>
            </a:extLst>
          </p:cNvPr>
          <p:cNvPicPr>
            <a:picLocks noChangeAspect="1"/>
          </p:cNvPicPr>
          <p:nvPr/>
        </p:nvPicPr>
        <p:blipFill>
          <a:blip r:embed="rId4"/>
          <a:stretch>
            <a:fillRect/>
          </a:stretch>
        </p:blipFill>
        <p:spPr>
          <a:xfrm>
            <a:off x="9905634" y="0"/>
            <a:ext cx="2286366" cy="899304"/>
          </a:xfrm>
          <a:prstGeom prst="rect">
            <a:avLst/>
          </a:prstGeom>
        </p:spPr>
      </p:pic>
    </p:spTree>
    <p:extLst>
      <p:ext uri="{BB962C8B-B14F-4D97-AF65-F5344CB8AC3E}">
        <p14:creationId xmlns:p14="http://schemas.microsoft.com/office/powerpoint/2010/main" val="59264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85D7D-19C8-8D05-3ABF-3FF5A8A8E967}"/>
              </a:ext>
            </a:extLst>
          </p:cNvPr>
          <p:cNvSpPr>
            <a:spLocks noGrp="1"/>
          </p:cNvSpPr>
          <p:nvPr>
            <p:ph type="title"/>
          </p:nvPr>
        </p:nvSpPr>
        <p:spPr>
          <a:xfrm>
            <a:off x="838200" y="899304"/>
            <a:ext cx="10515600" cy="1102690"/>
          </a:xfrm>
        </p:spPr>
        <p:txBody>
          <a:bodyPr>
            <a:normAutofit/>
          </a:bodyPr>
          <a:lstStyle/>
          <a:p>
            <a:r>
              <a:rPr lang="fr-FR" sz="2800" b="1" dirty="0">
                <a:latin typeface="Times New Roman" panose="02020603050405020304" pitchFamily="18" charset="0"/>
                <a:cs typeface="Times New Roman" panose="02020603050405020304" pitchFamily="18" charset="0"/>
              </a:rPr>
              <a:t>L'hypothèse par analyse des résidus Identification des individus atypiques et influents</a:t>
            </a:r>
            <a:endParaRPr lang="fr-FR" sz="2800" b="1" dirty="0"/>
          </a:p>
        </p:txBody>
      </p:sp>
      <p:pic>
        <p:nvPicPr>
          <p:cNvPr id="5" name="Espace réservé du contenu 4">
            <a:extLst>
              <a:ext uri="{FF2B5EF4-FFF2-40B4-BE49-F238E27FC236}">
                <a16:creationId xmlns:a16="http://schemas.microsoft.com/office/drawing/2014/main" id="{18FE844E-E323-B59C-D32C-797BD87BBF52}"/>
              </a:ext>
            </a:extLst>
          </p:cNvPr>
          <p:cNvPicPr>
            <a:picLocks noGrp="1" noChangeAspect="1"/>
          </p:cNvPicPr>
          <p:nvPr>
            <p:ph idx="1"/>
          </p:nvPr>
        </p:nvPicPr>
        <p:blipFill>
          <a:blip r:embed="rId2"/>
          <a:stretch>
            <a:fillRect/>
          </a:stretch>
        </p:blipFill>
        <p:spPr>
          <a:xfrm>
            <a:off x="172889" y="2230016"/>
            <a:ext cx="10090126" cy="1645492"/>
          </a:xfrm>
        </p:spPr>
      </p:pic>
      <p:pic>
        <p:nvPicPr>
          <p:cNvPr id="7" name="Image 6">
            <a:extLst>
              <a:ext uri="{FF2B5EF4-FFF2-40B4-BE49-F238E27FC236}">
                <a16:creationId xmlns:a16="http://schemas.microsoft.com/office/drawing/2014/main" id="{2FFB2D6B-92D7-90FB-7A6B-7289F9EB25E9}"/>
              </a:ext>
            </a:extLst>
          </p:cNvPr>
          <p:cNvPicPr>
            <a:picLocks noChangeAspect="1"/>
          </p:cNvPicPr>
          <p:nvPr/>
        </p:nvPicPr>
        <p:blipFill>
          <a:blip r:embed="rId3"/>
          <a:stretch>
            <a:fillRect/>
          </a:stretch>
        </p:blipFill>
        <p:spPr>
          <a:xfrm>
            <a:off x="4647501" y="3676444"/>
            <a:ext cx="7371610" cy="3099363"/>
          </a:xfrm>
          <a:prstGeom prst="rect">
            <a:avLst/>
          </a:prstGeom>
        </p:spPr>
      </p:pic>
      <p:pic>
        <p:nvPicPr>
          <p:cNvPr id="8" name="Image 7">
            <a:extLst>
              <a:ext uri="{FF2B5EF4-FFF2-40B4-BE49-F238E27FC236}">
                <a16:creationId xmlns:a16="http://schemas.microsoft.com/office/drawing/2014/main" id="{5779F48C-C1D4-296E-3C5A-F47214F3B592}"/>
              </a:ext>
            </a:extLst>
          </p:cNvPr>
          <p:cNvPicPr>
            <a:picLocks noChangeAspect="1"/>
          </p:cNvPicPr>
          <p:nvPr/>
        </p:nvPicPr>
        <p:blipFill>
          <a:blip r:embed="rId4"/>
          <a:stretch>
            <a:fillRect/>
          </a:stretch>
        </p:blipFill>
        <p:spPr>
          <a:xfrm>
            <a:off x="9905634" y="0"/>
            <a:ext cx="2286366" cy="899304"/>
          </a:xfrm>
          <a:prstGeom prst="rect">
            <a:avLst/>
          </a:prstGeom>
        </p:spPr>
      </p:pic>
    </p:spTree>
    <p:extLst>
      <p:ext uri="{BB962C8B-B14F-4D97-AF65-F5344CB8AC3E}">
        <p14:creationId xmlns:p14="http://schemas.microsoft.com/office/powerpoint/2010/main" val="136866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20E39D-A826-E66F-9446-B4BB14FA400A}"/>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Identification des individus atypiques et influents</a:t>
            </a:r>
            <a:endParaRPr lang="fr-FR" sz="2800" b="1" dirty="0"/>
          </a:p>
        </p:txBody>
      </p:sp>
      <p:pic>
        <p:nvPicPr>
          <p:cNvPr id="5" name="Espace réservé du contenu 4">
            <a:extLst>
              <a:ext uri="{FF2B5EF4-FFF2-40B4-BE49-F238E27FC236}">
                <a16:creationId xmlns:a16="http://schemas.microsoft.com/office/drawing/2014/main" id="{BAA4C918-70DF-3176-9A73-FE13C6CFE9F2}"/>
              </a:ext>
            </a:extLst>
          </p:cNvPr>
          <p:cNvPicPr>
            <a:picLocks noGrp="1" noChangeAspect="1"/>
          </p:cNvPicPr>
          <p:nvPr>
            <p:ph idx="1"/>
          </p:nvPr>
        </p:nvPicPr>
        <p:blipFill>
          <a:blip r:embed="rId2"/>
          <a:stretch>
            <a:fillRect/>
          </a:stretch>
        </p:blipFill>
        <p:spPr>
          <a:xfrm>
            <a:off x="5251910" y="2948472"/>
            <a:ext cx="6825842" cy="3909528"/>
          </a:xfrm>
        </p:spPr>
      </p:pic>
      <p:pic>
        <p:nvPicPr>
          <p:cNvPr id="7" name="Image 6">
            <a:extLst>
              <a:ext uri="{FF2B5EF4-FFF2-40B4-BE49-F238E27FC236}">
                <a16:creationId xmlns:a16="http://schemas.microsoft.com/office/drawing/2014/main" id="{1C49B021-6995-0FAE-CB4D-D8A0092970F9}"/>
              </a:ext>
            </a:extLst>
          </p:cNvPr>
          <p:cNvPicPr>
            <a:picLocks noChangeAspect="1"/>
          </p:cNvPicPr>
          <p:nvPr/>
        </p:nvPicPr>
        <p:blipFill>
          <a:blip r:embed="rId3"/>
          <a:stretch>
            <a:fillRect/>
          </a:stretch>
        </p:blipFill>
        <p:spPr>
          <a:xfrm>
            <a:off x="1" y="2404027"/>
            <a:ext cx="5117214" cy="3724187"/>
          </a:xfrm>
          <a:prstGeom prst="rect">
            <a:avLst/>
          </a:prstGeom>
        </p:spPr>
      </p:pic>
      <p:pic>
        <p:nvPicPr>
          <p:cNvPr id="11" name="Image 10">
            <a:extLst>
              <a:ext uri="{FF2B5EF4-FFF2-40B4-BE49-F238E27FC236}">
                <a16:creationId xmlns:a16="http://schemas.microsoft.com/office/drawing/2014/main" id="{C1B70350-809A-319B-125F-3C6D9DAEAE7E}"/>
              </a:ext>
            </a:extLst>
          </p:cNvPr>
          <p:cNvPicPr>
            <a:picLocks noChangeAspect="1"/>
          </p:cNvPicPr>
          <p:nvPr/>
        </p:nvPicPr>
        <p:blipFill>
          <a:blip r:embed="rId4"/>
          <a:stretch>
            <a:fillRect/>
          </a:stretch>
        </p:blipFill>
        <p:spPr>
          <a:xfrm>
            <a:off x="5117214" y="1971552"/>
            <a:ext cx="6960538" cy="864953"/>
          </a:xfrm>
          <a:prstGeom prst="rect">
            <a:avLst/>
          </a:prstGeom>
        </p:spPr>
      </p:pic>
      <p:pic>
        <p:nvPicPr>
          <p:cNvPr id="12" name="Image 11">
            <a:extLst>
              <a:ext uri="{FF2B5EF4-FFF2-40B4-BE49-F238E27FC236}">
                <a16:creationId xmlns:a16="http://schemas.microsoft.com/office/drawing/2014/main" id="{10C74777-08D8-9703-C728-6A146039BA54}"/>
              </a:ext>
            </a:extLst>
          </p:cNvPr>
          <p:cNvPicPr>
            <a:picLocks noChangeAspect="1"/>
          </p:cNvPicPr>
          <p:nvPr/>
        </p:nvPicPr>
        <p:blipFill>
          <a:blip r:embed="rId5"/>
          <a:stretch>
            <a:fillRect/>
          </a:stretch>
        </p:blipFill>
        <p:spPr>
          <a:xfrm>
            <a:off x="9905634" y="0"/>
            <a:ext cx="2286366" cy="899304"/>
          </a:xfrm>
          <a:prstGeom prst="rect">
            <a:avLst/>
          </a:prstGeom>
        </p:spPr>
      </p:pic>
    </p:spTree>
    <p:extLst>
      <p:ext uri="{BB962C8B-B14F-4D97-AF65-F5344CB8AC3E}">
        <p14:creationId xmlns:p14="http://schemas.microsoft.com/office/powerpoint/2010/main" val="265519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6A16C-F9EF-0116-61C5-259B07C897AD}"/>
              </a:ext>
            </a:extLst>
          </p:cNvPr>
          <p:cNvSpPr>
            <a:spLocks noGrp="1"/>
          </p:cNvSpPr>
          <p:nvPr>
            <p:ph type="title"/>
          </p:nvPr>
        </p:nvSpPr>
        <p:spPr/>
        <p:txBody>
          <a:bodyPr>
            <a:normAutofit/>
          </a:bodyPr>
          <a:lstStyle/>
          <a:p>
            <a:r>
              <a:rPr lang="fr-FR" sz="2800" dirty="0">
                <a:latin typeface="Times New Roman" panose="02020603050405020304" pitchFamily="18" charset="0"/>
                <a:cs typeface="Times New Roman" panose="02020603050405020304" pitchFamily="18" charset="0"/>
              </a:rPr>
              <a:t>Analyses descriptives</a:t>
            </a:r>
            <a:endParaRPr lang="fr-FR" sz="2800" dirty="0"/>
          </a:p>
        </p:txBody>
      </p:sp>
      <p:pic>
        <p:nvPicPr>
          <p:cNvPr id="5" name="Espace réservé du contenu 4">
            <a:extLst>
              <a:ext uri="{FF2B5EF4-FFF2-40B4-BE49-F238E27FC236}">
                <a16:creationId xmlns:a16="http://schemas.microsoft.com/office/drawing/2014/main" id="{63EE74B1-8105-5CFE-F52A-020191514262}"/>
              </a:ext>
            </a:extLst>
          </p:cNvPr>
          <p:cNvPicPr>
            <a:picLocks noGrp="1" noChangeAspect="1"/>
          </p:cNvPicPr>
          <p:nvPr>
            <p:ph idx="1"/>
          </p:nvPr>
        </p:nvPicPr>
        <p:blipFill>
          <a:blip r:embed="rId2"/>
          <a:stretch>
            <a:fillRect/>
          </a:stretch>
        </p:blipFill>
        <p:spPr>
          <a:xfrm>
            <a:off x="166425" y="1770583"/>
            <a:ext cx="4070016" cy="3950709"/>
          </a:xfrm>
        </p:spPr>
      </p:pic>
      <p:pic>
        <p:nvPicPr>
          <p:cNvPr id="7" name="Image 6">
            <a:extLst>
              <a:ext uri="{FF2B5EF4-FFF2-40B4-BE49-F238E27FC236}">
                <a16:creationId xmlns:a16="http://schemas.microsoft.com/office/drawing/2014/main" id="{A36C7D55-3348-382E-B4D6-6FB77F9FE8F3}"/>
              </a:ext>
            </a:extLst>
          </p:cNvPr>
          <p:cNvPicPr>
            <a:picLocks noChangeAspect="1"/>
          </p:cNvPicPr>
          <p:nvPr/>
        </p:nvPicPr>
        <p:blipFill>
          <a:blip r:embed="rId3"/>
          <a:stretch>
            <a:fillRect/>
          </a:stretch>
        </p:blipFill>
        <p:spPr>
          <a:xfrm>
            <a:off x="3906683" y="1577131"/>
            <a:ext cx="7738386" cy="4144161"/>
          </a:xfrm>
          <a:prstGeom prst="rect">
            <a:avLst/>
          </a:prstGeom>
        </p:spPr>
      </p:pic>
      <p:pic>
        <p:nvPicPr>
          <p:cNvPr id="8" name="Image 7">
            <a:extLst>
              <a:ext uri="{FF2B5EF4-FFF2-40B4-BE49-F238E27FC236}">
                <a16:creationId xmlns:a16="http://schemas.microsoft.com/office/drawing/2014/main" id="{EE6262B9-0144-3572-408D-F3B9F3B2D360}"/>
              </a:ext>
            </a:extLst>
          </p:cNvPr>
          <p:cNvPicPr>
            <a:picLocks noChangeAspect="1"/>
          </p:cNvPicPr>
          <p:nvPr/>
        </p:nvPicPr>
        <p:blipFill>
          <a:blip r:embed="rId4"/>
          <a:stretch>
            <a:fillRect/>
          </a:stretch>
        </p:blipFill>
        <p:spPr>
          <a:xfrm>
            <a:off x="9905634" y="0"/>
            <a:ext cx="2286366" cy="899304"/>
          </a:xfrm>
          <a:prstGeom prst="rect">
            <a:avLst/>
          </a:prstGeom>
        </p:spPr>
      </p:pic>
    </p:spTree>
    <p:extLst>
      <p:ext uri="{BB962C8B-B14F-4D97-AF65-F5344CB8AC3E}">
        <p14:creationId xmlns:p14="http://schemas.microsoft.com/office/powerpoint/2010/main" val="28742570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13964</TotalTime>
  <Words>296</Words>
  <Application>Microsoft Office PowerPoint</Application>
  <PresentationFormat>Grand écran</PresentationFormat>
  <Paragraphs>26</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Calibri Light</vt:lpstr>
      <vt:lpstr>Helvetica Neue</vt:lpstr>
      <vt:lpstr>Times New Roman</vt:lpstr>
      <vt:lpstr>Thème Office</vt:lpstr>
      <vt:lpstr>    </vt:lpstr>
      <vt:lpstr>Contexte</vt:lpstr>
      <vt:lpstr> Importation des dataset et nettoyages </vt:lpstr>
      <vt:lpstr>Visualisation de la répartition des vrais et faux billets</vt:lpstr>
      <vt:lpstr>Régression linéaire multiple</vt:lpstr>
      <vt:lpstr>Régression linéaire</vt:lpstr>
      <vt:lpstr>L'hypothèse par analyse des résidus Identification des individus atypiques et influents</vt:lpstr>
      <vt:lpstr>Identification des individus atypiques et influents</vt:lpstr>
      <vt:lpstr>Analyses descriptives</vt:lpstr>
      <vt:lpstr>Analyses descriptives suites</vt:lpstr>
      <vt:lpstr>Comparaison des groupes par Boxplot  en abscisse et les indicateurs en ordonnée</vt:lpstr>
      <vt:lpstr>Matrice de corrélation vs Heatmap</vt:lpstr>
      <vt:lpstr>  Analyse en composantes principales</vt:lpstr>
      <vt:lpstr>Cercle des corrélations </vt:lpstr>
      <vt:lpstr>La méthode de coude</vt:lpstr>
      <vt:lpstr>Matrice de confusion du kmeans</vt:lpstr>
      <vt:lpstr>Régression logistique</vt:lpstr>
      <vt:lpstr>Matrice de confusion du KNN</vt:lpstr>
      <vt:lpstr>Conclusion </vt:lpstr>
      <vt:lpstr>Matrice de confusion du KNN</vt:lpstr>
      <vt:lpstr>Test d’ application du modèle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Louna Chrisostome</dc:creator>
  <cp:lastModifiedBy>Louna Chrisostome</cp:lastModifiedBy>
  <cp:revision>6</cp:revision>
  <dcterms:created xsi:type="dcterms:W3CDTF">2023-04-07T20:17:13Z</dcterms:created>
  <dcterms:modified xsi:type="dcterms:W3CDTF">2023-04-17T13:06:01Z</dcterms:modified>
</cp:coreProperties>
</file>