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5735-9A5D-41FA-AEA3-E7518CD1F59B}" type="datetimeFigureOut">
              <a:rPr lang="zh-TW" altLang="en-US" smtClean="0"/>
              <a:t>2018/11/17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76A6-F56B-426C-B15D-CE11B81DE0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81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5735-9A5D-41FA-AEA3-E7518CD1F59B}" type="datetimeFigureOut">
              <a:rPr lang="zh-TW" altLang="en-US" smtClean="0"/>
              <a:t>2018/11/17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76A6-F56B-426C-B15D-CE11B81DE0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66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5735-9A5D-41FA-AEA3-E7518CD1F59B}" type="datetimeFigureOut">
              <a:rPr lang="zh-TW" altLang="en-US" smtClean="0"/>
              <a:t>2018/11/17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76A6-F56B-426C-B15D-CE11B81DE0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99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5735-9A5D-41FA-AEA3-E7518CD1F59B}" type="datetimeFigureOut">
              <a:rPr lang="zh-TW" altLang="en-US" smtClean="0"/>
              <a:t>2018/11/17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76A6-F56B-426C-B15D-CE11B81DE0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4664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5735-9A5D-41FA-AEA3-E7518CD1F59B}" type="datetimeFigureOut">
              <a:rPr lang="zh-TW" altLang="en-US" smtClean="0"/>
              <a:t>2018/11/17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76A6-F56B-426C-B15D-CE11B81DE0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443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5735-9A5D-41FA-AEA3-E7518CD1F59B}" type="datetimeFigureOut">
              <a:rPr lang="zh-TW" altLang="en-US" smtClean="0"/>
              <a:t>2018/11/17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76A6-F56B-426C-B15D-CE11B81DE0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41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5735-9A5D-41FA-AEA3-E7518CD1F59B}" type="datetimeFigureOut">
              <a:rPr lang="zh-TW" altLang="en-US" smtClean="0"/>
              <a:t>2018/11/17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76A6-F56B-426C-B15D-CE11B81DE0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297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5735-9A5D-41FA-AEA3-E7518CD1F59B}" type="datetimeFigureOut">
              <a:rPr lang="zh-TW" altLang="en-US" smtClean="0"/>
              <a:t>2018/11/17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76A6-F56B-426C-B15D-CE11B81DE0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9119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5735-9A5D-41FA-AEA3-E7518CD1F59B}" type="datetimeFigureOut">
              <a:rPr lang="zh-TW" altLang="en-US" smtClean="0"/>
              <a:t>2018/11/17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76A6-F56B-426C-B15D-CE11B81DE0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80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5735-9A5D-41FA-AEA3-E7518CD1F59B}" type="datetimeFigureOut">
              <a:rPr lang="zh-TW" altLang="en-US" smtClean="0"/>
              <a:t>2018/11/17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76A6-F56B-426C-B15D-CE11B81DE0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813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5735-9A5D-41FA-AEA3-E7518CD1F59B}" type="datetimeFigureOut">
              <a:rPr lang="zh-TW" altLang="en-US" smtClean="0"/>
              <a:t>2018/11/17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76A6-F56B-426C-B15D-CE11B81DE0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487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75735-9A5D-41FA-AEA3-E7518CD1F59B}" type="datetimeFigureOut">
              <a:rPr lang="zh-TW" altLang="en-US" smtClean="0"/>
              <a:t>2018/11/17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476A6-F56B-426C-B15D-CE11B81DE0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599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differentiation and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JrPhy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564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%2 == 0)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1; 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%2==0)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g[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else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g[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sum =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*(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[0]+2*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+4*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+g[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])/3;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946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655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problems are without the analytical solution, it can just be solved by some numerical methods. A few century ago, scientists calculated by hands. Now we use computers to do it, so the numerical method will be more important.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034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the differentiation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0344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 a function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continuous in [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], and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Differential calculate a slope of a curve</a:t>
            </a: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grid is discrete in the computer, so the differential equation becomes to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equation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775499"/>
              </p:ext>
            </p:extLst>
          </p:nvPr>
        </p:nvGraphicFramePr>
        <p:xfrm>
          <a:off x="3448172" y="2973815"/>
          <a:ext cx="4646612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3" imgW="2349360" imgH="393480" progId="Equation.DSMT4">
                  <p:embed/>
                </p:oleObj>
              </mc:Choice>
              <mc:Fallback>
                <p:oleObj name="Equation" r:id="rId3" imgW="23493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48172" y="2973815"/>
                        <a:ext cx="4646612" cy="779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355017"/>
              </p:ext>
            </p:extLst>
          </p:nvPr>
        </p:nvGraphicFramePr>
        <p:xfrm>
          <a:off x="2481263" y="4778375"/>
          <a:ext cx="7056437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5" imgW="3568680" imgH="393480" progId="Equation.DSMT4">
                  <p:embed/>
                </p:oleObj>
              </mc:Choice>
              <mc:Fallback>
                <p:oleObj name="Equation" r:id="rId5" imgW="3568680" imgH="393480" progId="Equation.DSMT4">
                  <p:embed/>
                  <p:pic>
                    <p:nvPicPr>
                      <p:cNvPr id="4" name="物件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81263" y="4778375"/>
                        <a:ext cx="7056437" cy="779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61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in computer</a:t>
            </a:r>
            <a:endParaRPr lang="zh-TW" altLang="en-US" dirty="0"/>
          </a:p>
        </p:txBody>
      </p:sp>
      <p:grpSp>
        <p:nvGrpSpPr>
          <p:cNvPr id="38" name="群組 37"/>
          <p:cNvGrpSpPr/>
          <p:nvPr/>
        </p:nvGrpSpPr>
        <p:grpSpPr>
          <a:xfrm>
            <a:off x="2374044" y="1324228"/>
            <a:ext cx="3824685" cy="1632249"/>
            <a:chOff x="1398098" y="1218720"/>
            <a:chExt cx="3824685" cy="1632249"/>
          </a:xfrm>
        </p:grpSpPr>
        <p:sp>
          <p:nvSpPr>
            <p:cNvPr id="4" name="矩形 3"/>
            <p:cNvSpPr/>
            <p:nvPr/>
          </p:nvSpPr>
          <p:spPr>
            <a:xfrm>
              <a:off x="1529861" y="1899138"/>
              <a:ext cx="360000" cy="36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889861" y="1899138"/>
              <a:ext cx="360000" cy="36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249861" y="1899138"/>
              <a:ext cx="360000" cy="36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609861" y="1899138"/>
              <a:ext cx="360000" cy="36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969861" y="1899138"/>
              <a:ext cx="360000" cy="36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329861" y="1899138"/>
              <a:ext cx="360000" cy="36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689861" y="1899138"/>
              <a:ext cx="360000" cy="36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049861" y="1899138"/>
              <a:ext cx="360000" cy="36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4769861" y="1899138"/>
              <a:ext cx="360000" cy="36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1446334" y="2259138"/>
              <a:ext cx="527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[0]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1806334" y="2475895"/>
              <a:ext cx="527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[1]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2179282" y="2264880"/>
              <a:ext cx="527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[2]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2539282" y="2481637"/>
              <a:ext cx="527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[3]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2851044" y="2259138"/>
              <a:ext cx="527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[4]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3211044" y="2475895"/>
              <a:ext cx="527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[5]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3593387" y="2259138"/>
              <a:ext cx="527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[6]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3953387" y="2475895"/>
              <a:ext cx="527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[7]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4695730" y="2259138"/>
              <a:ext cx="527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US" altLang="zh-TW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1398098" y="1523579"/>
              <a:ext cx="575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 </a:t>
              </a:r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[0]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1758098" y="1230535"/>
              <a:ext cx="575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 </a:t>
              </a:r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[1]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2174401" y="1511764"/>
              <a:ext cx="575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 </a:t>
              </a:r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[2]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2534401" y="1218720"/>
              <a:ext cx="575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 </a:t>
              </a:r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[3]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2893285" y="1511764"/>
              <a:ext cx="575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 </a:t>
              </a:r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[4]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3253285" y="1218720"/>
              <a:ext cx="575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 </a:t>
              </a:r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[5]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3612169" y="1518809"/>
              <a:ext cx="575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 </a:t>
              </a:r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[6]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3972169" y="1225765"/>
              <a:ext cx="575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 </a:t>
              </a:r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[7]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4643939" y="1526873"/>
              <a:ext cx="575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 </a:t>
              </a:r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US" altLang="zh-TW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0" name="物件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353072"/>
              </p:ext>
            </p:extLst>
          </p:nvPr>
        </p:nvGraphicFramePr>
        <p:xfrm>
          <a:off x="6963404" y="1769849"/>
          <a:ext cx="3038475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Equation" r:id="rId3" imgW="1536480" imgH="393480" progId="Equation.DSMT4">
                  <p:embed/>
                </p:oleObj>
              </mc:Choice>
              <mc:Fallback>
                <p:oleObj name="Equation" r:id="rId3" imgW="1536480" imgH="393480" progId="Equation.DSMT4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63404" y="1769849"/>
                        <a:ext cx="3038475" cy="779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內容版面配置區 2"/>
          <p:cNvSpPr>
            <a:spLocks noGrp="1"/>
          </p:cNvSpPr>
          <p:nvPr>
            <p:ph idx="1"/>
          </p:nvPr>
        </p:nvSpPr>
        <p:spPr>
          <a:xfrm>
            <a:off x="838200" y="3038603"/>
            <a:ext cx="10515600" cy="3397365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distance of the difference grid. For example,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2, then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It’s the simplest difference, but there are more complex differential equations in our problems, I’ll introduce them in the future.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3" name="物件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4244870"/>
              </p:ext>
            </p:extLst>
          </p:nvPr>
        </p:nvGraphicFramePr>
        <p:xfrm>
          <a:off x="1359165" y="3805462"/>
          <a:ext cx="339090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Equation" r:id="rId5" imgW="1714320" imgH="393480" progId="Equation.DSMT4">
                  <p:embed/>
                </p:oleObj>
              </mc:Choice>
              <mc:Fallback>
                <p:oleObj name="Equation" r:id="rId5" imgW="1714320" imgH="393480" progId="Equation.DSMT4">
                  <p:embed/>
                  <p:pic>
                    <p:nvPicPr>
                      <p:cNvPr id="40" name="物件 3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59165" y="3805462"/>
                        <a:ext cx="3390900" cy="779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物件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276536"/>
              </p:ext>
            </p:extLst>
          </p:nvPr>
        </p:nvGraphicFramePr>
        <p:xfrm>
          <a:off x="4714043" y="3805462"/>
          <a:ext cx="2486025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Equation" r:id="rId7" imgW="1257120" imgH="419040" progId="Equation.DSMT4">
                  <p:embed/>
                </p:oleObj>
              </mc:Choice>
              <mc:Fallback>
                <p:oleObj name="Equation" r:id="rId7" imgW="1257120" imgH="419040" progId="Equation.DSMT4">
                  <p:embed/>
                  <p:pic>
                    <p:nvPicPr>
                      <p:cNvPr id="43" name="物件 4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14043" y="3805462"/>
                        <a:ext cx="2486025" cy="830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物件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635278"/>
              </p:ext>
            </p:extLst>
          </p:nvPr>
        </p:nvGraphicFramePr>
        <p:xfrm>
          <a:off x="7300913" y="3770313"/>
          <a:ext cx="2360612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Equation" r:id="rId9" imgW="1193760" imgH="419040" progId="Equation.DSMT4">
                  <p:embed/>
                </p:oleObj>
              </mc:Choice>
              <mc:Fallback>
                <p:oleObj name="Equation" r:id="rId9" imgW="1193760" imgH="419040" progId="Equation.DSMT4">
                  <p:embed/>
                  <p:pic>
                    <p:nvPicPr>
                      <p:cNvPr id="44" name="物件 4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300913" y="3770313"/>
                        <a:ext cx="2360612" cy="830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644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the integration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6"/>
            <a:ext cx="8982075" cy="4498974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a function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continuous in [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 and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]. 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is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enclosed by the function and the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axis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figure shows in right, the area of the bigger one is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other is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assume the Riemannian sum of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then its integral exists when</a:t>
            </a:r>
          </a:p>
          <a:p>
            <a:pPr algn="ctr"/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137232"/>
              </p:ext>
            </p:extLst>
          </p:nvPr>
        </p:nvGraphicFramePr>
        <p:xfrm>
          <a:off x="4051300" y="2871788"/>
          <a:ext cx="33909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3" imgW="1714320" imgH="431640" progId="Equation.DSMT4">
                  <p:embed/>
                </p:oleObj>
              </mc:Choice>
              <mc:Fallback>
                <p:oleObj name="Equation" r:id="rId3" imgW="1714320" imgH="431640" progId="Equation.DSMT4">
                  <p:embed/>
                  <p:pic>
                    <p:nvPicPr>
                      <p:cNvPr id="4" name="物件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51300" y="2871788"/>
                        <a:ext cx="3390900" cy="85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群組 38"/>
          <p:cNvGrpSpPr/>
          <p:nvPr/>
        </p:nvGrpSpPr>
        <p:grpSpPr>
          <a:xfrm>
            <a:off x="9915820" y="1283902"/>
            <a:ext cx="1800000" cy="2199671"/>
            <a:chOff x="1550429" y="4592887"/>
            <a:chExt cx="1800000" cy="2199671"/>
          </a:xfrm>
        </p:grpSpPr>
        <p:sp>
          <p:nvSpPr>
            <p:cNvPr id="27" name="文字方塊 26"/>
            <p:cNvSpPr txBox="1"/>
            <p:nvPr/>
          </p:nvSpPr>
          <p:spPr>
            <a:xfrm>
              <a:off x="1593203" y="6296025"/>
              <a:ext cx="303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TW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2885854" y="6328203"/>
              <a:ext cx="303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TW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2067041" y="6423226"/>
              <a:ext cx="470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i="1" dirty="0" err="1" smtClean="0">
                  <a:latin typeface="Symbol" panose="05050102010706020507" pitchFamily="18" charset="2"/>
                  <a:cs typeface="Times New Roman" panose="02020603050405020304" pitchFamily="18" charset="0"/>
                </a:rPr>
                <a:t>D</a:t>
              </a:r>
              <a:r>
                <a:rPr lang="en-US" altLang="zh-TW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TW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8" name="群組 37"/>
            <p:cNvGrpSpPr/>
            <p:nvPr/>
          </p:nvGrpSpPr>
          <p:grpSpPr>
            <a:xfrm>
              <a:off x="1550429" y="4592887"/>
              <a:ext cx="1800000" cy="1965008"/>
              <a:chOff x="1550429" y="4592887"/>
              <a:chExt cx="1800000" cy="1965008"/>
            </a:xfrm>
          </p:grpSpPr>
          <p:grpSp>
            <p:nvGrpSpPr>
              <p:cNvPr id="33" name="群組 32"/>
              <p:cNvGrpSpPr/>
              <p:nvPr/>
            </p:nvGrpSpPr>
            <p:grpSpPr>
              <a:xfrm>
                <a:off x="1550429" y="4592887"/>
                <a:ext cx="1800000" cy="1965008"/>
                <a:chOff x="1550429" y="4592887"/>
                <a:chExt cx="1800000" cy="1965008"/>
              </a:xfrm>
            </p:grpSpPr>
            <p:grpSp>
              <p:nvGrpSpPr>
                <p:cNvPr id="26" name="群組 25"/>
                <p:cNvGrpSpPr/>
                <p:nvPr/>
              </p:nvGrpSpPr>
              <p:grpSpPr>
                <a:xfrm>
                  <a:off x="1550429" y="4592887"/>
                  <a:ext cx="1800000" cy="1801332"/>
                  <a:chOff x="1553604" y="4596062"/>
                  <a:chExt cx="1800000" cy="1801332"/>
                </a:xfrm>
              </p:grpSpPr>
              <p:sp>
                <p:nvSpPr>
                  <p:cNvPr id="19" name="矩形 18"/>
                  <p:cNvSpPr/>
                  <p:nvPr/>
                </p:nvSpPr>
                <p:spPr>
                  <a:xfrm>
                    <a:off x="1987737" y="5348128"/>
                    <a:ext cx="216000" cy="1046323"/>
                  </a:xfrm>
                  <a:prstGeom prst="rect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0" name="矩形 19"/>
                  <p:cNvSpPr/>
                  <p:nvPr/>
                </p:nvSpPr>
                <p:spPr>
                  <a:xfrm>
                    <a:off x="2204852" y="5614829"/>
                    <a:ext cx="216000" cy="780427"/>
                  </a:xfrm>
                  <a:prstGeom prst="rect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1" name="矩形 20"/>
                  <p:cNvSpPr/>
                  <p:nvPr/>
                </p:nvSpPr>
                <p:spPr>
                  <a:xfrm>
                    <a:off x="2418581" y="5786280"/>
                    <a:ext cx="216000" cy="606977"/>
                  </a:xfrm>
                  <a:prstGeom prst="rect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2" name="矩形 21"/>
                  <p:cNvSpPr/>
                  <p:nvPr/>
                </p:nvSpPr>
                <p:spPr>
                  <a:xfrm>
                    <a:off x="2634675" y="5929153"/>
                    <a:ext cx="216000" cy="466103"/>
                  </a:xfrm>
                  <a:prstGeom prst="rect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3" name="矩形 22"/>
                  <p:cNvSpPr/>
                  <p:nvPr/>
                </p:nvSpPr>
                <p:spPr>
                  <a:xfrm>
                    <a:off x="2851019" y="5997575"/>
                    <a:ext cx="216000" cy="399819"/>
                  </a:xfrm>
                  <a:prstGeom prst="rect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8" name="矩形 17"/>
                  <p:cNvSpPr/>
                  <p:nvPr/>
                </p:nvSpPr>
                <p:spPr>
                  <a:xfrm>
                    <a:off x="1771047" y="4928133"/>
                    <a:ext cx="216000" cy="1467929"/>
                  </a:xfrm>
                  <a:prstGeom prst="rect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grpSp>
                <p:nvGrpSpPr>
                  <p:cNvPr id="17" name="群組 16"/>
                  <p:cNvGrpSpPr/>
                  <p:nvPr/>
                </p:nvGrpSpPr>
                <p:grpSpPr>
                  <a:xfrm>
                    <a:off x="1553604" y="4596062"/>
                    <a:ext cx="1800000" cy="1800000"/>
                    <a:chOff x="1611356" y="4066673"/>
                    <a:chExt cx="1800000" cy="1800000"/>
                  </a:xfrm>
                </p:grpSpPr>
                <p:grpSp>
                  <p:nvGrpSpPr>
                    <p:cNvPr id="11" name="群組 10"/>
                    <p:cNvGrpSpPr/>
                    <p:nvPr/>
                  </p:nvGrpSpPr>
                  <p:grpSpPr>
                    <a:xfrm>
                      <a:off x="1611356" y="4066673"/>
                      <a:ext cx="1800000" cy="1800000"/>
                      <a:chOff x="1409226" y="4336181"/>
                      <a:chExt cx="1800000" cy="1800000"/>
                    </a:xfrm>
                  </p:grpSpPr>
                  <p:cxnSp>
                    <p:nvCxnSpPr>
                      <p:cNvPr id="6" name="直線單箭頭接點 5"/>
                      <p:cNvCxnSpPr/>
                      <p:nvPr/>
                    </p:nvCxnSpPr>
                    <p:spPr>
                      <a:xfrm flipH="1" flipV="1">
                        <a:off x="1409226" y="4336181"/>
                        <a:ext cx="0" cy="180000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" name="直線單箭頭接點 6"/>
                      <p:cNvCxnSpPr/>
                      <p:nvPr/>
                    </p:nvCxnSpPr>
                    <p:spPr>
                      <a:xfrm flipV="1">
                        <a:off x="1409226" y="6136181"/>
                        <a:ext cx="180000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" name="手繪多邊形 9"/>
                      <p:cNvSpPr/>
                      <p:nvPr/>
                    </p:nvSpPr>
                    <p:spPr>
                      <a:xfrm>
                        <a:off x="1626669" y="4668253"/>
                        <a:ext cx="1295972" cy="1145406"/>
                      </a:xfrm>
                      <a:custGeom>
                        <a:avLst/>
                        <a:gdLst>
                          <a:gd name="connsiteX0" fmla="*/ 0 w 1309036"/>
                          <a:gd name="connsiteY0" fmla="*/ 0 h 1145406"/>
                          <a:gd name="connsiteX1" fmla="*/ 336885 w 1309036"/>
                          <a:gd name="connsiteY1" fmla="*/ 567890 h 1145406"/>
                          <a:gd name="connsiteX2" fmla="*/ 808523 w 1309036"/>
                          <a:gd name="connsiteY2" fmla="*/ 952901 h 1145406"/>
                          <a:gd name="connsiteX3" fmla="*/ 1309036 w 1309036"/>
                          <a:gd name="connsiteY3" fmla="*/ 1145406 h 114540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309036" h="1145406">
                            <a:moveTo>
                              <a:pt x="0" y="0"/>
                            </a:moveTo>
                            <a:cubicBezTo>
                              <a:pt x="101065" y="204536"/>
                              <a:pt x="202131" y="409073"/>
                              <a:pt x="336885" y="567890"/>
                            </a:cubicBezTo>
                            <a:cubicBezTo>
                              <a:pt x="471639" y="726707"/>
                              <a:pt x="646498" y="856648"/>
                              <a:pt x="808523" y="952901"/>
                            </a:cubicBezTo>
                            <a:cubicBezTo>
                              <a:pt x="970548" y="1049154"/>
                              <a:pt x="1139792" y="1097280"/>
                              <a:pt x="1309036" y="1145406"/>
                            </a:cubicBezTo>
                          </a:path>
                        </a:pathLst>
                      </a:custGeom>
                      <a:noFill/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</p:grpSp>
                <p:cxnSp>
                  <p:nvCxnSpPr>
                    <p:cNvPr id="13" name="直線接點 12"/>
                    <p:cNvCxnSpPr>
                      <a:stCxn id="10" idx="0"/>
                    </p:cNvCxnSpPr>
                    <p:nvPr/>
                  </p:nvCxnSpPr>
                  <p:spPr>
                    <a:xfrm>
                      <a:off x="1828799" y="4398745"/>
                      <a:ext cx="0" cy="145341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31" name="直線接點 30"/>
                <p:cNvCxnSpPr/>
                <p:nvPr/>
              </p:nvCxnSpPr>
              <p:spPr>
                <a:xfrm>
                  <a:off x="2200424" y="6392886"/>
                  <a:ext cx="0" cy="16500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接點 31"/>
                <p:cNvCxnSpPr/>
                <p:nvPr/>
              </p:nvCxnSpPr>
              <p:spPr>
                <a:xfrm>
                  <a:off x="2415406" y="6392886"/>
                  <a:ext cx="0" cy="16500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直線單箭頭接點 34"/>
              <p:cNvCxnSpPr/>
              <p:nvPr/>
            </p:nvCxnSpPr>
            <p:spPr>
              <a:xfrm flipH="1">
                <a:off x="2415406" y="6473802"/>
                <a:ext cx="19685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單箭頭接點 36"/>
              <p:cNvCxnSpPr/>
              <p:nvPr/>
            </p:nvCxnSpPr>
            <p:spPr>
              <a:xfrm>
                <a:off x="2018678" y="6480691"/>
                <a:ext cx="183921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4" name="群組 63"/>
          <p:cNvGrpSpPr/>
          <p:nvPr/>
        </p:nvGrpSpPr>
        <p:grpSpPr>
          <a:xfrm>
            <a:off x="9915820" y="3756107"/>
            <a:ext cx="1800000" cy="2199671"/>
            <a:chOff x="1550429" y="4592887"/>
            <a:chExt cx="1800000" cy="2199671"/>
          </a:xfrm>
        </p:grpSpPr>
        <p:sp>
          <p:nvSpPr>
            <p:cNvPr id="65" name="文字方塊 64"/>
            <p:cNvSpPr txBox="1"/>
            <p:nvPr/>
          </p:nvSpPr>
          <p:spPr>
            <a:xfrm>
              <a:off x="1593203" y="6296025"/>
              <a:ext cx="303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TW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文字方塊 65"/>
            <p:cNvSpPr txBox="1"/>
            <p:nvPr/>
          </p:nvSpPr>
          <p:spPr>
            <a:xfrm>
              <a:off x="2885854" y="6328203"/>
              <a:ext cx="303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TW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文字方塊 66"/>
            <p:cNvSpPr txBox="1"/>
            <p:nvPr/>
          </p:nvSpPr>
          <p:spPr>
            <a:xfrm>
              <a:off x="2067041" y="6423226"/>
              <a:ext cx="470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i="1" dirty="0" err="1" smtClean="0">
                  <a:latin typeface="Symbol" panose="05050102010706020507" pitchFamily="18" charset="2"/>
                  <a:cs typeface="Times New Roman" panose="02020603050405020304" pitchFamily="18" charset="0"/>
                </a:rPr>
                <a:t>D</a:t>
              </a:r>
              <a:r>
                <a:rPr lang="en-US" altLang="zh-TW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TW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8" name="群組 67"/>
            <p:cNvGrpSpPr/>
            <p:nvPr/>
          </p:nvGrpSpPr>
          <p:grpSpPr>
            <a:xfrm>
              <a:off x="1550429" y="4592887"/>
              <a:ext cx="1800000" cy="1965008"/>
              <a:chOff x="1550429" y="4592887"/>
              <a:chExt cx="1800000" cy="1965008"/>
            </a:xfrm>
          </p:grpSpPr>
          <p:grpSp>
            <p:nvGrpSpPr>
              <p:cNvPr id="69" name="群組 68"/>
              <p:cNvGrpSpPr/>
              <p:nvPr/>
            </p:nvGrpSpPr>
            <p:grpSpPr>
              <a:xfrm>
                <a:off x="1550429" y="4592887"/>
                <a:ext cx="1800000" cy="1965008"/>
                <a:chOff x="1550429" y="4592887"/>
                <a:chExt cx="1800000" cy="1965008"/>
              </a:xfrm>
            </p:grpSpPr>
            <p:grpSp>
              <p:nvGrpSpPr>
                <p:cNvPr id="72" name="群組 71"/>
                <p:cNvGrpSpPr/>
                <p:nvPr/>
              </p:nvGrpSpPr>
              <p:grpSpPr>
                <a:xfrm>
                  <a:off x="1550429" y="4592887"/>
                  <a:ext cx="1800000" cy="1801332"/>
                  <a:chOff x="1553604" y="4596062"/>
                  <a:chExt cx="1800000" cy="1801332"/>
                </a:xfrm>
              </p:grpSpPr>
              <p:sp>
                <p:nvSpPr>
                  <p:cNvPr id="75" name="矩形 74"/>
                  <p:cNvSpPr/>
                  <p:nvPr/>
                </p:nvSpPr>
                <p:spPr>
                  <a:xfrm>
                    <a:off x="1987737" y="5613498"/>
                    <a:ext cx="216000" cy="780953"/>
                  </a:xfrm>
                  <a:prstGeom prst="rect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76" name="矩形 75"/>
                  <p:cNvSpPr/>
                  <p:nvPr/>
                </p:nvSpPr>
                <p:spPr>
                  <a:xfrm>
                    <a:off x="2204852" y="5786280"/>
                    <a:ext cx="216000" cy="608976"/>
                  </a:xfrm>
                  <a:prstGeom prst="rect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77" name="矩形 76"/>
                  <p:cNvSpPr/>
                  <p:nvPr/>
                </p:nvSpPr>
                <p:spPr>
                  <a:xfrm>
                    <a:off x="2418581" y="5927822"/>
                    <a:ext cx="216000" cy="465435"/>
                  </a:xfrm>
                  <a:prstGeom prst="rect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78" name="矩形 77"/>
                  <p:cNvSpPr/>
                  <p:nvPr/>
                </p:nvSpPr>
                <p:spPr>
                  <a:xfrm>
                    <a:off x="2634675" y="5997575"/>
                    <a:ext cx="216000" cy="397681"/>
                  </a:xfrm>
                  <a:prstGeom prst="rect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79" name="矩形 78"/>
                  <p:cNvSpPr/>
                  <p:nvPr/>
                </p:nvSpPr>
                <p:spPr>
                  <a:xfrm>
                    <a:off x="2851019" y="6073540"/>
                    <a:ext cx="216000" cy="323854"/>
                  </a:xfrm>
                  <a:prstGeom prst="rect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80" name="矩形 79"/>
                  <p:cNvSpPr/>
                  <p:nvPr/>
                </p:nvSpPr>
                <p:spPr>
                  <a:xfrm>
                    <a:off x="1771047" y="5348128"/>
                    <a:ext cx="216000" cy="1047934"/>
                  </a:xfrm>
                  <a:prstGeom prst="rect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grpSp>
                <p:nvGrpSpPr>
                  <p:cNvPr id="82" name="群組 81"/>
                  <p:cNvGrpSpPr/>
                  <p:nvPr/>
                </p:nvGrpSpPr>
                <p:grpSpPr>
                  <a:xfrm>
                    <a:off x="1553604" y="4596062"/>
                    <a:ext cx="1800000" cy="1800000"/>
                    <a:chOff x="1409226" y="4336181"/>
                    <a:chExt cx="1800000" cy="1800000"/>
                  </a:xfrm>
                </p:grpSpPr>
                <p:cxnSp>
                  <p:nvCxnSpPr>
                    <p:cNvPr id="84" name="直線單箭頭接點 83"/>
                    <p:cNvCxnSpPr/>
                    <p:nvPr/>
                  </p:nvCxnSpPr>
                  <p:spPr>
                    <a:xfrm flipH="1" flipV="1">
                      <a:off x="1409226" y="4336181"/>
                      <a:ext cx="0" cy="180000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直線單箭頭接點 84"/>
                    <p:cNvCxnSpPr/>
                    <p:nvPr/>
                  </p:nvCxnSpPr>
                  <p:spPr>
                    <a:xfrm flipV="1">
                      <a:off x="1409226" y="6136181"/>
                      <a:ext cx="1800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6" name="手繪多邊形 85"/>
                    <p:cNvSpPr/>
                    <p:nvPr/>
                  </p:nvSpPr>
                  <p:spPr>
                    <a:xfrm>
                      <a:off x="1626669" y="4668253"/>
                      <a:ext cx="1295972" cy="1145406"/>
                    </a:xfrm>
                    <a:custGeom>
                      <a:avLst/>
                      <a:gdLst>
                        <a:gd name="connsiteX0" fmla="*/ 0 w 1309036"/>
                        <a:gd name="connsiteY0" fmla="*/ 0 h 1145406"/>
                        <a:gd name="connsiteX1" fmla="*/ 336885 w 1309036"/>
                        <a:gd name="connsiteY1" fmla="*/ 567890 h 1145406"/>
                        <a:gd name="connsiteX2" fmla="*/ 808523 w 1309036"/>
                        <a:gd name="connsiteY2" fmla="*/ 952901 h 1145406"/>
                        <a:gd name="connsiteX3" fmla="*/ 1309036 w 1309036"/>
                        <a:gd name="connsiteY3" fmla="*/ 1145406 h 11454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309036" h="1145406">
                          <a:moveTo>
                            <a:pt x="0" y="0"/>
                          </a:moveTo>
                          <a:cubicBezTo>
                            <a:pt x="101065" y="204536"/>
                            <a:pt x="202131" y="409073"/>
                            <a:pt x="336885" y="567890"/>
                          </a:cubicBezTo>
                          <a:cubicBezTo>
                            <a:pt x="471639" y="726707"/>
                            <a:pt x="646498" y="856648"/>
                            <a:pt x="808523" y="952901"/>
                          </a:cubicBezTo>
                          <a:cubicBezTo>
                            <a:pt x="970548" y="1049154"/>
                            <a:pt x="1139792" y="1097280"/>
                            <a:pt x="1309036" y="1145406"/>
                          </a:cubicBezTo>
                        </a:path>
                      </a:pathLst>
                    </a:cu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cxnSp>
              <p:nvCxnSpPr>
                <p:cNvPr id="73" name="直線接點 72"/>
                <p:cNvCxnSpPr/>
                <p:nvPr/>
              </p:nvCxnSpPr>
              <p:spPr>
                <a:xfrm>
                  <a:off x="2200424" y="6392886"/>
                  <a:ext cx="0" cy="16500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線接點 73"/>
                <p:cNvCxnSpPr/>
                <p:nvPr/>
              </p:nvCxnSpPr>
              <p:spPr>
                <a:xfrm>
                  <a:off x="2415406" y="6392886"/>
                  <a:ext cx="0" cy="16500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0" name="直線單箭頭接點 69"/>
              <p:cNvCxnSpPr/>
              <p:nvPr/>
            </p:nvCxnSpPr>
            <p:spPr>
              <a:xfrm flipH="1">
                <a:off x="2415406" y="6473802"/>
                <a:ext cx="19685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單箭頭接點 70"/>
              <p:cNvCxnSpPr/>
              <p:nvPr/>
            </p:nvCxnSpPr>
            <p:spPr>
              <a:xfrm>
                <a:off x="2018678" y="6480691"/>
                <a:ext cx="183921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38711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9495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the previous slide, we can use rectangular to calculate the integral,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length and width are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[0] and </a:t>
            </a:r>
            <a:r>
              <a:rPr lang="en-US" altLang="zh-TW" dirty="0" err="1" smtClean="0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Suppose </a:t>
            </a:r>
            <a:r>
              <a:rPr lang="en-US" altLang="zh-TW" dirty="0" err="1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2, then the integral is </a:t>
            </a:r>
          </a:p>
          <a:p>
            <a:pPr algn="ctr"/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[0]*2 +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[2]*2 + … +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]*2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program, it’s convenient to use function, and set start point at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 point at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slice into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part, then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Obviously, the error is very high unless </a:t>
            </a:r>
            <a:r>
              <a:rPr lang="en-US" altLang="zh-TW" dirty="0" err="1" smtClean="0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very small, it costs computing source, so there are so many numerical methods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Integration.</a:t>
            </a:r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342538"/>
              </p:ext>
            </p:extLst>
          </p:nvPr>
        </p:nvGraphicFramePr>
        <p:xfrm>
          <a:off x="4095577" y="4417059"/>
          <a:ext cx="3562350" cy="736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3" imgW="1904760" imgH="393480" progId="Equation.DSMT4">
                  <p:embed/>
                </p:oleObj>
              </mc:Choice>
              <mc:Fallback>
                <p:oleObj name="Equation" r:id="rId3" imgW="19047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95577" y="4417059"/>
                        <a:ext cx="3562350" cy="7362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1309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Trapezoidal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9"/>
            <a:ext cx="7826375" cy="4486274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the figure shows, when we connect the points of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then the error reduces very fast, it forms a trapezoid,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are its base, </a:t>
            </a:r>
            <a:r>
              <a:rPr lang="en-US" altLang="zh-TW" dirty="0" err="1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height, so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 any curve, the error of trapezoidal method is a little high, so next method we use 3 given points to find a parabola to reduce the error.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線接點 27"/>
          <p:cNvCxnSpPr>
            <a:stCxn id="26" idx="0"/>
          </p:cNvCxnSpPr>
          <p:nvPr/>
        </p:nvCxnSpPr>
        <p:spPr>
          <a:xfrm>
            <a:off x="9366977" y="1015353"/>
            <a:ext cx="322244" cy="557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群組 57"/>
          <p:cNvGrpSpPr/>
          <p:nvPr/>
        </p:nvGrpSpPr>
        <p:grpSpPr>
          <a:xfrm>
            <a:off x="9044247" y="574792"/>
            <a:ext cx="2671573" cy="2812281"/>
            <a:chOff x="9044247" y="574792"/>
            <a:chExt cx="2671573" cy="2812281"/>
          </a:xfrm>
        </p:grpSpPr>
        <p:grpSp>
          <p:nvGrpSpPr>
            <p:cNvPr id="32" name="群組 31"/>
            <p:cNvGrpSpPr/>
            <p:nvPr/>
          </p:nvGrpSpPr>
          <p:grpSpPr>
            <a:xfrm>
              <a:off x="9044247" y="574792"/>
              <a:ext cx="2671573" cy="2812281"/>
              <a:chOff x="9044247" y="574792"/>
              <a:chExt cx="2671573" cy="2812281"/>
            </a:xfrm>
          </p:grpSpPr>
          <p:grpSp>
            <p:nvGrpSpPr>
              <p:cNvPr id="4" name="群組 3"/>
              <p:cNvGrpSpPr/>
              <p:nvPr/>
            </p:nvGrpSpPr>
            <p:grpSpPr>
              <a:xfrm>
                <a:off x="9044247" y="574792"/>
                <a:ext cx="2671573" cy="2812281"/>
                <a:chOff x="1550429" y="4592887"/>
                <a:chExt cx="1800000" cy="2119753"/>
              </a:xfrm>
            </p:grpSpPr>
            <p:sp>
              <p:nvSpPr>
                <p:cNvPr id="5" name="文字方塊 4"/>
                <p:cNvSpPr txBox="1"/>
                <p:nvPr/>
              </p:nvSpPr>
              <p:spPr>
                <a:xfrm>
                  <a:off x="1670315" y="6328203"/>
                  <a:ext cx="3030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zh-TW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" name="文字方塊 5"/>
                <p:cNvSpPr txBox="1"/>
                <p:nvPr/>
              </p:nvSpPr>
              <p:spPr>
                <a:xfrm>
                  <a:off x="2936272" y="6343308"/>
                  <a:ext cx="3030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endParaRPr lang="zh-TW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" name="文字方塊 6"/>
                <p:cNvSpPr txBox="1"/>
                <p:nvPr/>
              </p:nvSpPr>
              <p:spPr>
                <a:xfrm>
                  <a:off x="2150679" y="6366762"/>
                  <a:ext cx="470801" cy="2783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err="1" smtClean="0">
                      <a:latin typeface="Symbol" panose="05050102010706020507" pitchFamily="18" charset="2"/>
                      <a:cs typeface="Times New Roman" panose="02020603050405020304" pitchFamily="18" charset="0"/>
                    </a:rPr>
                    <a:t>D</a:t>
                  </a:r>
                  <a:r>
                    <a:rPr lang="en-US" altLang="zh-TW" i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zh-TW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" name="群組 7"/>
                <p:cNvGrpSpPr/>
                <p:nvPr/>
              </p:nvGrpSpPr>
              <p:grpSpPr>
                <a:xfrm>
                  <a:off x="1550429" y="4592887"/>
                  <a:ext cx="1800000" cy="1965008"/>
                  <a:chOff x="1550429" y="4592887"/>
                  <a:chExt cx="1800000" cy="1965008"/>
                </a:xfrm>
              </p:grpSpPr>
              <p:grpSp>
                <p:nvGrpSpPr>
                  <p:cNvPr id="9" name="群組 8"/>
                  <p:cNvGrpSpPr/>
                  <p:nvPr/>
                </p:nvGrpSpPr>
                <p:grpSpPr>
                  <a:xfrm>
                    <a:off x="1550429" y="4592887"/>
                    <a:ext cx="1800000" cy="1965008"/>
                    <a:chOff x="1550429" y="4592887"/>
                    <a:chExt cx="1800000" cy="1965008"/>
                  </a:xfrm>
                </p:grpSpPr>
                <p:grpSp>
                  <p:nvGrpSpPr>
                    <p:cNvPr id="21" name="群組 20"/>
                    <p:cNvGrpSpPr/>
                    <p:nvPr/>
                  </p:nvGrpSpPr>
                  <p:grpSpPr>
                    <a:xfrm>
                      <a:off x="1550429" y="4592887"/>
                      <a:ext cx="1800000" cy="1800000"/>
                      <a:chOff x="1611356" y="4066673"/>
                      <a:chExt cx="1800000" cy="1800000"/>
                    </a:xfrm>
                  </p:grpSpPr>
                  <p:grpSp>
                    <p:nvGrpSpPr>
                      <p:cNvPr id="22" name="群組 21"/>
                      <p:cNvGrpSpPr/>
                      <p:nvPr/>
                    </p:nvGrpSpPr>
                    <p:grpSpPr>
                      <a:xfrm>
                        <a:off x="1611356" y="4066673"/>
                        <a:ext cx="1800000" cy="1800000"/>
                        <a:chOff x="1409226" y="4336181"/>
                        <a:chExt cx="1800000" cy="1800000"/>
                      </a:xfrm>
                    </p:grpSpPr>
                    <p:cxnSp>
                      <p:nvCxnSpPr>
                        <p:cNvPr id="24" name="直線單箭頭接點 23"/>
                        <p:cNvCxnSpPr/>
                        <p:nvPr/>
                      </p:nvCxnSpPr>
                      <p:spPr>
                        <a:xfrm flipH="1" flipV="1">
                          <a:off x="1409226" y="4336181"/>
                          <a:ext cx="0" cy="180000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headEnd type="none" w="med" len="med"/>
                          <a:tailEnd type="arrow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5" name="直線單箭頭接點 24"/>
                        <p:cNvCxnSpPr/>
                        <p:nvPr/>
                      </p:nvCxnSpPr>
                      <p:spPr>
                        <a:xfrm flipV="1">
                          <a:off x="1409226" y="6136181"/>
                          <a:ext cx="1800000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headEnd type="none" w="med" len="med"/>
                          <a:tailEnd type="arrow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6" name="手繪多邊形 25"/>
                        <p:cNvSpPr/>
                        <p:nvPr/>
                      </p:nvSpPr>
                      <p:spPr>
                        <a:xfrm>
                          <a:off x="1626669" y="4668253"/>
                          <a:ext cx="1295972" cy="1145406"/>
                        </a:xfrm>
                        <a:custGeom>
                          <a:avLst/>
                          <a:gdLst>
                            <a:gd name="connsiteX0" fmla="*/ 0 w 1309036"/>
                            <a:gd name="connsiteY0" fmla="*/ 0 h 1145406"/>
                            <a:gd name="connsiteX1" fmla="*/ 336885 w 1309036"/>
                            <a:gd name="connsiteY1" fmla="*/ 567890 h 1145406"/>
                            <a:gd name="connsiteX2" fmla="*/ 808523 w 1309036"/>
                            <a:gd name="connsiteY2" fmla="*/ 952901 h 1145406"/>
                            <a:gd name="connsiteX3" fmla="*/ 1309036 w 1309036"/>
                            <a:gd name="connsiteY3" fmla="*/ 1145406 h 114540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1309036" h="1145406">
                              <a:moveTo>
                                <a:pt x="0" y="0"/>
                              </a:moveTo>
                              <a:cubicBezTo>
                                <a:pt x="101065" y="204536"/>
                                <a:pt x="202131" y="409073"/>
                                <a:pt x="336885" y="567890"/>
                              </a:cubicBezTo>
                              <a:cubicBezTo>
                                <a:pt x="471639" y="726707"/>
                                <a:pt x="646498" y="856648"/>
                                <a:pt x="808523" y="952901"/>
                              </a:cubicBezTo>
                              <a:cubicBezTo>
                                <a:pt x="970548" y="1049154"/>
                                <a:pt x="1139792" y="1097280"/>
                                <a:pt x="1309036" y="1145406"/>
                              </a:cubicBezTo>
                            </a:path>
                          </a:pathLst>
                        </a:custGeom>
                        <a:noFill/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/>
                        </a:p>
                      </p:txBody>
                    </p:sp>
                  </p:grpSp>
                  <p:cxnSp>
                    <p:nvCxnSpPr>
                      <p:cNvPr id="23" name="直線接點 22"/>
                      <p:cNvCxnSpPr>
                        <a:stCxn id="26" idx="0"/>
                      </p:cNvCxnSpPr>
                      <p:nvPr/>
                    </p:nvCxnSpPr>
                    <p:spPr>
                      <a:xfrm>
                        <a:off x="1828799" y="4398745"/>
                        <a:ext cx="0" cy="1453415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3" name="直線接點 12"/>
                    <p:cNvCxnSpPr/>
                    <p:nvPr/>
                  </p:nvCxnSpPr>
                  <p:spPr>
                    <a:xfrm>
                      <a:off x="2200424" y="6392886"/>
                      <a:ext cx="0" cy="16500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直線接點 13"/>
                    <p:cNvCxnSpPr/>
                    <p:nvPr/>
                  </p:nvCxnSpPr>
                  <p:spPr>
                    <a:xfrm>
                      <a:off x="2415406" y="6392886"/>
                      <a:ext cx="0" cy="16500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0" name="直線單箭頭接點 9"/>
                  <p:cNvCxnSpPr/>
                  <p:nvPr/>
                </p:nvCxnSpPr>
                <p:spPr>
                  <a:xfrm flipH="1">
                    <a:off x="2415406" y="6473802"/>
                    <a:ext cx="196850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直線單箭頭接點 10"/>
                  <p:cNvCxnSpPr/>
                  <p:nvPr/>
                </p:nvCxnSpPr>
                <p:spPr>
                  <a:xfrm>
                    <a:off x="2018678" y="6480691"/>
                    <a:ext cx="183921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31" name="直線接點 30"/>
              <p:cNvCxnSpPr/>
              <p:nvPr/>
            </p:nvCxnSpPr>
            <p:spPr>
              <a:xfrm flipH="1">
                <a:off x="9687816" y="1549435"/>
                <a:ext cx="0" cy="140017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>
              <a:xfrm>
                <a:off x="10008789" y="1903988"/>
                <a:ext cx="0" cy="104461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>
              <a:xfrm>
                <a:off x="10327867" y="2143319"/>
                <a:ext cx="1761" cy="82453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>
              <a:xfrm flipH="1">
                <a:off x="10650786" y="2326263"/>
                <a:ext cx="0" cy="64158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/>
              <p:cNvCxnSpPr/>
              <p:nvPr/>
            </p:nvCxnSpPr>
            <p:spPr>
              <a:xfrm>
                <a:off x="10966854" y="2441575"/>
                <a:ext cx="1576" cy="53665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>
              <a:xfrm flipH="1">
                <a:off x="11289588" y="2534966"/>
                <a:ext cx="880" cy="44326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直線接點 46"/>
            <p:cNvCxnSpPr>
              <a:stCxn id="26" idx="0"/>
            </p:cNvCxnSpPr>
            <p:nvPr/>
          </p:nvCxnSpPr>
          <p:spPr>
            <a:xfrm>
              <a:off x="9366977" y="1015353"/>
              <a:ext cx="318893" cy="53408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9678905" y="1562681"/>
              <a:ext cx="327803" cy="34603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>
              <a:off x="10001148" y="1906735"/>
              <a:ext cx="324795" cy="236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>
              <a:off x="10324125" y="2143319"/>
              <a:ext cx="326661" cy="18294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>
              <a:stCxn id="26" idx="2"/>
            </p:cNvCxnSpPr>
            <p:nvPr/>
          </p:nvCxnSpPr>
          <p:spPr>
            <a:xfrm>
              <a:off x="10555017" y="2279569"/>
              <a:ext cx="411104" cy="16642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>
              <a:off x="10966121" y="2439667"/>
              <a:ext cx="331988" cy="843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群組 110"/>
          <p:cNvGrpSpPr/>
          <p:nvPr/>
        </p:nvGrpSpPr>
        <p:grpSpPr>
          <a:xfrm>
            <a:off x="9044247" y="3740094"/>
            <a:ext cx="2671573" cy="2812281"/>
            <a:chOff x="9044247" y="3740094"/>
            <a:chExt cx="2671573" cy="2812281"/>
          </a:xfrm>
        </p:grpSpPr>
        <p:grpSp>
          <p:nvGrpSpPr>
            <p:cNvPr id="60" name="群組 59"/>
            <p:cNvGrpSpPr/>
            <p:nvPr/>
          </p:nvGrpSpPr>
          <p:grpSpPr>
            <a:xfrm>
              <a:off x="9044247" y="3740094"/>
              <a:ext cx="2671573" cy="2812281"/>
              <a:chOff x="9044247" y="574792"/>
              <a:chExt cx="2671573" cy="2812281"/>
            </a:xfrm>
          </p:grpSpPr>
          <p:grpSp>
            <p:nvGrpSpPr>
              <p:cNvPr id="67" name="群組 66"/>
              <p:cNvGrpSpPr/>
              <p:nvPr/>
            </p:nvGrpSpPr>
            <p:grpSpPr>
              <a:xfrm>
                <a:off x="9044247" y="574792"/>
                <a:ext cx="2671573" cy="2812281"/>
                <a:chOff x="1550429" y="4592887"/>
                <a:chExt cx="1800000" cy="2119753"/>
              </a:xfrm>
            </p:grpSpPr>
            <p:sp>
              <p:nvSpPr>
                <p:cNvPr id="74" name="文字方塊 73"/>
                <p:cNvSpPr txBox="1"/>
                <p:nvPr/>
              </p:nvSpPr>
              <p:spPr>
                <a:xfrm>
                  <a:off x="1670315" y="6328203"/>
                  <a:ext cx="3030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zh-TW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" name="文字方塊 74"/>
                <p:cNvSpPr txBox="1"/>
                <p:nvPr/>
              </p:nvSpPr>
              <p:spPr>
                <a:xfrm>
                  <a:off x="2936272" y="6343308"/>
                  <a:ext cx="3030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endParaRPr lang="zh-TW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" name="文字方塊 75"/>
                <p:cNvSpPr txBox="1"/>
                <p:nvPr/>
              </p:nvSpPr>
              <p:spPr>
                <a:xfrm>
                  <a:off x="2150679" y="6366762"/>
                  <a:ext cx="470801" cy="2783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err="1" smtClean="0">
                      <a:latin typeface="Symbol" panose="05050102010706020507" pitchFamily="18" charset="2"/>
                      <a:cs typeface="Times New Roman" panose="02020603050405020304" pitchFamily="18" charset="0"/>
                    </a:rPr>
                    <a:t>D</a:t>
                  </a:r>
                  <a:r>
                    <a:rPr lang="en-US" altLang="zh-TW" i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zh-TW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7" name="群組 76"/>
                <p:cNvGrpSpPr/>
                <p:nvPr/>
              </p:nvGrpSpPr>
              <p:grpSpPr>
                <a:xfrm>
                  <a:off x="1550429" y="4592887"/>
                  <a:ext cx="1800000" cy="1965008"/>
                  <a:chOff x="1550429" y="4592887"/>
                  <a:chExt cx="1800000" cy="1965008"/>
                </a:xfrm>
              </p:grpSpPr>
              <p:grpSp>
                <p:nvGrpSpPr>
                  <p:cNvPr id="78" name="群組 77"/>
                  <p:cNvGrpSpPr/>
                  <p:nvPr/>
                </p:nvGrpSpPr>
                <p:grpSpPr>
                  <a:xfrm>
                    <a:off x="1550429" y="4592887"/>
                    <a:ext cx="1800000" cy="1965008"/>
                    <a:chOff x="1550429" y="4592887"/>
                    <a:chExt cx="1800000" cy="1965008"/>
                  </a:xfrm>
                </p:grpSpPr>
                <p:grpSp>
                  <p:nvGrpSpPr>
                    <p:cNvPr id="81" name="群組 80"/>
                    <p:cNvGrpSpPr/>
                    <p:nvPr/>
                  </p:nvGrpSpPr>
                  <p:grpSpPr>
                    <a:xfrm>
                      <a:off x="1550429" y="4592887"/>
                      <a:ext cx="1800000" cy="1800000"/>
                      <a:chOff x="1611356" y="4066673"/>
                      <a:chExt cx="1800000" cy="1800000"/>
                    </a:xfrm>
                  </p:grpSpPr>
                  <p:grpSp>
                    <p:nvGrpSpPr>
                      <p:cNvPr id="84" name="群組 83"/>
                      <p:cNvGrpSpPr/>
                      <p:nvPr/>
                    </p:nvGrpSpPr>
                    <p:grpSpPr>
                      <a:xfrm>
                        <a:off x="1611356" y="4066673"/>
                        <a:ext cx="1800000" cy="1800000"/>
                        <a:chOff x="1409226" y="4336181"/>
                        <a:chExt cx="1800000" cy="1800000"/>
                      </a:xfrm>
                    </p:grpSpPr>
                    <p:cxnSp>
                      <p:nvCxnSpPr>
                        <p:cNvPr id="86" name="直線單箭頭接點 85"/>
                        <p:cNvCxnSpPr/>
                        <p:nvPr/>
                      </p:nvCxnSpPr>
                      <p:spPr>
                        <a:xfrm flipH="1" flipV="1">
                          <a:off x="1409226" y="4336181"/>
                          <a:ext cx="0" cy="180000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headEnd type="none" w="med" len="med"/>
                          <a:tailEnd type="arrow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7" name="直線單箭頭接點 86"/>
                        <p:cNvCxnSpPr/>
                        <p:nvPr/>
                      </p:nvCxnSpPr>
                      <p:spPr>
                        <a:xfrm flipV="1">
                          <a:off x="1409226" y="6136181"/>
                          <a:ext cx="1800000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headEnd type="none" w="med" len="med"/>
                          <a:tailEnd type="arrow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85" name="直線接點 84"/>
                      <p:cNvCxnSpPr>
                        <a:stCxn id="89" idx="0"/>
                      </p:cNvCxnSpPr>
                      <p:nvPr/>
                    </p:nvCxnSpPr>
                    <p:spPr>
                      <a:xfrm>
                        <a:off x="1826170" y="5174745"/>
                        <a:ext cx="0" cy="67741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82" name="直線接點 81"/>
                    <p:cNvCxnSpPr/>
                    <p:nvPr/>
                  </p:nvCxnSpPr>
                  <p:spPr>
                    <a:xfrm>
                      <a:off x="2200424" y="6392886"/>
                      <a:ext cx="0" cy="16500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直線接點 82"/>
                    <p:cNvCxnSpPr/>
                    <p:nvPr/>
                  </p:nvCxnSpPr>
                  <p:spPr>
                    <a:xfrm>
                      <a:off x="2415406" y="6392886"/>
                      <a:ext cx="0" cy="16500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79" name="直線單箭頭接點 78"/>
                  <p:cNvCxnSpPr/>
                  <p:nvPr/>
                </p:nvCxnSpPr>
                <p:spPr>
                  <a:xfrm flipH="1">
                    <a:off x="2415406" y="6473802"/>
                    <a:ext cx="196850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直線單箭頭接點 79"/>
                  <p:cNvCxnSpPr/>
                  <p:nvPr/>
                </p:nvCxnSpPr>
                <p:spPr>
                  <a:xfrm>
                    <a:off x="2018678" y="6480691"/>
                    <a:ext cx="183921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8" name="直線接點 67"/>
              <p:cNvCxnSpPr>
                <a:stCxn id="89" idx="1"/>
              </p:cNvCxnSpPr>
              <p:nvPr/>
            </p:nvCxnSpPr>
            <p:spPr>
              <a:xfrm>
                <a:off x="9686925" y="882823"/>
                <a:ext cx="891" cy="206678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接點 68"/>
              <p:cNvCxnSpPr/>
              <p:nvPr/>
            </p:nvCxnSpPr>
            <p:spPr>
              <a:xfrm>
                <a:off x="10001148" y="1378123"/>
                <a:ext cx="0" cy="157047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接點 69"/>
              <p:cNvCxnSpPr/>
              <p:nvPr/>
            </p:nvCxnSpPr>
            <p:spPr>
              <a:xfrm>
                <a:off x="10327867" y="1790893"/>
                <a:ext cx="0" cy="1152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接點 70"/>
              <p:cNvCxnSpPr/>
              <p:nvPr/>
            </p:nvCxnSpPr>
            <p:spPr>
              <a:xfrm flipH="1">
                <a:off x="10650786" y="1799987"/>
                <a:ext cx="0" cy="1152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接點 71"/>
              <p:cNvCxnSpPr/>
              <p:nvPr/>
            </p:nvCxnSpPr>
            <p:spPr>
              <a:xfrm>
                <a:off x="10964545" y="1451994"/>
                <a:ext cx="1576" cy="1512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接點 72"/>
              <p:cNvCxnSpPr/>
              <p:nvPr/>
            </p:nvCxnSpPr>
            <p:spPr>
              <a:xfrm flipH="1">
                <a:off x="11287572" y="1547189"/>
                <a:ext cx="880" cy="1404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手繪多邊形 88"/>
            <p:cNvSpPr/>
            <p:nvPr/>
          </p:nvSpPr>
          <p:spPr>
            <a:xfrm>
              <a:off x="9363075" y="4041614"/>
              <a:ext cx="1952625" cy="1168561"/>
            </a:xfrm>
            <a:custGeom>
              <a:avLst/>
              <a:gdLst>
                <a:gd name="connsiteX0" fmla="*/ 0 w 1952625"/>
                <a:gd name="connsiteY0" fmla="*/ 1168561 h 1168561"/>
                <a:gd name="connsiteX1" fmla="*/ 323850 w 1952625"/>
                <a:gd name="connsiteY1" fmla="*/ 6511 h 1168561"/>
                <a:gd name="connsiteX2" fmla="*/ 752475 w 1952625"/>
                <a:gd name="connsiteY2" fmla="*/ 711361 h 1168561"/>
                <a:gd name="connsiteX3" fmla="*/ 1171575 w 1952625"/>
                <a:gd name="connsiteY3" fmla="*/ 1006636 h 1168561"/>
                <a:gd name="connsiteX4" fmla="*/ 1590675 w 1952625"/>
                <a:gd name="connsiteY4" fmla="*/ 568486 h 1168561"/>
                <a:gd name="connsiteX5" fmla="*/ 1771650 w 1952625"/>
                <a:gd name="connsiteY5" fmla="*/ 397036 h 1168561"/>
                <a:gd name="connsiteX6" fmla="*/ 1952625 w 1952625"/>
                <a:gd name="connsiteY6" fmla="*/ 701836 h 1168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2625" h="1168561">
                  <a:moveTo>
                    <a:pt x="0" y="1168561"/>
                  </a:moveTo>
                  <a:cubicBezTo>
                    <a:pt x="99219" y="625636"/>
                    <a:pt x="198438" y="82711"/>
                    <a:pt x="323850" y="6511"/>
                  </a:cubicBezTo>
                  <a:cubicBezTo>
                    <a:pt x="449262" y="-69689"/>
                    <a:pt x="611187" y="544673"/>
                    <a:pt x="752475" y="711361"/>
                  </a:cubicBezTo>
                  <a:cubicBezTo>
                    <a:pt x="893763" y="878049"/>
                    <a:pt x="1031875" y="1030448"/>
                    <a:pt x="1171575" y="1006636"/>
                  </a:cubicBezTo>
                  <a:cubicBezTo>
                    <a:pt x="1311275" y="982824"/>
                    <a:pt x="1490663" y="670086"/>
                    <a:pt x="1590675" y="568486"/>
                  </a:cubicBezTo>
                  <a:cubicBezTo>
                    <a:pt x="1690688" y="466886"/>
                    <a:pt x="1711325" y="374811"/>
                    <a:pt x="1771650" y="397036"/>
                  </a:cubicBezTo>
                  <a:cubicBezTo>
                    <a:pt x="1831975" y="419261"/>
                    <a:pt x="1892300" y="560548"/>
                    <a:pt x="1952625" y="7018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9" name="直線接點 98"/>
            <p:cNvCxnSpPr>
              <a:stCxn id="89" idx="1"/>
            </p:cNvCxnSpPr>
            <p:nvPr/>
          </p:nvCxnSpPr>
          <p:spPr>
            <a:xfrm flipH="1">
              <a:off x="9363075" y="4048125"/>
              <a:ext cx="323850" cy="11620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>
              <a:stCxn id="89" idx="1"/>
            </p:cNvCxnSpPr>
            <p:nvPr/>
          </p:nvCxnSpPr>
          <p:spPr>
            <a:xfrm>
              <a:off x="9686925" y="4048125"/>
              <a:ext cx="312828" cy="5052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/>
            <p:cNvCxnSpPr/>
            <p:nvPr/>
          </p:nvCxnSpPr>
          <p:spPr>
            <a:xfrm>
              <a:off x="10006708" y="4553386"/>
              <a:ext cx="332679" cy="41078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/>
            <p:nvPr/>
          </p:nvCxnSpPr>
          <p:spPr>
            <a:xfrm>
              <a:off x="10337028" y="4965289"/>
              <a:ext cx="330637" cy="3394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/>
            <p:cNvCxnSpPr>
              <a:endCxn id="89" idx="4"/>
            </p:cNvCxnSpPr>
            <p:nvPr/>
          </p:nvCxnSpPr>
          <p:spPr>
            <a:xfrm flipV="1">
              <a:off x="10658214" y="4610100"/>
              <a:ext cx="295536" cy="3953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>
              <a:stCxn id="89" idx="4"/>
              <a:endCxn id="89" idx="6"/>
            </p:cNvCxnSpPr>
            <p:nvPr/>
          </p:nvCxnSpPr>
          <p:spPr>
            <a:xfrm>
              <a:off x="10953750" y="4610100"/>
              <a:ext cx="361950" cy="1333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0" name="物件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955531"/>
              </p:ext>
            </p:extLst>
          </p:nvPr>
        </p:nvGraphicFramePr>
        <p:xfrm>
          <a:off x="2914650" y="3055938"/>
          <a:ext cx="44418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3" imgW="2374560" imgH="419040" progId="Equation.DSMT4">
                  <p:embed/>
                </p:oleObj>
              </mc:Choice>
              <mc:Fallback>
                <p:oleObj name="Equation" r:id="rId3" imgW="2374560" imgH="419040" progId="Equation.DSMT4">
                  <p:embed/>
                  <p:pic>
                    <p:nvPicPr>
                      <p:cNvPr id="4" name="物件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14650" y="3055938"/>
                        <a:ext cx="4441825" cy="784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5607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Simpson’s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1/3 method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7996196" cy="4351338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general form of a parabola is</a:t>
            </a:r>
          </a:p>
          <a:p>
            <a:pPr marL="0" indent="0" algn="ctr">
              <a:buNone/>
            </a:pP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altLang="zh-TW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bx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integration of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–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Suppose there are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point in [a, b], then use the first 3 points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so the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8987097" y="1368369"/>
            <a:ext cx="2671573" cy="2812281"/>
            <a:chOff x="9044247" y="3740094"/>
            <a:chExt cx="2671573" cy="2812281"/>
          </a:xfrm>
        </p:grpSpPr>
        <p:grpSp>
          <p:nvGrpSpPr>
            <p:cNvPr id="5" name="群組 4"/>
            <p:cNvGrpSpPr/>
            <p:nvPr/>
          </p:nvGrpSpPr>
          <p:grpSpPr>
            <a:xfrm>
              <a:off x="9044247" y="3740094"/>
              <a:ext cx="2671573" cy="2812281"/>
              <a:chOff x="9044247" y="574792"/>
              <a:chExt cx="2671573" cy="2812281"/>
            </a:xfrm>
          </p:grpSpPr>
          <p:grpSp>
            <p:nvGrpSpPr>
              <p:cNvPr id="13" name="群組 12"/>
              <p:cNvGrpSpPr/>
              <p:nvPr/>
            </p:nvGrpSpPr>
            <p:grpSpPr>
              <a:xfrm>
                <a:off x="9044247" y="574792"/>
                <a:ext cx="2671573" cy="2812281"/>
                <a:chOff x="1550429" y="4592887"/>
                <a:chExt cx="1800000" cy="2119753"/>
              </a:xfrm>
            </p:grpSpPr>
            <p:sp>
              <p:nvSpPr>
                <p:cNvPr id="20" name="文字方塊 19"/>
                <p:cNvSpPr txBox="1"/>
                <p:nvPr/>
              </p:nvSpPr>
              <p:spPr>
                <a:xfrm>
                  <a:off x="1670315" y="6328203"/>
                  <a:ext cx="3030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zh-TW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文字方塊 20"/>
                <p:cNvSpPr txBox="1"/>
                <p:nvPr/>
              </p:nvSpPr>
              <p:spPr>
                <a:xfrm>
                  <a:off x="2936272" y="6343308"/>
                  <a:ext cx="3030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endParaRPr lang="zh-TW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文字方塊 21"/>
                <p:cNvSpPr txBox="1"/>
                <p:nvPr/>
              </p:nvSpPr>
              <p:spPr>
                <a:xfrm>
                  <a:off x="2150679" y="6366762"/>
                  <a:ext cx="470801" cy="2783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err="1" smtClean="0">
                      <a:latin typeface="Symbol" panose="05050102010706020507" pitchFamily="18" charset="2"/>
                      <a:cs typeface="Times New Roman" panose="02020603050405020304" pitchFamily="18" charset="0"/>
                    </a:rPr>
                    <a:t>D</a:t>
                  </a:r>
                  <a:r>
                    <a:rPr lang="en-US" altLang="zh-TW" i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zh-TW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" name="群組 22"/>
                <p:cNvGrpSpPr/>
                <p:nvPr/>
              </p:nvGrpSpPr>
              <p:grpSpPr>
                <a:xfrm>
                  <a:off x="1550429" y="4592887"/>
                  <a:ext cx="1800000" cy="1965008"/>
                  <a:chOff x="1550429" y="4592887"/>
                  <a:chExt cx="1800000" cy="1965008"/>
                </a:xfrm>
              </p:grpSpPr>
              <p:grpSp>
                <p:nvGrpSpPr>
                  <p:cNvPr id="24" name="群組 23"/>
                  <p:cNvGrpSpPr/>
                  <p:nvPr/>
                </p:nvGrpSpPr>
                <p:grpSpPr>
                  <a:xfrm>
                    <a:off x="1550429" y="4592887"/>
                    <a:ext cx="1800000" cy="1965008"/>
                    <a:chOff x="1550429" y="4592887"/>
                    <a:chExt cx="1800000" cy="1965008"/>
                  </a:xfrm>
                </p:grpSpPr>
                <p:grpSp>
                  <p:nvGrpSpPr>
                    <p:cNvPr id="27" name="群組 26"/>
                    <p:cNvGrpSpPr/>
                    <p:nvPr/>
                  </p:nvGrpSpPr>
                  <p:grpSpPr>
                    <a:xfrm>
                      <a:off x="1550429" y="4592887"/>
                      <a:ext cx="1800000" cy="1800000"/>
                      <a:chOff x="1611356" y="4066673"/>
                      <a:chExt cx="1800000" cy="1800000"/>
                    </a:xfrm>
                  </p:grpSpPr>
                  <p:grpSp>
                    <p:nvGrpSpPr>
                      <p:cNvPr id="30" name="群組 29"/>
                      <p:cNvGrpSpPr/>
                      <p:nvPr/>
                    </p:nvGrpSpPr>
                    <p:grpSpPr>
                      <a:xfrm>
                        <a:off x="1611356" y="4066673"/>
                        <a:ext cx="1800000" cy="1800000"/>
                        <a:chOff x="1409226" y="4336181"/>
                        <a:chExt cx="1800000" cy="1800000"/>
                      </a:xfrm>
                    </p:grpSpPr>
                    <p:cxnSp>
                      <p:nvCxnSpPr>
                        <p:cNvPr id="32" name="直線單箭頭接點 31"/>
                        <p:cNvCxnSpPr/>
                        <p:nvPr/>
                      </p:nvCxnSpPr>
                      <p:spPr>
                        <a:xfrm flipH="1" flipV="1">
                          <a:off x="1409226" y="4336181"/>
                          <a:ext cx="0" cy="180000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headEnd type="none" w="med" len="med"/>
                          <a:tailEnd type="arrow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3" name="直線單箭頭接點 32"/>
                        <p:cNvCxnSpPr/>
                        <p:nvPr/>
                      </p:nvCxnSpPr>
                      <p:spPr>
                        <a:xfrm flipV="1">
                          <a:off x="1409226" y="6136181"/>
                          <a:ext cx="1800000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headEnd type="none" w="med" len="med"/>
                          <a:tailEnd type="arrow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31" name="直線接點 30"/>
                      <p:cNvCxnSpPr>
                        <a:stCxn id="6" idx="0"/>
                      </p:cNvCxnSpPr>
                      <p:nvPr/>
                    </p:nvCxnSpPr>
                    <p:spPr>
                      <a:xfrm>
                        <a:off x="1826170" y="5174745"/>
                        <a:ext cx="0" cy="67741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8" name="直線接點 27"/>
                    <p:cNvCxnSpPr/>
                    <p:nvPr/>
                  </p:nvCxnSpPr>
                  <p:spPr>
                    <a:xfrm>
                      <a:off x="2200424" y="6392886"/>
                      <a:ext cx="0" cy="16500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直線接點 28"/>
                    <p:cNvCxnSpPr/>
                    <p:nvPr/>
                  </p:nvCxnSpPr>
                  <p:spPr>
                    <a:xfrm>
                      <a:off x="2415406" y="6392886"/>
                      <a:ext cx="0" cy="16500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" name="直線單箭頭接點 24"/>
                  <p:cNvCxnSpPr/>
                  <p:nvPr/>
                </p:nvCxnSpPr>
                <p:spPr>
                  <a:xfrm flipH="1">
                    <a:off x="2415406" y="6473802"/>
                    <a:ext cx="196850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線單箭頭接點 25"/>
                  <p:cNvCxnSpPr/>
                  <p:nvPr/>
                </p:nvCxnSpPr>
                <p:spPr>
                  <a:xfrm>
                    <a:off x="2018678" y="6480691"/>
                    <a:ext cx="183921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" name="直線接點 13"/>
              <p:cNvCxnSpPr>
                <a:stCxn id="6" idx="1"/>
              </p:cNvCxnSpPr>
              <p:nvPr/>
            </p:nvCxnSpPr>
            <p:spPr>
              <a:xfrm>
                <a:off x="9686925" y="882823"/>
                <a:ext cx="891" cy="206678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/>
              <p:cNvCxnSpPr/>
              <p:nvPr/>
            </p:nvCxnSpPr>
            <p:spPr>
              <a:xfrm>
                <a:off x="10001148" y="1378123"/>
                <a:ext cx="0" cy="157047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/>
              <p:cNvCxnSpPr/>
              <p:nvPr/>
            </p:nvCxnSpPr>
            <p:spPr>
              <a:xfrm>
                <a:off x="10327867" y="1790893"/>
                <a:ext cx="0" cy="1152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接點 16"/>
              <p:cNvCxnSpPr/>
              <p:nvPr/>
            </p:nvCxnSpPr>
            <p:spPr>
              <a:xfrm flipH="1">
                <a:off x="10650786" y="1799987"/>
                <a:ext cx="0" cy="1152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/>
              <p:cNvCxnSpPr/>
              <p:nvPr/>
            </p:nvCxnSpPr>
            <p:spPr>
              <a:xfrm>
                <a:off x="10964545" y="1451994"/>
                <a:ext cx="1576" cy="1512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/>
              <p:cNvCxnSpPr/>
              <p:nvPr/>
            </p:nvCxnSpPr>
            <p:spPr>
              <a:xfrm flipH="1">
                <a:off x="11287572" y="1547189"/>
                <a:ext cx="880" cy="1404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手繪多邊形 5"/>
            <p:cNvSpPr/>
            <p:nvPr/>
          </p:nvSpPr>
          <p:spPr>
            <a:xfrm>
              <a:off x="9363075" y="4041614"/>
              <a:ext cx="1952625" cy="1168561"/>
            </a:xfrm>
            <a:custGeom>
              <a:avLst/>
              <a:gdLst>
                <a:gd name="connsiteX0" fmla="*/ 0 w 1952625"/>
                <a:gd name="connsiteY0" fmla="*/ 1168561 h 1168561"/>
                <a:gd name="connsiteX1" fmla="*/ 323850 w 1952625"/>
                <a:gd name="connsiteY1" fmla="*/ 6511 h 1168561"/>
                <a:gd name="connsiteX2" fmla="*/ 752475 w 1952625"/>
                <a:gd name="connsiteY2" fmla="*/ 711361 h 1168561"/>
                <a:gd name="connsiteX3" fmla="*/ 1171575 w 1952625"/>
                <a:gd name="connsiteY3" fmla="*/ 1006636 h 1168561"/>
                <a:gd name="connsiteX4" fmla="*/ 1590675 w 1952625"/>
                <a:gd name="connsiteY4" fmla="*/ 568486 h 1168561"/>
                <a:gd name="connsiteX5" fmla="*/ 1771650 w 1952625"/>
                <a:gd name="connsiteY5" fmla="*/ 397036 h 1168561"/>
                <a:gd name="connsiteX6" fmla="*/ 1952625 w 1952625"/>
                <a:gd name="connsiteY6" fmla="*/ 701836 h 1168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2625" h="1168561">
                  <a:moveTo>
                    <a:pt x="0" y="1168561"/>
                  </a:moveTo>
                  <a:cubicBezTo>
                    <a:pt x="99219" y="625636"/>
                    <a:pt x="198438" y="82711"/>
                    <a:pt x="323850" y="6511"/>
                  </a:cubicBezTo>
                  <a:cubicBezTo>
                    <a:pt x="449262" y="-69689"/>
                    <a:pt x="611187" y="544673"/>
                    <a:pt x="752475" y="711361"/>
                  </a:cubicBezTo>
                  <a:cubicBezTo>
                    <a:pt x="893763" y="878049"/>
                    <a:pt x="1031875" y="1030448"/>
                    <a:pt x="1171575" y="1006636"/>
                  </a:cubicBezTo>
                  <a:cubicBezTo>
                    <a:pt x="1311275" y="982824"/>
                    <a:pt x="1490663" y="670086"/>
                    <a:pt x="1590675" y="568486"/>
                  </a:cubicBezTo>
                  <a:cubicBezTo>
                    <a:pt x="1690688" y="466886"/>
                    <a:pt x="1711325" y="374811"/>
                    <a:pt x="1771650" y="397036"/>
                  </a:cubicBezTo>
                  <a:cubicBezTo>
                    <a:pt x="1831975" y="419261"/>
                    <a:pt x="1892300" y="560548"/>
                    <a:pt x="1952625" y="7018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" name="直線接點 6"/>
            <p:cNvCxnSpPr>
              <a:stCxn id="6" idx="1"/>
            </p:cNvCxnSpPr>
            <p:nvPr/>
          </p:nvCxnSpPr>
          <p:spPr>
            <a:xfrm flipH="1">
              <a:off x="9363075" y="4048125"/>
              <a:ext cx="323850" cy="11620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>
              <a:stCxn id="6" idx="1"/>
            </p:cNvCxnSpPr>
            <p:nvPr/>
          </p:nvCxnSpPr>
          <p:spPr>
            <a:xfrm>
              <a:off x="9686925" y="4048125"/>
              <a:ext cx="312828" cy="5052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10006708" y="4553386"/>
              <a:ext cx="332679" cy="41078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>
              <a:off x="10337028" y="4965289"/>
              <a:ext cx="330637" cy="3394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>
              <a:endCxn id="6" idx="4"/>
            </p:cNvCxnSpPr>
            <p:nvPr/>
          </p:nvCxnSpPr>
          <p:spPr>
            <a:xfrm flipV="1">
              <a:off x="10658214" y="4610100"/>
              <a:ext cx="295536" cy="3953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>
              <a:stCxn id="6" idx="4"/>
              <a:endCxn id="6" idx="6"/>
            </p:cNvCxnSpPr>
            <p:nvPr/>
          </p:nvCxnSpPr>
          <p:spPr>
            <a:xfrm>
              <a:off x="10953750" y="4610100"/>
              <a:ext cx="361950" cy="1333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4" name="物件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938312"/>
              </p:ext>
            </p:extLst>
          </p:nvPr>
        </p:nvGraphicFramePr>
        <p:xfrm>
          <a:off x="1082675" y="3305175"/>
          <a:ext cx="6626225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Equation" r:id="rId3" imgW="3543120" imgH="482400" progId="Equation.DSMT4">
                  <p:embed/>
                </p:oleObj>
              </mc:Choice>
              <mc:Fallback>
                <p:oleObj name="Equation" r:id="rId3" imgW="3543120" imgH="482400" progId="Equation.DSMT4">
                  <p:embed/>
                  <p:pic>
                    <p:nvPicPr>
                      <p:cNvPr id="110" name="物件 1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2675" y="3305175"/>
                        <a:ext cx="6626225" cy="903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物件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209308"/>
              </p:ext>
            </p:extLst>
          </p:nvPr>
        </p:nvGraphicFramePr>
        <p:xfrm>
          <a:off x="2393950" y="4086225"/>
          <a:ext cx="339725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Equation" r:id="rId5" imgW="1815840" imgH="393480" progId="Equation.DSMT4">
                  <p:embed/>
                </p:oleObj>
              </mc:Choice>
              <mc:Fallback>
                <p:oleObj name="Equation" r:id="rId5" imgW="1815840" imgH="393480" progId="Equation.DSMT4">
                  <p:embed/>
                  <p:pic>
                    <p:nvPicPr>
                      <p:cNvPr id="34" name="物件 3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93950" y="4086225"/>
                        <a:ext cx="3397250" cy="738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1190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Simpson’s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1/3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4"/>
            <a:ext cx="8724901" cy="4824557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Suppose the parabolic pass through (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(0,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ah</a:t>
            </a:r>
            <a:r>
              <a:rPr lang="en-US" altLang="zh-TW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bh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</a:t>
            </a:r>
            <a:r>
              <a:rPr lang="en-US" altLang="zh-TW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solve the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ah</a:t>
            </a:r>
            <a:r>
              <a:rPr lang="en-US" altLang="zh-TW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we get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ah</a:t>
            </a:r>
            <a:r>
              <a:rPr lang="en-US" altLang="zh-TW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endParaRPr lang="en-US" altLang="zh-TW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9475124" y="1929419"/>
            <a:ext cx="1878676" cy="2314510"/>
            <a:chOff x="8395855" y="2053244"/>
            <a:chExt cx="1878676" cy="2314510"/>
          </a:xfrm>
        </p:grpSpPr>
        <p:grpSp>
          <p:nvGrpSpPr>
            <p:cNvPr id="13" name="群組 12"/>
            <p:cNvGrpSpPr/>
            <p:nvPr/>
          </p:nvGrpSpPr>
          <p:grpSpPr>
            <a:xfrm>
              <a:off x="8395855" y="2053244"/>
              <a:ext cx="1878676" cy="1945178"/>
              <a:chOff x="8395855" y="2053244"/>
              <a:chExt cx="1878676" cy="1945178"/>
            </a:xfrm>
          </p:grpSpPr>
          <p:cxnSp>
            <p:nvCxnSpPr>
              <p:cNvPr id="5" name="直線單箭頭接點 4"/>
              <p:cNvCxnSpPr/>
              <p:nvPr/>
            </p:nvCxnSpPr>
            <p:spPr>
              <a:xfrm flipV="1">
                <a:off x="9214002" y="2053244"/>
                <a:ext cx="0" cy="1945178"/>
              </a:xfrm>
              <a:prstGeom prst="straightConnector1">
                <a:avLst/>
              </a:prstGeom>
              <a:ln w="254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單箭頭接點 6"/>
              <p:cNvCxnSpPr/>
              <p:nvPr/>
            </p:nvCxnSpPr>
            <p:spPr>
              <a:xfrm>
                <a:off x="8395855" y="3998422"/>
                <a:ext cx="1878676" cy="0"/>
              </a:xfrm>
              <a:prstGeom prst="straightConnector1">
                <a:avLst/>
              </a:prstGeom>
              <a:ln w="254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手繪多邊形 7"/>
              <p:cNvSpPr/>
              <p:nvPr/>
            </p:nvSpPr>
            <p:spPr>
              <a:xfrm>
                <a:off x="8797490" y="2618070"/>
                <a:ext cx="837399" cy="1052669"/>
              </a:xfrm>
              <a:custGeom>
                <a:avLst/>
                <a:gdLst>
                  <a:gd name="connsiteX0" fmla="*/ 0 w 962527"/>
                  <a:gd name="connsiteY0" fmla="*/ 0 h 1318672"/>
                  <a:gd name="connsiteX1" fmla="*/ 442762 w 962527"/>
                  <a:gd name="connsiteY1" fmla="*/ 1318661 h 1318672"/>
                  <a:gd name="connsiteX2" fmla="*/ 962527 w 962527"/>
                  <a:gd name="connsiteY2" fmla="*/ 19250 h 1318672"/>
                  <a:gd name="connsiteX0" fmla="*/ 0 w 914401"/>
                  <a:gd name="connsiteY0" fmla="*/ 837398 h 1388306"/>
                  <a:gd name="connsiteX1" fmla="*/ 394636 w 914401"/>
                  <a:gd name="connsiteY1" fmla="*/ 1299411 h 1388306"/>
                  <a:gd name="connsiteX2" fmla="*/ 914401 w 914401"/>
                  <a:gd name="connsiteY2" fmla="*/ 0 h 1388306"/>
                  <a:gd name="connsiteX0" fmla="*/ 0 w 914401"/>
                  <a:gd name="connsiteY0" fmla="*/ 837398 h 1286315"/>
                  <a:gd name="connsiteX1" fmla="*/ 471638 w 914401"/>
                  <a:gd name="connsiteY1" fmla="*/ 1135781 h 1286315"/>
                  <a:gd name="connsiteX2" fmla="*/ 914401 w 914401"/>
                  <a:gd name="connsiteY2" fmla="*/ 0 h 1286315"/>
                  <a:gd name="connsiteX0" fmla="*/ 0 w 914401"/>
                  <a:gd name="connsiteY0" fmla="*/ 837398 h 1330789"/>
                  <a:gd name="connsiteX1" fmla="*/ 500514 w 914401"/>
                  <a:gd name="connsiteY1" fmla="*/ 1212783 h 1330789"/>
                  <a:gd name="connsiteX2" fmla="*/ 914401 w 914401"/>
                  <a:gd name="connsiteY2" fmla="*/ 0 h 1330789"/>
                  <a:gd name="connsiteX0" fmla="*/ 0 w 837399"/>
                  <a:gd name="connsiteY0" fmla="*/ 577516 h 1052669"/>
                  <a:gd name="connsiteX1" fmla="*/ 500514 w 837399"/>
                  <a:gd name="connsiteY1" fmla="*/ 952901 h 1052669"/>
                  <a:gd name="connsiteX2" fmla="*/ 837399 w 837399"/>
                  <a:gd name="connsiteY2" fmla="*/ 0 h 1052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7399" h="1052669">
                    <a:moveTo>
                      <a:pt x="0" y="577516"/>
                    </a:moveTo>
                    <a:cubicBezTo>
                      <a:pt x="141170" y="1235242"/>
                      <a:pt x="360948" y="1049154"/>
                      <a:pt x="500514" y="952901"/>
                    </a:cubicBezTo>
                    <a:cubicBezTo>
                      <a:pt x="640080" y="856648"/>
                      <a:pt x="657727" y="651309"/>
                      <a:pt x="837399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" name="直線接點 9"/>
              <p:cNvCxnSpPr/>
              <p:nvPr/>
            </p:nvCxnSpPr>
            <p:spPr>
              <a:xfrm>
                <a:off x="8797490" y="3205213"/>
                <a:ext cx="0" cy="7932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/>
              <p:cNvCxnSpPr/>
              <p:nvPr/>
            </p:nvCxnSpPr>
            <p:spPr>
              <a:xfrm flipH="1">
                <a:off x="9634888" y="2646947"/>
                <a:ext cx="0" cy="13514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文字方塊 13"/>
            <p:cNvSpPr txBox="1"/>
            <p:nvPr/>
          </p:nvSpPr>
          <p:spPr>
            <a:xfrm>
              <a:off x="8483831" y="3998422"/>
              <a:ext cx="527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 </a:t>
              </a:r>
              <a:r>
                <a:rPr lang="en-US" altLang="zh-TW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TW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9450247" y="3998422"/>
              <a:ext cx="428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TW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7" name="物件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932362"/>
              </p:ext>
            </p:extLst>
          </p:nvPr>
        </p:nvGraphicFramePr>
        <p:xfrm>
          <a:off x="1114425" y="4886325"/>
          <a:ext cx="8258175" cy="804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3" imgW="4051080" imgH="393480" progId="Equation.DSMT4">
                  <p:embed/>
                </p:oleObj>
              </mc:Choice>
              <mc:Fallback>
                <p:oleObj name="Equation" r:id="rId3" imgW="4051080" imgH="393480" progId="Equation.DSMT4">
                  <p:embed/>
                  <p:pic>
                    <p:nvPicPr>
                      <p:cNvPr id="35" name="物件 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4425" y="4886325"/>
                        <a:ext cx="8258175" cy="8043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線接點 5"/>
          <p:cNvCxnSpPr>
            <a:cxnSpLocks noChangeAspect="1"/>
          </p:cNvCxnSpPr>
          <p:nvPr/>
        </p:nvCxnSpPr>
        <p:spPr>
          <a:xfrm flipV="1">
            <a:off x="9876759" y="3350029"/>
            <a:ext cx="81888" cy="74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cxnSpLocks noChangeAspect="1"/>
          </p:cNvCxnSpPr>
          <p:nvPr/>
        </p:nvCxnSpPr>
        <p:spPr>
          <a:xfrm flipV="1">
            <a:off x="9881917" y="3505266"/>
            <a:ext cx="183201" cy="1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cxnSpLocks noChangeAspect="1"/>
          </p:cNvCxnSpPr>
          <p:nvPr/>
        </p:nvCxnSpPr>
        <p:spPr>
          <a:xfrm flipV="1">
            <a:off x="9880277" y="3436167"/>
            <a:ext cx="128605" cy="112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cxnSpLocks noChangeAspect="1"/>
          </p:cNvCxnSpPr>
          <p:nvPr/>
        </p:nvCxnSpPr>
        <p:spPr>
          <a:xfrm flipV="1">
            <a:off x="9876842" y="3545438"/>
            <a:ext cx="280204" cy="244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cxnSpLocks noChangeAspect="1"/>
          </p:cNvCxnSpPr>
          <p:nvPr/>
        </p:nvCxnSpPr>
        <p:spPr>
          <a:xfrm flipV="1">
            <a:off x="9910215" y="3174310"/>
            <a:ext cx="799568" cy="697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cxnSpLocks noChangeAspect="1"/>
          </p:cNvCxnSpPr>
          <p:nvPr/>
        </p:nvCxnSpPr>
        <p:spPr>
          <a:xfrm flipV="1">
            <a:off x="10038945" y="3282950"/>
            <a:ext cx="679898" cy="593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cxnSpLocks noChangeAspect="1"/>
          </p:cNvCxnSpPr>
          <p:nvPr/>
        </p:nvCxnSpPr>
        <p:spPr>
          <a:xfrm flipV="1">
            <a:off x="10192056" y="3421942"/>
            <a:ext cx="515791" cy="450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cxnSpLocks noChangeAspect="1"/>
          </p:cNvCxnSpPr>
          <p:nvPr/>
        </p:nvCxnSpPr>
        <p:spPr>
          <a:xfrm flipV="1">
            <a:off x="10341703" y="3552447"/>
            <a:ext cx="374390" cy="326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cxnSpLocks noChangeAspect="1"/>
          </p:cNvCxnSpPr>
          <p:nvPr/>
        </p:nvCxnSpPr>
        <p:spPr>
          <a:xfrm flipV="1">
            <a:off x="10498557" y="3685906"/>
            <a:ext cx="213418" cy="186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cxnSpLocks noChangeAspect="1"/>
          </p:cNvCxnSpPr>
          <p:nvPr/>
        </p:nvCxnSpPr>
        <p:spPr>
          <a:xfrm flipV="1">
            <a:off x="10609384" y="3786033"/>
            <a:ext cx="106709" cy="93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cxnSpLocks noChangeAspect="1"/>
          </p:cNvCxnSpPr>
          <p:nvPr/>
        </p:nvCxnSpPr>
        <p:spPr>
          <a:xfrm flipV="1">
            <a:off x="10559567" y="2925521"/>
            <a:ext cx="151262" cy="131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cxnSpLocks noChangeAspect="1"/>
          </p:cNvCxnSpPr>
          <p:nvPr/>
        </p:nvCxnSpPr>
        <p:spPr>
          <a:xfrm flipV="1">
            <a:off x="10528898" y="3050673"/>
            <a:ext cx="185349" cy="161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cxnSpLocks noChangeAspect="1"/>
          </p:cNvCxnSpPr>
          <p:nvPr/>
        </p:nvCxnSpPr>
        <p:spPr>
          <a:xfrm flipV="1">
            <a:off x="10605078" y="2807636"/>
            <a:ext cx="90703" cy="79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物件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345310"/>
              </p:ext>
            </p:extLst>
          </p:nvPr>
        </p:nvGraphicFramePr>
        <p:xfrm>
          <a:off x="2118278" y="6007879"/>
          <a:ext cx="8826500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5" imgW="4330440" imgH="393480" progId="Equation.DSMT4">
                  <p:embed/>
                </p:oleObj>
              </mc:Choice>
              <mc:Fallback>
                <p:oleObj name="Equation" r:id="rId5" imgW="4330440" imgH="393480" progId="Equation.DSMT4">
                  <p:embed/>
                  <p:pic>
                    <p:nvPicPr>
                      <p:cNvPr id="17" name="物件 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278" y="6007879"/>
                        <a:ext cx="8826500" cy="804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0346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605</Words>
  <Application>Microsoft Office PowerPoint</Application>
  <PresentationFormat>寬螢幕</PresentationFormat>
  <Paragraphs>96</Paragraphs>
  <Slides>11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11</vt:i4>
      </vt:variant>
    </vt:vector>
  </HeadingPairs>
  <TitlesOfParts>
    <vt:vector size="20" baseType="lpstr">
      <vt:lpstr>新細明體</vt:lpstr>
      <vt:lpstr>Arial</vt:lpstr>
      <vt:lpstr>Calibri</vt:lpstr>
      <vt:lpstr>Calibri Light</vt:lpstr>
      <vt:lpstr>Symbol</vt:lpstr>
      <vt:lpstr>Times New Roman</vt:lpstr>
      <vt:lpstr>Office 佈景主題</vt:lpstr>
      <vt:lpstr>Equation</vt:lpstr>
      <vt:lpstr>MathType 6.0 Equation</vt:lpstr>
      <vt:lpstr>Numerical differentiation and integration</vt:lpstr>
      <vt:lpstr>Introduction</vt:lpstr>
      <vt:lpstr>Definition of the differentiation </vt:lpstr>
      <vt:lpstr>Difference in computer</vt:lpstr>
      <vt:lpstr>Definition of the integration </vt:lpstr>
      <vt:lpstr>Integration in computer </vt:lpstr>
      <vt:lpstr>Trapezoidal method</vt:lpstr>
      <vt:lpstr>Simpson’s 1/3 method</vt:lpstr>
      <vt:lpstr>Simpson’s 1/3 method</vt:lpstr>
      <vt:lpstr>code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integration and differentiation</dc:title>
  <dc:creator>Windows 使用者</dc:creator>
  <cp:lastModifiedBy>Windows 使用者</cp:lastModifiedBy>
  <cp:revision>28</cp:revision>
  <dcterms:created xsi:type="dcterms:W3CDTF">2018-09-29T08:20:33Z</dcterms:created>
  <dcterms:modified xsi:type="dcterms:W3CDTF">2018-11-17T02:05:56Z</dcterms:modified>
</cp:coreProperties>
</file>