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9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9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57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65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0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9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24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0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3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61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CEE7-E121-41BF-91BF-6DDCAA9EE9A7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39FF-85A0-492F-8A3E-3FC7486345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4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hyperlink" Target="http://people.math.sfu.ca/~cbm/aands/page_361.htm" TargetMode="External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hyperlink" Target="http://people.math.sfu.ca/~cbm/aands/page_361.htm" TargetMode="External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55369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Bessel function and 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Legendre function.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JrPhy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3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Legendre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more complex than previous, because there are 2 index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we still use the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order to construct the higher order.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simplify, 1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calculate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130749"/>
              </p:ext>
            </p:extLst>
          </p:nvPr>
        </p:nvGraphicFramePr>
        <p:xfrm>
          <a:off x="5607050" y="3916363"/>
          <a:ext cx="44751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2336760" imgH="469800" progId="Equation.DSMT4">
                  <p:embed/>
                </p:oleObj>
              </mc:Choice>
              <mc:Fallback>
                <p:oleObj name="Equation" r:id="rId3" imgW="2336760" imgH="4698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7050" y="3916363"/>
                        <a:ext cx="4475163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482757"/>
              </p:ext>
            </p:extLst>
          </p:nvPr>
        </p:nvGraphicFramePr>
        <p:xfrm>
          <a:off x="1494813" y="3510940"/>
          <a:ext cx="34782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5" imgW="1815840" imgH="419040" progId="Equation.DSMT4">
                  <p:embed/>
                </p:oleObj>
              </mc:Choice>
              <mc:Fallback>
                <p:oleObj name="Equation" r:id="rId5" imgW="1815840" imgH="4190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4813" y="3510940"/>
                        <a:ext cx="3478213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046251"/>
              </p:ext>
            </p:extLst>
          </p:nvPr>
        </p:nvGraphicFramePr>
        <p:xfrm>
          <a:off x="1494813" y="4414777"/>
          <a:ext cx="29924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7" imgW="1562040" imgH="419040" progId="Equation.DSMT4">
                  <p:embed/>
                </p:oleObj>
              </mc:Choice>
              <mc:Fallback>
                <p:oleObj name="Equation" r:id="rId7" imgW="1562040" imgH="41904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4813" y="4414777"/>
                        <a:ext cx="2992438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大括弧 7"/>
          <p:cNvSpPr/>
          <p:nvPr/>
        </p:nvSpPr>
        <p:spPr>
          <a:xfrm>
            <a:off x="5055577" y="3912577"/>
            <a:ext cx="404446" cy="10287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9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Legendre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we calculate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 we get the 0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negative, there is also a recurrence relation: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7320"/>
              </p:ext>
            </p:extLst>
          </p:nvPr>
        </p:nvGraphicFramePr>
        <p:xfrm>
          <a:off x="1216880" y="2324955"/>
          <a:ext cx="59578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3111480" imgH="241200" progId="Equation.DSMT4">
                  <p:embed/>
                </p:oleObj>
              </mc:Choice>
              <mc:Fallback>
                <p:oleObj name="Equation" r:id="rId3" imgW="3111480" imgH="2412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6880" y="2324955"/>
                        <a:ext cx="5957887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08974"/>
              </p:ext>
            </p:extLst>
          </p:nvPr>
        </p:nvGraphicFramePr>
        <p:xfrm>
          <a:off x="1216880" y="2909216"/>
          <a:ext cx="49133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2565360" imgH="393480" progId="Equation.DSMT4">
                  <p:embed/>
                </p:oleObj>
              </mc:Choice>
              <mc:Fallback>
                <p:oleObj name="Equation" r:id="rId5" imgW="2565360" imgH="3934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6880" y="2909216"/>
                        <a:ext cx="4913313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98640"/>
              </p:ext>
            </p:extLst>
          </p:nvPr>
        </p:nvGraphicFramePr>
        <p:xfrm>
          <a:off x="3967652" y="4898537"/>
          <a:ext cx="35988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7" imgW="1879560" imgH="419040" progId="Equation.DSMT4">
                  <p:embed/>
                </p:oleObj>
              </mc:Choice>
              <mc:Fallback>
                <p:oleObj name="Equation" r:id="rId7" imgW="1879560" imgH="4190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7652" y="4898537"/>
                        <a:ext cx="35988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54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Legendre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9567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Bessel and Neumann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there is also 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its derivative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information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ref.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950146"/>
              </p:ext>
            </p:extLst>
          </p:nvPr>
        </p:nvGraphicFramePr>
        <p:xfrm>
          <a:off x="3003550" y="2839061"/>
          <a:ext cx="55943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2920680" imgH="393480" progId="Equation.DSMT4">
                  <p:embed/>
                </p:oleObj>
              </mc:Choice>
              <mc:Fallback>
                <p:oleObj name="Equation" r:id="rId3" imgW="2920680" imgH="39348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3550" y="2839061"/>
                        <a:ext cx="5594350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5565503"/>
            <a:ext cx="3168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en-US" altLang="zh-TW" dirty="0"/>
              <a:t>numerical recipes in </a:t>
            </a:r>
            <a:r>
              <a:rPr lang="en-US" altLang="zh-TW" dirty="0" smtClean="0"/>
              <a:t>c p252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70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22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encounter these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I was solving the Helmholtz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EM wave of radiation.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E wave and B wave in the following forms: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 in radial direction.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Maxwell’s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that’s the Helmholtz eq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95219"/>
              </p:ext>
            </p:extLst>
          </p:nvPr>
        </p:nvGraphicFramePr>
        <p:xfrm>
          <a:off x="3460750" y="3551238"/>
          <a:ext cx="22177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1155600" imgH="317160" progId="Equation.DSMT4">
                  <p:embed/>
                </p:oleObj>
              </mc:Choice>
              <mc:Fallback>
                <p:oleObj name="Equation" r:id="rId3" imgW="11556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0750" y="3551238"/>
                        <a:ext cx="221773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142247"/>
              </p:ext>
            </p:extLst>
          </p:nvPr>
        </p:nvGraphicFramePr>
        <p:xfrm>
          <a:off x="6492875" y="3551238"/>
          <a:ext cx="2193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1143000" imgH="317160" progId="Equation.DSMT4">
                  <p:embed/>
                </p:oleObj>
              </mc:Choice>
              <mc:Fallback>
                <p:oleObj name="Equation" r:id="rId5" imgW="1143000" imgH="3171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2875" y="3551238"/>
                        <a:ext cx="219392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05266"/>
              </p:ext>
            </p:extLst>
          </p:nvPr>
        </p:nvGraphicFramePr>
        <p:xfrm>
          <a:off x="4027911" y="4001294"/>
          <a:ext cx="36814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7" imgW="1917360" imgH="482400" progId="Equation.DSMT4">
                  <p:embed/>
                </p:oleObj>
              </mc:Choice>
              <mc:Fallback>
                <p:oleObj name="Equation" r:id="rId7" imgW="1917360" imgH="4824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7911" y="4001294"/>
                        <a:ext cx="3681413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923533"/>
              </p:ext>
            </p:extLst>
          </p:nvPr>
        </p:nvGraphicFramePr>
        <p:xfrm>
          <a:off x="7983538" y="4000500"/>
          <a:ext cx="36560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9" imgW="1904760" imgH="482400" progId="Equation.DSMT4">
                  <p:embed/>
                </p:oleObj>
              </mc:Choice>
              <mc:Fallback>
                <p:oleObj name="Equation" r:id="rId9" imgW="1904760" imgH="4824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3538" y="4000500"/>
                        <a:ext cx="3656012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07210"/>
              </p:ext>
            </p:extLst>
          </p:nvPr>
        </p:nvGraphicFramePr>
        <p:xfrm>
          <a:off x="4027911" y="4894842"/>
          <a:ext cx="25590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11" imgW="1333440" imgH="444240" progId="Equation.DSMT4">
                  <p:embed/>
                </p:oleObj>
              </mc:Choice>
              <mc:Fallback>
                <p:oleObj name="Equation" r:id="rId11" imgW="1333440" imgH="44424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7911" y="4894842"/>
                        <a:ext cx="2559050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89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Helmholtz eq.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rectangular coordinate to spherical coordinate: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separate variable,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Helmholtz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eq. becomes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502408"/>
              </p:ext>
            </p:extLst>
          </p:nvPr>
        </p:nvGraphicFramePr>
        <p:xfrm>
          <a:off x="1101969" y="2309561"/>
          <a:ext cx="8772526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4572000" imgH="444240" progId="Equation.DSMT4">
                  <p:embed/>
                </p:oleObj>
              </mc:Choice>
              <mc:Fallback>
                <p:oleObj name="Equation" r:id="rId3" imgW="4572000" imgH="44424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1969" y="2309561"/>
                        <a:ext cx="8772526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61584"/>
              </p:ext>
            </p:extLst>
          </p:nvPr>
        </p:nvGraphicFramePr>
        <p:xfrm>
          <a:off x="4260850" y="3449638"/>
          <a:ext cx="3167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5" imgW="1650960" imgH="203040" progId="Equation.DSMT4">
                  <p:embed/>
                </p:oleObj>
              </mc:Choice>
              <mc:Fallback>
                <p:oleObj name="Equation" r:id="rId5" imgW="1650960" imgH="2030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0850" y="3449638"/>
                        <a:ext cx="3167063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88651"/>
              </p:ext>
            </p:extLst>
          </p:nvPr>
        </p:nvGraphicFramePr>
        <p:xfrm>
          <a:off x="1077913" y="4405313"/>
          <a:ext cx="77739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7" imgW="4051080" imgH="444240" progId="Equation.DSMT4">
                  <p:embed/>
                </p:oleObj>
              </mc:Choice>
              <mc:Fallback>
                <p:oleObj name="Equation" r:id="rId7" imgW="4051080" imgH="4442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7913" y="4405313"/>
                        <a:ext cx="7773987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155029"/>
              </p:ext>
            </p:extLst>
          </p:nvPr>
        </p:nvGraphicFramePr>
        <p:xfrm>
          <a:off x="1017588" y="5372100"/>
          <a:ext cx="760253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9" imgW="3962160" imgH="444240" progId="Equation.DSMT4">
                  <p:embed/>
                </p:oleObj>
              </mc:Choice>
              <mc:Fallback>
                <p:oleObj name="Equation" r:id="rId9" imgW="3962160" imgH="44424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7588" y="5372100"/>
                        <a:ext cx="7602537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00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</a:t>
            </a:r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two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are independent of phi, so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solve </a:t>
            </a:r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we’ve known the solution of this part is associated Legendre, so that’ our assumption.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144629"/>
              </p:ext>
            </p:extLst>
          </p:nvPr>
        </p:nvGraphicFramePr>
        <p:xfrm>
          <a:off x="3997325" y="2252663"/>
          <a:ext cx="35591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1854000" imgH="444240" progId="Equation.DSMT4">
                  <p:embed/>
                </p:oleObj>
              </mc:Choice>
              <mc:Fallback>
                <p:oleObj name="Equation" r:id="rId3" imgW="1854000" imgH="44424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7325" y="2252663"/>
                        <a:ext cx="3559175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94180"/>
              </p:ext>
            </p:extLst>
          </p:nvPr>
        </p:nvGraphicFramePr>
        <p:xfrm>
          <a:off x="2478088" y="3041650"/>
          <a:ext cx="72374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3771720" imgH="482400" progId="Equation.DSMT4">
                  <p:embed/>
                </p:oleObj>
              </mc:Choice>
              <mc:Fallback>
                <p:oleObj name="Equation" r:id="rId5" imgW="3771720" imgH="4824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3041650"/>
                        <a:ext cx="7237412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9900"/>
              </p:ext>
            </p:extLst>
          </p:nvPr>
        </p:nvGraphicFramePr>
        <p:xfrm>
          <a:off x="3303588" y="4435475"/>
          <a:ext cx="49466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7" imgW="2577960" imgH="444240" progId="Equation.DSMT4">
                  <p:embed/>
                </p:oleObj>
              </mc:Choice>
              <mc:Fallback>
                <p:oleObj name="Equation" r:id="rId7" imgW="2577960" imgH="4442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3588" y="4435475"/>
                        <a:ext cx="4946650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03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</a:t>
            </a:r>
            <a:r>
              <a:rPr lang="en-US" altLang="zh-TW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TW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ODE becomes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0 ≤ </a:t>
            </a:r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p, -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1,          , -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solution is               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order,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form is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13836"/>
              </p:ext>
            </p:extLst>
          </p:nvPr>
        </p:nvGraphicFramePr>
        <p:xfrm>
          <a:off x="3625850" y="2138363"/>
          <a:ext cx="45307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2361960" imgH="419040" progId="Equation.DSMT4">
                  <p:embed/>
                </p:oleObj>
              </mc:Choice>
              <mc:Fallback>
                <p:oleObj name="Equation" r:id="rId3" imgW="2361960" imgH="41904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2138363"/>
                        <a:ext cx="45307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43741"/>
              </p:ext>
            </p:extLst>
          </p:nvPr>
        </p:nvGraphicFramePr>
        <p:xfrm>
          <a:off x="5268913" y="2865438"/>
          <a:ext cx="8270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8913" y="2865438"/>
                        <a:ext cx="827087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60996"/>
              </p:ext>
            </p:extLst>
          </p:nvPr>
        </p:nvGraphicFramePr>
        <p:xfrm>
          <a:off x="3145815" y="3368186"/>
          <a:ext cx="12398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7" imgW="647640" imgH="241200" progId="Equation.DSMT4">
                  <p:embed/>
                </p:oleObj>
              </mc:Choice>
              <mc:Fallback>
                <p:oleObj name="Equation" r:id="rId7" imgW="647640" imgH="2412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5815" y="3368186"/>
                        <a:ext cx="123983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32583"/>
              </p:ext>
            </p:extLst>
          </p:nvPr>
        </p:nvGraphicFramePr>
        <p:xfrm>
          <a:off x="3586163" y="4256697"/>
          <a:ext cx="45704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9" imgW="2387520" imgH="469800" progId="Equation.DSMT4">
                  <p:embed/>
                </p:oleObj>
              </mc:Choice>
              <mc:Fallback>
                <p:oleObj name="Equation" r:id="rId9" imgW="2387520" imgH="4698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6163" y="4256697"/>
                        <a:ext cx="4570412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radial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for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component,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spherical Bessel’s function, there are 2 solution: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ordinary Bessel’s and Neumann’s function, where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real number,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imaginary number, so the solution is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Spherical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Hankle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341375"/>
              </p:ext>
            </p:extLst>
          </p:nvPr>
        </p:nvGraphicFramePr>
        <p:xfrm>
          <a:off x="4838700" y="1690688"/>
          <a:ext cx="40195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2095200" imgH="431640" progId="Equation.DSMT4">
                  <p:embed/>
                </p:oleObj>
              </mc:Choice>
              <mc:Fallback>
                <p:oleObj name="Equation" r:id="rId3" imgW="2095200" imgH="43164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8700" y="1690688"/>
                        <a:ext cx="4019550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382078"/>
              </p:ext>
            </p:extLst>
          </p:nvPr>
        </p:nvGraphicFramePr>
        <p:xfrm>
          <a:off x="2864827" y="3393283"/>
          <a:ext cx="23637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5" imgW="1231560" imgH="469800" progId="Equation.DSMT4">
                  <p:embed/>
                </p:oleObj>
              </mc:Choice>
              <mc:Fallback>
                <p:oleObj name="Equation" r:id="rId5" imgW="1231560" imgH="4698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4827" y="3393283"/>
                        <a:ext cx="2363788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50195"/>
              </p:ext>
            </p:extLst>
          </p:nvPr>
        </p:nvGraphicFramePr>
        <p:xfrm>
          <a:off x="5973885" y="3393283"/>
          <a:ext cx="23399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7" imgW="1218960" imgH="469800" progId="Equation.DSMT4">
                  <p:embed/>
                </p:oleObj>
              </mc:Choice>
              <mc:Fallback>
                <p:oleObj name="Equation" r:id="rId7" imgW="1218960" imgH="4698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3885" y="3393283"/>
                        <a:ext cx="2339975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79752"/>
              </p:ext>
            </p:extLst>
          </p:nvPr>
        </p:nvGraphicFramePr>
        <p:xfrm>
          <a:off x="4730872" y="5344748"/>
          <a:ext cx="2486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9" imgW="1295280" imgH="228600" progId="Equation.DSMT4">
                  <p:embed/>
                </p:oleObj>
              </mc:Choice>
              <mc:Fallback>
                <p:oleObj name="Equation" r:id="rId9" imgW="1295280" imgH="2286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0872" y="5344748"/>
                        <a:ext cx="24860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35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substitute the solution to original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get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              is called “Spherical Harmonic function”, and its normalized form is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little different from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</a:t>
            </a:r>
            <a:r>
              <a:rPr lang="en-US" altLang="zh-TW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59867"/>
              </p:ext>
            </p:extLst>
          </p:nvPr>
        </p:nvGraphicFramePr>
        <p:xfrm>
          <a:off x="1273175" y="2141538"/>
          <a:ext cx="58721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3060360" imgH="431640" progId="Equation.DSMT4">
                  <p:embed/>
                </p:oleObj>
              </mc:Choice>
              <mc:Fallback>
                <p:oleObj name="Equation" r:id="rId3" imgW="3060360" imgH="4316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3175" y="2141538"/>
                        <a:ext cx="5872163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73784"/>
              </p:ext>
            </p:extLst>
          </p:nvPr>
        </p:nvGraphicFramePr>
        <p:xfrm>
          <a:off x="7506677" y="2238498"/>
          <a:ext cx="31670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5" imgW="1650960" imgH="330120" progId="Equation.DSMT4">
                  <p:embed/>
                </p:oleObj>
              </mc:Choice>
              <mc:Fallback>
                <p:oleObj name="Equation" r:id="rId5" imgW="1650960" imgH="33012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6677" y="2238498"/>
                        <a:ext cx="3167063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35173"/>
              </p:ext>
            </p:extLst>
          </p:nvPr>
        </p:nvGraphicFramePr>
        <p:xfrm>
          <a:off x="1907321" y="2843519"/>
          <a:ext cx="12176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7" imgW="634680" imgH="241200" progId="Equation.DSMT4">
                  <p:embed/>
                </p:oleObj>
              </mc:Choice>
              <mc:Fallback>
                <p:oleObj name="Equation" r:id="rId7" imgW="63468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321" y="2843519"/>
                        <a:ext cx="1217612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49852"/>
              </p:ext>
            </p:extLst>
          </p:nvPr>
        </p:nvGraphicFramePr>
        <p:xfrm>
          <a:off x="3368431" y="3674268"/>
          <a:ext cx="471646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9" imgW="2463480" imgH="469800" progId="Equation.DSMT4">
                  <p:embed/>
                </p:oleObj>
              </mc:Choice>
              <mc:Fallback>
                <p:oleObj name="Equation" r:id="rId9" imgW="2463480" imgH="4698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8431" y="3674268"/>
                        <a:ext cx="4716463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91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Bessel and Neumann function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4197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construct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their 1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function, then use recurrence relation for higher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relation:                                     ,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07653"/>
              </p:ext>
            </p:extLst>
          </p:nvPr>
        </p:nvGraphicFramePr>
        <p:xfrm>
          <a:off x="3962400" y="2730500"/>
          <a:ext cx="10683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634680" imgH="393480" progId="Equation.DSMT4">
                  <p:embed/>
                </p:oleObj>
              </mc:Choice>
              <mc:Fallback>
                <p:oleObj name="Equation" r:id="rId3" imgW="634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2730500"/>
                        <a:ext cx="1068388" cy="66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78402"/>
              </p:ext>
            </p:extLst>
          </p:nvPr>
        </p:nvGraphicFramePr>
        <p:xfrm>
          <a:off x="6767513" y="2730500"/>
          <a:ext cx="13033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5" imgW="774360" imgH="393480" progId="Equation.DSMT4">
                  <p:embed/>
                </p:oleObj>
              </mc:Choice>
              <mc:Fallback>
                <p:oleObj name="Equation" r:id="rId5" imgW="774360" imgH="3934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7513" y="2730500"/>
                        <a:ext cx="1303337" cy="66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16483"/>
              </p:ext>
            </p:extLst>
          </p:nvPr>
        </p:nvGraphicFramePr>
        <p:xfrm>
          <a:off x="3588178" y="3528168"/>
          <a:ext cx="18176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7" imgW="1079280" imgH="393480" progId="Equation.DSMT4">
                  <p:embed/>
                </p:oleObj>
              </mc:Choice>
              <mc:Fallback>
                <p:oleObj name="Equation" r:id="rId7" imgW="1079280" imgH="3934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8178" y="3528168"/>
                        <a:ext cx="1817687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99116"/>
              </p:ext>
            </p:extLst>
          </p:nvPr>
        </p:nvGraphicFramePr>
        <p:xfrm>
          <a:off x="6416675" y="3527425"/>
          <a:ext cx="200501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9" imgW="1193760" imgH="393480" progId="Equation.DSMT4">
                  <p:embed/>
                </p:oleObj>
              </mc:Choice>
              <mc:Fallback>
                <p:oleObj name="Equation" r:id="rId9" imgW="1193760" imgH="3934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6675" y="3527425"/>
                        <a:ext cx="2005013" cy="66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979948"/>
              </p:ext>
            </p:extLst>
          </p:nvPr>
        </p:nvGraphicFramePr>
        <p:xfrm>
          <a:off x="4031151" y="4674455"/>
          <a:ext cx="31210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1" imgW="1854000" imgH="393480" progId="Equation.DSMT4">
                  <p:embed/>
                </p:oleObj>
              </mc:Choice>
              <mc:Fallback>
                <p:oleObj name="Equation" r:id="rId11" imgW="1854000" imgH="3934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1151" y="4674455"/>
                        <a:ext cx="3121025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098103" y="5449822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://people.math.sfu.ca/~cbm/aands/page_361.htm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6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of Bessel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Neumann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derivative can be represent by ordinary form, too. In reference paper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9.1.27, there are 4 formula, here we choose the last one because it uses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 order,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won’t be negative.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02125"/>
              </p:ext>
            </p:extLst>
          </p:nvPr>
        </p:nvGraphicFramePr>
        <p:xfrm>
          <a:off x="4429736" y="3064852"/>
          <a:ext cx="28225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676160" imgH="393480" progId="Equation.DSMT4">
                  <p:embed/>
                </p:oleObj>
              </mc:Choice>
              <mc:Fallback>
                <p:oleObj name="Equation" r:id="rId3" imgW="1676160" imgH="393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736" y="3064852"/>
                        <a:ext cx="2822575" cy="66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5565503"/>
            <a:ext cx="573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zh-TW" altLang="en-US" dirty="0" smtClean="0">
                <a:hlinkClick r:id="rId5"/>
              </a:rPr>
              <a:t>http</a:t>
            </a:r>
            <a:r>
              <a:rPr lang="zh-TW" altLang="en-US" dirty="0">
                <a:hlinkClick r:id="rId5"/>
              </a:rPr>
              <a:t>://people.math.sfu.ca/~cbm/aands/page_361.htm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5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533</Words>
  <Application>Microsoft Office PowerPoint</Application>
  <PresentationFormat>寬螢幕</PresentationFormat>
  <Paragraphs>79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Symbol</vt:lpstr>
      <vt:lpstr>Times New Roman</vt:lpstr>
      <vt:lpstr>Office 佈景主題</vt:lpstr>
      <vt:lpstr>Equation</vt:lpstr>
      <vt:lpstr>Spherical Bessel function and  Spherical Associated Legendre function.</vt:lpstr>
      <vt:lpstr>Introduction</vt:lpstr>
      <vt:lpstr>Solve Helmholtz eq.</vt:lpstr>
      <vt:lpstr>Solution for q and f part</vt:lpstr>
      <vt:lpstr>Solution for q and f part</vt:lpstr>
      <vt:lpstr>Solution for radial part</vt:lpstr>
      <vt:lpstr>Solution</vt:lpstr>
      <vt:lpstr>Bessel and Neumann function</vt:lpstr>
      <vt:lpstr>Derivative of Bessel and Neumann function</vt:lpstr>
      <vt:lpstr>Associated Legendre function</vt:lpstr>
      <vt:lpstr>Associated Legendre function</vt:lpstr>
      <vt:lpstr>Derivative Associated Legendre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functions</dc:title>
  <dc:creator>Windows 使用者</dc:creator>
  <cp:lastModifiedBy>Windows 使用者</cp:lastModifiedBy>
  <cp:revision>28</cp:revision>
  <dcterms:created xsi:type="dcterms:W3CDTF">2019-02-02T17:43:02Z</dcterms:created>
  <dcterms:modified xsi:type="dcterms:W3CDTF">2019-02-03T15:59:18Z</dcterms:modified>
</cp:coreProperties>
</file>