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72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3C484-1503-469F-9875-1F1E4DE162D3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40C2-8B40-4DCD-B9F6-FC3D0B4C46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B40C2-8B40-4DCD-B9F6-FC3D0B4C46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6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B40C2-8B40-4DCD-B9F6-FC3D0B4C46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5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02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4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9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8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05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80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22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1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7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0788-3151-4764-87F6-D7E6A7049699}" type="datetimeFigureOut">
              <a:rPr lang="zh-TW" altLang="en-US" smtClean="0"/>
              <a:t>2019/11/3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CDE3-03FA-4124-8506-7B64CBCFF5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4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JrPhy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2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by gradient descent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6914" y="1857161"/>
            <a:ext cx="6795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are many data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plane, the distribution may be fitted by some curve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some constant,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y, 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TW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error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minimum value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64555"/>
              </p:ext>
            </p:extLst>
          </p:nvPr>
        </p:nvGraphicFramePr>
        <p:xfrm>
          <a:off x="2649538" y="4333875"/>
          <a:ext cx="24177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12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4333875"/>
                        <a:ext cx="24177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物件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167088"/>
              </p:ext>
            </p:extLst>
          </p:nvPr>
        </p:nvGraphicFramePr>
        <p:xfrm>
          <a:off x="3182144" y="3716193"/>
          <a:ext cx="676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5" imgW="393480" imgH="228600" progId="Equation.DSMT4">
                  <p:embed/>
                </p:oleObj>
              </mc:Choice>
              <mc:Fallback>
                <p:oleObj name="Equation" r:id="rId5" imgW="393480" imgH="228600" progId="Equation.DSMT4">
                  <p:embed/>
                  <p:pic>
                    <p:nvPicPr>
                      <p:cNvPr id="61" name="物件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144" y="3716193"/>
                        <a:ext cx="6762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群組 53"/>
          <p:cNvGrpSpPr/>
          <p:nvPr/>
        </p:nvGrpSpPr>
        <p:grpSpPr>
          <a:xfrm>
            <a:off x="7705651" y="1644206"/>
            <a:ext cx="3121839" cy="3990972"/>
            <a:chOff x="7705651" y="1644206"/>
            <a:chExt cx="3121839" cy="3990972"/>
          </a:xfrm>
        </p:grpSpPr>
        <p:graphicFrame>
          <p:nvGraphicFramePr>
            <p:cNvPr id="6" name="物件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4042040"/>
                </p:ext>
              </p:extLst>
            </p:nvPr>
          </p:nvGraphicFramePr>
          <p:xfrm>
            <a:off x="9543202" y="4081971"/>
            <a:ext cx="1284288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Equation" r:id="rId7" imgW="749160" imgH="444240" progId="Equation.DSMT4">
                    <p:embed/>
                  </p:oleObj>
                </mc:Choice>
                <mc:Fallback>
                  <p:oleObj name="Equation" r:id="rId7" imgW="749160" imgH="444240" progId="Equation.DSMT4">
                    <p:embed/>
                    <p:pic>
                      <p:nvPicPr>
                        <p:cNvPr id="6" name="物件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43202" y="4081971"/>
                          <a:ext cx="1284288" cy="76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群組 8"/>
            <p:cNvGrpSpPr/>
            <p:nvPr/>
          </p:nvGrpSpPr>
          <p:grpSpPr>
            <a:xfrm>
              <a:off x="7705651" y="1644206"/>
              <a:ext cx="3109059" cy="3990972"/>
              <a:chOff x="7449316" y="2089043"/>
              <a:chExt cx="1999360" cy="2592666"/>
            </a:xfrm>
          </p:grpSpPr>
          <p:cxnSp>
            <p:nvCxnSpPr>
              <p:cNvPr id="10" name="直線單箭頭接點 9"/>
              <p:cNvCxnSpPr/>
              <p:nvPr/>
            </p:nvCxnSpPr>
            <p:spPr bwMode="auto">
              <a:xfrm>
                <a:off x="7545288" y="4365104"/>
                <a:ext cx="180020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直線單箭頭接點 10"/>
              <p:cNvCxnSpPr/>
              <p:nvPr/>
            </p:nvCxnSpPr>
            <p:spPr bwMode="auto">
              <a:xfrm flipV="1">
                <a:off x="7545288" y="2547004"/>
                <a:ext cx="0" cy="1836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橢圓 11"/>
              <p:cNvSpPr/>
              <p:nvPr/>
            </p:nvSpPr>
            <p:spPr bwMode="auto">
              <a:xfrm>
                <a:off x="8193360" y="3140601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3" name="橢圓 12"/>
              <p:cNvSpPr/>
              <p:nvPr/>
            </p:nvSpPr>
            <p:spPr bwMode="auto">
              <a:xfrm>
                <a:off x="8481392" y="328498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4" name="橢圓 13"/>
              <p:cNvSpPr/>
              <p:nvPr/>
            </p:nvSpPr>
            <p:spPr bwMode="auto">
              <a:xfrm>
                <a:off x="8337376" y="3501008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 bwMode="auto">
              <a:xfrm>
                <a:off x="7905328" y="3521199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 bwMode="auto">
              <a:xfrm>
                <a:off x="7921860" y="413800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 bwMode="auto">
              <a:xfrm>
                <a:off x="8049344" y="3861048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 bwMode="auto">
              <a:xfrm>
                <a:off x="8121352" y="3453693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19" name="橢圓 18"/>
              <p:cNvSpPr/>
              <p:nvPr/>
            </p:nvSpPr>
            <p:spPr bwMode="auto">
              <a:xfrm>
                <a:off x="8625408" y="3453693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0" name="橢圓 19"/>
              <p:cNvSpPr/>
              <p:nvPr/>
            </p:nvSpPr>
            <p:spPr bwMode="auto">
              <a:xfrm>
                <a:off x="8314084" y="382504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1" name="橢圓 20"/>
              <p:cNvSpPr/>
              <p:nvPr/>
            </p:nvSpPr>
            <p:spPr bwMode="auto">
              <a:xfrm>
                <a:off x="7849852" y="3897052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2" name="橢圓 21"/>
              <p:cNvSpPr/>
              <p:nvPr/>
            </p:nvSpPr>
            <p:spPr bwMode="auto">
              <a:xfrm>
                <a:off x="8157356" y="400506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3" name="橢圓 22"/>
              <p:cNvSpPr/>
              <p:nvPr/>
            </p:nvSpPr>
            <p:spPr bwMode="auto">
              <a:xfrm>
                <a:off x="8417594" y="2996952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4" name="橢圓 23"/>
              <p:cNvSpPr/>
              <p:nvPr/>
            </p:nvSpPr>
            <p:spPr bwMode="auto">
              <a:xfrm>
                <a:off x="8661412" y="2996952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5" name="橢圓 24"/>
              <p:cNvSpPr/>
              <p:nvPr/>
            </p:nvSpPr>
            <p:spPr bwMode="auto">
              <a:xfrm>
                <a:off x="8661412" y="2708920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6" name="橢圓 25"/>
              <p:cNvSpPr/>
              <p:nvPr/>
            </p:nvSpPr>
            <p:spPr bwMode="auto">
              <a:xfrm>
                <a:off x="8841432" y="2708920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 bwMode="auto">
              <a:xfrm>
                <a:off x="8883922" y="2852936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28" name="橢圓 27"/>
              <p:cNvSpPr/>
              <p:nvPr/>
            </p:nvSpPr>
            <p:spPr bwMode="auto">
              <a:xfrm>
                <a:off x="8769424" y="3163843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cxnSp>
            <p:nvCxnSpPr>
              <p:cNvPr id="29" name="直線接點 28"/>
              <p:cNvCxnSpPr/>
              <p:nvPr/>
            </p:nvCxnSpPr>
            <p:spPr bwMode="auto">
              <a:xfrm flipH="1">
                <a:off x="7545288" y="2564904"/>
                <a:ext cx="1512168" cy="180020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線接點 29"/>
              <p:cNvCxnSpPr>
                <a:stCxn id="22" idx="0"/>
              </p:cNvCxnSpPr>
              <p:nvPr/>
            </p:nvCxnSpPr>
            <p:spPr bwMode="auto">
              <a:xfrm flipV="1">
                <a:off x="8193360" y="3593207"/>
                <a:ext cx="0" cy="411857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線接點 30"/>
              <p:cNvCxnSpPr/>
              <p:nvPr/>
            </p:nvCxnSpPr>
            <p:spPr bwMode="auto">
              <a:xfrm flipV="1">
                <a:off x="8229364" y="3211559"/>
                <a:ext cx="0" cy="327415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接點 31"/>
              <p:cNvCxnSpPr/>
              <p:nvPr/>
            </p:nvCxnSpPr>
            <p:spPr bwMode="auto">
              <a:xfrm flipV="1">
                <a:off x="8349132" y="3429044"/>
                <a:ext cx="0" cy="39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接點 32"/>
              <p:cNvCxnSpPr/>
              <p:nvPr/>
            </p:nvCxnSpPr>
            <p:spPr bwMode="auto">
              <a:xfrm flipV="1">
                <a:off x="8085348" y="3753048"/>
                <a:ext cx="0" cy="108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接點 33"/>
              <p:cNvCxnSpPr/>
              <p:nvPr/>
            </p:nvCxnSpPr>
            <p:spPr bwMode="auto">
              <a:xfrm flipV="1">
                <a:off x="7941332" y="3593207"/>
                <a:ext cx="0" cy="288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接點 34"/>
              <p:cNvCxnSpPr/>
              <p:nvPr/>
            </p:nvCxnSpPr>
            <p:spPr bwMode="auto">
              <a:xfrm flipV="1">
                <a:off x="7957864" y="3897052"/>
                <a:ext cx="0" cy="252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接點 35"/>
              <p:cNvCxnSpPr/>
              <p:nvPr/>
            </p:nvCxnSpPr>
            <p:spPr bwMode="auto">
              <a:xfrm flipV="1">
                <a:off x="8456449" y="3057693"/>
                <a:ext cx="0" cy="21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接點 36"/>
              <p:cNvCxnSpPr/>
              <p:nvPr/>
            </p:nvCxnSpPr>
            <p:spPr bwMode="auto">
              <a:xfrm flipV="1">
                <a:off x="8373380" y="3381697"/>
                <a:ext cx="0" cy="108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接點 37"/>
              <p:cNvCxnSpPr/>
              <p:nvPr/>
            </p:nvCxnSpPr>
            <p:spPr bwMode="auto">
              <a:xfrm flipV="1">
                <a:off x="8515920" y="3212984"/>
                <a:ext cx="0" cy="72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接點 38"/>
              <p:cNvCxnSpPr/>
              <p:nvPr/>
            </p:nvCxnSpPr>
            <p:spPr bwMode="auto">
              <a:xfrm flipV="1">
                <a:off x="8661412" y="3049224"/>
                <a:ext cx="0" cy="39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線接點 39"/>
              <p:cNvCxnSpPr/>
              <p:nvPr/>
            </p:nvCxnSpPr>
            <p:spPr bwMode="auto">
              <a:xfrm flipV="1">
                <a:off x="8697416" y="2767843"/>
                <a:ext cx="0" cy="21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線接點 40"/>
              <p:cNvCxnSpPr/>
              <p:nvPr/>
            </p:nvCxnSpPr>
            <p:spPr bwMode="auto">
              <a:xfrm flipV="1">
                <a:off x="8914531" y="2744924"/>
                <a:ext cx="0" cy="108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接點 41"/>
              <p:cNvCxnSpPr/>
              <p:nvPr/>
            </p:nvCxnSpPr>
            <p:spPr bwMode="auto">
              <a:xfrm flipV="1">
                <a:off x="8805428" y="2877693"/>
                <a:ext cx="0" cy="288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接點 42"/>
              <p:cNvCxnSpPr/>
              <p:nvPr/>
            </p:nvCxnSpPr>
            <p:spPr bwMode="auto">
              <a:xfrm flipV="1">
                <a:off x="8157356" y="3525701"/>
                <a:ext cx="0" cy="108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右大括弧 43"/>
              <p:cNvSpPr/>
              <p:nvPr/>
            </p:nvSpPr>
            <p:spPr bwMode="auto">
              <a:xfrm>
                <a:off x="8805428" y="2875843"/>
                <a:ext cx="72008" cy="288000"/>
              </a:xfrm>
              <a:prstGeom prst="rightBrace">
                <a:avLst>
                  <a:gd name="adj1" fmla="val 8333"/>
                  <a:gd name="adj2" fmla="val 4917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Tx/>
                  <a:buChar char="•"/>
                  <a:tabLst/>
                </a:pPr>
                <a:endParaRPr kumimoji="1" lang="zh-TW" alt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841432" y="2886356"/>
                <a:ext cx="504056" cy="254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zh-TW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en-US" altLang="zh-TW" sz="16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TW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24890" y="4429783"/>
                <a:ext cx="1100126" cy="251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for  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zh-TW" sz="1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sz="1600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7729651" y="2089043"/>
                <a:ext cx="1706433" cy="475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Fitting curve: 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a</a:t>
                </a:r>
                <a:r>
                  <a:rPr lang="en-US" altLang="zh-TW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a</a:t>
                </a:r>
                <a:r>
                  <a:rPr lang="en-US" altLang="zh-TW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buNone/>
                </a:pP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coefficient are constant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9256731" y="4361100"/>
                <a:ext cx="191945" cy="278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TW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TW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449316" y="2285943"/>
                <a:ext cx="191945" cy="278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TW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705835" y="2803448"/>
                <a:ext cx="415517" cy="443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zh-TW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point</a:t>
                </a:r>
                <a:endParaRPr lang="zh-TW" altLang="en-US" sz="1600" dirty="0"/>
              </a:p>
            </p:txBody>
          </p:sp>
        </p:grpSp>
        <p:cxnSp>
          <p:nvCxnSpPr>
            <p:cNvPr id="53" name="直線單箭頭接點 52"/>
            <p:cNvCxnSpPr/>
            <p:nvPr/>
          </p:nvCxnSpPr>
          <p:spPr bwMode="auto">
            <a:xfrm flipH="1" flipV="1">
              <a:off x="8436994" y="3410508"/>
              <a:ext cx="339468" cy="3339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7543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by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derivative, here are 2 independent variable, so take the partial derivative(the result is the same as the total derivative)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by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data. Then apply the algorithm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step size determined by you.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61536"/>
              </p:ext>
            </p:extLst>
          </p:nvPr>
        </p:nvGraphicFramePr>
        <p:xfrm>
          <a:off x="2840038" y="2617789"/>
          <a:ext cx="30400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4" imgW="1803240" imgH="431640" progId="Equation.DSMT4">
                  <p:embed/>
                </p:oleObj>
              </mc:Choice>
              <mc:Fallback>
                <p:oleObj name="Equation" r:id="rId4" imgW="1803240" imgH="4316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0038" y="2617789"/>
                        <a:ext cx="3040062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006740"/>
              </p:ext>
            </p:extLst>
          </p:nvPr>
        </p:nvGraphicFramePr>
        <p:xfrm>
          <a:off x="6046788" y="2617789"/>
          <a:ext cx="26987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6" imgW="1600200" imgH="431640" progId="Equation.DSMT4">
                  <p:embed/>
                </p:oleObj>
              </mc:Choice>
              <mc:Fallback>
                <p:oleObj name="Equation" r:id="rId6" imgW="1600200" imgH="4316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46788" y="2617789"/>
                        <a:ext cx="2698750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18676"/>
              </p:ext>
            </p:extLst>
          </p:nvPr>
        </p:nvGraphicFramePr>
        <p:xfrm>
          <a:off x="2362689" y="3598373"/>
          <a:ext cx="36401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8" imgW="2158920" imgH="431640" progId="Equation.DSMT4">
                  <p:embed/>
                </p:oleObj>
              </mc:Choice>
              <mc:Fallback>
                <p:oleObj name="Equation" r:id="rId8" imgW="2158920" imgH="4316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689" y="3598373"/>
                        <a:ext cx="3640138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28083"/>
              </p:ext>
            </p:extLst>
          </p:nvPr>
        </p:nvGraphicFramePr>
        <p:xfrm>
          <a:off x="6234602" y="3598373"/>
          <a:ext cx="33210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10" imgW="1968480" imgH="431640" progId="Equation.DSMT4">
                  <p:embed/>
                </p:oleObj>
              </mc:Choice>
              <mc:Fallback>
                <p:oleObj name="Equation" r:id="rId10" imgW="1968480" imgH="4316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34602" y="3598373"/>
                        <a:ext cx="3321050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procedure are the same as linear regression, only the error is different.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regress a polynomial with degree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 use superscript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next coefficient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06495"/>
              </p:ext>
            </p:extLst>
          </p:nvPr>
        </p:nvGraphicFramePr>
        <p:xfrm>
          <a:off x="3735143" y="3297727"/>
          <a:ext cx="2482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" imgW="1447560" imgH="444240" progId="Equation.DSMT4">
                  <p:embed/>
                </p:oleObj>
              </mc:Choice>
              <mc:Fallback>
                <p:oleObj name="Equation" r:id="rId3" imgW="1447560" imgH="444240" progId="Equation.DSMT4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143" y="3297727"/>
                        <a:ext cx="24828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802649"/>
              </p:ext>
            </p:extLst>
          </p:nvPr>
        </p:nvGraphicFramePr>
        <p:xfrm>
          <a:off x="2265483" y="3331858"/>
          <a:ext cx="11985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5" imgW="698400" imgH="431640" progId="Equation.DSMT4">
                  <p:embed/>
                </p:oleObj>
              </mc:Choice>
              <mc:Fallback>
                <p:oleObj name="Equation" r:id="rId5" imgW="698400" imgH="43164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483" y="3331858"/>
                        <a:ext cx="11985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82920"/>
              </p:ext>
            </p:extLst>
          </p:nvPr>
        </p:nvGraphicFramePr>
        <p:xfrm>
          <a:off x="6519618" y="3323127"/>
          <a:ext cx="2889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7" imgW="1714320" imgH="444240" progId="Equation.DSMT4">
                  <p:embed/>
                </p:oleObj>
              </mc:Choice>
              <mc:Fallback>
                <p:oleObj name="Equation" r:id="rId7" imgW="1714320" imgH="4442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9618" y="3323127"/>
                        <a:ext cx="28892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4187"/>
              </p:ext>
            </p:extLst>
          </p:nvPr>
        </p:nvGraphicFramePr>
        <p:xfrm>
          <a:off x="3735143" y="4750045"/>
          <a:ext cx="36814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9" imgW="2184120" imgH="444240" progId="Equation.DSMT4">
                  <p:embed/>
                </p:oleObj>
              </mc:Choice>
              <mc:Fallback>
                <p:oleObj name="Equation" r:id="rId9" imgW="2184120" imgH="4442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5143" y="4750045"/>
                        <a:ext cx="36814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94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by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you should be careful about the numerical problem, we take power of 2 as example. Its formula is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its degree is 4, that means if you use a polynomial with its degree bigger than 2, you have to use much smaller 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it will converge.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40776"/>
              </p:ext>
            </p:extLst>
          </p:nvPr>
        </p:nvGraphicFramePr>
        <p:xfrm>
          <a:off x="3573104" y="2744488"/>
          <a:ext cx="4655770" cy="947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184120" imgH="444240" progId="Equation.DSMT4">
                  <p:embed/>
                </p:oleObj>
              </mc:Choice>
              <mc:Fallback>
                <p:oleObj name="Equation" r:id="rId3" imgW="2184120" imgH="4442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3104" y="2744488"/>
                        <a:ext cx="4655770" cy="947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6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ptive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descent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555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SGD, the learning rate is fixed, so the convergent rate depends on the learning rate.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first, the learning rate is big, then in the iteration, the learning rate is smaller than the beginning, because it’s closer to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mothed for adaptive the learning rate in each step, is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83586"/>
              </p:ext>
            </p:extLst>
          </p:nvPr>
        </p:nvGraphicFramePr>
        <p:xfrm>
          <a:off x="605685" y="5465337"/>
          <a:ext cx="23860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1117440" imgH="419040" progId="Equation.DSMT4">
                  <p:embed/>
                </p:oleObj>
              </mc:Choice>
              <mc:Fallback>
                <p:oleObj name="Equation" r:id="rId3" imgW="1117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685" y="5465337"/>
                        <a:ext cx="238601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6274"/>
              </p:ext>
            </p:extLst>
          </p:nvPr>
        </p:nvGraphicFramePr>
        <p:xfrm>
          <a:off x="3395038" y="5538788"/>
          <a:ext cx="16271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761760" imgH="419040" progId="Equation.DSMT4">
                  <p:embed/>
                </p:oleObj>
              </mc:Choice>
              <mc:Fallback>
                <p:oleObj name="Equation" r:id="rId5" imgW="761760" imgH="4190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5038" y="5538788"/>
                        <a:ext cx="1627188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299190"/>
              </p:ext>
            </p:extLst>
          </p:nvPr>
        </p:nvGraphicFramePr>
        <p:xfrm>
          <a:off x="8484168" y="5445982"/>
          <a:ext cx="301148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7" imgW="1409400" imgH="482400" progId="Equation.DSMT4">
                  <p:embed/>
                </p:oleObj>
              </mc:Choice>
              <mc:Fallback>
                <p:oleObj name="Equation" r:id="rId7" imgW="1409400" imgH="4824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84168" y="5445982"/>
                        <a:ext cx="3011488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86536"/>
              </p:ext>
            </p:extLst>
          </p:nvPr>
        </p:nvGraphicFramePr>
        <p:xfrm>
          <a:off x="4152377" y="3956294"/>
          <a:ext cx="336232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9" imgW="1574640" imgH="660240" progId="Equation.DSMT4">
                  <p:embed/>
                </p:oleObj>
              </mc:Choice>
              <mc:Fallback>
                <p:oleObj name="Equation" r:id="rId9" imgW="1574640" imgH="6602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52377" y="3956294"/>
                        <a:ext cx="3362325" cy="141128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51126"/>
              </p:ext>
            </p:extLst>
          </p:nvPr>
        </p:nvGraphicFramePr>
        <p:xfrm>
          <a:off x="5922514" y="5553137"/>
          <a:ext cx="1708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1" imgW="799920" imgH="419040" progId="Equation.DSMT4">
                  <p:embed/>
                </p:oleObj>
              </mc:Choice>
              <mc:Fallback>
                <p:oleObj name="Equation" r:id="rId11" imgW="799920" imgH="4190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22514" y="5553137"/>
                        <a:ext cx="1708150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78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ptive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ient descent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8203416" cy="481330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parabolic function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TW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+bx+c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0, the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initial guess is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step bases on how far to the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farther distance, the bigger step, and the 1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is bigger, too.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how about multi-dimension function? Consider 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obviously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and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                                       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041617" y="2375583"/>
            <a:ext cx="2499164" cy="1466655"/>
            <a:chOff x="9461497" y="2375583"/>
            <a:chExt cx="2079283" cy="2745748"/>
          </a:xfrm>
        </p:grpSpPr>
        <p:sp>
          <p:nvSpPr>
            <p:cNvPr id="5" name="手繪多邊形 4"/>
            <p:cNvSpPr/>
            <p:nvPr/>
          </p:nvSpPr>
          <p:spPr>
            <a:xfrm>
              <a:off x="9461497" y="2375583"/>
              <a:ext cx="2079283" cy="2196416"/>
            </a:xfrm>
            <a:custGeom>
              <a:avLst/>
              <a:gdLst>
                <a:gd name="connsiteX0" fmla="*/ 0 w 2456597"/>
                <a:gd name="connsiteY0" fmla="*/ 6824 h 546351"/>
                <a:gd name="connsiteX1" fmla="*/ 245660 w 2456597"/>
                <a:gd name="connsiteY1" fmla="*/ 211540 h 546351"/>
                <a:gd name="connsiteX2" fmla="*/ 491319 w 2456597"/>
                <a:gd name="connsiteY2" fmla="*/ 348018 h 546351"/>
                <a:gd name="connsiteX3" fmla="*/ 730155 w 2456597"/>
                <a:gd name="connsiteY3" fmla="*/ 457200 h 546351"/>
                <a:gd name="connsiteX4" fmla="*/ 982639 w 2456597"/>
                <a:gd name="connsiteY4" fmla="*/ 525439 h 546351"/>
                <a:gd name="connsiteX5" fmla="*/ 1228299 w 2456597"/>
                <a:gd name="connsiteY5" fmla="*/ 545911 h 546351"/>
                <a:gd name="connsiteX6" fmla="*/ 1467134 w 2456597"/>
                <a:gd name="connsiteY6" fmla="*/ 532263 h 546351"/>
                <a:gd name="connsiteX7" fmla="*/ 1719618 w 2456597"/>
                <a:gd name="connsiteY7" fmla="*/ 457200 h 546351"/>
                <a:gd name="connsiteX8" fmla="*/ 1965278 w 2456597"/>
                <a:gd name="connsiteY8" fmla="*/ 348018 h 546351"/>
                <a:gd name="connsiteX9" fmla="*/ 2204113 w 2456597"/>
                <a:gd name="connsiteY9" fmla="*/ 204716 h 546351"/>
                <a:gd name="connsiteX10" fmla="*/ 2456597 w 2456597"/>
                <a:gd name="connsiteY10" fmla="*/ 0 h 5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6597" h="546351">
                  <a:moveTo>
                    <a:pt x="0" y="6824"/>
                  </a:moveTo>
                  <a:cubicBezTo>
                    <a:pt x="81886" y="80749"/>
                    <a:pt x="163773" y="154674"/>
                    <a:pt x="245660" y="211540"/>
                  </a:cubicBezTo>
                  <a:cubicBezTo>
                    <a:pt x="327547" y="268406"/>
                    <a:pt x="410570" y="307075"/>
                    <a:pt x="491319" y="348018"/>
                  </a:cubicBezTo>
                  <a:cubicBezTo>
                    <a:pt x="572068" y="388961"/>
                    <a:pt x="648268" y="427630"/>
                    <a:pt x="730155" y="457200"/>
                  </a:cubicBezTo>
                  <a:cubicBezTo>
                    <a:pt x="812042" y="486770"/>
                    <a:pt x="899615" y="510654"/>
                    <a:pt x="982639" y="525439"/>
                  </a:cubicBezTo>
                  <a:cubicBezTo>
                    <a:pt x="1065663" y="540224"/>
                    <a:pt x="1147550" y="544774"/>
                    <a:pt x="1228299" y="545911"/>
                  </a:cubicBezTo>
                  <a:cubicBezTo>
                    <a:pt x="1309048" y="547048"/>
                    <a:pt x="1385248" y="547048"/>
                    <a:pt x="1467134" y="532263"/>
                  </a:cubicBezTo>
                  <a:cubicBezTo>
                    <a:pt x="1549021" y="517478"/>
                    <a:pt x="1636594" y="487907"/>
                    <a:pt x="1719618" y="457200"/>
                  </a:cubicBezTo>
                  <a:cubicBezTo>
                    <a:pt x="1802642" y="426493"/>
                    <a:pt x="1884529" y="390099"/>
                    <a:pt x="1965278" y="348018"/>
                  </a:cubicBezTo>
                  <a:cubicBezTo>
                    <a:pt x="2046027" y="305937"/>
                    <a:pt x="2122227" y="262719"/>
                    <a:pt x="2204113" y="204716"/>
                  </a:cubicBezTo>
                  <a:cubicBezTo>
                    <a:pt x="2286000" y="146713"/>
                    <a:pt x="2371298" y="73356"/>
                    <a:pt x="24565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15" name="直線接點 14"/>
            <p:cNvCxnSpPr/>
            <p:nvPr/>
          </p:nvCxnSpPr>
          <p:spPr>
            <a:xfrm flipH="1">
              <a:off x="9724383" y="3258093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10518530" y="4391999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9637115" y="2646708"/>
              <a:ext cx="524034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218122" y="4751999"/>
              <a:ext cx="600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TW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 flipH="1">
              <a:off x="10112694" y="4031999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0007714" y="3451952"/>
              <a:ext cx="524034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486900" y="4477169"/>
            <a:ext cx="1362808" cy="1638706"/>
            <a:chOff x="9461497" y="2375583"/>
            <a:chExt cx="2079283" cy="3067847"/>
          </a:xfrm>
        </p:grpSpPr>
        <p:sp>
          <p:nvSpPr>
            <p:cNvPr id="18" name="手繪多邊形 17"/>
            <p:cNvSpPr/>
            <p:nvPr/>
          </p:nvSpPr>
          <p:spPr>
            <a:xfrm>
              <a:off x="9461497" y="2375583"/>
              <a:ext cx="2079283" cy="2196416"/>
            </a:xfrm>
            <a:custGeom>
              <a:avLst/>
              <a:gdLst>
                <a:gd name="connsiteX0" fmla="*/ 0 w 2456597"/>
                <a:gd name="connsiteY0" fmla="*/ 6824 h 546351"/>
                <a:gd name="connsiteX1" fmla="*/ 245660 w 2456597"/>
                <a:gd name="connsiteY1" fmla="*/ 211540 h 546351"/>
                <a:gd name="connsiteX2" fmla="*/ 491319 w 2456597"/>
                <a:gd name="connsiteY2" fmla="*/ 348018 h 546351"/>
                <a:gd name="connsiteX3" fmla="*/ 730155 w 2456597"/>
                <a:gd name="connsiteY3" fmla="*/ 457200 h 546351"/>
                <a:gd name="connsiteX4" fmla="*/ 982639 w 2456597"/>
                <a:gd name="connsiteY4" fmla="*/ 525439 h 546351"/>
                <a:gd name="connsiteX5" fmla="*/ 1228299 w 2456597"/>
                <a:gd name="connsiteY5" fmla="*/ 545911 h 546351"/>
                <a:gd name="connsiteX6" fmla="*/ 1467134 w 2456597"/>
                <a:gd name="connsiteY6" fmla="*/ 532263 h 546351"/>
                <a:gd name="connsiteX7" fmla="*/ 1719618 w 2456597"/>
                <a:gd name="connsiteY7" fmla="*/ 457200 h 546351"/>
                <a:gd name="connsiteX8" fmla="*/ 1965278 w 2456597"/>
                <a:gd name="connsiteY8" fmla="*/ 348018 h 546351"/>
                <a:gd name="connsiteX9" fmla="*/ 2204113 w 2456597"/>
                <a:gd name="connsiteY9" fmla="*/ 204716 h 546351"/>
                <a:gd name="connsiteX10" fmla="*/ 2456597 w 2456597"/>
                <a:gd name="connsiteY10" fmla="*/ 0 h 5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6597" h="546351">
                  <a:moveTo>
                    <a:pt x="0" y="6824"/>
                  </a:moveTo>
                  <a:cubicBezTo>
                    <a:pt x="81886" y="80749"/>
                    <a:pt x="163773" y="154674"/>
                    <a:pt x="245660" y="211540"/>
                  </a:cubicBezTo>
                  <a:cubicBezTo>
                    <a:pt x="327547" y="268406"/>
                    <a:pt x="410570" y="307075"/>
                    <a:pt x="491319" y="348018"/>
                  </a:cubicBezTo>
                  <a:cubicBezTo>
                    <a:pt x="572068" y="388961"/>
                    <a:pt x="648268" y="427630"/>
                    <a:pt x="730155" y="457200"/>
                  </a:cubicBezTo>
                  <a:cubicBezTo>
                    <a:pt x="812042" y="486770"/>
                    <a:pt x="899615" y="510654"/>
                    <a:pt x="982639" y="525439"/>
                  </a:cubicBezTo>
                  <a:cubicBezTo>
                    <a:pt x="1065663" y="540224"/>
                    <a:pt x="1147550" y="544774"/>
                    <a:pt x="1228299" y="545911"/>
                  </a:cubicBezTo>
                  <a:cubicBezTo>
                    <a:pt x="1309048" y="547048"/>
                    <a:pt x="1385248" y="547048"/>
                    <a:pt x="1467134" y="532263"/>
                  </a:cubicBezTo>
                  <a:cubicBezTo>
                    <a:pt x="1549021" y="517478"/>
                    <a:pt x="1636594" y="487907"/>
                    <a:pt x="1719618" y="457200"/>
                  </a:cubicBezTo>
                  <a:cubicBezTo>
                    <a:pt x="1802642" y="426493"/>
                    <a:pt x="1884529" y="390099"/>
                    <a:pt x="1965278" y="348018"/>
                  </a:cubicBezTo>
                  <a:cubicBezTo>
                    <a:pt x="2046027" y="305937"/>
                    <a:pt x="2122227" y="262719"/>
                    <a:pt x="2204113" y="204716"/>
                  </a:cubicBezTo>
                  <a:cubicBezTo>
                    <a:pt x="2286000" y="146713"/>
                    <a:pt x="2371298" y="73356"/>
                    <a:pt x="24565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 flipH="1">
              <a:off x="9724383" y="3258093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0518530" y="4391999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9721543" y="2592791"/>
              <a:ext cx="779965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TW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218122" y="4751998"/>
              <a:ext cx="1053311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TW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 flipH="1">
              <a:off x="10120089" y="4096192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9909608" y="3438093"/>
              <a:ext cx="779965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TW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91396"/>
              </p:ext>
            </p:extLst>
          </p:nvPr>
        </p:nvGraphicFramePr>
        <p:xfrm>
          <a:off x="1209675" y="4407054"/>
          <a:ext cx="34972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3" imgW="1638000" imgH="469800" progId="Equation.DSMT4">
                  <p:embed/>
                </p:oleObj>
              </mc:Choice>
              <mc:Fallback>
                <p:oleObj name="Equation" r:id="rId3" imgW="1638000" imgH="4698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675" y="4407054"/>
                        <a:ext cx="349726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18187"/>
              </p:ext>
            </p:extLst>
          </p:nvPr>
        </p:nvGraphicFramePr>
        <p:xfrm>
          <a:off x="5551078" y="4333455"/>
          <a:ext cx="35512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5" imgW="1663560" imgH="495000" progId="Equation.DSMT4">
                  <p:embed/>
                </p:oleObj>
              </mc:Choice>
              <mc:Fallback>
                <p:oleObj name="Equation" r:id="rId5" imgW="1663560" imgH="495000" progId="Equation.DSMT4">
                  <p:embed/>
                  <p:pic>
                    <p:nvPicPr>
                      <p:cNvPr id="27" name="物件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1078" y="4333455"/>
                        <a:ext cx="3551238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66873"/>
              </p:ext>
            </p:extLst>
          </p:nvPr>
        </p:nvGraphicFramePr>
        <p:xfrm>
          <a:off x="1703388" y="5492750"/>
          <a:ext cx="35512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7" imgW="1663560" imgH="495000" progId="Equation.DSMT4">
                  <p:embed/>
                </p:oleObj>
              </mc:Choice>
              <mc:Fallback>
                <p:oleObj name="Equation" r:id="rId7" imgW="1663560" imgH="495000" progId="Equation.DSMT4">
                  <p:embed/>
                  <p:pic>
                    <p:nvPicPr>
                      <p:cNvPr id="28" name="物件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3388" y="5492750"/>
                        <a:ext cx="3551237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44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ptive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ient descent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964645" cy="435133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we should divide by the 2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that it shows the correct distance to the minimum.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calculate 2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need much time cost, so we use the summation of the 1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to approximate it.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924245" y="2232708"/>
            <a:ext cx="2499164" cy="1466655"/>
            <a:chOff x="9461497" y="2375583"/>
            <a:chExt cx="2079283" cy="2745748"/>
          </a:xfrm>
        </p:grpSpPr>
        <p:sp>
          <p:nvSpPr>
            <p:cNvPr id="5" name="手繪多邊形 4"/>
            <p:cNvSpPr/>
            <p:nvPr/>
          </p:nvSpPr>
          <p:spPr>
            <a:xfrm>
              <a:off x="9461497" y="2375583"/>
              <a:ext cx="2079283" cy="2196416"/>
            </a:xfrm>
            <a:custGeom>
              <a:avLst/>
              <a:gdLst>
                <a:gd name="connsiteX0" fmla="*/ 0 w 2456597"/>
                <a:gd name="connsiteY0" fmla="*/ 6824 h 546351"/>
                <a:gd name="connsiteX1" fmla="*/ 245660 w 2456597"/>
                <a:gd name="connsiteY1" fmla="*/ 211540 h 546351"/>
                <a:gd name="connsiteX2" fmla="*/ 491319 w 2456597"/>
                <a:gd name="connsiteY2" fmla="*/ 348018 h 546351"/>
                <a:gd name="connsiteX3" fmla="*/ 730155 w 2456597"/>
                <a:gd name="connsiteY3" fmla="*/ 457200 h 546351"/>
                <a:gd name="connsiteX4" fmla="*/ 982639 w 2456597"/>
                <a:gd name="connsiteY4" fmla="*/ 525439 h 546351"/>
                <a:gd name="connsiteX5" fmla="*/ 1228299 w 2456597"/>
                <a:gd name="connsiteY5" fmla="*/ 545911 h 546351"/>
                <a:gd name="connsiteX6" fmla="*/ 1467134 w 2456597"/>
                <a:gd name="connsiteY6" fmla="*/ 532263 h 546351"/>
                <a:gd name="connsiteX7" fmla="*/ 1719618 w 2456597"/>
                <a:gd name="connsiteY7" fmla="*/ 457200 h 546351"/>
                <a:gd name="connsiteX8" fmla="*/ 1965278 w 2456597"/>
                <a:gd name="connsiteY8" fmla="*/ 348018 h 546351"/>
                <a:gd name="connsiteX9" fmla="*/ 2204113 w 2456597"/>
                <a:gd name="connsiteY9" fmla="*/ 204716 h 546351"/>
                <a:gd name="connsiteX10" fmla="*/ 2456597 w 2456597"/>
                <a:gd name="connsiteY10" fmla="*/ 0 h 5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6597" h="546351">
                  <a:moveTo>
                    <a:pt x="0" y="6824"/>
                  </a:moveTo>
                  <a:cubicBezTo>
                    <a:pt x="81886" y="80749"/>
                    <a:pt x="163773" y="154674"/>
                    <a:pt x="245660" y="211540"/>
                  </a:cubicBezTo>
                  <a:cubicBezTo>
                    <a:pt x="327547" y="268406"/>
                    <a:pt x="410570" y="307075"/>
                    <a:pt x="491319" y="348018"/>
                  </a:cubicBezTo>
                  <a:cubicBezTo>
                    <a:pt x="572068" y="388961"/>
                    <a:pt x="648268" y="427630"/>
                    <a:pt x="730155" y="457200"/>
                  </a:cubicBezTo>
                  <a:cubicBezTo>
                    <a:pt x="812042" y="486770"/>
                    <a:pt x="899615" y="510654"/>
                    <a:pt x="982639" y="525439"/>
                  </a:cubicBezTo>
                  <a:cubicBezTo>
                    <a:pt x="1065663" y="540224"/>
                    <a:pt x="1147550" y="544774"/>
                    <a:pt x="1228299" y="545911"/>
                  </a:cubicBezTo>
                  <a:cubicBezTo>
                    <a:pt x="1309048" y="547048"/>
                    <a:pt x="1385248" y="547048"/>
                    <a:pt x="1467134" y="532263"/>
                  </a:cubicBezTo>
                  <a:cubicBezTo>
                    <a:pt x="1549021" y="517478"/>
                    <a:pt x="1636594" y="487907"/>
                    <a:pt x="1719618" y="457200"/>
                  </a:cubicBezTo>
                  <a:cubicBezTo>
                    <a:pt x="1802642" y="426493"/>
                    <a:pt x="1884529" y="390099"/>
                    <a:pt x="1965278" y="348018"/>
                  </a:cubicBezTo>
                  <a:cubicBezTo>
                    <a:pt x="2046027" y="305937"/>
                    <a:pt x="2122227" y="262719"/>
                    <a:pt x="2204113" y="204716"/>
                  </a:cubicBezTo>
                  <a:cubicBezTo>
                    <a:pt x="2286000" y="146713"/>
                    <a:pt x="2371298" y="73356"/>
                    <a:pt x="24565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H="1">
              <a:off x="9724383" y="3258093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H="1">
              <a:off x="10518530" y="4391999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9637115" y="2646708"/>
              <a:ext cx="524034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218122" y="4751999"/>
              <a:ext cx="600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TW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 flipH="1">
              <a:off x="10112694" y="4031999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0007714" y="3451952"/>
              <a:ext cx="524034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0246017" y="2232708"/>
            <a:ext cx="1362808" cy="1638706"/>
            <a:chOff x="9461497" y="2375583"/>
            <a:chExt cx="2079283" cy="3067847"/>
          </a:xfrm>
        </p:grpSpPr>
        <p:sp>
          <p:nvSpPr>
            <p:cNvPr id="13" name="手繪多邊形 12"/>
            <p:cNvSpPr/>
            <p:nvPr/>
          </p:nvSpPr>
          <p:spPr>
            <a:xfrm>
              <a:off x="9461497" y="2375583"/>
              <a:ext cx="2079283" cy="2196416"/>
            </a:xfrm>
            <a:custGeom>
              <a:avLst/>
              <a:gdLst>
                <a:gd name="connsiteX0" fmla="*/ 0 w 2456597"/>
                <a:gd name="connsiteY0" fmla="*/ 6824 h 546351"/>
                <a:gd name="connsiteX1" fmla="*/ 245660 w 2456597"/>
                <a:gd name="connsiteY1" fmla="*/ 211540 h 546351"/>
                <a:gd name="connsiteX2" fmla="*/ 491319 w 2456597"/>
                <a:gd name="connsiteY2" fmla="*/ 348018 h 546351"/>
                <a:gd name="connsiteX3" fmla="*/ 730155 w 2456597"/>
                <a:gd name="connsiteY3" fmla="*/ 457200 h 546351"/>
                <a:gd name="connsiteX4" fmla="*/ 982639 w 2456597"/>
                <a:gd name="connsiteY4" fmla="*/ 525439 h 546351"/>
                <a:gd name="connsiteX5" fmla="*/ 1228299 w 2456597"/>
                <a:gd name="connsiteY5" fmla="*/ 545911 h 546351"/>
                <a:gd name="connsiteX6" fmla="*/ 1467134 w 2456597"/>
                <a:gd name="connsiteY6" fmla="*/ 532263 h 546351"/>
                <a:gd name="connsiteX7" fmla="*/ 1719618 w 2456597"/>
                <a:gd name="connsiteY7" fmla="*/ 457200 h 546351"/>
                <a:gd name="connsiteX8" fmla="*/ 1965278 w 2456597"/>
                <a:gd name="connsiteY8" fmla="*/ 348018 h 546351"/>
                <a:gd name="connsiteX9" fmla="*/ 2204113 w 2456597"/>
                <a:gd name="connsiteY9" fmla="*/ 204716 h 546351"/>
                <a:gd name="connsiteX10" fmla="*/ 2456597 w 2456597"/>
                <a:gd name="connsiteY10" fmla="*/ 0 h 5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6597" h="546351">
                  <a:moveTo>
                    <a:pt x="0" y="6824"/>
                  </a:moveTo>
                  <a:cubicBezTo>
                    <a:pt x="81886" y="80749"/>
                    <a:pt x="163773" y="154674"/>
                    <a:pt x="245660" y="211540"/>
                  </a:cubicBezTo>
                  <a:cubicBezTo>
                    <a:pt x="327547" y="268406"/>
                    <a:pt x="410570" y="307075"/>
                    <a:pt x="491319" y="348018"/>
                  </a:cubicBezTo>
                  <a:cubicBezTo>
                    <a:pt x="572068" y="388961"/>
                    <a:pt x="648268" y="427630"/>
                    <a:pt x="730155" y="457200"/>
                  </a:cubicBezTo>
                  <a:cubicBezTo>
                    <a:pt x="812042" y="486770"/>
                    <a:pt x="899615" y="510654"/>
                    <a:pt x="982639" y="525439"/>
                  </a:cubicBezTo>
                  <a:cubicBezTo>
                    <a:pt x="1065663" y="540224"/>
                    <a:pt x="1147550" y="544774"/>
                    <a:pt x="1228299" y="545911"/>
                  </a:cubicBezTo>
                  <a:cubicBezTo>
                    <a:pt x="1309048" y="547048"/>
                    <a:pt x="1385248" y="547048"/>
                    <a:pt x="1467134" y="532263"/>
                  </a:cubicBezTo>
                  <a:cubicBezTo>
                    <a:pt x="1549021" y="517478"/>
                    <a:pt x="1636594" y="487907"/>
                    <a:pt x="1719618" y="457200"/>
                  </a:cubicBezTo>
                  <a:cubicBezTo>
                    <a:pt x="1802642" y="426493"/>
                    <a:pt x="1884529" y="390099"/>
                    <a:pt x="1965278" y="348018"/>
                  </a:cubicBezTo>
                  <a:cubicBezTo>
                    <a:pt x="2046027" y="305937"/>
                    <a:pt x="2122227" y="262719"/>
                    <a:pt x="2204113" y="204716"/>
                  </a:cubicBezTo>
                  <a:cubicBezTo>
                    <a:pt x="2286000" y="146713"/>
                    <a:pt x="2371298" y="73356"/>
                    <a:pt x="24565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14" name="直線接點 13"/>
            <p:cNvCxnSpPr/>
            <p:nvPr/>
          </p:nvCxnSpPr>
          <p:spPr>
            <a:xfrm flipH="1">
              <a:off x="9724383" y="3258093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10518530" y="4391999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9721543" y="2592791"/>
              <a:ext cx="779965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TW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218122" y="4751998"/>
              <a:ext cx="1053311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TW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接點 17"/>
            <p:cNvCxnSpPr/>
            <p:nvPr/>
          </p:nvCxnSpPr>
          <p:spPr>
            <a:xfrm flipH="1">
              <a:off x="10120089" y="4096192"/>
              <a:ext cx="0" cy="3600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9909608" y="3438093"/>
              <a:ext cx="779965" cy="69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TW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直線接點 20"/>
          <p:cNvCxnSpPr/>
          <p:nvPr/>
        </p:nvCxnSpPr>
        <p:spPr>
          <a:xfrm flipH="1" flipV="1">
            <a:off x="6927638" y="4239426"/>
            <a:ext cx="1274227" cy="50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8201865" y="4239426"/>
            <a:ext cx="1141038" cy="50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93164"/>
              </p:ext>
            </p:extLst>
          </p:nvPr>
        </p:nvGraphicFramePr>
        <p:xfrm>
          <a:off x="1116199" y="2883701"/>
          <a:ext cx="53133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2489040" imgH="634680" progId="Equation.DSMT4">
                  <p:embed/>
                </p:oleObj>
              </mc:Choice>
              <mc:Fallback>
                <p:oleObj name="Equation" r:id="rId3" imgW="2489040" imgH="63468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199" y="2883701"/>
                        <a:ext cx="5313363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161830"/>
              </p:ext>
            </p:extLst>
          </p:nvPr>
        </p:nvGraphicFramePr>
        <p:xfrm>
          <a:off x="8699941" y="4493720"/>
          <a:ext cx="575478" cy="45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545760" imgH="431640" progId="Equation.DSMT4">
                  <p:embed/>
                </p:oleObj>
              </mc:Choice>
              <mc:Fallback>
                <p:oleObj name="Equation" r:id="rId5" imgW="545760" imgH="43164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941" y="4493720"/>
                        <a:ext cx="575478" cy="45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線接點 25"/>
          <p:cNvCxnSpPr/>
          <p:nvPr/>
        </p:nvCxnSpPr>
        <p:spPr>
          <a:xfrm flipH="1" flipV="1">
            <a:off x="10416457" y="3946861"/>
            <a:ext cx="522364" cy="80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10927421" y="3947954"/>
            <a:ext cx="493469" cy="800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811726"/>
              </p:ext>
            </p:extLst>
          </p:nvPr>
        </p:nvGraphicFramePr>
        <p:xfrm>
          <a:off x="10190163" y="4494213"/>
          <a:ext cx="5889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7" imgW="558720" imgH="431640" progId="Equation.DSMT4">
                  <p:embed/>
                </p:oleObj>
              </mc:Choice>
              <mc:Fallback>
                <p:oleObj name="Equation" r:id="rId7" imgW="558720" imgH="431640" progId="Equation.DSMT4">
                  <p:embed/>
                  <p:pic>
                    <p:nvPicPr>
                      <p:cNvPr id="25" name="物件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90163" y="4494213"/>
                        <a:ext cx="588962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82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32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Intelligent (AI) is famous today, and its fundamental algorithm is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radient descent, the other algorithms base on this method, like conjugate gradient descent, stochastic gradient descent,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descent, etc.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idea of gradient descent is finding the minimum, it can be found by solving normal equation then uses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factorized. Although normal equation gets global minimum definitely, it spends much time, so AI uses gradient descent to modify for the efficiency and accuracy.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1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8340969" cy="43513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square equation, there is a global maximum or minimum. We can use derivative to get it.</a:t>
            </a:r>
          </a:p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0 minimum is (-1,1)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computer can’t compute derivative, so we use finite difference.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want to solve the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such that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 is minimum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847809"/>
              </p:ext>
            </p:extLst>
          </p:nvPr>
        </p:nvGraphicFramePr>
        <p:xfrm>
          <a:off x="3111379" y="3816655"/>
          <a:ext cx="4927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2425680" imgH="431640" progId="Equation.DSMT4">
                  <p:embed/>
                </p:oleObj>
              </mc:Choice>
              <mc:Fallback>
                <p:oleObj name="Equation" r:id="rId3" imgW="2425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379" y="3816655"/>
                        <a:ext cx="49276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手繪多邊形 4"/>
          <p:cNvSpPr/>
          <p:nvPr/>
        </p:nvSpPr>
        <p:spPr>
          <a:xfrm>
            <a:off x="9461497" y="2375583"/>
            <a:ext cx="2079283" cy="2196416"/>
          </a:xfrm>
          <a:custGeom>
            <a:avLst/>
            <a:gdLst>
              <a:gd name="connsiteX0" fmla="*/ 0 w 2456597"/>
              <a:gd name="connsiteY0" fmla="*/ 6824 h 546351"/>
              <a:gd name="connsiteX1" fmla="*/ 245660 w 2456597"/>
              <a:gd name="connsiteY1" fmla="*/ 211540 h 546351"/>
              <a:gd name="connsiteX2" fmla="*/ 491319 w 2456597"/>
              <a:gd name="connsiteY2" fmla="*/ 348018 h 546351"/>
              <a:gd name="connsiteX3" fmla="*/ 730155 w 2456597"/>
              <a:gd name="connsiteY3" fmla="*/ 457200 h 546351"/>
              <a:gd name="connsiteX4" fmla="*/ 982639 w 2456597"/>
              <a:gd name="connsiteY4" fmla="*/ 525439 h 546351"/>
              <a:gd name="connsiteX5" fmla="*/ 1228299 w 2456597"/>
              <a:gd name="connsiteY5" fmla="*/ 545911 h 546351"/>
              <a:gd name="connsiteX6" fmla="*/ 1467134 w 2456597"/>
              <a:gd name="connsiteY6" fmla="*/ 532263 h 546351"/>
              <a:gd name="connsiteX7" fmla="*/ 1719618 w 2456597"/>
              <a:gd name="connsiteY7" fmla="*/ 457200 h 546351"/>
              <a:gd name="connsiteX8" fmla="*/ 1965278 w 2456597"/>
              <a:gd name="connsiteY8" fmla="*/ 348018 h 546351"/>
              <a:gd name="connsiteX9" fmla="*/ 2204113 w 2456597"/>
              <a:gd name="connsiteY9" fmla="*/ 204716 h 546351"/>
              <a:gd name="connsiteX10" fmla="*/ 2456597 w 2456597"/>
              <a:gd name="connsiteY10" fmla="*/ 0 h 5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6597" h="546351">
                <a:moveTo>
                  <a:pt x="0" y="6824"/>
                </a:moveTo>
                <a:cubicBezTo>
                  <a:pt x="81886" y="80749"/>
                  <a:pt x="163773" y="154674"/>
                  <a:pt x="245660" y="211540"/>
                </a:cubicBezTo>
                <a:cubicBezTo>
                  <a:pt x="327547" y="268406"/>
                  <a:pt x="410570" y="307075"/>
                  <a:pt x="491319" y="348018"/>
                </a:cubicBezTo>
                <a:cubicBezTo>
                  <a:pt x="572068" y="388961"/>
                  <a:pt x="648268" y="427630"/>
                  <a:pt x="730155" y="457200"/>
                </a:cubicBezTo>
                <a:cubicBezTo>
                  <a:pt x="812042" y="486770"/>
                  <a:pt x="899615" y="510654"/>
                  <a:pt x="982639" y="525439"/>
                </a:cubicBezTo>
                <a:cubicBezTo>
                  <a:pt x="1065663" y="540224"/>
                  <a:pt x="1147550" y="544774"/>
                  <a:pt x="1228299" y="545911"/>
                </a:cubicBezTo>
                <a:cubicBezTo>
                  <a:pt x="1309048" y="547048"/>
                  <a:pt x="1385248" y="547048"/>
                  <a:pt x="1467134" y="532263"/>
                </a:cubicBezTo>
                <a:cubicBezTo>
                  <a:pt x="1549021" y="517478"/>
                  <a:pt x="1636594" y="487907"/>
                  <a:pt x="1719618" y="457200"/>
                </a:cubicBezTo>
                <a:cubicBezTo>
                  <a:pt x="1802642" y="426493"/>
                  <a:pt x="1884529" y="390099"/>
                  <a:pt x="1965278" y="348018"/>
                </a:cubicBezTo>
                <a:cubicBezTo>
                  <a:pt x="2046027" y="305937"/>
                  <a:pt x="2122227" y="262719"/>
                  <a:pt x="2204113" y="204716"/>
                </a:cubicBezTo>
                <a:cubicBezTo>
                  <a:pt x="2286000" y="146713"/>
                  <a:pt x="2371298" y="73356"/>
                  <a:pt x="24565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2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8411893" cy="494445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guess a x as a start point, then use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‘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start from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0, then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‘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 0, by the figure, we know the answer is in the right of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so we minus it and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TW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</a:t>
            </a:r>
            <a:r>
              <a:rPr lang="en-US" altLang="zh-TW" i="1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‘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the idea of gradient descent.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computer, </a:t>
            </a:r>
            <a:r>
              <a:rPr lang="en-US" altLang="zh-TW" dirty="0" err="1" smtClean="0">
                <a:latin typeface="Symbol" panose="05050102010706020507" pitchFamily="18" charset="2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can not be as small as you want, it’s a fix number, so we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times a constant </a:t>
            </a:r>
            <a:r>
              <a:rPr lang="en-US" altLang="zh-TW" i="1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control the step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choose a initial point stochastically, so it calls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tochastic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radient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escent (SGD)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9393117" y="2375583"/>
            <a:ext cx="2646484" cy="2703213"/>
            <a:chOff x="9393117" y="2375583"/>
            <a:chExt cx="2646484" cy="2703213"/>
          </a:xfrm>
        </p:grpSpPr>
        <p:sp>
          <p:nvSpPr>
            <p:cNvPr id="5" name="手繪多邊形 4"/>
            <p:cNvSpPr/>
            <p:nvPr/>
          </p:nvSpPr>
          <p:spPr>
            <a:xfrm>
              <a:off x="9461497" y="2375583"/>
              <a:ext cx="2079283" cy="2196416"/>
            </a:xfrm>
            <a:custGeom>
              <a:avLst/>
              <a:gdLst>
                <a:gd name="connsiteX0" fmla="*/ 0 w 2456597"/>
                <a:gd name="connsiteY0" fmla="*/ 6824 h 546351"/>
                <a:gd name="connsiteX1" fmla="*/ 245660 w 2456597"/>
                <a:gd name="connsiteY1" fmla="*/ 211540 h 546351"/>
                <a:gd name="connsiteX2" fmla="*/ 491319 w 2456597"/>
                <a:gd name="connsiteY2" fmla="*/ 348018 h 546351"/>
                <a:gd name="connsiteX3" fmla="*/ 730155 w 2456597"/>
                <a:gd name="connsiteY3" fmla="*/ 457200 h 546351"/>
                <a:gd name="connsiteX4" fmla="*/ 982639 w 2456597"/>
                <a:gd name="connsiteY4" fmla="*/ 525439 h 546351"/>
                <a:gd name="connsiteX5" fmla="*/ 1228299 w 2456597"/>
                <a:gd name="connsiteY5" fmla="*/ 545911 h 546351"/>
                <a:gd name="connsiteX6" fmla="*/ 1467134 w 2456597"/>
                <a:gd name="connsiteY6" fmla="*/ 532263 h 546351"/>
                <a:gd name="connsiteX7" fmla="*/ 1719618 w 2456597"/>
                <a:gd name="connsiteY7" fmla="*/ 457200 h 546351"/>
                <a:gd name="connsiteX8" fmla="*/ 1965278 w 2456597"/>
                <a:gd name="connsiteY8" fmla="*/ 348018 h 546351"/>
                <a:gd name="connsiteX9" fmla="*/ 2204113 w 2456597"/>
                <a:gd name="connsiteY9" fmla="*/ 204716 h 546351"/>
                <a:gd name="connsiteX10" fmla="*/ 2456597 w 2456597"/>
                <a:gd name="connsiteY10" fmla="*/ 0 h 5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6597" h="546351">
                  <a:moveTo>
                    <a:pt x="0" y="6824"/>
                  </a:moveTo>
                  <a:cubicBezTo>
                    <a:pt x="81886" y="80749"/>
                    <a:pt x="163773" y="154674"/>
                    <a:pt x="245660" y="211540"/>
                  </a:cubicBezTo>
                  <a:cubicBezTo>
                    <a:pt x="327547" y="268406"/>
                    <a:pt x="410570" y="307075"/>
                    <a:pt x="491319" y="348018"/>
                  </a:cubicBezTo>
                  <a:cubicBezTo>
                    <a:pt x="572068" y="388961"/>
                    <a:pt x="648268" y="427630"/>
                    <a:pt x="730155" y="457200"/>
                  </a:cubicBezTo>
                  <a:cubicBezTo>
                    <a:pt x="812042" y="486770"/>
                    <a:pt x="899615" y="510654"/>
                    <a:pt x="982639" y="525439"/>
                  </a:cubicBezTo>
                  <a:cubicBezTo>
                    <a:pt x="1065663" y="540224"/>
                    <a:pt x="1147550" y="544774"/>
                    <a:pt x="1228299" y="545911"/>
                  </a:cubicBezTo>
                  <a:cubicBezTo>
                    <a:pt x="1309048" y="547048"/>
                    <a:pt x="1385248" y="547048"/>
                    <a:pt x="1467134" y="532263"/>
                  </a:cubicBezTo>
                  <a:cubicBezTo>
                    <a:pt x="1549021" y="517478"/>
                    <a:pt x="1636594" y="487907"/>
                    <a:pt x="1719618" y="457200"/>
                  </a:cubicBezTo>
                  <a:cubicBezTo>
                    <a:pt x="1802642" y="426493"/>
                    <a:pt x="1884529" y="390099"/>
                    <a:pt x="1965278" y="348018"/>
                  </a:cubicBezTo>
                  <a:cubicBezTo>
                    <a:pt x="2046027" y="305937"/>
                    <a:pt x="2122227" y="262719"/>
                    <a:pt x="2204113" y="204716"/>
                  </a:cubicBezTo>
                  <a:cubicBezTo>
                    <a:pt x="2286000" y="146713"/>
                    <a:pt x="2371298" y="73356"/>
                    <a:pt x="24565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9393117" y="4673688"/>
              <a:ext cx="2646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10"/>
            <p:cNvGrpSpPr/>
            <p:nvPr/>
          </p:nvGrpSpPr>
          <p:grpSpPr>
            <a:xfrm>
              <a:off x="9662746" y="3226007"/>
              <a:ext cx="0" cy="1538169"/>
              <a:chOff x="9662746" y="3226007"/>
              <a:chExt cx="0" cy="1538169"/>
            </a:xfrm>
          </p:grpSpPr>
          <p:cxnSp>
            <p:nvCxnSpPr>
              <p:cNvPr id="9" name="直線接點 8"/>
              <p:cNvCxnSpPr>
                <a:stCxn id="5" idx="1"/>
              </p:cNvCxnSpPr>
              <p:nvPr/>
            </p:nvCxnSpPr>
            <p:spPr>
              <a:xfrm flipH="1">
                <a:off x="9662746" y="3226007"/>
                <a:ext cx="0" cy="12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 flipH="1">
                <a:off x="9662746" y="4404176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11301046" y="3269969"/>
              <a:ext cx="0" cy="1538169"/>
              <a:chOff x="9662746" y="3226007"/>
              <a:chExt cx="0" cy="1538169"/>
            </a:xfrm>
          </p:grpSpPr>
          <p:cxnSp>
            <p:nvCxnSpPr>
              <p:cNvPr id="13" name="直線接點 12"/>
              <p:cNvCxnSpPr/>
              <p:nvPr/>
            </p:nvCxnSpPr>
            <p:spPr>
              <a:xfrm flipH="1">
                <a:off x="9662746" y="3226007"/>
                <a:ext cx="0" cy="126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>
                <a:off x="9662746" y="4404176"/>
                <a:ext cx="0" cy="360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9489825" y="4675598"/>
              <a:ext cx="322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139851" y="4709464"/>
              <a:ext cx="322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10679915" y="2659623"/>
              <a:ext cx="0" cy="2302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48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3898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times a constant 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try the convergent rate, it’s called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 best constant or function that convergent rate is fastest.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too slow                   may not converge                   the best              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1233172" y="3209523"/>
            <a:ext cx="2079283" cy="2196416"/>
          </a:xfrm>
          <a:custGeom>
            <a:avLst/>
            <a:gdLst>
              <a:gd name="connsiteX0" fmla="*/ 0 w 2456597"/>
              <a:gd name="connsiteY0" fmla="*/ 6824 h 546351"/>
              <a:gd name="connsiteX1" fmla="*/ 245660 w 2456597"/>
              <a:gd name="connsiteY1" fmla="*/ 211540 h 546351"/>
              <a:gd name="connsiteX2" fmla="*/ 491319 w 2456597"/>
              <a:gd name="connsiteY2" fmla="*/ 348018 h 546351"/>
              <a:gd name="connsiteX3" fmla="*/ 730155 w 2456597"/>
              <a:gd name="connsiteY3" fmla="*/ 457200 h 546351"/>
              <a:gd name="connsiteX4" fmla="*/ 982639 w 2456597"/>
              <a:gd name="connsiteY4" fmla="*/ 525439 h 546351"/>
              <a:gd name="connsiteX5" fmla="*/ 1228299 w 2456597"/>
              <a:gd name="connsiteY5" fmla="*/ 545911 h 546351"/>
              <a:gd name="connsiteX6" fmla="*/ 1467134 w 2456597"/>
              <a:gd name="connsiteY6" fmla="*/ 532263 h 546351"/>
              <a:gd name="connsiteX7" fmla="*/ 1719618 w 2456597"/>
              <a:gd name="connsiteY7" fmla="*/ 457200 h 546351"/>
              <a:gd name="connsiteX8" fmla="*/ 1965278 w 2456597"/>
              <a:gd name="connsiteY8" fmla="*/ 348018 h 546351"/>
              <a:gd name="connsiteX9" fmla="*/ 2204113 w 2456597"/>
              <a:gd name="connsiteY9" fmla="*/ 204716 h 546351"/>
              <a:gd name="connsiteX10" fmla="*/ 2456597 w 2456597"/>
              <a:gd name="connsiteY10" fmla="*/ 0 h 5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6597" h="546351">
                <a:moveTo>
                  <a:pt x="0" y="6824"/>
                </a:moveTo>
                <a:cubicBezTo>
                  <a:pt x="81886" y="80749"/>
                  <a:pt x="163773" y="154674"/>
                  <a:pt x="245660" y="211540"/>
                </a:cubicBezTo>
                <a:cubicBezTo>
                  <a:pt x="327547" y="268406"/>
                  <a:pt x="410570" y="307075"/>
                  <a:pt x="491319" y="348018"/>
                </a:cubicBezTo>
                <a:cubicBezTo>
                  <a:pt x="572068" y="388961"/>
                  <a:pt x="648268" y="427630"/>
                  <a:pt x="730155" y="457200"/>
                </a:cubicBezTo>
                <a:cubicBezTo>
                  <a:pt x="812042" y="486770"/>
                  <a:pt x="899615" y="510654"/>
                  <a:pt x="982639" y="525439"/>
                </a:cubicBezTo>
                <a:cubicBezTo>
                  <a:pt x="1065663" y="540224"/>
                  <a:pt x="1147550" y="544774"/>
                  <a:pt x="1228299" y="545911"/>
                </a:cubicBezTo>
                <a:cubicBezTo>
                  <a:pt x="1309048" y="547048"/>
                  <a:pt x="1385248" y="547048"/>
                  <a:pt x="1467134" y="532263"/>
                </a:cubicBezTo>
                <a:cubicBezTo>
                  <a:pt x="1549021" y="517478"/>
                  <a:pt x="1636594" y="487907"/>
                  <a:pt x="1719618" y="457200"/>
                </a:cubicBezTo>
                <a:cubicBezTo>
                  <a:pt x="1802642" y="426493"/>
                  <a:pt x="1884529" y="390099"/>
                  <a:pt x="1965278" y="348018"/>
                </a:cubicBezTo>
                <a:cubicBezTo>
                  <a:pt x="2046027" y="305937"/>
                  <a:pt x="2122227" y="262719"/>
                  <a:pt x="2204113" y="204716"/>
                </a:cubicBezTo>
                <a:cubicBezTo>
                  <a:pt x="2286000" y="146713"/>
                  <a:pt x="2371298" y="73356"/>
                  <a:pt x="24565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352733" y="3730089"/>
            <a:ext cx="30957" cy="11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383690" y="3853914"/>
            <a:ext cx="26193" cy="8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409883" y="3939639"/>
            <a:ext cx="31218" cy="12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1"/>
          </p:cNvCxnSpPr>
          <p:nvPr/>
        </p:nvCxnSpPr>
        <p:spPr>
          <a:xfrm>
            <a:off x="1441101" y="4059947"/>
            <a:ext cx="42601" cy="10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1"/>
          </p:cNvCxnSpPr>
          <p:nvPr/>
        </p:nvCxnSpPr>
        <p:spPr>
          <a:xfrm>
            <a:off x="1441101" y="4059947"/>
            <a:ext cx="73557" cy="18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4"/>
            <a:endCxn id="4" idx="4"/>
          </p:cNvCxnSpPr>
          <p:nvPr/>
        </p:nvCxnSpPr>
        <p:spPr>
          <a:xfrm>
            <a:off x="2064885" y="53218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4"/>
            <a:endCxn id="4" idx="4"/>
          </p:cNvCxnSpPr>
          <p:nvPr/>
        </p:nvCxnSpPr>
        <p:spPr>
          <a:xfrm>
            <a:off x="2064885" y="53218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4" idx="5"/>
          </p:cNvCxnSpPr>
          <p:nvPr/>
        </p:nvCxnSpPr>
        <p:spPr>
          <a:xfrm>
            <a:off x="2057584" y="5317833"/>
            <a:ext cx="72000" cy="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93584" y="5348239"/>
            <a:ext cx="144000" cy="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 26"/>
          <p:cNvSpPr/>
          <p:nvPr/>
        </p:nvSpPr>
        <p:spPr>
          <a:xfrm>
            <a:off x="4776472" y="3209523"/>
            <a:ext cx="2079283" cy="2196416"/>
          </a:xfrm>
          <a:custGeom>
            <a:avLst/>
            <a:gdLst>
              <a:gd name="connsiteX0" fmla="*/ 0 w 2456597"/>
              <a:gd name="connsiteY0" fmla="*/ 6824 h 546351"/>
              <a:gd name="connsiteX1" fmla="*/ 245660 w 2456597"/>
              <a:gd name="connsiteY1" fmla="*/ 211540 h 546351"/>
              <a:gd name="connsiteX2" fmla="*/ 491319 w 2456597"/>
              <a:gd name="connsiteY2" fmla="*/ 348018 h 546351"/>
              <a:gd name="connsiteX3" fmla="*/ 730155 w 2456597"/>
              <a:gd name="connsiteY3" fmla="*/ 457200 h 546351"/>
              <a:gd name="connsiteX4" fmla="*/ 982639 w 2456597"/>
              <a:gd name="connsiteY4" fmla="*/ 525439 h 546351"/>
              <a:gd name="connsiteX5" fmla="*/ 1228299 w 2456597"/>
              <a:gd name="connsiteY5" fmla="*/ 545911 h 546351"/>
              <a:gd name="connsiteX6" fmla="*/ 1467134 w 2456597"/>
              <a:gd name="connsiteY6" fmla="*/ 532263 h 546351"/>
              <a:gd name="connsiteX7" fmla="*/ 1719618 w 2456597"/>
              <a:gd name="connsiteY7" fmla="*/ 457200 h 546351"/>
              <a:gd name="connsiteX8" fmla="*/ 1965278 w 2456597"/>
              <a:gd name="connsiteY8" fmla="*/ 348018 h 546351"/>
              <a:gd name="connsiteX9" fmla="*/ 2204113 w 2456597"/>
              <a:gd name="connsiteY9" fmla="*/ 204716 h 546351"/>
              <a:gd name="connsiteX10" fmla="*/ 2456597 w 2456597"/>
              <a:gd name="connsiteY10" fmla="*/ 0 h 5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6597" h="546351">
                <a:moveTo>
                  <a:pt x="0" y="6824"/>
                </a:moveTo>
                <a:cubicBezTo>
                  <a:pt x="81886" y="80749"/>
                  <a:pt x="163773" y="154674"/>
                  <a:pt x="245660" y="211540"/>
                </a:cubicBezTo>
                <a:cubicBezTo>
                  <a:pt x="327547" y="268406"/>
                  <a:pt x="410570" y="307075"/>
                  <a:pt x="491319" y="348018"/>
                </a:cubicBezTo>
                <a:cubicBezTo>
                  <a:pt x="572068" y="388961"/>
                  <a:pt x="648268" y="427630"/>
                  <a:pt x="730155" y="457200"/>
                </a:cubicBezTo>
                <a:cubicBezTo>
                  <a:pt x="812042" y="486770"/>
                  <a:pt x="899615" y="510654"/>
                  <a:pt x="982639" y="525439"/>
                </a:cubicBezTo>
                <a:cubicBezTo>
                  <a:pt x="1065663" y="540224"/>
                  <a:pt x="1147550" y="544774"/>
                  <a:pt x="1228299" y="545911"/>
                </a:cubicBezTo>
                <a:cubicBezTo>
                  <a:pt x="1309048" y="547048"/>
                  <a:pt x="1385248" y="547048"/>
                  <a:pt x="1467134" y="532263"/>
                </a:cubicBezTo>
                <a:cubicBezTo>
                  <a:pt x="1549021" y="517478"/>
                  <a:pt x="1636594" y="487907"/>
                  <a:pt x="1719618" y="457200"/>
                </a:cubicBezTo>
                <a:cubicBezTo>
                  <a:pt x="1802642" y="426493"/>
                  <a:pt x="1884529" y="390099"/>
                  <a:pt x="1965278" y="348018"/>
                </a:cubicBezTo>
                <a:cubicBezTo>
                  <a:pt x="2046027" y="305937"/>
                  <a:pt x="2122227" y="262719"/>
                  <a:pt x="2204113" y="204716"/>
                </a:cubicBezTo>
                <a:cubicBezTo>
                  <a:pt x="2286000" y="146713"/>
                  <a:pt x="2371298" y="73356"/>
                  <a:pt x="24565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842217" y="3481010"/>
            <a:ext cx="1874520" cy="24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009857" y="3730089"/>
            <a:ext cx="170688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042849" y="4168185"/>
            <a:ext cx="1460528" cy="24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7" idx="2"/>
          </p:cNvCxnSpPr>
          <p:nvPr/>
        </p:nvCxnSpPr>
        <p:spPr>
          <a:xfrm flipH="1">
            <a:off x="5192328" y="4417318"/>
            <a:ext cx="1295809" cy="19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7" idx="2"/>
          </p:cNvCxnSpPr>
          <p:nvPr/>
        </p:nvCxnSpPr>
        <p:spPr>
          <a:xfrm>
            <a:off x="5192328" y="4608609"/>
            <a:ext cx="1191712" cy="8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76557" y="4718632"/>
            <a:ext cx="1107483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手繪多邊形 43"/>
          <p:cNvSpPr/>
          <p:nvPr/>
        </p:nvSpPr>
        <p:spPr>
          <a:xfrm>
            <a:off x="8268873" y="3209523"/>
            <a:ext cx="2079283" cy="2196416"/>
          </a:xfrm>
          <a:custGeom>
            <a:avLst/>
            <a:gdLst>
              <a:gd name="connsiteX0" fmla="*/ 0 w 2456597"/>
              <a:gd name="connsiteY0" fmla="*/ 6824 h 546351"/>
              <a:gd name="connsiteX1" fmla="*/ 245660 w 2456597"/>
              <a:gd name="connsiteY1" fmla="*/ 211540 h 546351"/>
              <a:gd name="connsiteX2" fmla="*/ 491319 w 2456597"/>
              <a:gd name="connsiteY2" fmla="*/ 348018 h 546351"/>
              <a:gd name="connsiteX3" fmla="*/ 730155 w 2456597"/>
              <a:gd name="connsiteY3" fmla="*/ 457200 h 546351"/>
              <a:gd name="connsiteX4" fmla="*/ 982639 w 2456597"/>
              <a:gd name="connsiteY4" fmla="*/ 525439 h 546351"/>
              <a:gd name="connsiteX5" fmla="*/ 1228299 w 2456597"/>
              <a:gd name="connsiteY5" fmla="*/ 545911 h 546351"/>
              <a:gd name="connsiteX6" fmla="*/ 1467134 w 2456597"/>
              <a:gd name="connsiteY6" fmla="*/ 532263 h 546351"/>
              <a:gd name="connsiteX7" fmla="*/ 1719618 w 2456597"/>
              <a:gd name="connsiteY7" fmla="*/ 457200 h 546351"/>
              <a:gd name="connsiteX8" fmla="*/ 1965278 w 2456597"/>
              <a:gd name="connsiteY8" fmla="*/ 348018 h 546351"/>
              <a:gd name="connsiteX9" fmla="*/ 2204113 w 2456597"/>
              <a:gd name="connsiteY9" fmla="*/ 204716 h 546351"/>
              <a:gd name="connsiteX10" fmla="*/ 2456597 w 2456597"/>
              <a:gd name="connsiteY10" fmla="*/ 0 h 5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6597" h="546351">
                <a:moveTo>
                  <a:pt x="0" y="6824"/>
                </a:moveTo>
                <a:cubicBezTo>
                  <a:pt x="81886" y="80749"/>
                  <a:pt x="163773" y="154674"/>
                  <a:pt x="245660" y="211540"/>
                </a:cubicBezTo>
                <a:cubicBezTo>
                  <a:pt x="327547" y="268406"/>
                  <a:pt x="410570" y="307075"/>
                  <a:pt x="491319" y="348018"/>
                </a:cubicBezTo>
                <a:cubicBezTo>
                  <a:pt x="572068" y="388961"/>
                  <a:pt x="648268" y="427630"/>
                  <a:pt x="730155" y="457200"/>
                </a:cubicBezTo>
                <a:cubicBezTo>
                  <a:pt x="812042" y="486770"/>
                  <a:pt x="899615" y="510654"/>
                  <a:pt x="982639" y="525439"/>
                </a:cubicBezTo>
                <a:cubicBezTo>
                  <a:pt x="1065663" y="540224"/>
                  <a:pt x="1147550" y="544774"/>
                  <a:pt x="1228299" y="545911"/>
                </a:cubicBezTo>
                <a:cubicBezTo>
                  <a:pt x="1309048" y="547048"/>
                  <a:pt x="1385248" y="547048"/>
                  <a:pt x="1467134" y="532263"/>
                </a:cubicBezTo>
                <a:cubicBezTo>
                  <a:pt x="1549021" y="517478"/>
                  <a:pt x="1636594" y="487907"/>
                  <a:pt x="1719618" y="457200"/>
                </a:cubicBezTo>
                <a:cubicBezTo>
                  <a:pt x="1802642" y="426493"/>
                  <a:pt x="1884529" y="390099"/>
                  <a:pt x="1965278" y="348018"/>
                </a:cubicBezTo>
                <a:cubicBezTo>
                  <a:pt x="2046027" y="305937"/>
                  <a:pt x="2122227" y="262719"/>
                  <a:pt x="2204113" y="204716"/>
                </a:cubicBezTo>
                <a:cubicBezTo>
                  <a:pt x="2286000" y="146713"/>
                  <a:pt x="2371298" y="73356"/>
                  <a:pt x="24565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8355037" y="3602930"/>
            <a:ext cx="167640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8964637" y="4334450"/>
            <a:ext cx="1061330" cy="8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4" idx="5"/>
          </p:cNvCxnSpPr>
          <p:nvPr/>
        </p:nvCxnSpPr>
        <p:spPr>
          <a:xfrm>
            <a:off x="8959167" y="5149790"/>
            <a:ext cx="349348" cy="25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function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gradient is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do 2 times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descent.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mimic the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to extend to multi-dimension.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24073"/>
              </p:ext>
            </p:extLst>
          </p:nvPr>
        </p:nvGraphicFramePr>
        <p:xfrm>
          <a:off x="2216150" y="2351088"/>
          <a:ext cx="61849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3670200" imgH="419040" progId="Equation.DSMT4">
                  <p:embed/>
                </p:oleObj>
              </mc:Choice>
              <mc:Fallback>
                <p:oleObj name="Equation" r:id="rId3" imgW="3670200" imgH="41904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6150" y="2351088"/>
                        <a:ext cx="6184900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5301"/>
              </p:ext>
            </p:extLst>
          </p:nvPr>
        </p:nvGraphicFramePr>
        <p:xfrm>
          <a:off x="4232275" y="3057525"/>
          <a:ext cx="24177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5" imgW="1434960" imgH="482400" progId="Equation.DSMT4">
                  <p:embed/>
                </p:oleObj>
              </mc:Choice>
              <mc:Fallback>
                <p:oleObj name="Equation" r:id="rId5" imgW="1434960" imgH="4824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2275" y="3057525"/>
                        <a:ext cx="2417763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global minimum at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+2+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global minimum at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try my code to change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see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times. The error is smaller, the result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precise, but it needs more iteration.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quadric polynomial, there are 2 local minimum, then how can we know the result is global minimum?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because 1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can just find the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minimum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(maximum), its it limitation.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for multi variable, there exists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this algorithm may stop there, so there are other methods to avoid this issue.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5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function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gradient is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like does 2 times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descent.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2216150" y="2351088"/>
          <a:ext cx="61849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3670200" imgH="419040" progId="Equation.DSMT4">
                  <p:embed/>
                </p:oleObj>
              </mc:Choice>
              <mc:Fallback>
                <p:oleObj name="Equation" r:id="rId3" imgW="3670200" imgH="4190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6150" y="2351088"/>
                        <a:ext cx="6184900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4232275" y="3057525"/>
          <a:ext cx="24177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1434960" imgH="482400" progId="Equation.DSMT4">
                  <p:embed/>
                </p:oleObj>
              </mc:Choice>
              <mc:Fallback>
                <p:oleObj name="Equation" r:id="rId5" imgW="1434960" imgH="4824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2275" y="3057525"/>
                        <a:ext cx="2417763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4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990</Words>
  <Application>Microsoft Office PowerPoint</Application>
  <PresentationFormat>寬螢幕</PresentationFormat>
  <Paragraphs>105</Paragraphs>
  <Slides>17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ＭＳ Ｐゴシック</vt:lpstr>
      <vt:lpstr>新細明體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佈景主題</vt:lpstr>
      <vt:lpstr>Equation</vt:lpstr>
      <vt:lpstr>MathType 6.0 Equation</vt:lpstr>
      <vt:lpstr>Gradient descent</vt:lpstr>
      <vt:lpstr>Introduction</vt:lpstr>
      <vt:lpstr>Concept </vt:lpstr>
      <vt:lpstr>Concept </vt:lpstr>
      <vt:lpstr>Concept </vt:lpstr>
      <vt:lpstr>Multi-dimension gradient descent</vt:lpstr>
      <vt:lpstr>Example  </vt:lpstr>
      <vt:lpstr>limitation</vt:lpstr>
      <vt:lpstr>Multi-dimension gradient descent</vt:lpstr>
      <vt:lpstr>Linear regression by gradient descent</vt:lpstr>
      <vt:lpstr>Linear regression by gradient descent</vt:lpstr>
      <vt:lpstr>Polynomial regression by gradient descent</vt:lpstr>
      <vt:lpstr>Polynomial regression by gradient descent</vt:lpstr>
      <vt:lpstr>Adaptive gradient descent (Adagrad)</vt:lpstr>
      <vt:lpstr>Adaptive gradient descent (Adagrad)</vt:lpstr>
      <vt:lpstr>Adaptive gradient descent (Adagrad)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Windows 使用者</dc:creator>
  <cp:lastModifiedBy>Windows 使用者</cp:lastModifiedBy>
  <cp:revision>50</cp:revision>
  <dcterms:created xsi:type="dcterms:W3CDTF">2019-06-25T02:29:41Z</dcterms:created>
  <dcterms:modified xsi:type="dcterms:W3CDTF">2019-11-03T04:16:24Z</dcterms:modified>
</cp:coreProperties>
</file>