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65" r:id="rId2"/>
    <p:sldId id="266" r:id="rId3"/>
    <p:sldId id="267" r:id="rId4"/>
    <p:sldId id="285" r:id="rId5"/>
    <p:sldId id="274" r:id="rId6"/>
    <p:sldId id="276" r:id="rId7"/>
    <p:sldId id="289" r:id="rId8"/>
    <p:sldId id="275" r:id="rId9"/>
    <p:sldId id="269" r:id="rId10"/>
    <p:sldId id="304" r:id="rId11"/>
    <p:sldId id="303" r:id="rId12"/>
    <p:sldId id="270" r:id="rId13"/>
    <p:sldId id="271" r:id="rId14"/>
    <p:sldId id="290" r:id="rId15"/>
    <p:sldId id="291" r:id="rId16"/>
    <p:sldId id="292" r:id="rId17"/>
    <p:sldId id="293" r:id="rId18"/>
    <p:sldId id="294" r:id="rId19"/>
    <p:sldId id="295" r:id="rId20"/>
    <p:sldId id="296" r:id="rId21"/>
    <p:sldId id="297" r:id="rId22"/>
    <p:sldId id="298" r:id="rId23"/>
    <p:sldId id="302" r:id="rId24"/>
    <p:sldId id="26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40" autoAdjust="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51DECE-5BA3-4262-B061-C8652B5FA20F}" type="doc">
      <dgm:prSet loTypeId="urn:microsoft.com/office/officeart/2005/8/layout/venn3" loCatId="relationship" qsTypeId="urn:microsoft.com/office/officeart/2005/8/quickstyle/simple1" qsCatId="simple" csTypeId="urn:microsoft.com/office/officeart/2005/8/colors/colorful1" csCatId="colorful" phldr="1"/>
      <dgm:spPr/>
      <dgm:t>
        <a:bodyPr/>
        <a:lstStyle/>
        <a:p>
          <a:endParaRPr lang="en-US"/>
        </a:p>
      </dgm:t>
    </dgm:pt>
    <dgm:pt modelId="{AA0E4454-E7CF-46AC-9AEA-4BE466816978}">
      <dgm:prSet phldrT="[Text]" custT="1"/>
      <dgm:spPr>
        <a:solidFill>
          <a:srgbClr val="FF0000">
            <a:alpha val="50000"/>
          </a:srgbClr>
        </a:solidFill>
      </dgm:spPr>
      <dgm:t>
        <a:bodyPr/>
        <a:lstStyle/>
        <a:p>
          <a:r>
            <a:rPr lang="en-US" sz="1100" b="1" dirty="0" smtClean="0"/>
            <a:t>OPERATING SYSTEM CONCEPTS</a:t>
          </a:r>
          <a:endParaRPr lang="en-US" sz="1100" b="1" dirty="0"/>
        </a:p>
      </dgm:t>
    </dgm:pt>
    <dgm:pt modelId="{7052AB01-5452-4964-A880-9C6B62C29F23}" type="parTrans" cxnId="{165888FE-293F-4852-A6FA-0573A1C258CA}">
      <dgm:prSet/>
      <dgm:spPr/>
      <dgm:t>
        <a:bodyPr/>
        <a:lstStyle/>
        <a:p>
          <a:endParaRPr lang="en-US"/>
        </a:p>
      </dgm:t>
    </dgm:pt>
    <dgm:pt modelId="{323D1387-0379-4D0F-863A-294F2FC75246}" type="sibTrans" cxnId="{165888FE-293F-4852-A6FA-0573A1C258CA}">
      <dgm:prSet/>
      <dgm:spPr/>
      <dgm:t>
        <a:bodyPr/>
        <a:lstStyle/>
        <a:p>
          <a:endParaRPr lang="en-US"/>
        </a:p>
      </dgm:t>
    </dgm:pt>
    <dgm:pt modelId="{48ED3669-5418-41BD-9C00-958E9DE5DDF3}">
      <dgm:prSet phldrT="[Text]" custT="1"/>
      <dgm:spPr>
        <a:solidFill>
          <a:srgbClr val="00B050">
            <a:alpha val="27000"/>
          </a:srgbClr>
        </a:solidFill>
      </dgm:spPr>
      <dgm:t>
        <a:bodyPr/>
        <a:lstStyle/>
        <a:p>
          <a:r>
            <a:rPr lang="en-US" sz="1200" b="1" dirty="0" smtClean="0"/>
            <a:t>UNIT-3</a:t>
          </a:r>
          <a:endParaRPr lang="en-US" sz="1200" b="1" dirty="0"/>
        </a:p>
      </dgm:t>
    </dgm:pt>
    <dgm:pt modelId="{CECD0B22-3E45-495B-B65C-7CF40A0A6728}" type="parTrans" cxnId="{4AA50661-29E1-4190-B92A-C5E551EEE0D8}">
      <dgm:prSet/>
      <dgm:spPr/>
      <dgm:t>
        <a:bodyPr/>
        <a:lstStyle/>
        <a:p>
          <a:endParaRPr lang="en-US"/>
        </a:p>
      </dgm:t>
    </dgm:pt>
    <dgm:pt modelId="{D3E594E0-8523-46A2-8BB6-D0F4E020B049}" type="sibTrans" cxnId="{4AA50661-29E1-4190-B92A-C5E551EEE0D8}">
      <dgm:prSet/>
      <dgm:spPr/>
      <dgm:t>
        <a:bodyPr/>
        <a:lstStyle/>
        <a:p>
          <a:endParaRPr lang="en-US"/>
        </a:p>
      </dgm:t>
    </dgm:pt>
    <dgm:pt modelId="{49375BD1-7676-42CF-B92E-D7E5FBF156EC}">
      <dgm:prSet phldrT="[Text]" custT="1"/>
      <dgm:spPr>
        <a:solidFill>
          <a:srgbClr val="FFFF00">
            <a:alpha val="50000"/>
          </a:srgbClr>
        </a:solidFill>
      </dgm:spPr>
      <dgm:t>
        <a:bodyPr/>
        <a:lstStyle/>
        <a:p>
          <a:r>
            <a:rPr lang="en-US" sz="900" dirty="0" smtClean="0"/>
            <a:t>Multiprocessor and Multicore Operating</a:t>
          </a:r>
        </a:p>
        <a:p>
          <a:r>
            <a:rPr lang="en-US" sz="900" dirty="0" smtClean="0"/>
            <a:t>Systems</a:t>
          </a:r>
          <a:endParaRPr lang="en-US" sz="800" dirty="0"/>
        </a:p>
      </dgm:t>
    </dgm:pt>
    <dgm:pt modelId="{630627CF-9274-4ECF-8967-125306CDFC2B}" type="parTrans" cxnId="{AD1E3428-0AD7-4F3D-9044-07D13AACDF25}">
      <dgm:prSet/>
      <dgm:spPr/>
      <dgm:t>
        <a:bodyPr/>
        <a:lstStyle/>
        <a:p>
          <a:endParaRPr lang="en-US"/>
        </a:p>
      </dgm:t>
    </dgm:pt>
    <dgm:pt modelId="{0B9FDFBC-B545-4BEC-862C-0FF39441E24A}" type="sibTrans" cxnId="{AD1E3428-0AD7-4F3D-9044-07D13AACDF25}">
      <dgm:prSet/>
      <dgm:spPr/>
      <dgm:t>
        <a:bodyPr/>
        <a:lstStyle/>
        <a:p>
          <a:endParaRPr lang="en-US"/>
        </a:p>
      </dgm:t>
    </dgm:pt>
    <dgm:pt modelId="{9A30739C-7378-4D93-812A-2232306E265B}" type="pres">
      <dgm:prSet presAssocID="{FA51DECE-5BA3-4262-B061-C8652B5FA20F}" presName="Name0" presStyleCnt="0">
        <dgm:presLayoutVars>
          <dgm:dir/>
          <dgm:resizeHandles val="exact"/>
        </dgm:presLayoutVars>
      </dgm:prSet>
      <dgm:spPr/>
      <dgm:t>
        <a:bodyPr/>
        <a:lstStyle/>
        <a:p>
          <a:endParaRPr lang="en-US"/>
        </a:p>
      </dgm:t>
    </dgm:pt>
    <dgm:pt modelId="{92FF29A1-C0E4-44DC-A44E-E1F8CEF3D701}" type="pres">
      <dgm:prSet presAssocID="{AA0E4454-E7CF-46AC-9AEA-4BE466816978}" presName="Name5" presStyleLbl="vennNode1" presStyleIdx="0" presStyleCnt="3">
        <dgm:presLayoutVars>
          <dgm:bulletEnabled val="1"/>
        </dgm:presLayoutVars>
      </dgm:prSet>
      <dgm:spPr/>
      <dgm:t>
        <a:bodyPr/>
        <a:lstStyle/>
        <a:p>
          <a:endParaRPr lang="en-US"/>
        </a:p>
      </dgm:t>
    </dgm:pt>
    <dgm:pt modelId="{C2B72854-0547-485B-869F-1A03639A94A4}" type="pres">
      <dgm:prSet presAssocID="{323D1387-0379-4D0F-863A-294F2FC75246}" presName="space" presStyleCnt="0"/>
      <dgm:spPr/>
    </dgm:pt>
    <dgm:pt modelId="{93CF67FB-4A30-4BF7-91F9-E08421F0D4B8}" type="pres">
      <dgm:prSet presAssocID="{48ED3669-5418-41BD-9C00-958E9DE5DDF3}" presName="Name5" presStyleLbl="vennNode1" presStyleIdx="1" presStyleCnt="3">
        <dgm:presLayoutVars>
          <dgm:bulletEnabled val="1"/>
        </dgm:presLayoutVars>
      </dgm:prSet>
      <dgm:spPr/>
      <dgm:t>
        <a:bodyPr/>
        <a:lstStyle/>
        <a:p>
          <a:endParaRPr lang="en-US"/>
        </a:p>
      </dgm:t>
    </dgm:pt>
    <dgm:pt modelId="{84B80C54-8235-4DD0-8DF0-5C894C73F756}" type="pres">
      <dgm:prSet presAssocID="{D3E594E0-8523-46A2-8BB6-D0F4E020B049}" presName="space" presStyleCnt="0"/>
      <dgm:spPr/>
    </dgm:pt>
    <dgm:pt modelId="{2848E03A-8AFF-4AFE-94C5-A1CFDFBE2373}" type="pres">
      <dgm:prSet presAssocID="{49375BD1-7676-42CF-B92E-D7E5FBF156EC}" presName="Name5" presStyleLbl="vennNode1" presStyleIdx="2" presStyleCnt="3">
        <dgm:presLayoutVars>
          <dgm:bulletEnabled val="1"/>
        </dgm:presLayoutVars>
      </dgm:prSet>
      <dgm:spPr/>
      <dgm:t>
        <a:bodyPr/>
        <a:lstStyle/>
        <a:p>
          <a:endParaRPr lang="en-US"/>
        </a:p>
      </dgm:t>
    </dgm:pt>
  </dgm:ptLst>
  <dgm:cxnLst>
    <dgm:cxn modelId="{35AC0112-1C9B-410C-AB77-D0F98ACAB32D}" type="presOf" srcId="{48ED3669-5418-41BD-9C00-958E9DE5DDF3}" destId="{93CF67FB-4A30-4BF7-91F9-E08421F0D4B8}" srcOrd="0" destOrd="0" presId="urn:microsoft.com/office/officeart/2005/8/layout/venn3"/>
    <dgm:cxn modelId="{165888FE-293F-4852-A6FA-0573A1C258CA}" srcId="{FA51DECE-5BA3-4262-B061-C8652B5FA20F}" destId="{AA0E4454-E7CF-46AC-9AEA-4BE466816978}" srcOrd="0" destOrd="0" parTransId="{7052AB01-5452-4964-A880-9C6B62C29F23}" sibTransId="{323D1387-0379-4D0F-863A-294F2FC75246}"/>
    <dgm:cxn modelId="{51852C2C-01B8-456D-B9CA-208E0945AD57}" type="presOf" srcId="{FA51DECE-5BA3-4262-B061-C8652B5FA20F}" destId="{9A30739C-7378-4D93-812A-2232306E265B}" srcOrd="0" destOrd="0" presId="urn:microsoft.com/office/officeart/2005/8/layout/venn3"/>
    <dgm:cxn modelId="{4AA50661-29E1-4190-B92A-C5E551EEE0D8}" srcId="{FA51DECE-5BA3-4262-B061-C8652B5FA20F}" destId="{48ED3669-5418-41BD-9C00-958E9DE5DDF3}" srcOrd="1" destOrd="0" parTransId="{CECD0B22-3E45-495B-B65C-7CF40A0A6728}" sibTransId="{D3E594E0-8523-46A2-8BB6-D0F4E020B049}"/>
    <dgm:cxn modelId="{AD1E3428-0AD7-4F3D-9044-07D13AACDF25}" srcId="{FA51DECE-5BA3-4262-B061-C8652B5FA20F}" destId="{49375BD1-7676-42CF-B92E-D7E5FBF156EC}" srcOrd="2" destOrd="0" parTransId="{630627CF-9274-4ECF-8967-125306CDFC2B}" sibTransId="{0B9FDFBC-B545-4BEC-862C-0FF39441E24A}"/>
    <dgm:cxn modelId="{B82444BD-E415-4826-8E22-A6CB6F2C0ACD}" type="presOf" srcId="{AA0E4454-E7CF-46AC-9AEA-4BE466816978}" destId="{92FF29A1-C0E4-44DC-A44E-E1F8CEF3D701}" srcOrd="0" destOrd="0" presId="urn:microsoft.com/office/officeart/2005/8/layout/venn3"/>
    <dgm:cxn modelId="{0F54631F-A010-4260-A197-11A89E9B0B6C}" type="presOf" srcId="{49375BD1-7676-42CF-B92E-D7E5FBF156EC}" destId="{2848E03A-8AFF-4AFE-94C5-A1CFDFBE2373}" srcOrd="0" destOrd="0" presId="urn:microsoft.com/office/officeart/2005/8/layout/venn3"/>
    <dgm:cxn modelId="{DAA7F547-0AD1-4D02-B24C-E22DD94995B0}" type="presParOf" srcId="{9A30739C-7378-4D93-812A-2232306E265B}" destId="{92FF29A1-C0E4-44DC-A44E-E1F8CEF3D701}" srcOrd="0" destOrd="0" presId="urn:microsoft.com/office/officeart/2005/8/layout/venn3"/>
    <dgm:cxn modelId="{218A5969-16E0-4139-B8E7-3588953713CE}" type="presParOf" srcId="{9A30739C-7378-4D93-812A-2232306E265B}" destId="{C2B72854-0547-485B-869F-1A03639A94A4}" srcOrd="1" destOrd="0" presId="urn:microsoft.com/office/officeart/2005/8/layout/venn3"/>
    <dgm:cxn modelId="{65BB70FE-1AE7-4EAE-8ED3-75CD7FE6E27F}" type="presParOf" srcId="{9A30739C-7378-4D93-812A-2232306E265B}" destId="{93CF67FB-4A30-4BF7-91F9-E08421F0D4B8}" srcOrd="2" destOrd="0" presId="urn:microsoft.com/office/officeart/2005/8/layout/venn3"/>
    <dgm:cxn modelId="{5A831DFB-825A-4532-8745-C229AE212308}" type="presParOf" srcId="{9A30739C-7378-4D93-812A-2232306E265B}" destId="{84B80C54-8235-4DD0-8DF0-5C894C73F756}" srcOrd="3" destOrd="0" presId="urn:microsoft.com/office/officeart/2005/8/layout/venn3"/>
    <dgm:cxn modelId="{41F86A73-DF6D-4F93-ACB2-3EBE87EBC767}" type="presParOf" srcId="{9A30739C-7378-4D93-812A-2232306E265B}" destId="{2848E03A-8AFF-4AFE-94C5-A1CFDFBE2373}"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F29A1-C0E4-44DC-A44E-E1F8CEF3D701}">
      <dsp:nvSpPr>
        <dsp:cNvPr id="0" name=""/>
        <dsp:cNvSpPr/>
      </dsp:nvSpPr>
      <dsp:spPr>
        <a:xfrm>
          <a:off x="1774" y="62228"/>
          <a:ext cx="1551942" cy="1551942"/>
        </a:xfrm>
        <a:prstGeom prst="ellipse">
          <a:avLst/>
        </a:prstGeom>
        <a:solidFill>
          <a:srgbClr val="FF0000">
            <a:alpha val="50000"/>
          </a:srgb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5409" tIns="13970" rIns="85409" bIns="13970" numCol="1" spcCol="1270" anchor="ctr" anchorCtr="0">
          <a:noAutofit/>
        </a:bodyPr>
        <a:lstStyle/>
        <a:p>
          <a:pPr lvl="0" algn="ctr" defTabSz="488950">
            <a:lnSpc>
              <a:spcPct val="90000"/>
            </a:lnSpc>
            <a:spcBef>
              <a:spcPct val="0"/>
            </a:spcBef>
            <a:spcAft>
              <a:spcPct val="35000"/>
            </a:spcAft>
          </a:pPr>
          <a:r>
            <a:rPr lang="en-US" sz="1100" b="1" kern="1200" dirty="0" smtClean="0"/>
            <a:t>OPERATING SYSTEM CONCEPTS</a:t>
          </a:r>
          <a:endParaRPr lang="en-US" sz="1100" b="1" kern="1200" dirty="0"/>
        </a:p>
      </dsp:txBody>
      <dsp:txXfrm>
        <a:off x="229051" y="289505"/>
        <a:ext cx="1097388" cy="1097388"/>
      </dsp:txXfrm>
    </dsp:sp>
    <dsp:sp modelId="{93CF67FB-4A30-4BF7-91F9-E08421F0D4B8}">
      <dsp:nvSpPr>
        <dsp:cNvPr id="0" name=""/>
        <dsp:cNvSpPr/>
      </dsp:nvSpPr>
      <dsp:spPr>
        <a:xfrm>
          <a:off x="1243328" y="62228"/>
          <a:ext cx="1551942" cy="1551942"/>
        </a:xfrm>
        <a:prstGeom prst="ellipse">
          <a:avLst/>
        </a:prstGeom>
        <a:solidFill>
          <a:srgbClr val="00B050">
            <a:alpha val="27000"/>
          </a:srgb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5409" tIns="15240" rIns="85409" bIns="15240" numCol="1" spcCol="1270" anchor="ctr" anchorCtr="0">
          <a:noAutofit/>
        </a:bodyPr>
        <a:lstStyle/>
        <a:p>
          <a:pPr lvl="0" algn="ctr" defTabSz="533400">
            <a:lnSpc>
              <a:spcPct val="90000"/>
            </a:lnSpc>
            <a:spcBef>
              <a:spcPct val="0"/>
            </a:spcBef>
            <a:spcAft>
              <a:spcPct val="35000"/>
            </a:spcAft>
          </a:pPr>
          <a:r>
            <a:rPr lang="en-US" sz="1200" b="1" kern="1200" dirty="0" smtClean="0"/>
            <a:t>UNIT-3</a:t>
          </a:r>
          <a:endParaRPr lang="en-US" sz="1200" b="1" kern="1200" dirty="0"/>
        </a:p>
      </dsp:txBody>
      <dsp:txXfrm>
        <a:off x="1470605" y="289505"/>
        <a:ext cx="1097388" cy="1097388"/>
      </dsp:txXfrm>
    </dsp:sp>
    <dsp:sp modelId="{2848E03A-8AFF-4AFE-94C5-A1CFDFBE2373}">
      <dsp:nvSpPr>
        <dsp:cNvPr id="0" name=""/>
        <dsp:cNvSpPr/>
      </dsp:nvSpPr>
      <dsp:spPr>
        <a:xfrm>
          <a:off x="2484882" y="62228"/>
          <a:ext cx="1551942" cy="1551942"/>
        </a:xfrm>
        <a:prstGeom prst="ellipse">
          <a:avLst/>
        </a:prstGeom>
        <a:solidFill>
          <a:srgbClr val="FFFF00">
            <a:alpha val="50000"/>
          </a:srgb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5409" tIns="11430" rIns="85409" bIns="11430" numCol="1" spcCol="1270" anchor="ctr" anchorCtr="0">
          <a:noAutofit/>
        </a:bodyPr>
        <a:lstStyle/>
        <a:p>
          <a:pPr lvl="0" algn="ctr" defTabSz="400050">
            <a:lnSpc>
              <a:spcPct val="90000"/>
            </a:lnSpc>
            <a:spcBef>
              <a:spcPct val="0"/>
            </a:spcBef>
            <a:spcAft>
              <a:spcPct val="35000"/>
            </a:spcAft>
          </a:pPr>
          <a:r>
            <a:rPr lang="en-US" sz="900" kern="1200" dirty="0" smtClean="0"/>
            <a:t>Multiprocessor and Multicore Operating</a:t>
          </a:r>
        </a:p>
        <a:p>
          <a:pPr lvl="0" algn="ctr" defTabSz="400050">
            <a:lnSpc>
              <a:spcPct val="90000"/>
            </a:lnSpc>
            <a:spcBef>
              <a:spcPct val="0"/>
            </a:spcBef>
            <a:spcAft>
              <a:spcPct val="35000"/>
            </a:spcAft>
          </a:pPr>
          <a:r>
            <a:rPr lang="en-US" sz="900" kern="1200" dirty="0" smtClean="0"/>
            <a:t>Systems</a:t>
          </a:r>
          <a:endParaRPr lang="en-US" sz="800" kern="1200" dirty="0"/>
        </a:p>
      </dsp:txBody>
      <dsp:txXfrm>
        <a:off x="2712159" y="289505"/>
        <a:ext cx="1097388" cy="1097388"/>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4A9F89-E707-407C-B215-299D4749D398}" type="datetimeFigureOut">
              <a:rPr lang="en-IN" smtClean="0"/>
              <a:t>08-11-2023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0643EE-C36B-40AB-839E-7C9B4EF56362}" type="slidenum">
              <a:rPr lang="en-IN" smtClean="0"/>
              <a:t>‹#›</a:t>
            </a:fld>
            <a:endParaRPr lang="en-IN"/>
          </a:p>
        </p:txBody>
      </p:sp>
    </p:spTree>
    <p:extLst>
      <p:ext uri="{BB962C8B-B14F-4D97-AF65-F5344CB8AC3E}">
        <p14:creationId xmlns:p14="http://schemas.microsoft.com/office/powerpoint/2010/main" val="263274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E0643EE-C36B-40AB-839E-7C9B4EF56362}" type="slidenum">
              <a:rPr lang="en-IN" smtClean="0"/>
              <a:t>12</a:t>
            </a:fld>
            <a:endParaRPr lang="en-IN"/>
          </a:p>
        </p:txBody>
      </p:sp>
    </p:spTree>
    <p:extLst>
      <p:ext uri="{BB962C8B-B14F-4D97-AF65-F5344CB8AC3E}">
        <p14:creationId xmlns:p14="http://schemas.microsoft.com/office/powerpoint/2010/main" val="3049237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089A43-441D-4EB4-8F53-A1983EFDBE05}"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F6D9747-B290-4EEC-9380-70AB2C737F4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89A43-441D-4EB4-8F53-A1983EFDBE05}"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89A43-441D-4EB4-8F53-A1983EFDBE05}"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089A43-441D-4EB4-8F53-A1983EFDBE05}"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E089A43-441D-4EB4-8F53-A1983EFDBE05}" type="datetimeFigureOut">
              <a:rPr lang="en-US" smtClean="0"/>
              <a:t>11/8/2023</a:t>
            </a:fld>
            <a:endParaRPr lang="en-US" dirty="0"/>
          </a:p>
        </p:txBody>
      </p:sp>
      <p:sp>
        <p:nvSpPr>
          <p:cNvPr id="8" name="Slide Number Placeholder 7"/>
          <p:cNvSpPr>
            <a:spLocks noGrp="1"/>
          </p:cNvSpPr>
          <p:nvPr>
            <p:ph type="sldNum" sz="quarter" idx="11"/>
          </p:nvPr>
        </p:nvSpPr>
        <p:spPr/>
        <p:txBody>
          <a:bodyPr/>
          <a:lstStyle/>
          <a:p>
            <a:fld id="{7F6D9747-B290-4EEC-9380-70AB2C737F46}"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089A43-441D-4EB4-8F53-A1983EFDBE05}"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089A43-441D-4EB4-8F53-A1983EFDBE05}" type="datetimeFigureOut">
              <a:rPr lang="en-US" smtClean="0"/>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089A43-441D-4EB4-8F53-A1983EFDBE05}" type="datetimeFigureOut">
              <a:rPr lang="en-US" smtClean="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89A43-441D-4EB4-8F53-A1983EFDBE05}" type="datetimeFigureOut">
              <a:rPr lang="en-US" smtClean="0"/>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89A43-441D-4EB4-8F53-A1983EFDBE05}"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6D9747-B290-4EEC-9380-70AB2C737F46}"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89A43-441D-4EB4-8F53-A1983EFDBE05}"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F6D9747-B290-4EEC-9380-70AB2C737F46}" type="slidenum">
              <a:rPr lang="en-US" smtClean="0"/>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E089A43-441D-4EB4-8F53-A1983EFDBE05}" type="datetimeFigureOut">
              <a:rPr lang="en-US" smtClean="0"/>
              <a:t>11/8/2023</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7F6D9747-B290-4EEC-9380-70AB2C737F46}" type="slidenum">
              <a:rPr lang="en-US" smtClean="0"/>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Integrated_circuit" TargetMode="External"/><Relationship Id="rId7" Type="http://schemas.openxmlformats.org/officeDocument/2006/relationships/hyperlink" Target="https://en.wikipedia.org/wiki/Instruction_set" TargetMode="External"/><Relationship Id="rId2" Type="http://schemas.openxmlformats.org/officeDocument/2006/relationships/hyperlink" Target="https://en.wikipedia.org/wiki/Microprocessor" TargetMode="External"/><Relationship Id="rId1" Type="http://schemas.openxmlformats.org/officeDocument/2006/relationships/slideLayout" Target="../slideLayouts/slideLayout2.xml"/><Relationship Id="rId6" Type="http://schemas.openxmlformats.org/officeDocument/2006/relationships/hyperlink" Target="https://en.wikipedia.org/wiki/Quad" TargetMode="External"/><Relationship Id="rId5" Type="http://schemas.openxmlformats.org/officeDocument/2006/relationships/hyperlink" Target="https://en.wikipedia.org/wiki/Dual" TargetMode="External"/><Relationship Id="rId4" Type="http://schemas.openxmlformats.org/officeDocument/2006/relationships/hyperlink" Target="https://en.wikipedia.org/wiki/Central_processing_un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10600" cy="4572000"/>
          </a:xfrm>
        </p:spPr>
        <p:txBody>
          <a:bodyPr>
            <a:normAutofit fontScale="90000"/>
          </a:bodyPr>
          <a:lstStyle/>
          <a:p>
            <a:pPr algn="ct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b="1" dirty="0" smtClean="0">
                <a:latin typeface="Times New Roman" pitchFamily="18" charset="0"/>
                <a:cs typeface="Times New Roman" pitchFamily="18" charset="0"/>
              </a:rPr>
              <a:t>UNIT-3</a:t>
            </a:r>
            <a:r>
              <a:rPr lang="en-US" b="1" dirty="0" smtClean="0">
                <a:solidFill>
                  <a:schemeClr val="tx1"/>
                </a:solidFill>
                <a:latin typeface="Times New Roman" pitchFamily="18" charset="0"/>
                <a:cs typeface="Times New Roman" pitchFamily="18" charset="0"/>
              </a:rPr>
              <a:t/>
            </a:r>
            <a:br>
              <a:rPr lang="en-US" b="1" dirty="0" smtClean="0">
                <a:solidFill>
                  <a:schemeClr val="tx1"/>
                </a:solidFill>
                <a:latin typeface="Times New Roman" pitchFamily="18" charset="0"/>
                <a:cs typeface="Times New Roman" pitchFamily="18" charset="0"/>
              </a:rPr>
            </a:br>
            <a:r>
              <a:rPr lang="en-IN" dirty="0"/>
              <a:t>Multiprocessor and Multicore </a:t>
            </a:r>
            <a:r>
              <a:rPr lang="en-IN" dirty="0" smtClean="0"/>
              <a:t>Operating Systems</a:t>
            </a:r>
            <a:r>
              <a:rPr lang="en-US" b="1" dirty="0" smtClean="0">
                <a:solidFill>
                  <a:schemeClr val="tx1"/>
                </a:solidFill>
                <a:latin typeface="Times New Roman" pitchFamily="18" charset="0"/>
                <a:cs typeface="Times New Roman" pitchFamily="18" charset="0"/>
              </a:rPr>
              <a:t/>
            </a:r>
            <a:br>
              <a:rPr lang="en-US" b="1"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endParaRPr lang="en-US" dirty="0"/>
          </a:p>
        </p:txBody>
      </p:sp>
      <p:graphicFrame>
        <p:nvGraphicFramePr>
          <p:cNvPr id="4" name="Diagram 3"/>
          <p:cNvGraphicFramePr/>
          <p:nvPr>
            <p:extLst>
              <p:ext uri="{D42A27DB-BD31-4B8C-83A1-F6EECF244321}">
                <p14:modId xmlns:p14="http://schemas.microsoft.com/office/powerpoint/2010/main" val="2445186403"/>
              </p:ext>
            </p:extLst>
          </p:nvPr>
        </p:nvGraphicFramePr>
        <p:xfrm>
          <a:off x="304800" y="76200"/>
          <a:ext cx="4038600" cy="167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2569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01000" cy="609282"/>
          </a:xfrm>
        </p:spPr>
        <p:txBody>
          <a:bodyPr>
            <a:normAutofit/>
          </a:bodyPr>
          <a:lstStyle/>
          <a:p>
            <a:r>
              <a:rPr lang="en-US" sz="2800" dirty="0"/>
              <a:t>Basic Multicore </a:t>
            </a:r>
            <a:r>
              <a:rPr lang="en-US" sz="2800" dirty="0" smtClean="0"/>
              <a:t>Concepts</a:t>
            </a:r>
            <a:endParaRPr lang="en-IN" sz="2800" dirty="0"/>
          </a:p>
        </p:txBody>
      </p:sp>
      <p:graphicFrame>
        <p:nvGraphicFramePr>
          <p:cNvPr id="4" name="Table 3"/>
          <p:cNvGraphicFramePr>
            <a:graphicFrameLocks noGrp="1"/>
          </p:cNvGraphicFramePr>
          <p:nvPr>
            <p:extLst>
              <p:ext uri="{D42A27DB-BD31-4B8C-83A1-F6EECF244321}">
                <p14:modId xmlns:p14="http://schemas.microsoft.com/office/powerpoint/2010/main" val="3712150814"/>
              </p:ext>
            </p:extLst>
          </p:nvPr>
        </p:nvGraphicFramePr>
        <p:xfrm>
          <a:off x="76200" y="609601"/>
          <a:ext cx="8839200" cy="6248399"/>
        </p:xfrm>
        <a:graphic>
          <a:graphicData uri="http://schemas.openxmlformats.org/drawingml/2006/table">
            <a:tbl>
              <a:tblPr>
                <a:tableStyleId>{3C2FFA5D-87B4-456A-9821-1D502468CF0F}</a:tableStyleId>
              </a:tblPr>
              <a:tblGrid>
                <a:gridCol w="1473200"/>
                <a:gridCol w="3411621"/>
                <a:gridCol w="3954379"/>
              </a:tblGrid>
              <a:tr h="583302">
                <a:tc>
                  <a:txBody>
                    <a:bodyPr/>
                    <a:lstStyle/>
                    <a:p>
                      <a:pPr algn="ctr" fontAlgn="t"/>
                      <a:r>
                        <a:rPr kumimoji="0" lang="en-IN" sz="2800" i="0" u="none" strike="noStrike" kern="1200" cap="none" normalizeH="0" baseline="0" dirty="0">
                          <a:ln>
                            <a:noFill/>
                          </a:ln>
                          <a:solidFill>
                            <a:schemeClr val="tx1"/>
                          </a:solidFill>
                          <a:effectLst/>
                          <a:latin typeface="Times New Roman" pitchFamily="18" charset="0"/>
                          <a:ea typeface="+mn-ea"/>
                          <a:cs typeface="Times New Roman" pitchFamily="18" charset="0"/>
                        </a:rPr>
                        <a:t>Features</a:t>
                      </a:r>
                    </a:p>
                  </a:txBody>
                  <a:tcPr marL="53336" marR="53336" marT="53336" marB="53336"/>
                </a:tc>
                <a:tc>
                  <a:txBody>
                    <a:bodyPr/>
                    <a:lstStyle/>
                    <a:p>
                      <a:pPr algn="ctr" fontAlgn="t"/>
                      <a:r>
                        <a:rPr kumimoji="0" lang="en-IN" sz="2800" i="0" u="none" strike="noStrike" kern="1200" cap="none" normalizeH="0" baseline="0" dirty="0">
                          <a:ln>
                            <a:noFill/>
                          </a:ln>
                          <a:solidFill>
                            <a:schemeClr val="tx1"/>
                          </a:solidFill>
                          <a:effectLst/>
                          <a:latin typeface="Times New Roman" pitchFamily="18" charset="0"/>
                          <a:ea typeface="+mn-ea"/>
                          <a:cs typeface="Times New Roman" pitchFamily="18" charset="0"/>
                        </a:rPr>
                        <a:t>Multiprocessors</a:t>
                      </a:r>
                    </a:p>
                  </a:txBody>
                  <a:tcPr marL="53336" marR="53336" marT="53336" marB="53336"/>
                </a:tc>
                <a:tc>
                  <a:txBody>
                    <a:bodyPr/>
                    <a:lstStyle/>
                    <a:p>
                      <a:pPr algn="ctr" fontAlgn="t"/>
                      <a:r>
                        <a:rPr kumimoji="0" lang="en-IN" sz="2800" i="0" u="none" strike="noStrike" kern="1200" cap="none" normalizeH="0" baseline="0" dirty="0">
                          <a:ln>
                            <a:noFill/>
                          </a:ln>
                          <a:solidFill>
                            <a:schemeClr val="tx1"/>
                          </a:solidFill>
                          <a:effectLst/>
                          <a:latin typeface="Times New Roman" pitchFamily="18" charset="0"/>
                          <a:ea typeface="+mn-ea"/>
                          <a:cs typeface="Times New Roman" pitchFamily="18" charset="0"/>
                        </a:rPr>
                        <a:t>Multicore</a:t>
                      </a:r>
                    </a:p>
                  </a:txBody>
                  <a:tcPr marL="53336" marR="53336" marT="53336" marB="53336"/>
                </a:tc>
              </a:tr>
              <a:tr h="1480124">
                <a:tc>
                  <a:txBody>
                    <a:bodyPr/>
                    <a:lstStyle/>
                    <a:p>
                      <a:pPr algn="just" fontAlgn="t"/>
                      <a:r>
                        <a:rPr lang="en-IN" sz="1600" b="1" dirty="0">
                          <a:effectLst/>
                        </a:rPr>
                        <a:t>Definition</a:t>
                      </a:r>
                      <a:endParaRPr lang="en-IN" sz="1600" b="1" dirty="0">
                        <a:solidFill>
                          <a:srgbClr val="333333"/>
                        </a:solidFill>
                        <a:effectLst/>
                        <a:latin typeface="inter-regular"/>
                      </a:endParaRPr>
                    </a:p>
                  </a:txBody>
                  <a:tcPr marL="35557" marR="35557" marT="35557" marB="35557"/>
                </a:tc>
                <a:tc>
                  <a:txBody>
                    <a:bodyPr/>
                    <a:lstStyle/>
                    <a:p>
                      <a:pPr algn="just" fontAlgn="t"/>
                      <a:r>
                        <a:rPr lang="en-US" sz="1600" dirty="0">
                          <a:effectLst/>
                        </a:rPr>
                        <a:t>It is a system with multiple CPUs that allows processing programs simultaneously.</a:t>
                      </a:r>
                      <a:endParaRPr lang="en-US" sz="1600" dirty="0">
                        <a:solidFill>
                          <a:srgbClr val="333333"/>
                        </a:solidFill>
                        <a:effectLst/>
                        <a:latin typeface="inter-regular"/>
                      </a:endParaRPr>
                    </a:p>
                  </a:txBody>
                  <a:tcPr marL="35557" marR="35557" marT="35557" marB="35557"/>
                </a:tc>
                <a:tc>
                  <a:txBody>
                    <a:bodyPr/>
                    <a:lstStyle/>
                    <a:p>
                      <a:pPr algn="just" fontAlgn="t"/>
                      <a:r>
                        <a:rPr lang="en-US" sz="1600">
                          <a:effectLst/>
                        </a:rPr>
                        <a:t>A multicore processor is a single processor that contains multiple independent processing units known as cores that may read and execute program instructions.</a:t>
                      </a:r>
                      <a:endParaRPr lang="en-US" sz="1600">
                        <a:solidFill>
                          <a:srgbClr val="333333"/>
                        </a:solidFill>
                        <a:effectLst/>
                        <a:latin typeface="inter-regular"/>
                      </a:endParaRPr>
                    </a:p>
                  </a:txBody>
                  <a:tcPr marL="35557" marR="35557" marT="35557" marB="35557"/>
                </a:tc>
              </a:tr>
              <a:tr h="920704">
                <a:tc>
                  <a:txBody>
                    <a:bodyPr/>
                    <a:lstStyle/>
                    <a:p>
                      <a:pPr algn="just" fontAlgn="t"/>
                      <a:r>
                        <a:rPr lang="en-IN" sz="1600" b="1" dirty="0">
                          <a:effectLst/>
                        </a:rPr>
                        <a:t>Execution</a:t>
                      </a:r>
                      <a:endParaRPr lang="en-IN" sz="1600" b="1" dirty="0">
                        <a:solidFill>
                          <a:srgbClr val="333333"/>
                        </a:solidFill>
                        <a:effectLst/>
                        <a:latin typeface="inter-regular"/>
                      </a:endParaRPr>
                    </a:p>
                  </a:txBody>
                  <a:tcPr marL="35557" marR="35557" marT="35557" marB="35557"/>
                </a:tc>
                <a:tc>
                  <a:txBody>
                    <a:bodyPr/>
                    <a:lstStyle/>
                    <a:p>
                      <a:pPr algn="just" fontAlgn="t"/>
                      <a:r>
                        <a:rPr lang="en-US" sz="1600" dirty="0">
                          <a:effectLst/>
                        </a:rPr>
                        <a:t>Multiprocessors run multiple programs faster than a multicore system.</a:t>
                      </a:r>
                      <a:endParaRPr lang="en-US" sz="1600" dirty="0">
                        <a:solidFill>
                          <a:srgbClr val="333333"/>
                        </a:solidFill>
                        <a:effectLst/>
                        <a:latin typeface="inter-regular"/>
                      </a:endParaRPr>
                    </a:p>
                  </a:txBody>
                  <a:tcPr marL="35557" marR="35557" marT="35557" marB="35557"/>
                </a:tc>
                <a:tc>
                  <a:txBody>
                    <a:bodyPr/>
                    <a:lstStyle/>
                    <a:p>
                      <a:pPr algn="just" fontAlgn="t"/>
                      <a:r>
                        <a:rPr lang="en-IN" sz="1600" dirty="0">
                          <a:effectLst/>
                        </a:rPr>
                        <a:t>The multicore executes a single program faster.</a:t>
                      </a:r>
                      <a:endParaRPr lang="en-IN" sz="1600" dirty="0">
                        <a:solidFill>
                          <a:srgbClr val="333333"/>
                        </a:solidFill>
                        <a:effectLst/>
                        <a:latin typeface="inter-regular"/>
                      </a:endParaRPr>
                    </a:p>
                  </a:txBody>
                  <a:tcPr marL="35557" marR="35557" marT="35557" marB="35557"/>
                </a:tc>
              </a:tr>
              <a:tr h="1196948">
                <a:tc>
                  <a:txBody>
                    <a:bodyPr/>
                    <a:lstStyle/>
                    <a:p>
                      <a:pPr algn="just" fontAlgn="t"/>
                      <a:r>
                        <a:rPr lang="en-IN" sz="1600" b="1" dirty="0">
                          <a:effectLst/>
                        </a:rPr>
                        <a:t>Reliability</a:t>
                      </a:r>
                      <a:endParaRPr lang="en-IN" sz="1600" b="1" dirty="0">
                        <a:solidFill>
                          <a:srgbClr val="333333"/>
                        </a:solidFill>
                        <a:effectLst/>
                        <a:latin typeface="inter-regular"/>
                      </a:endParaRPr>
                    </a:p>
                  </a:txBody>
                  <a:tcPr marL="35557" marR="35557" marT="35557" marB="35557"/>
                </a:tc>
                <a:tc>
                  <a:txBody>
                    <a:bodyPr/>
                    <a:lstStyle/>
                    <a:p>
                      <a:pPr algn="just" fontAlgn="t"/>
                      <a:r>
                        <a:rPr lang="en-US" sz="1600">
                          <a:effectLst/>
                        </a:rPr>
                        <a:t>It is more reliable than the multicore system. If one of any processors fails in the system, the other processors will not be affected.</a:t>
                      </a:r>
                      <a:endParaRPr lang="en-US" sz="1600">
                        <a:solidFill>
                          <a:srgbClr val="333333"/>
                        </a:solidFill>
                        <a:effectLst/>
                        <a:latin typeface="inter-regular"/>
                      </a:endParaRPr>
                    </a:p>
                  </a:txBody>
                  <a:tcPr marL="35557" marR="35557" marT="35557" marB="35557"/>
                </a:tc>
                <a:tc>
                  <a:txBody>
                    <a:bodyPr/>
                    <a:lstStyle/>
                    <a:p>
                      <a:pPr algn="just" fontAlgn="t"/>
                      <a:r>
                        <a:rPr lang="en-US" sz="1600" dirty="0">
                          <a:effectLst/>
                        </a:rPr>
                        <a:t>It is not much reliable than the multiprocessors.</a:t>
                      </a:r>
                      <a:endParaRPr lang="en-US" sz="1600" dirty="0">
                        <a:solidFill>
                          <a:srgbClr val="333333"/>
                        </a:solidFill>
                        <a:effectLst/>
                        <a:latin typeface="inter-regular"/>
                      </a:endParaRPr>
                    </a:p>
                  </a:txBody>
                  <a:tcPr marL="35557" marR="35557" marT="35557" marB="35557"/>
                </a:tc>
              </a:tr>
              <a:tr h="640995">
                <a:tc>
                  <a:txBody>
                    <a:bodyPr/>
                    <a:lstStyle/>
                    <a:p>
                      <a:pPr algn="just" fontAlgn="t"/>
                      <a:r>
                        <a:rPr lang="en-IN" sz="1600" b="1" dirty="0">
                          <a:effectLst/>
                        </a:rPr>
                        <a:t>Traffic</a:t>
                      </a:r>
                      <a:endParaRPr lang="en-IN" sz="1600" b="1" dirty="0">
                        <a:solidFill>
                          <a:srgbClr val="333333"/>
                        </a:solidFill>
                        <a:effectLst/>
                        <a:latin typeface="inter-regular"/>
                      </a:endParaRPr>
                    </a:p>
                  </a:txBody>
                  <a:tcPr marL="35557" marR="35557" marT="35557" marB="35557"/>
                </a:tc>
                <a:tc>
                  <a:txBody>
                    <a:bodyPr/>
                    <a:lstStyle/>
                    <a:p>
                      <a:pPr algn="just" fontAlgn="t"/>
                      <a:r>
                        <a:rPr lang="en-US" sz="1600">
                          <a:effectLst/>
                        </a:rPr>
                        <a:t>It has high traffic than the multicore system.</a:t>
                      </a:r>
                      <a:endParaRPr lang="en-US" sz="1600">
                        <a:solidFill>
                          <a:srgbClr val="333333"/>
                        </a:solidFill>
                        <a:effectLst/>
                        <a:latin typeface="inter-regular"/>
                      </a:endParaRPr>
                    </a:p>
                  </a:txBody>
                  <a:tcPr marL="35557" marR="35557" marT="35557" marB="35557"/>
                </a:tc>
                <a:tc>
                  <a:txBody>
                    <a:bodyPr/>
                    <a:lstStyle/>
                    <a:p>
                      <a:pPr algn="just" fontAlgn="t"/>
                      <a:r>
                        <a:rPr lang="en-US" sz="1600" dirty="0">
                          <a:effectLst/>
                        </a:rPr>
                        <a:t>It has less traffic than the multiprocessors.</a:t>
                      </a:r>
                      <a:endParaRPr lang="en-US" sz="1600" dirty="0">
                        <a:solidFill>
                          <a:srgbClr val="333333"/>
                        </a:solidFill>
                        <a:effectLst/>
                        <a:latin typeface="inter-regular"/>
                      </a:endParaRPr>
                    </a:p>
                  </a:txBody>
                  <a:tcPr marL="35557" marR="35557" marT="35557" marB="35557"/>
                </a:tc>
              </a:tr>
              <a:tr h="897403">
                <a:tc>
                  <a:txBody>
                    <a:bodyPr/>
                    <a:lstStyle/>
                    <a:p>
                      <a:pPr algn="just" fontAlgn="t"/>
                      <a:r>
                        <a:rPr lang="en-IN" sz="1600" b="1" dirty="0">
                          <a:effectLst/>
                        </a:rPr>
                        <a:t>Cost</a:t>
                      </a:r>
                      <a:endParaRPr lang="en-IN" sz="1600" b="1" dirty="0">
                        <a:solidFill>
                          <a:srgbClr val="333333"/>
                        </a:solidFill>
                        <a:effectLst/>
                        <a:latin typeface="inter-regular"/>
                      </a:endParaRPr>
                    </a:p>
                  </a:txBody>
                  <a:tcPr marL="35557" marR="35557" marT="35557" marB="35557"/>
                </a:tc>
                <a:tc>
                  <a:txBody>
                    <a:bodyPr/>
                    <a:lstStyle/>
                    <a:p>
                      <a:pPr algn="just" fontAlgn="t"/>
                      <a:r>
                        <a:rPr lang="en-US" sz="1600">
                          <a:effectLst/>
                        </a:rPr>
                        <a:t>It is more expensive as compared to a multicore system.</a:t>
                      </a:r>
                      <a:endParaRPr lang="en-US" sz="1600">
                        <a:solidFill>
                          <a:srgbClr val="333333"/>
                        </a:solidFill>
                        <a:effectLst/>
                        <a:latin typeface="inter-regular"/>
                      </a:endParaRPr>
                    </a:p>
                  </a:txBody>
                  <a:tcPr marL="35557" marR="35557" marT="35557" marB="35557"/>
                </a:tc>
                <a:tc>
                  <a:txBody>
                    <a:bodyPr/>
                    <a:lstStyle/>
                    <a:p>
                      <a:pPr algn="just" fontAlgn="t"/>
                      <a:r>
                        <a:rPr lang="en-US" sz="1600" dirty="0">
                          <a:effectLst/>
                        </a:rPr>
                        <a:t>These are cheaper than the multiprocessors system.</a:t>
                      </a:r>
                      <a:endParaRPr lang="en-US" sz="1600" dirty="0">
                        <a:solidFill>
                          <a:srgbClr val="333333"/>
                        </a:solidFill>
                        <a:effectLst/>
                        <a:latin typeface="inter-regular"/>
                      </a:endParaRPr>
                    </a:p>
                  </a:txBody>
                  <a:tcPr marL="35557" marR="35557" marT="35557" marB="35557"/>
                </a:tc>
              </a:tr>
              <a:tr h="528923">
                <a:tc>
                  <a:txBody>
                    <a:bodyPr/>
                    <a:lstStyle/>
                    <a:p>
                      <a:pPr algn="just" fontAlgn="t"/>
                      <a:r>
                        <a:rPr lang="en-IN" sz="1600" b="1" dirty="0">
                          <a:effectLst/>
                        </a:rPr>
                        <a:t>Configuration</a:t>
                      </a:r>
                      <a:endParaRPr lang="en-IN" sz="1600" b="1" dirty="0">
                        <a:solidFill>
                          <a:srgbClr val="333333"/>
                        </a:solidFill>
                        <a:effectLst/>
                        <a:latin typeface="inter-regular"/>
                      </a:endParaRPr>
                    </a:p>
                  </a:txBody>
                  <a:tcPr marL="35557" marR="35557" marT="35557" marB="35557"/>
                </a:tc>
                <a:tc>
                  <a:txBody>
                    <a:bodyPr/>
                    <a:lstStyle/>
                    <a:p>
                      <a:pPr algn="just" fontAlgn="t"/>
                      <a:r>
                        <a:rPr lang="en-IN" sz="1600">
                          <a:effectLst/>
                        </a:rPr>
                        <a:t>It requires complex configuration.</a:t>
                      </a:r>
                      <a:endParaRPr lang="en-IN" sz="1600">
                        <a:solidFill>
                          <a:srgbClr val="333333"/>
                        </a:solidFill>
                        <a:effectLst/>
                        <a:latin typeface="inter-regular"/>
                      </a:endParaRPr>
                    </a:p>
                  </a:txBody>
                  <a:tcPr marL="35557" marR="35557" marT="35557" marB="35557"/>
                </a:tc>
                <a:tc>
                  <a:txBody>
                    <a:bodyPr/>
                    <a:lstStyle/>
                    <a:p>
                      <a:pPr algn="just" fontAlgn="t"/>
                      <a:r>
                        <a:rPr lang="en-US" sz="1600" dirty="0">
                          <a:effectLst/>
                        </a:rPr>
                        <a:t>It doesn't need to be configured.</a:t>
                      </a:r>
                      <a:endParaRPr lang="en-US" sz="1600" dirty="0">
                        <a:solidFill>
                          <a:srgbClr val="333333"/>
                        </a:solidFill>
                        <a:effectLst/>
                        <a:latin typeface="inter-regular"/>
                      </a:endParaRPr>
                    </a:p>
                  </a:txBody>
                  <a:tcPr marL="35557" marR="35557" marT="35557" marB="35557"/>
                </a:tc>
              </a:tr>
            </a:tbl>
          </a:graphicData>
        </a:graphic>
      </p:graphicFrame>
    </p:spTree>
    <p:extLst>
      <p:ext uri="{BB962C8B-B14F-4D97-AF65-F5344CB8AC3E}">
        <p14:creationId xmlns:p14="http://schemas.microsoft.com/office/powerpoint/2010/main" val="696375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01000" cy="990282"/>
          </a:xfrm>
        </p:spPr>
        <p:txBody>
          <a:bodyPr>
            <a:normAutofit/>
          </a:bodyPr>
          <a:lstStyle/>
          <a:p>
            <a:r>
              <a:rPr lang="en-US" sz="2800" dirty="0"/>
              <a:t>Basic Multicore Concepts: Memory </a:t>
            </a:r>
            <a:r>
              <a:rPr lang="en-US" sz="2800" dirty="0" smtClean="0"/>
              <a:t>Sharing </a:t>
            </a:r>
            <a:r>
              <a:rPr lang="en-IN" sz="2800" dirty="0" smtClean="0"/>
              <a:t>Styles</a:t>
            </a:r>
            <a:endParaRPr lang="en-IN" sz="2800" dirty="0"/>
          </a:p>
        </p:txBody>
      </p:sp>
      <p:sp>
        <p:nvSpPr>
          <p:cNvPr id="3" name="Content Placeholder 2"/>
          <p:cNvSpPr>
            <a:spLocks noGrp="1"/>
          </p:cNvSpPr>
          <p:nvPr>
            <p:ph idx="1"/>
          </p:nvPr>
        </p:nvSpPr>
        <p:spPr>
          <a:xfrm>
            <a:off x="457200" y="1752600"/>
            <a:ext cx="8229600" cy="4373563"/>
          </a:xfrm>
        </p:spPr>
        <p:txBody>
          <a:bodyPr/>
          <a:lstStyle/>
          <a:p>
            <a:pPr algn="just"/>
            <a:r>
              <a:rPr lang="en-US" b="0" dirty="0"/>
              <a:t>All </a:t>
            </a:r>
            <a:r>
              <a:rPr lang="en-US" dirty="0"/>
              <a:t>multi-core</a:t>
            </a:r>
            <a:r>
              <a:rPr lang="en-US" b="0" dirty="0"/>
              <a:t> microprocessors use an interconnection bus and </a:t>
            </a:r>
            <a:r>
              <a:rPr lang="en-US" dirty="0"/>
              <a:t>share</a:t>
            </a:r>
            <a:r>
              <a:rPr lang="en-US" b="0" dirty="0"/>
              <a:t> the </a:t>
            </a:r>
            <a:r>
              <a:rPr lang="en-US" dirty="0"/>
              <a:t>main memory</a:t>
            </a:r>
            <a:r>
              <a:rPr lang="en-US" b="0" dirty="0"/>
              <a:t>. </a:t>
            </a:r>
            <a:endParaRPr lang="en-US" b="0" dirty="0" smtClean="0"/>
          </a:p>
          <a:p>
            <a:pPr algn="just"/>
            <a:r>
              <a:rPr lang="en-US" b="0" dirty="0" smtClean="0"/>
              <a:t>The </a:t>
            </a:r>
            <a:r>
              <a:rPr lang="en-US" b="0" dirty="0"/>
              <a:t>programming model used is what is known as a </a:t>
            </a:r>
            <a:r>
              <a:rPr lang="en-US" dirty="0"/>
              <a:t>shared memory</a:t>
            </a:r>
            <a:r>
              <a:rPr lang="en-US" b="0" dirty="0"/>
              <a:t> programming in which a program to be executed is stored in the </a:t>
            </a:r>
            <a:r>
              <a:rPr lang="en-US" dirty="0"/>
              <a:t>memory shared</a:t>
            </a:r>
            <a:r>
              <a:rPr lang="en-US" b="0" dirty="0"/>
              <a:t> by all the cores</a:t>
            </a:r>
            <a:r>
              <a:rPr lang="en-US" b="0" dirty="0" smtClean="0"/>
              <a:t>.</a:t>
            </a:r>
          </a:p>
          <a:p>
            <a:pPr algn="just"/>
            <a:r>
              <a:rPr lang="en-US" dirty="0"/>
              <a:t>Multi-core microprocessor </a:t>
            </a:r>
            <a:r>
              <a:rPr lang="en-US" b="0" dirty="0"/>
              <a:t>is an interconnected set of independent processors called cores integrated on a single silicon chip. </a:t>
            </a:r>
            <a:endParaRPr lang="en-US" b="0" dirty="0" smtClean="0"/>
          </a:p>
          <a:p>
            <a:pPr algn="just"/>
            <a:r>
              <a:rPr lang="en-US" b="0" dirty="0" smtClean="0"/>
              <a:t>These </a:t>
            </a:r>
            <a:r>
              <a:rPr lang="en-US" b="0" dirty="0"/>
              <a:t>processing cores communicate and cooperate with one another to execute one or more programs faster than a single core processor.</a:t>
            </a:r>
            <a:endParaRPr lang="en-IN" b="0" dirty="0"/>
          </a:p>
        </p:txBody>
      </p:sp>
    </p:spTree>
    <p:extLst>
      <p:ext uri="{BB962C8B-B14F-4D97-AF65-F5344CB8AC3E}">
        <p14:creationId xmlns:p14="http://schemas.microsoft.com/office/powerpoint/2010/main" val="311851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570"/>
            <a:ext cx="8458200" cy="761682"/>
          </a:xfrm>
        </p:spPr>
        <p:txBody>
          <a:bodyPr>
            <a:normAutofit/>
          </a:bodyPr>
          <a:lstStyle/>
          <a:p>
            <a:r>
              <a:rPr lang="en-IN" sz="3200" dirty="0"/>
              <a:t>Uniform Memory Access (UMA)</a:t>
            </a:r>
          </a:p>
        </p:txBody>
      </p:sp>
      <p:sp>
        <p:nvSpPr>
          <p:cNvPr id="3" name="Content Placeholder 2"/>
          <p:cNvSpPr>
            <a:spLocks noGrp="1"/>
          </p:cNvSpPr>
          <p:nvPr>
            <p:ph idx="1"/>
          </p:nvPr>
        </p:nvSpPr>
        <p:spPr>
          <a:xfrm>
            <a:off x="457200" y="914400"/>
            <a:ext cx="8153400" cy="5211763"/>
          </a:xfrm>
        </p:spPr>
        <p:txBody>
          <a:bodyPr>
            <a:normAutofit/>
          </a:bodyPr>
          <a:lstStyle/>
          <a:p>
            <a:pPr algn="just">
              <a:lnSpc>
                <a:spcPct val="150000"/>
              </a:lnSpc>
            </a:pPr>
            <a:r>
              <a:rPr lang="en-US" b="0" dirty="0"/>
              <a:t>UMA Multiprocessor stands for </a:t>
            </a:r>
            <a:r>
              <a:rPr lang="en-US" dirty="0"/>
              <a:t>“Uniform Memory Access Multiprocessor”</a:t>
            </a:r>
            <a:r>
              <a:rPr lang="en-US" b="0" dirty="0"/>
              <a:t>. In which, it allows to access all memory at the uniform speed rate for all processors</a:t>
            </a:r>
            <a:r>
              <a:rPr lang="en-US" b="0" dirty="0" smtClean="0"/>
              <a:t>.</a:t>
            </a:r>
          </a:p>
          <a:p>
            <a:pPr algn="just">
              <a:lnSpc>
                <a:spcPct val="150000"/>
              </a:lnSpc>
            </a:pPr>
            <a:r>
              <a:rPr lang="en-US" b="0" dirty="0"/>
              <a:t>Uniform memory access (UMA) is a type of network architecture that enables all processors to equally use memory chips for storage and for processing. </a:t>
            </a:r>
            <a:endParaRPr lang="en-US" b="0" dirty="0" smtClean="0"/>
          </a:p>
          <a:p>
            <a:pPr algn="just">
              <a:lnSpc>
                <a:spcPct val="150000"/>
              </a:lnSpc>
            </a:pPr>
            <a:r>
              <a:rPr lang="en-US" b="0" dirty="0" smtClean="0"/>
              <a:t>While </a:t>
            </a:r>
            <a:r>
              <a:rPr lang="en-US" b="0" dirty="0"/>
              <a:t>there typically are many processors in a network, each processor is granted the same access as every other processor in the system.</a:t>
            </a:r>
            <a:endParaRPr lang="en-US" b="0" dirty="0" smtClean="0"/>
          </a:p>
        </p:txBody>
      </p:sp>
    </p:spTree>
    <p:extLst>
      <p:ext uri="{BB962C8B-B14F-4D97-AF65-F5344CB8AC3E}">
        <p14:creationId xmlns:p14="http://schemas.microsoft.com/office/powerpoint/2010/main" val="1447379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153400" cy="1371600"/>
          </a:xfrm>
        </p:spPr>
        <p:txBody>
          <a:bodyPr>
            <a:normAutofit fontScale="90000"/>
          </a:bodyPr>
          <a:lstStyle/>
          <a:p>
            <a:r>
              <a:rPr lang="en-IN" dirty="0"/>
              <a:t>Non-Uniform Memory Access</a:t>
            </a:r>
            <a:br>
              <a:rPr lang="en-IN" dirty="0"/>
            </a:br>
            <a:r>
              <a:rPr lang="en-IN" dirty="0"/>
              <a:t>(NUMA)</a:t>
            </a:r>
          </a:p>
        </p:txBody>
      </p:sp>
      <p:sp>
        <p:nvSpPr>
          <p:cNvPr id="3" name="Content Placeholder 2"/>
          <p:cNvSpPr>
            <a:spLocks noGrp="1"/>
          </p:cNvSpPr>
          <p:nvPr>
            <p:ph idx="1"/>
          </p:nvPr>
        </p:nvSpPr>
        <p:spPr>
          <a:xfrm>
            <a:off x="457200" y="1524318"/>
            <a:ext cx="8153400" cy="5181282"/>
          </a:xfrm>
        </p:spPr>
        <p:txBody>
          <a:bodyPr>
            <a:normAutofit/>
          </a:bodyPr>
          <a:lstStyle/>
          <a:p>
            <a:pPr algn="just"/>
            <a:r>
              <a:rPr lang="en-US" dirty="0" smtClean="0"/>
              <a:t>Non</a:t>
            </a:r>
            <a:r>
              <a:rPr lang="en-US" b="0" dirty="0" smtClean="0"/>
              <a:t>-</a:t>
            </a:r>
            <a:r>
              <a:rPr lang="en-US" dirty="0" smtClean="0"/>
              <a:t>Uniform </a:t>
            </a:r>
            <a:r>
              <a:rPr lang="en-US" dirty="0"/>
              <a:t>Memory Access</a:t>
            </a:r>
            <a:r>
              <a:rPr lang="en-US" b="0" dirty="0"/>
              <a:t> (</a:t>
            </a:r>
            <a:r>
              <a:rPr lang="en-US" dirty="0"/>
              <a:t>NUMA</a:t>
            </a:r>
            <a:r>
              <a:rPr lang="en-US" b="0" dirty="0"/>
              <a:t>) is a computer </a:t>
            </a:r>
            <a:r>
              <a:rPr lang="en-US" dirty="0"/>
              <a:t>memory</a:t>
            </a:r>
            <a:r>
              <a:rPr lang="en-US" b="0" dirty="0"/>
              <a:t> design used in multiprocessing, where the </a:t>
            </a:r>
            <a:r>
              <a:rPr lang="en-US" dirty="0"/>
              <a:t>memory access</a:t>
            </a:r>
            <a:r>
              <a:rPr lang="en-US" b="0" dirty="0"/>
              <a:t> time depends on the </a:t>
            </a:r>
            <a:r>
              <a:rPr lang="en-US" dirty="0"/>
              <a:t>memory</a:t>
            </a:r>
            <a:r>
              <a:rPr lang="en-US" b="0" dirty="0"/>
              <a:t> location relative to the processor</a:t>
            </a:r>
            <a:r>
              <a:rPr lang="en-US" b="0" dirty="0" smtClean="0"/>
              <a:t>.</a:t>
            </a:r>
          </a:p>
          <a:p>
            <a:pPr algn="just"/>
            <a:r>
              <a:rPr lang="en-US" b="0" dirty="0"/>
              <a:t>In NUMA, where different memory controller is used. </a:t>
            </a:r>
          </a:p>
          <a:p>
            <a:pPr algn="just"/>
            <a:r>
              <a:rPr lang="en-US" b="0" dirty="0"/>
              <a:t>Non-uniform Memory Access is faster than uniform Memory Access.</a:t>
            </a:r>
          </a:p>
          <a:p>
            <a:pPr algn="just"/>
            <a:r>
              <a:rPr lang="en-US" b="0" dirty="0"/>
              <a:t> Non-uniform Memory Access is applicable for real-time applications and time-critical applications</a:t>
            </a:r>
            <a:r>
              <a:rPr lang="en-US" b="0" dirty="0" smtClean="0"/>
              <a:t>.</a:t>
            </a:r>
          </a:p>
          <a:p>
            <a:pPr algn="just"/>
            <a:r>
              <a:rPr lang="en-US" dirty="0"/>
              <a:t>Non</a:t>
            </a:r>
            <a:r>
              <a:rPr lang="en-US" b="0" dirty="0"/>
              <a:t>-</a:t>
            </a:r>
            <a:r>
              <a:rPr lang="en-US" dirty="0"/>
              <a:t>uniform memory access</a:t>
            </a:r>
            <a:r>
              <a:rPr lang="en-US" b="0" dirty="0"/>
              <a:t> (</a:t>
            </a:r>
            <a:r>
              <a:rPr lang="en-US" dirty="0"/>
              <a:t>NUMA</a:t>
            </a:r>
            <a:r>
              <a:rPr lang="en-US" b="0" dirty="0"/>
              <a:t>) is a kind of </a:t>
            </a:r>
            <a:r>
              <a:rPr lang="en-US" dirty="0"/>
              <a:t>memory</a:t>
            </a:r>
            <a:r>
              <a:rPr lang="en-US" b="0" dirty="0"/>
              <a:t> architecture that allows a processor faster </a:t>
            </a:r>
            <a:r>
              <a:rPr lang="en-US" dirty="0"/>
              <a:t>access</a:t>
            </a:r>
            <a:r>
              <a:rPr lang="en-US" b="0" dirty="0"/>
              <a:t> to contents of </a:t>
            </a:r>
            <a:r>
              <a:rPr lang="en-US" dirty="0"/>
              <a:t>memory</a:t>
            </a:r>
            <a:r>
              <a:rPr lang="en-US" b="0" dirty="0"/>
              <a:t> than other traditional techniques. In other words, in a </a:t>
            </a:r>
            <a:r>
              <a:rPr lang="en-US" dirty="0"/>
              <a:t>NUMA</a:t>
            </a:r>
            <a:r>
              <a:rPr lang="en-US" b="0" dirty="0"/>
              <a:t> architecture, a processor can </a:t>
            </a:r>
            <a:r>
              <a:rPr lang="en-US" dirty="0"/>
              <a:t>access</a:t>
            </a:r>
            <a:r>
              <a:rPr lang="en-US" b="0" dirty="0"/>
              <a:t> local </a:t>
            </a:r>
            <a:r>
              <a:rPr lang="en-US" dirty="0"/>
              <a:t>memory</a:t>
            </a:r>
            <a:r>
              <a:rPr lang="en-US" b="0" dirty="0"/>
              <a:t> much faster than </a:t>
            </a:r>
            <a:r>
              <a:rPr lang="en-US" dirty="0"/>
              <a:t>non</a:t>
            </a:r>
            <a:r>
              <a:rPr lang="en-US" b="0" dirty="0"/>
              <a:t>-local </a:t>
            </a:r>
            <a:r>
              <a:rPr lang="en-US" dirty="0"/>
              <a:t>memory</a:t>
            </a:r>
            <a:r>
              <a:rPr lang="en-US" b="0" dirty="0"/>
              <a:t>.</a:t>
            </a:r>
          </a:p>
          <a:p>
            <a:pPr algn="just"/>
            <a:endParaRPr lang="en-US" b="0" dirty="0" smtClean="0"/>
          </a:p>
          <a:p>
            <a:pPr algn="just"/>
            <a:endParaRPr lang="en-IN" dirty="0"/>
          </a:p>
        </p:txBody>
      </p:sp>
    </p:spTree>
    <p:extLst>
      <p:ext uri="{BB962C8B-B14F-4D97-AF65-F5344CB8AC3E}">
        <p14:creationId xmlns:p14="http://schemas.microsoft.com/office/powerpoint/2010/main" val="645566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153400" cy="1371600"/>
          </a:xfrm>
        </p:spPr>
        <p:txBody>
          <a:bodyPr>
            <a:normAutofit/>
          </a:bodyPr>
          <a:lstStyle/>
          <a:p>
            <a:r>
              <a:rPr lang="en-IN" dirty="0"/>
              <a:t>No Remote Memory Access</a:t>
            </a:r>
            <a:br>
              <a:rPr lang="en-IN" dirty="0"/>
            </a:br>
            <a:r>
              <a:rPr lang="en-IN" dirty="0"/>
              <a:t>(NORMA)</a:t>
            </a:r>
          </a:p>
        </p:txBody>
      </p:sp>
      <p:sp>
        <p:nvSpPr>
          <p:cNvPr id="3" name="Content Placeholder 2"/>
          <p:cNvSpPr>
            <a:spLocks noGrp="1"/>
          </p:cNvSpPr>
          <p:nvPr>
            <p:ph idx="1"/>
          </p:nvPr>
        </p:nvSpPr>
        <p:spPr>
          <a:xfrm>
            <a:off x="457200" y="1752600"/>
            <a:ext cx="8305800" cy="4373563"/>
          </a:xfrm>
        </p:spPr>
        <p:txBody>
          <a:bodyPr/>
          <a:lstStyle/>
          <a:p>
            <a:pPr algn="just"/>
            <a:r>
              <a:rPr lang="en-US" dirty="0"/>
              <a:t>No Remote Memory Access</a:t>
            </a:r>
            <a:r>
              <a:rPr lang="en-US" b="0" dirty="0"/>
              <a:t> (abbreviated as </a:t>
            </a:r>
            <a:r>
              <a:rPr lang="en-US" dirty="0" err="1"/>
              <a:t>NoRMA</a:t>
            </a:r>
            <a:r>
              <a:rPr lang="en-US" b="0" dirty="0"/>
              <a:t>) is a computer </a:t>
            </a:r>
            <a:r>
              <a:rPr lang="en-US" dirty="0"/>
              <a:t>memory</a:t>
            </a:r>
            <a:r>
              <a:rPr lang="en-US" b="0" dirty="0"/>
              <a:t> architecture for multiprocessor </a:t>
            </a:r>
            <a:r>
              <a:rPr lang="en-US" b="0" dirty="0" smtClean="0"/>
              <a:t>systems</a:t>
            </a:r>
          </a:p>
          <a:p>
            <a:pPr algn="just"/>
            <a:r>
              <a:rPr lang="en-US" b="0" dirty="0" smtClean="0"/>
              <a:t>In </a:t>
            </a:r>
            <a:r>
              <a:rPr lang="en-US" b="0" dirty="0"/>
              <a:t>a </a:t>
            </a:r>
            <a:r>
              <a:rPr lang="en-US" dirty="0" err="1"/>
              <a:t>NoRMA</a:t>
            </a:r>
            <a:r>
              <a:rPr lang="en-US" b="0" dirty="0"/>
              <a:t> architecture, the </a:t>
            </a:r>
            <a:r>
              <a:rPr lang="en-US" dirty="0"/>
              <a:t>address</a:t>
            </a:r>
            <a:r>
              <a:rPr lang="en-US" b="0" dirty="0"/>
              <a:t> space globally is not unique and the </a:t>
            </a:r>
            <a:r>
              <a:rPr lang="en-US" dirty="0"/>
              <a:t>memory</a:t>
            </a:r>
            <a:r>
              <a:rPr lang="en-US" b="0" dirty="0"/>
              <a:t> is not globally accessible by the processors</a:t>
            </a:r>
            <a:r>
              <a:rPr lang="en-US" b="0" dirty="0" smtClean="0"/>
              <a:t>.</a:t>
            </a:r>
          </a:p>
          <a:p>
            <a:pPr algn="just"/>
            <a:r>
              <a:rPr lang="en-US" b="0" dirty="0" smtClean="0"/>
              <a:t>Accesses </a:t>
            </a:r>
            <a:r>
              <a:rPr lang="en-US" b="0" dirty="0"/>
              <a:t>to remote memory modules are only indirectly possible by messages through the interconnection network to other processors, which in turn possibly deliver the desired data in a reply message. </a:t>
            </a:r>
            <a:endParaRPr lang="en-US" b="0" dirty="0" smtClean="0"/>
          </a:p>
          <a:p>
            <a:pPr algn="just"/>
            <a:r>
              <a:rPr lang="en-US" b="0" dirty="0" smtClean="0"/>
              <a:t>The </a:t>
            </a:r>
            <a:r>
              <a:rPr lang="en-US" b="0" dirty="0"/>
              <a:t>entire storage configuration is partitioned statically among the processors.</a:t>
            </a:r>
            <a:endParaRPr lang="en-IN" dirty="0"/>
          </a:p>
        </p:txBody>
      </p:sp>
    </p:spTree>
    <p:extLst>
      <p:ext uri="{BB962C8B-B14F-4D97-AF65-F5344CB8AC3E}">
        <p14:creationId xmlns:p14="http://schemas.microsoft.com/office/powerpoint/2010/main" val="241680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391400" cy="685482"/>
          </a:xfrm>
        </p:spPr>
        <p:txBody>
          <a:bodyPr/>
          <a:lstStyle/>
          <a:p>
            <a:r>
              <a:rPr lang="en-IN" dirty="0"/>
              <a:t>Cache Coherence</a:t>
            </a:r>
          </a:p>
        </p:txBody>
      </p:sp>
      <p:sp>
        <p:nvSpPr>
          <p:cNvPr id="3" name="Content Placeholder 2"/>
          <p:cNvSpPr>
            <a:spLocks noGrp="1"/>
          </p:cNvSpPr>
          <p:nvPr>
            <p:ph idx="1"/>
          </p:nvPr>
        </p:nvSpPr>
        <p:spPr>
          <a:xfrm>
            <a:off x="457200" y="1066800"/>
            <a:ext cx="8229600" cy="5638800"/>
          </a:xfrm>
        </p:spPr>
        <p:txBody>
          <a:bodyPr>
            <a:normAutofit/>
          </a:bodyPr>
          <a:lstStyle/>
          <a:p>
            <a:pPr algn="just"/>
            <a:r>
              <a:rPr lang="en-US" b="0" dirty="0"/>
              <a:t>In computer architecture, </a:t>
            </a:r>
            <a:r>
              <a:rPr lang="en-US" dirty="0"/>
              <a:t>cache coherence</a:t>
            </a:r>
            <a:r>
              <a:rPr lang="en-US" b="0" dirty="0"/>
              <a:t> is the uniformity of shared resource data that ends up stored in multiple local </a:t>
            </a:r>
            <a:r>
              <a:rPr lang="en-US" dirty="0"/>
              <a:t>caches</a:t>
            </a:r>
            <a:r>
              <a:rPr lang="en-US" b="0" dirty="0"/>
              <a:t>. When clients in a system maintain </a:t>
            </a:r>
            <a:r>
              <a:rPr lang="en-US" dirty="0"/>
              <a:t>caches</a:t>
            </a:r>
            <a:r>
              <a:rPr lang="en-US" b="0" dirty="0"/>
              <a:t> of a common memory resource, problems may arise with incoherent data, which is particularly the case with CPUs in a multiprocessing system</a:t>
            </a:r>
            <a:r>
              <a:rPr lang="en-US" b="0" dirty="0" smtClean="0"/>
              <a:t>.</a:t>
            </a:r>
          </a:p>
          <a:p>
            <a:pPr algn="just"/>
            <a:r>
              <a:rPr lang="en-US" dirty="0"/>
              <a:t>Cache coherence</a:t>
            </a:r>
            <a:r>
              <a:rPr lang="en-US" b="0" dirty="0"/>
              <a:t> refers to the problem of keeping the data in these </a:t>
            </a:r>
            <a:r>
              <a:rPr lang="en-US" dirty="0"/>
              <a:t>caches</a:t>
            </a:r>
            <a:r>
              <a:rPr lang="en-US" b="0" dirty="0"/>
              <a:t> consistent. </a:t>
            </a:r>
            <a:endParaRPr lang="en-US" b="0" dirty="0" smtClean="0"/>
          </a:p>
          <a:p>
            <a:pPr algn="just"/>
            <a:r>
              <a:rPr lang="en-US" b="0" dirty="0" smtClean="0"/>
              <a:t>The </a:t>
            </a:r>
            <a:r>
              <a:rPr lang="en-US" b="0" dirty="0"/>
              <a:t>main problem is dealing with writes by a processor. </a:t>
            </a:r>
            <a:endParaRPr lang="en-US" b="0" dirty="0" smtClean="0"/>
          </a:p>
          <a:p>
            <a:pPr algn="just"/>
            <a:r>
              <a:rPr lang="en-US" b="0" dirty="0" smtClean="0"/>
              <a:t>There</a:t>
            </a:r>
            <a:r>
              <a:rPr lang="en-US" b="0" dirty="0"/>
              <a:t> </a:t>
            </a:r>
            <a:r>
              <a:rPr lang="en-US" dirty="0"/>
              <a:t>are</a:t>
            </a:r>
            <a:r>
              <a:rPr lang="en-US" b="0" dirty="0"/>
              <a:t> two general strategies for dealing with writes to a </a:t>
            </a:r>
            <a:r>
              <a:rPr lang="en-US" dirty="0"/>
              <a:t>cache</a:t>
            </a:r>
            <a:r>
              <a:rPr lang="en-US" b="0" dirty="0"/>
              <a:t>: Write-through - all data written to the </a:t>
            </a:r>
            <a:r>
              <a:rPr lang="en-US" dirty="0"/>
              <a:t>cache</a:t>
            </a:r>
            <a:r>
              <a:rPr lang="en-US" b="0" dirty="0"/>
              <a:t> is also written to memory at the same </a:t>
            </a:r>
            <a:r>
              <a:rPr lang="en-US" b="0" dirty="0" smtClean="0"/>
              <a:t>time</a:t>
            </a:r>
          </a:p>
          <a:p>
            <a:pPr algn="just"/>
            <a:r>
              <a:rPr lang="en-US" b="0" dirty="0"/>
              <a:t>As multiple processors operate in parallel, and independently multiple </a:t>
            </a:r>
            <a:r>
              <a:rPr lang="en-US" dirty="0"/>
              <a:t>caches</a:t>
            </a:r>
            <a:r>
              <a:rPr lang="en-US" b="0" dirty="0"/>
              <a:t> may possess different copies of the same memory block, this creates </a:t>
            </a:r>
            <a:r>
              <a:rPr lang="en-US" dirty="0"/>
              <a:t>cache coherence</a:t>
            </a:r>
            <a:r>
              <a:rPr lang="en-US" b="0" dirty="0"/>
              <a:t> problem. </a:t>
            </a:r>
            <a:r>
              <a:rPr lang="en-US" dirty="0"/>
              <a:t>Cache coherence</a:t>
            </a:r>
            <a:r>
              <a:rPr lang="en-US" b="0" dirty="0"/>
              <a:t> schemes help to avoid this problem by maintaining a uniform state for each </a:t>
            </a:r>
            <a:r>
              <a:rPr lang="en-US" dirty="0"/>
              <a:t>cached</a:t>
            </a:r>
            <a:r>
              <a:rPr lang="en-US" b="0" dirty="0"/>
              <a:t> block of data.</a:t>
            </a:r>
            <a:endParaRPr lang="en-IN" dirty="0"/>
          </a:p>
        </p:txBody>
      </p:sp>
    </p:spTree>
    <p:extLst>
      <p:ext uri="{BB962C8B-B14F-4D97-AF65-F5344CB8AC3E}">
        <p14:creationId xmlns:p14="http://schemas.microsoft.com/office/powerpoint/2010/main" val="543209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990600"/>
          </a:xfrm>
        </p:spPr>
        <p:txBody>
          <a:bodyPr>
            <a:normAutofit/>
          </a:bodyPr>
          <a:lstStyle/>
          <a:p>
            <a:pPr algn="just"/>
            <a:r>
              <a:rPr lang="en-IN" sz="3200" dirty="0"/>
              <a:t>Inter-Process </a:t>
            </a:r>
            <a:r>
              <a:rPr lang="en-IN" sz="3200" dirty="0" smtClean="0"/>
              <a:t>Communication</a:t>
            </a:r>
            <a:endParaRPr lang="en-IN" sz="3200" dirty="0"/>
          </a:p>
        </p:txBody>
      </p:sp>
      <p:sp>
        <p:nvSpPr>
          <p:cNvPr id="3" name="Content Placeholder 2"/>
          <p:cNvSpPr>
            <a:spLocks noGrp="1"/>
          </p:cNvSpPr>
          <p:nvPr>
            <p:ph idx="1"/>
          </p:nvPr>
        </p:nvSpPr>
        <p:spPr>
          <a:xfrm>
            <a:off x="457200" y="1371600"/>
            <a:ext cx="8229600" cy="5181600"/>
          </a:xfrm>
        </p:spPr>
        <p:txBody>
          <a:bodyPr>
            <a:normAutofit/>
          </a:bodyPr>
          <a:lstStyle/>
          <a:p>
            <a:pPr algn="just"/>
            <a:r>
              <a:rPr lang="en-US" dirty="0"/>
              <a:t>Inter process communication</a:t>
            </a:r>
            <a:r>
              <a:rPr lang="en-US" b="0" dirty="0"/>
              <a:t> (IPC) is a mechanism which allows </a:t>
            </a:r>
            <a:r>
              <a:rPr lang="en-US" dirty="0"/>
              <a:t>processes</a:t>
            </a:r>
            <a:r>
              <a:rPr lang="en-US" b="0" dirty="0"/>
              <a:t> to </a:t>
            </a:r>
            <a:r>
              <a:rPr lang="en-US" dirty="0"/>
              <a:t>communicate</a:t>
            </a:r>
            <a:r>
              <a:rPr lang="en-US" b="0" dirty="0"/>
              <a:t> with each other and synchronize their actions. The </a:t>
            </a:r>
            <a:r>
              <a:rPr lang="en-US" dirty="0"/>
              <a:t>communication</a:t>
            </a:r>
            <a:r>
              <a:rPr lang="en-US" b="0" dirty="0"/>
              <a:t> between these </a:t>
            </a:r>
            <a:r>
              <a:rPr lang="en-US" dirty="0"/>
              <a:t>processes</a:t>
            </a:r>
            <a:r>
              <a:rPr lang="en-US" b="0" dirty="0"/>
              <a:t> can be seen as a method of co-operation between them. </a:t>
            </a:r>
            <a:endParaRPr lang="en-US" b="0" dirty="0" smtClean="0"/>
          </a:p>
          <a:p>
            <a:pPr algn="just"/>
            <a:r>
              <a:rPr lang="en-US" dirty="0" smtClean="0"/>
              <a:t>Processes</a:t>
            </a:r>
            <a:r>
              <a:rPr lang="en-US" b="0" dirty="0"/>
              <a:t> can </a:t>
            </a:r>
            <a:r>
              <a:rPr lang="en-US" dirty="0"/>
              <a:t>communicate</a:t>
            </a:r>
            <a:r>
              <a:rPr lang="en-US" b="0" dirty="0"/>
              <a:t> with each other through both: Shared Memory. Message passing</a:t>
            </a:r>
            <a:r>
              <a:rPr lang="en-US" b="0" dirty="0" smtClean="0"/>
              <a:t>.</a:t>
            </a:r>
          </a:p>
          <a:p>
            <a:pPr algn="just"/>
            <a:r>
              <a:rPr lang="en-US" b="0" dirty="0" smtClean="0"/>
              <a:t>As </a:t>
            </a:r>
            <a:r>
              <a:rPr lang="en-US" b="0" dirty="0"/>
              <a:t>a result of extensive send-receive style of </a:t>
            </a:r>
            <a:r>
              <a:rPr lang="en-US" dirty="0"/>
              <a:t>communication</a:t>
            </a:r>
            <a:r>
              <a:rPr lang="en-US" b="0" dirty="0"/>
              <a:t> taking place between processors requesting a data and the remote processor owning the data, remote memory accesses incur a high bandwidth overhead.</a:t>
            </a:r>
            <a:endParaRPr lang="en-US" dirty="0" smtClean="0"/>
          </a:p>
          <a:p>
            <a:pPr algn="just"/>
            <a:r>
              <a:rPr lang="en-US" dirty="0" err="1" smtClean="0"/>
              <a:t>Interprocess</a:t>
            </a:r>
            <a:r>
              <a:rPr lang="en-US" dirty="0" smtClean="0"/>
              <a:t> </a:t>
            </a:r>
            <a:r>
              <a:rPr lang="en-US" dirty="0"/>
              <a:t>communication</a:t>
            </a:r>
            <a:r>
              <a:rPr lang="en-US" b="0" dirty="0"/>
              <a:t> (IPC) refers specifically to the mechanisms an operating system provides to allow the </a:t>
            </a:r>
            <a:r>
              <a:rPr lang="en-US" dirty="0"/>
              <a:t>processes</a:t>
            </a:r>
            <a:r>
              <a:rPr lang="en-US" b="0" dirty="0"/>
              <a:t> to </a:t>
            </a:r>
            <a:r>
              <a:rPr lang="en-US" dirty="0"/>
              <a:t>manage shared </a:t>
            </a:r>
            <a:r>
              <a:rPr lang="en-US" dirty="0" smtClean="0"/>
              <a:t>data</a:t>
            </a:r>
            <a:r>
              <a:rPr lang="en-US" b="0" dirty="0" smtClean="0"/>
              <a:t>.</a:t>
            </a:r>
          </a:p>
        </p:txBody>
      </p:sp>
    </p:spTree>
    <p:extLst>
      <p:ext uri="{BB962C8B-B14F-4D97-AF65-F5344CB8AC3E}">
        <p14:creationId xmlns:p14="http://schemas.microsoft.com/office/powerpoint/2010/main" val="639479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IN" dirty="0" err="1" smtClean="0"/>
              <a:t>Intercore</a:t>
            </a:r>
            <a:r>
              <a:rPr lang="en-IN" dirty="0" smtClean="0"/>
              <a:t> Communication</a:t>
            </a:r>
            <a:endParaRPr lang="en-IN" dirty="0"/>
          </a:p>
        </p:txBody>
      </p:sp>
      <p:sp>
        <p:nvSpPr>
          <p:cNvPr id="3" name="Content Placeholder 2"/>
          <p:cNvSpPr>
            <a:spLocks noGrp="1"/>
          </p:cNvSpPr>
          <p:nvPr>
            <p:ph idx="1"/>
          </p:nvPr>
        </p:nvSpPr>
        <p:spPr>
          <a:xfrm>
            <a:off x="228600" y="990600"/>
            <a:ext cx="8458200" cy="5715000"/>
          </a:xfrm>
        </p:spPr>
        <p:txBody>
          <a:bodyPr>
            <a:normAutofit/>
          </a:bodyPr>
          <a:lstStyle/>
          <a:p>
            <a:pPr algn="just"/>
            <a:r>
              <a:rPr lang="en-US" b="0" dirty="0" smtClean="0"/>
              <a:t>Cores </a:t>
            </a:r>
            <a:r>
              <a:rPr lang="en-US" b="0" dirty="0"/>
              <a:t>may or may not share caches, and they may implement message passing or </a:t>
            </a:r>
            <a:r>
              <a:rPr lang="en-US" b="0" dirty="0" smtClean="0"/>
              <a:t>shared-memory</a:t>
            </a:r>
            <a:r>
              <a:rPr lang="en-US" b="0" dirty="0"/>
              <a:t> </a:t>
            </a:r>
            <a:r>
              <a:rPr lang="en-US" dirty="0"/>
              <a:t>inter</a:t>
            </a:r>
            <a:r>
              <a:rPr lang="en-US" b="0" dirty="0"/>
              <a:t>-</a:t>
            </a:r>
            <a:r>
              <a:rPr lang="en-US" dirty="0"/>
              <a:t>core communication methods</a:t>
            </a:r>
            <a:r>
              <a:rPr lang="en-US" b="0" dirty="0"/>
              <a:t>. </a:t>
            </a:r>
            <a:endParaRPr lang="en-US" b="0" dirty="0" smtClean="0"/>
          </a:p>
          <a:p>
            <a:pPr algn="just"/>
            <a:r>
              <a:rPr lang="en-US" b="0" dirty="0"/>
              <a:t>As </a:t>
            </a:r>
            <a:r>
              <a:rPr lang="en-US" dirty="0"/>
              <a:t>threads communicate</a:t>
            </a:r>
            <a:r>
              <a:rPr lang="en-US" b="0" dirty="0"/>
              <a:t> via a shared cache or main memory, </a:t>
            </a:r>
            <a:r>
              <a:rPr lang="en-US" dirty="0"/>
              <a:t>thread communications</a:t>
            </a:r>
            <a:r>
              <a:rPr lang="en-US" b="0" dirty="0"/>
              <a:t> depend on cache coherence mechanisms resulting in demand-based data transfers among </a:t>
            </a:r>
            <a:r>
              <a:rPr lang="en-US" dirty="0"/>
              <a:t>threads</a:t>
            </a:r>
            <a:r>
              <a:rPr lang="en-US" b="0" dirty="0"/>
              <a:t>. </a:t>
            </a:r>
            <a:endParaRPr lang="en-US" b="0" dirty="0" smtClean="0"/>
          </a:p>
          <a:p>
            <a:pPr algn="just"/>
            <a:r>
              <a:rPr lang="en-US" b="0" dirty="0"/>
              <a:t>In a multicore processor, each core has a small cache to store its frequently used data. There's also a large shared cache for the whole processor. All the cores of the processor can gain access to this shared memory. Since a number of cores may work simultaneously on the shared </a:t>
            </a:r>
            <a:r>
              <a:rPr lang="en-US" b="0" dirty="0" smtClean="0"/>
              <a:t>data.</a:t>
            </a:r>
          </a:p>
          <a:p>
            <a:pPr algn="just"/>
            <a:r>
              <a:rPr lang="en-US" b="0" dirty="0"/>
              <a:t>When communicating tasks execute on the same core, the communication typically happens through the local cache. </a:t>
            </a:r>
            <a:endParaRPr lang="en-US" b="0" dirty="0" smtClean="0"/>
          </a:p>
          <a:p>
            <a:pPr algn="just"/>
            <a:r>
              <a:rPr lang="en-US" b="0" dirty="0" smtClean="0"/>
              <a:t>On </a:t>
            </a:r>
            <a:r>
              <a:rPr lang="en-US" b="0" dirty="0"/>
              <a:t>the other hand, when they run on separate cores, the communication has to go through the shared memory. As the shared memory has a significantly larger latency than the local </a:t>
            </a:r>
            <a:r>
              <a:rPr lang="en-US" b="0" dirty="0" smtClean="0"/>
              <a:t>cache.</a:t>
            </a:r>
            <a:endParaRPr lang="en-IN" b="0" dirty="0"/>
          </a:p>
        </p:txBody>
      </p:sp>
    </p:spTree>
    <p:extLst>
      <p:ext uri="{BB962C8B-B14F-4D97-AF65-F5344CB8AC3E}">
        <p14:creationId xmlns:p14="http://schemas.microsoft.com/office/powerpoint/2010/main" val="2294758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58200" cy="761682"/>
          </a:xfrm>
        </p:spPr>
        <p:txBody>
          <a:bodyPr>
            <a:normAutofit/>
          </a:bodyPr>
          <a:lstStyle/>
          <a:p>
            <a:r>
              <a:rPr lang="en-IN" sz="2800" dirty="0"/>
              <a:t>Shared </a:t>
            </a:r>
            <a:r>
              <a:rPr lang="en-IN" sz="2800" dirty="0" smtClean="0"/>
              <a:t>Memory &amp; message passing</a:t>
            </a:r>
            <a:endParaRPr lang="en-IN" sz="2800" dirty="0"/>
          </a:p>
        </p:txBody>
      </p:sp>
      <p:sp>
        <p:nvSpPr>
          <p:cNvPr id="3" name="Content Placeholder 2"/>
          <p:cNvSpPr>
            <a:spLocks noGrp="1"/>
          </p:cNvSpPr>
          <p:nvPr>
            <p:ph idx="1"/>
          </p:nvPr>
        </p:nvSpPr>
        <p:spPr>
          <a:xfrm>
            <a:off x="457200" y="990600"/>
            <a:ext cx="8382000" cy="5715000"/>
          </a:xfrm>
        </p:spPr>
        <p:txBody>
          <a:bodyPr>
            <a:normAutofit/>
          </a:bodyPr>
          <a:lstStyle/>
          <a:p>
            <a:pPr algn="just"/>
            <a:r>
              <a:rPr lang="en-US" b="0" dirty="0"/>
              <a:t>The process executing in the OS may be either independent process or co-operating process. Co-operating process require an IPC mechanism to communicate with each other.</a:t>
            </a:r>
          </a:p>
          <a:p>
            <a:pPr algn="just"/>
            <a:r>
              <a:rPr lang="en-US" b="0" dirty="0" smtClean="0"/>
              <a:t>Principally </a:t>
            </a:r>
            <a:r>
              <a:rPr lang="en-US" b="0" dirty="0"/>
              <a:t>communication can be achieved through two schemes. </a:t>
            </a:r>
          </a:p>
          <a:p>
            <a:pPr algn="just"/>
            <a:r>
              <a:rPr lang="en-US" dirty="0" smtClean="0"/>
              <a:t>1 </a:t>
            </a:r>
            <a:r>
              <a:rPr lang="en-US" dirty="0"/>
              <a:t>Shared Memory</a:t>
            </a:r>
          </a:p>
          <a:p>
            <a:pPr algn="just"/>
            <a:r>
              <a:rPr lang="en-US" dirty="0"/>
              <a:t>2. Message Passing</a:t>
            </a:r>
          </a:p>
          <a:p>
            <a:pPr algn="just"/>
            <a:r>
              <a:rPr lang="en-US" i="1" dirty="0" smtClean="0">
                <a:ea typeface="ＭＳ Ｐゴシック" pitchFamily="-84" charset="-128"/>
              </a:rPr>
              <a:t>Independent</a:t>
            </a:r>
            <a:r>
              <a:rPr lang="en-US" dirty="0" smtClean="0">
                <a:ea typeface="ＭＳ Ｐゴシック" pitchFamily="-84" charset="-128"/>
              </a:rPr>
              <a:t> </a:t>
            </a:r>
            <a:r>
              <a:rPr lang="en-US" dirty="0">
                <a:ea typeface="ＭＳ Ｐゴシック" pitchFamily="-84" charset="-128"/>
              </a:rPr>
              <a:t>process </a:t>
            </a:r>
            <a:r>
              <a:rPr lang="en-US" b="0" dirty="0">
                <a:ea typeface="ＭＳ Ｐゴシック" pitchFamily="-84" charset="-128"/>
              </a:rPr>
              <a:t>cannot affect or be affected by the execution of another process</a:t>
            </a:r>
          </a:p>
          <a:p>
            <a:pPr algn="just"/>
            <a:r>
              <a:rPr lang="en-US" i="1" dirty="0" smtClean="0">
                <a:solidFill>
                  <a:srgbClr val="000000"/>
                </a:solidFill>
                <a:ea typeface="ＭＳ Ｐゴシック" pitchFamily="-84" charset="-128"/>
              </a:rPr>
              <a:t>Cooperating</a:t>
            </a:r>
            <a:r>
              <a:rPr lang="en-US" dirty="0" smtClean="0">
                <a:ea typeface="ＭＳ Ｐゴシック" pitchFamily="-84" charset="-128"/>
              </a:rPr>
              <a:t> </a:t>
            </a:r>
            <a:r>
              <a:rPr lang="en-US" dirty="0">
                <a:ea typeface="ＭＳ Ｐゴシック" pitchFamily="-84" charset="-128"/>
              </a:rPr>
              <a:t>process</a:t>
            </a:r>
            <a:r>
              <a:rPr lang="en-US" b="0" dirty="0">
                <a:ea typeface="ＭＳ Ｐゴシック" pitchFamily="-84" charset="-128"/>
              </a:rPr>
              <a:t> can affect or be affected by the execution of another process</a:t>
            </a:r>
          </a:p>
          <a:p>
            <a:pPr algn="just"/>
            <a:r>
              <a:rPr lang="en-US" dirty="0" smtClean="0"/>
              <a:t>The </a:t>
            </a:r>
            <a:r>
              <a:rPr lang="en-US" dirty="0"/>
              <a:t>shared memory method requires communicating process to share some variables</a:t>
            </a:r>
            <a:r>
              <a:rPr lang="en-US" b="0" dirty="0"/>
              <a:t>.</a:t>
            </a:r>
          </a:p>
          <a:p>
            <a:pPr algn="just"/>
            <a:r>
              <a:rPr lang="en-US" b="0" dirty="0" smtClean="0"/>
              <a:t>The </a:t>
            </a:r>
            <a:r>
              <a:rPr lang="en-US" b="0" dirty="0"/>
              <a:t>process is expected to exchange information through the use of these shared variables by reading and writing data on shared memory.</a:t>
            </a:r>
          </a:p>
          <a:p>
            <a:endParaRPr lang="en-IN" b="0" dirty="0"/>
          </a:p>
        </p:txBody>
      </p:sp>
    </p:spTree>
    <p:extLst>
      <p:ext uri="{BB962C8B-B14F-4D97-AF65-F5344CB8AC3E}">
        <p14:creationId xmlns:p14="http://schemas.microsoft.com/office/powerpoint/2010/main" val="1273698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864" y="152718"/>
            <a:ext cx="9156664" cy="6705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860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718"/>
            <a:ext cx="8305800" cy="1371600"/>
          </a:xfrm>
        </p:spPr>
        <p:txBody>
          <a:bodyPr>
            <a:normAutofit fontScale="90000"/>
          </a:bodyPr>
          <a:lstStyle/>
          <a:p>
            <a:pPr algn="ctr"/>
            <a:r>
              <a:rPr lang="en-IN" dirty="0"/>
              <a:t>Multiprocessor and Multicore </a:t>
            </a:r>
            <a:r>
              <a:rPr lang="en-IN" dirty="0" smtClean="0"/>
              <a:t>Operating Systems</a:t>
            </a:r>
            <a:endParaRPr lang="en-IN" dirty="0"/>
          </a:p>
        </p:txBody>
      </p:sp>
      <p:sp>
        <p:nvSpPr>
          <p:cNvPr id="3" name="Content Placeholder 2"/>
          <p:cNvSpPr>
            <a:spLocks noGrp="1"/>
          </p:cNvSpPr>
          <p:nvPr>
            <p:ph idx="1"/>
          </p:nvPr>
        </p:nvSpPr>
        <p:spPr>
          <a:xfrm>
            <a:off x="457200" y="1752600"/>
            <a:ext cx="8229600" cy="4800600"/>
          </a:xfrm>
        </p:spPr>
        <p:txBody>
          <a:bodyPr/>
          <a:lstStyle/>
          <a:p>
            <a:pPr algn="just">
              <a:lnSpc>
                <a:spcPct val="150000"/>
              </a:lnSpc>
            </a:pPr>
            <a:r>
              <a:rPr lang="en-US" dirty="0" smtClean="0"/>
              <a:t>Multiprocessor </a:t>
            </a:r>
            <a:r>
              <a:rPr lang="en-US" dirty="0"/>
              <a:t>Operating System</a:t>
            </a:r>
            <a:r>
              <a:rPr lang="en-US" b="0" dirty="0"/>
              <a:t> refers to the use of two or more central processing units (CPU) within a single computer system</a:t>
            </a:r>
            <a:r>
              <a:rPr lang="en-US" b="0" dirty="0" smtClean="0"/>
              <a:t>.</a:t>
            </a:r>
          </a:p>
          <a:p>
            <a:pPr algn="just">
              <a:lnSpc>
                <a:spcPct val="150000"/>
              </a:lnSpc>
            </a:pPr>
            <a:r>
              <a:rPr lang="en-US" b="0" dirty="0" smtClean="0"/>
              <a:t>The </a:t>
            </a:r>
            <a:r>
              <a:rPr lang="en-US" b="0" dirty="0"/>
              <a:t>difference between </a:t>
            </a:r>
            <a:r>
              <a:rPr lang="en-US" dirty="0"/>
              <a:t>multicore</a:t>
            </a:r>
            <a:r>
              <a:rPr lang="en-US" b="0" dirty="0"/>
              <a:t> and </a:t>
            </a:r>
            <a:r>
              <a:rPr lang="en-US" dirty="0"/>
              <a:t>multiprocessor</a:t>
            </a:r>
            <a:r>
              <a:rPr lang="en-US" b="0" dirty="0"/>
              <a:t> is that </a:t>
            </a:r>
            <a:r>
              <a:rPr lang="en-US" dirty="0"/>
              <a:t>multicore</a:t>
            </a:r>
            <a:r>
              <a:rPr lang="en-US" b="0" dirty="0"/>
              <a:t> refers to a single CPU with multiple execution </a:t>
            </a:r>
            <a:r>
              <a:rPr lang="en-US" b="0" dirty="0" smtClean="0"/>
              <a:t>units,  </a:t>
            </a:r>
            <a:r>
              <a:rPr lang="en-US" b="0" dirty="0"/>
              <a:t>while </a:t>
            </a:r>
            <a:r>
              <a:rPr lang="en-US" dirty="0"/>
              <a:t>multiprocessor</a:t>
            </a:r>
            <a:r>
              <a:rPr lang="en-US" b="0" dirty="0"/>
              <a:t> refers to a </a:t>
            </a:r>
            <a:r>
              <a:rPr lang="en-US" dirty="0"/>
              <a:t>system</a:t>
            </a:r>
            <a:r>
              <a:rPr lang="en-US" b="0" dirty="0"/>
              <a:t> that has two or more CPUs. Modern computers have multiple CPUs each with multiple </a:t>
            </a:r>
            <a:r>
              <a:rPr lang="en-US" dirty="0"/>
              <a:t>cores</a:t>
            </a:r>
            <a:r>
              <a:rPr lang="en-US" b="0" dirty="0"/>
              <a:t>.</a:t>
            </a:r>
            <a:endParaRPr lang="en-IN" dirty="0"/>
          </a:p>
        </p:txBody>
      </p:sp>
    </p:spTree>
    <p:extLst>
      <p:ext uri="{BB962C8B-B14F-4D97-AF65-F5344CB8AC3E}">
        <p14:creationId xmlns:p14="http://schemas.microsoft.com/office/powerpoint/2010/main" val="38768852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772400" cy="761682"/>
          </a:xfrm>
        </p:spPr>
        <p:txBody>
          <a:bodyPr/>
          <a:lstStyle/>
          <a:p>
            <a:r>
              <a:rPr lang="en-US" dirty="0"/>
              <a:t>Shared Memory System</a:t>
            </a:r>
            <a:endParaRPr lang="en-IN" dirty="0"/>
          </a:p>
        </p:txBody>
      </p:sp>
      <p:sp>
        <p:nvSpPr>
          <p:cNvPr id="3" name="Content Placeholder 2"/>
          <p:cNvSpPr>
            <a:spLocks noGrp="1"/>
          </p:cNvSpPr>
          <p:nvPr>
            <p:ph idx="1"/>
          </p:nvPr>
        </p:nvSpPr>
        <p:spPr>
          <a:xfrm>
            <a:off x="457200" y="1066800"/>
            <a:ext cx="8382000" cy="5638800"/>
          </a:xfrm>
        </p:spPr>
        <p:txBody>
          <a:bodyPr>
            <a:normAutofit/>
          </a:bodyPr>
          <a:lstStyle/>
          <a:p>
            <a:pPr algn="just"/>
            <a:r>
              <a:rPr lang="en-US" dirty="0"/>
              <a:t>IPC using shared memory requires communicating process to establish a region of shared memory.</a:t>
            </a:r>
          </a:p>
          <a:p>
            <a:pPr algn="just"/>
            <a:r>
              <a:rPr lang="en-US" dirty="0"/>
              <a:t>They can exchange the information through reading-writing.</a:t>
            </a:r>
          </a:p>
          <a:p>
            <a:pPr algn="just"/>
            <a:r>
              <a:rPr lang="en-US" dirty="0" smtClean="0"/>
              <a:t>The </a:t>
            </a:r>
            <a:r>
              <a:rPr lang="en-US" dirty="0"/>
              <a:t>processes are also responsible for ensuring that they are not writing to the same location simultaneously.</a:t>
            </a:r>
          </a:p>
          <a:p>
            <a:pPr algn="just"/>
            <a:r>
              <a:rPr lang="en-US" u="sng" dirty="0" smtClean="0"/>
              <a:t>Illustration </a:t>
            </a:r>
            <a:r>
              <a:rPr lang="en-US" u="sng" dirty="0"/>
              <a:t>by Producer consumer problem:- </a:t>
            </a:r>
          </a:p>
          <a:p>
            <a:pPr algn="just"/>
            <a:r>
              <a:rPr lang="en-US" dirty="0" smtClean="0">
                <a:ea typeface="ＭＳ Ｐゴシック" pitchFamily="-84" charset="-128"/>
              </a:rPr>
              <a:t>Paradigm </a:t>
            </a:r>
            <a:r>
              <a:rPr lang="en-US" dirty="0">
                <a:ea typeface="ＭＳ Ｐゴシック" pitchFamily="-84" charset="-128"/>
              </a:rPr>
              <a:t>for cooperating processes, </a:t>
            </a:r>
            <a:r>
              <a:rPr lang="en-US" i="1" dirty="0">
                <a:ea typeface="ＭＳ Ｐゴシック" pitchFamily="-84" charset="-128"/>
              </a:rPr>
              <a:t>producer</a:t>
            </a:r>
            <a:r>
              <a:rPr lang="en-US" dirty="0">
                <a:ea typeface="ＭＳ Ｐゴシック" pitchFamily="-84" charset="-128"/>
              </a:rPr>
              <a:t> process produces information that is consumed by a </a:t>
            </a:r>
            <a:r>
              <a:rPr lang="en-US" i="1" dirty="0">
                <a:ea typeface="ＭＳ Ｐゴシック" pitchFamily="-84" charset="-128"/>
              </a:rPr>
              <a:t>consumer</a:t>
            </a:r>
            <a:r>
              <a:rPr lang="en-US" dirty="0">
                <a:ea typeface="ＭＳ Ｐゴシック" pitchFamily="-84" charset="-128"/>
              </a:rPr>
              <a:t> process</a:t>
            </a:r>
          </a:p>
          <a:p>
            <a:pPr algn="just"/>
            <a:endParaRPr lang="en-IN" dirty="0"/>
          </a:p>
        </p:txBody>
      </p:sp>
    </p:spTree>
    <p:extLst>
      <p:ext uri="{BB962C8B-B14F-4D97-AF65-F5344CB8AC3E}">
        <p14:creationId xmlns:p14="http://schemas.microsoft.com/office/powerpoint/2010/main" val="2149596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153400" cy="837882"/>
          </a:xfrm>
        </p:spPr>
        <p:txBody>
          <a:bodyPr>
            <a:normAutofit/>
          </a:bodyPr>
          <a:lstStyle/>
          <a:p>
            <a:r>
              <a:rPr lang="en-US" sz="3200" dirty="0"/>
              <a:t>Producer consumer problem</a:t>
            </a:r>
            <a:endParaRPr lang="en-IN" sz="3200" dirty="0"/>
          </a:p>
        </p:txBody>
      </p:sp>
      <p:sp>
        <p:nvSpPr>
          <p:cNvPr id="3" name="Content Placeholder 2"/>
          <p:cNvSpPr>
            <a:spLocks noGrp="1"/>
          </p:cNvSpPr>
          <p:nvPr>
            <p:ph idx="1"/>
          </p:nvPr>
        </p:nvSpPr>
        <p:spPr>
          <a:xfrm>
            <a:off x="457200" y="990600"/>
            <a:ext cx="8382000" cy="5638800"/>
          </a:xfrm>
        </p:spPr>
        <p:txBody>
          <a:bodyPr>
            <a:normAutofit fontScale="92500" lnSpcReduction="20000"/>
          </a:bodyPr>
          <a:lstStyle/>
          <a:p>
            <a:pPr algn="just"/>
            <a:r>
              <a:rPr lang="en-US" dirty="0">
                <a:ea typeface="ＭＳ Ｐゴシック" pitchFamily="-84" charset="-128"/>
              </a:rPr>
              <a:t>A </a:t>
            </a:r>
            <a:r>
              <a:rPr lang="en-US" i="1" dirty="0">
                <a:ea typeface="ＭＳ Ｐゴシック" pitchFamily="-84" charset="-128"/>
              </a:rPr>
              <a:t>producer</a:t>
            </a:r>
            <a:r>
              <a:rPr lang="en-US" dirty="0">
                <a:ea typeface="ＭＳ Ｐゴシック" pitchFamily="-84" charset="-128"/>
              </a:rPr>
              <a:t> process produces information that is consumed by a </a:t>
            </a:r>
            <a:r>
              <a:rPr lang="en-US" i="1" dirty="0">
                <a:ea typeface="ＭＳ Ｐゴシック" pitchFamily="-84" charset="-128"/>
              </a:rPr>
              <a:t>consumer</a:t>
            </a:r>
            <a:r>
              <a:rPr lang="en-US" dirty="0">
                <a:ea typeface="ＭＳ Ｐゴシック" pitchFamily="-84" charset="-128"/>
              </a:rPr>
              <a:t> process.</a:t>
            </a:r>
          </a:p>
          <a:p>
            <a:pPr algn="just"/>
            <a:endParaRPr lang="en-US" dirty="0">
              <a:ea typeface="ＭＳ Ｐゴシック" pitchFamily="-84" charset="-128"/>
            </a:endParaRPr>
          </a:p>
          <a:p>
            <a:pPr algn="just"/>
            <a:r>
              <a:rPr lang="en-US" dirty="0">
                <a:ea typeface="ＭＳ Ｐゴシック" pitchFamily="-84" charset="-128"/>
              </a:rPr>
              <a:t>We generally think server as producer and client as consumer. Usage : HTML, image etc.</a:t>
            </a:r>
          </a:p>
          <a:p>
            <a:pPr algn="just"/>
            <a:endParaRPr lang="en-US" dirty="0">
              <a:ea typeface="ＭＳ Ｐゴシック" pitchFamily="-84" charset="-128"/>
            </a:endParaRPr>
          </a:p>
          <a:p>
            <a:pPr algn="just"/>
            <a:r>
              <a:rPr lang="en-US" dirty="0">
                <a:ea typeface="ＭＳ Ｐゴシック" pitchFamily="-84" charset="-128"/>
              </a:rPr>
              <a:t>To allow producer and consumer to run  concurrently we must have available buffer of items that can be filed by producer and emptied by the consumer.</a:t>
            </a:r>
          </a:p>
          <a:p>
            <a:pPr algn="just"/>
            <a:endParaRPr lang="en-US" dirty="0">
              <a:ea typeface="ＭＳ Ｐゴシック" pitchFamily="-84" charset="-128"/>
            </a:endParaRPr>
          </a:p>
          <a:p>
            <a:pPr algn="just"/>
            <a:r>
              <a:rPr lang="en-US" dirty="0">
                <a:ea typeface="ＭＳ Ｐゴシック" pitchFamily="-84" charset="-128"/>
              </a:rPr>
              <a:t>This buffer will reside in a region of memory that is shared by both.</a:t>
            </a:r>
          </a:p>
          <a:p>
            <a:pPr algn="just"/>
            <a:endParaRPr lang="en-US" dirty="0">
              <a:ea typeface="ＭＳ Ｐゴシック" pitchFamily="-84" charset="-128"/>
            </a:endParaRPr>
          </a:p>
          <a:p>
            <a:pPr algn="just"/>
            <a:r>
              <a:rPr lang="en-US" dirty="0">
                <a:ea typeface="ＭＳ Ｐゴシック" pitchFamily="-84" charset="-128"/>
              </a:rPr>
              <a:t>A producer can produce one item while the consumer is consuming another item.</a:t>
            </a:r>
          </a:p>
          <a:p>
            <a:pPr algn="just"/>
            <a:endParaRPr lang="en-US" dirty="0">
              <a:ea typeface="ＭＳ Ｐゴシック" pitchFamily="-84" charset="-128"/>
            </a:endParaRPr>
          </a:p>
          <a:p>
            <a:pPr algn="just"/>
            <a:r>
              <a:rPr lang="en-US" dirty="0">
                <a:ea typeface="ＭＳ Ｐゴシック" pitchFamily="-84" charset="-128"/>
              </a:rPr>
              <a:t>The producer and consumer must be synchronized so that the consumer does not try consume an item that has not been produced.</a:t>
            </a:r>
          </a:p>
          <a:p>
            <a:endParaRPr lang="en-IN" dirty="0"/>
          </a:p>
        </p:txBody>
      </p:sp>
    </p:spTree>
    <p:extLst>
      <p:ext uri="{BB962C8B-B14F-4D97-AF65-F5344CB8AC3E}">
        <p14:creationId xmlns:p14="http://schemas.microsoft.com/office/powerpoint/2010/main" val="26522414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153400" cy="685482"/>
          </a:xfrm>
        </p:spPr>
        <p:txBody>
          <a:bodyPr>
            <a:normAutofit/>
          </a:bodyPr>
          <a:lstStyle/>
          <a:p>
            <a:r>
              <a:rPr lang="en-US" sz="3200" dirty="0"/>
              <a:t>Producer consumer problem</a:t>
            </a:r>
            <a:endParaRPr lang="en-IN" sz="3200" dirty="0"/>
          </a:p>
        </p:txBody>
      </p:sp>
      <p:sp>
        <p:nvSpPr>
          <p:cNvPr id="3" name="Content Placeholder 2"/>
          <p:cNvSpPr>
            <a:spLocks noGrp="1"/>
          </p:cNvSpPr>
          <p:nvPr>
            <p:ph idx="1"/>
          </p:nvPr>
        </p:nvSpPr>
        <p:spPr>
          <a:xfrm>
            <a:off x="457200" y="990600"/>
            <a:ext cx="8382000" cy="5135563"/>
          </a:xfrm>
        </p:spPr>
        <p:txBody>
          <a:bodyPr/>
          <a:lstStyle/>
          <a:p>
            <a:pPr algn="just"/>
            <a:r>
              <a:rPr lang="en-US" dirty="0">
                <a:solidFill>
                  <a:srgbClr val="3366FF"/>
                </a:solidFill>
                <a:ea typeface="ＭＳ Ｐゴシック" pitchFamily="-84" charset="-128"/>
              </a:rPr>
              <a:t>unbounded-buffer </a:t>
            </a:r>
            <a:r>
              <a:rPr lang="en-US" dirty="0">
                <a:ea typeface="ＭＳ Ｐゴシック" pitchFamily="-84" charset="-128"/>
              </a:rPr>
              <a:t>places no practical limit on the size of the buffer</a:t>
            </a:r>
          </a:p>
          <a:p>
            <a:pPr algn="just"/>
            <a:endParaRPr lang="en-US" dirty="0">
              <a:ea typeface="ＭＳ Ｐゴシック" pitchFamily="-84" charset="-128"/>
            </a:endParaRPr>
          </a:p>
          <a:p>
            <a:pPr algn="just"/>
            <a:r>
              <a:rPr lang="en-US" dirty="0">
                <a:ea typeface="ＭＳ Ｐゴシック" pitchFamily="-84" charset="-128"/>
              </a:rPr>
              <a:t>Consumer may have to wait for the new items, but producer can always produce new items.</a:t>
            </a:r>
          </a:p>
          <a:p>
            <a:pPr algn="just"/>
            <a:endParaRPr lang="en-US" dirty="0">
              <a:ea typeface="ＭＳ Ｐゴシック" pitchFamily="-84" charset="-128"/>
            </a:endParaRPr>
          </a:p>
          <a:p>
            <a:pPr algn="just"/>
            <a:r>
              <a:rPr lang="en-US" dirty="0">
                <a:solidFill>
                  <a:srgbClr val="3366FF"/>
                </a:solidFill>
                <a:ea typeface="ＭＳ Ｐゴシック" pitchFamily="-84" charset="-128"/>
              </a:rPr>
              <a:t>bounded-buffer </a:t>
            </a:r>
            <a:r>
              <a:rPr lang="en-US" dirty="0">
                <a:ea typeface="ＭＳ Ｐゴシック" pitchFamily="-84" charset="-128"/>
              </a:rPr>
              <a:t>assumes that there is a fixed buffer size</a:t>
            </a:r>
          </a:p>
          <a:p>
            <a:pPr algn="just"/>
            <a:endParaRPr lang="en-US" dirty="0">
              <a:ea typeface="ＭＳ Ｐゴシック" pitchFamily="-84" charset="-128"/>
            </a:endParaRPr>
          </a:p>
          <a:p>
            <a:pPr algn="just"/>
            <a:r>
              <a:rPr lang="en-US" dirty="0">
                <a:ea typeface="ＭＳ Ｐゴシック" pitchFamily="-84" charset="-128"/>
              </a:rPr>
              <a:t>The consumer must wait if buffer is empty and producer must wait if buffer is full.</a:t>
            </a:r>
          </a:p>
          <a:p>
            <a:endParaRPr lang="en-IN" dirty="0"/>
          </a:p>
        </p:txBody>
      </p:sp>
    </p:spTree>
    <p:extLst>
      <p:ext uri="{BB962C8B-B14F-4D97-AF65-F5344CB8AC3E}">
        <p14:creationId xmlns:p14="http://schemas.microsoft.com/office/powerpoint/2010/main" val="2706767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772400" cy="685482"/>
          </a:xfrm>
        </p:spPr>
        <p:txBody>
          <a:bodyPr/>
          <a:lstStyle/>
          <a:p>
            <a:r>
              <a:rPr lang="en-US" dirty="0">
                <a:ea typeface="ＭＳ Ｐゴシック" pitchFamily="-84" charset="-128"/>
              </a:rPr>
              <a:t>Message Passing</a:t>
            </a:r>
            <a:endParaRPr lang="en-IN" dirty="0"/>
          </a:p>
        </p:txBody>
      </p:sp>
      <p:sp>
        <p:nvSpPr>
          <p:cNvPr id="3" name="Content Placeholder 2"/>
          <p:cNvSpPr>
            <a:spLocks noGrp="1"/>
          </p:cNvSpPr>
          <p:nvPr>
            <p:ph idx="1"/>
          </p:nvPr>
        </p:nvSpPr>
        <p:spPr>
          <a:xfrm>
            <a:off x="228600" y="838200"/>
            <a:ext cx="8686800" cy="5943600"/>
          </a:xfrm>
        </p:spPr>
        <p:txBody>
          <a:bodyPr>
            <a:normAutofit fontScale="92500" lnSpcReduction="20000"/>
          </a:bodyPr>
          <a:lstStyle/>
          <a:p>
            <a:pPr marL="274320" lvl="1" indent="0" algn="just">
              <a:buNone/>
              <a:defRPr/>
            </a:pPr>
            <a:r>
              <a:rPr lang="en-US" dirty="0"/>
              <a:t>It allows processes to communicate and synchronize their actions without sharing the same address space.</a:t>
            </a:r>
          </a:p>
          <a:p>
            <a:pPr marL="274320" lvl="1" indent="0" algn="just">
              <a:buNone/>
              <a:defRPr/>
            </a:pPr>
            <a:endParaRPr lang="en-US" dirty="0"/>
          </a:p>
          <a:p>
            <a:pPr marL="274320" lvl="1" indent="0" algn="just">
              <a:buNone/>
              <a:defRPr/>
            </a:pPr>
            <a:r>
              <a:rPr lang="en-US" dirty="0"/>
              <a:t>It is beneficial in a distributed environment where the communication may reside on different computers connected by network.</a:t>
            </a:r>
          </a:p>
          <a:p>
            <a:pPr marL="274320" lvl="1" indent="0" algn="just">
              <a:buNone/>
              <a:defRPr/>
            </a:pPr>
            <a:endParaRPr lang="en-US" dirty="0"/>
          </a:p>
          <a:p>
            <a:pPr marL="274320" lvl="1" indent="0" algn="just">
              <a:buNone/>
              <a:defRPr/>
            </a:pPr>
            <a:r>
              <a:rPr lang="en-US" dirty="0"/>
              <a:t>Example: Yahoo Chat:- A message passing facility provides at least two operations: Send (Message), Receive (Message)</a:t>
            </a:r>
          </a:p>
          <a:p>
            <a:pPr marL="274320" lvl="1" indent="0" algn="just">
              <a:buNone/>
              <a:defRPr/>
            </a:pPr>
            <a:endParaRPr lang="en-US" dirty="0"/>
          </a:p>
          <a:p>
            <a:pPr marL="274320" lvl="1" indent="0" algn="just">
              <a:buNone/>
              <a:defRPr/>
            </a:pPr>
            <a:r>
              <a:rPr lang="en-US" dirty="0"/>
              <a:t>Message can be fixed length (Programmer difficulty) or variable length</a:t>
            </a:r>
          </a:p>
          <a:p>
            <a:pPr marL="274320" lvl="1" indent="0" algn="just">
              <a:buNone/>
              <a:defRPr/>
            </a:pPr>
            <a:r>
              <a:rPr lang="en-US" dirty="0"/>
              <a:t> ( More complex level implementation)</a:t>
            </a:r>
          </a:p>
          <a:p>
            <a:pPr marL="274320" lvl="1" indent="0" algn="just">
              <a:buNone/>
              <a:defRPr/>
            </a:pPr>
            <a:endParaRPr lang="en-US" dirty="0"/>
          </a:p>
          <a:p>
            <a:pPr marL="274320" lvl="1" indent="0" algn="just">
              <a:buNone/>
              <a:defRPr/>
            </a:pPr>
            <a:r>
              <a:rPr lang="en-US" dirty="0"/>
              <a:t>For  IPC a communication link must exist between them. This link can be implemented in a variety of ways.</a:t>
            </a:r>
          </a:p>
          <a:p>
            <a:pPr marL="274320" lvl="1" indent="0" algn="just">
              <a:buNone/>
              <a:defRPr/>
            </a:pPr>
            <a:endParaRPr lang="en-US" dirty="0"/>
          </a:p>
          <a:p>
            <a:pPr marL="274320" lvl="1" indent="0" algn="just">
              <a:buNone/>
              <a:defRPr/>
            </a:pPr>
            <a:r>
              <a:rPr lang="en-US" dirty="0"/>
              <a:t>Here are several method for logical  implementation of a link and send () / receive () operations:-</a:t>
            </a:r>
          </a:p>
          <a:p>
            <a:pPr lvl="1" indent="0" algn="just">
              <a:buNone/>
              <a:defRPr/>
            </a:pPr>
            <a:r>
              <a:rPr lang="en-US" dirty="0"/>
              <a:t>Direct or Indirect</a:t>
            </a:r>
          </a:p>
          <a:p>
            <a:pPr lvl="1" indent="0" algn="just">
              <a:buNone/>
              <a:defRPr/>
            </a:pPr>
            <a:r>
              <a:rPr lang="en-US" dirty="0"/>
              <a:t>Synchronous or Asynchronous </a:t>
            </a:r>
          </a:p>
          <a:p>
            <a:pPr lvl="1" indent="0" algn="just">
              <a:buNone/>
              <a:defRPr/>
            </a:pPr>
            <a:r>
              <a:rPr lang="en-US" dirty="0"/>
              <a:t>Automatic or Explicit Buffering</a:t>
            </a:r>
          </a:p>
          <a:p>
            <a:endParaRPr lang="en-IN" dirty="0"/>
          </a:p>
        </p:txBody>
      </p:sp>
    </p:spTree>
    <p:extLst>
      <p:ext uri="{BB962C8B-B14F-4D97-AF65-F5344CB8AC3E}">
        <p14:creationId xmlns:p14="http://schemas.microsoft.com/office/powerpoint/2010/main" val="33322849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3600" dirty="0" smtClean="0"/>
              <a:t>Thank You </a:t>
            </a:r>
          </a:p>
          <a:p>
            <a:pPr algn="ctr"/>
            <a:endParaRPr lang="en-US" sz="3600" dirty="0"/>
          </a:p>
          <a:p>
            <a:pPr algn="ctr"/>
            <a:r>
              <a:rPr lang="en-US" sz="3600" dirty="0" smtClean="0"/>
              <a:t>Have a Good Day!</a:t>
            </a:r>
            <a:endParaRPr lang="en-US" sz="3600" dirty="0"/>
          </a:p>
        </p:txBody>
      </p:sp>
    </p:spTree>
    <p:extLst>
      <p:ext uri="{BB962C8B-B14F-4D97-AF65-F5344CB8AC3E}">
        <p14:creationId xmlns:p14="http://schemas.microsoft.com/office/powerpoint/2010/main" val="4245359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ultiprocessor and multicore organization in operating syste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2296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57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533082"/>
          </a:xfrm>
        </p:spPr>
        <p:txBody>
          <a:bodyPr>
            <a:normAutofit/>
          </a:bodyPr>
          <a:lstStyle/>
          <a:p>
            <a:r>
              <a:rPr lang="en-US" sz="2800" dirty="0" smtClean="0"/>
              <a:t>Multiprocessor operating systems</a:t>
            </a:r>
            <a:endParaRPr lang="en-US" sz="2800" dirty="0"/>
          </a:p>
        </p:txBody>
      </p:sp>
      <p:sp>
        <p:nvSpPr>
          <p:cNvPr id="3" name="Content Placeholder 2"/>
          <p:cNvSpPr>
            <a:spLocks noGrp="1"/>
          </p:cNvSpPr>
          <p:nvPr>
            <p:ph idx="1"/>
          </p:nvPr>
        </p:nvSpPr>
        <p:spPr>
          <a:xfrm>
            <a:off x="228600" y="685800"/>
            <a:ext cx="8686800" cy="6172200"/>
          </a:xfrm>
        </p:spPr>
        <p:txBody>
          <a:bodyPr>
            <a:noAutofit/>
          </a:bodyPr>
          <a:lstStyle/>
          <a:p>
            <a:pPr algn="just"/>
            <a:r>
              <a:rPr lang="en-US" sz="2400" b="0" dirty="0">
                <a:latin typeface="Times New Roman" panose="02020603050405020304" pitchFamily="18" charset="0"/>
                <a:cs typeface="Times New Roman" panose="02020603050405020304" pitchFamily="18" charset="0"/>
              </a:rPr>
              <a:t>Multiprocessor operating systems are the server operating systems with special features for the communication and the connectivity.</a:t>
            </a:r>
          </a:p>
          <a:p>
            <a:pPr algn="just"/>
            <a:r>
              <a:rPr lang="en-US" sz="2400" b="0" dirty="0">
                <a:latin typeface="Times New Roman" panose="02020603050405020304" pitchFamily="18" charset="0"/>
                <a:cs typeface="Times New Roman" panose="02020603050405020304" pitchFamily="18" charset="0"/>
              </a:rPr>
              <a:t>Multiprocessor operating systems are used where multiple CPUs connected into a single system.</a:t>
            </a:r>
          </a:p>
          <a:p>
            <a:pPr algn="just"/>
            <a:r>
              <a:rPr lang="en-US" sz="2400" b="0" dirty="0">
                <a:latin typeface="Times New Roman" panose="02020603050405020304" pitchFamily="18" charset="0"/>
                <a:cs typeface="Times New Roman" panose="02020603050405020304" pitchFamily="18" charset="0"/>
              </a:rPr>
              <a:t>Multiprocessor operating system (OS) is almost a regular OS as they also handle system calls, do memory management, provide file system, and also manage input/output devices.</a:t>
            </a:r>
          </a:p>
          <a:p>
            <a:pPr algn="just"/>
            <a:r>
              <a:rPr lang="en-US" sz="2400" b="0" dirty="0">
                <a:latin typeface="Times New Roman" panose="02020603050405020304" pitchFamily="18" charset="0"/>
                <a:cs typeface="Times New Roman" panose="02020603050405020304" pitchFamily="18" charset="0"/>
              </a:rPr>
              <a:t>But, there are some extra features available in multiprocessor operating systems, those extra features </a:t>
            </a:r>
            <a:r>
              <a:rPr lang="en-US" sz="2400" b="0" dirty="0" smtClean="0">
                <a:latin typeface="Times New Roman" panose="02020603050405020304" pitchFamily="18" charset="0"/>
                <a:cs typeface="Times New Roman" panose="02020603050405020304" pitchFamily="18" charset="0"/>
              </a:rPr>
              <a:t>:</a:t>
            </a:r>
            <a:endParaRPr lang="en-US" sz="2400" b="0" dirty="0">
              <a:latin typeface="Times New Roman" panose="02020603050405020304" pitchFamily="18" charset="0"/>
              <a:cs typeface="Times New Roman" panose="02020603050405020304" pitchFamily="18" charset="0"/>
            </a:endParaRPr>
          </a:p>
          <a:p>
            <a:pPr marL="342900" lvl="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Process synchronization</a:t>
            </a:r>
          </a:p>
          <a:p>
            <a:pPr marL="342900" lvl="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Resource management</a:t>
            </a:r>
          </a:p>
          <a:p>
            <a:pPr marL="342900" lvl="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Scheduling</a:t>
            </a:r>
          </a:p>
          <a:p>
            <a:pPr algn="just"/>
            <a:endParaRPr lang="en-US" sz="2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407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Multiprocessor Architecture</a:t>
            </a:r>
            <a:endParaRPr lang="en-US" dirty="0"/>
          </a:p>
        </p:txBody>
      </p:sp>
      <p:pic>
        <p:nvPicPr>
          <p:cNvPr id="4" name="Content Placeholder 3" descr="Multiprocessor Systems"/>
          <p:cNvPicPr>
            <a:picLocks noGrp="1"/>
          </p:cNvPicPr>
          <p:nvPr>
            <p:ph idx="1"/>
          </p:nvPr>
        </p:nvPicPr>
        <p:blipFill>
          <a:blip r:embed="rId2"/>
          <a:srcRect/>
          <a:stretch>
            <a:fillRect/>
          </a:stretch>
        </p:blipFill>
        <p:spPr bwMode="auto">
          <a:xfrm>
            <a:off x="1280653" y="1676400"/>
            <a:ext cx="6582694" cy="3124200"/>
          </a:xfrm>
          <a:prstGeom prst="rect">
            <a:avLst/>
          </a:prstGeom>
          <a:noFill/>
          <a:ln w="9525">
            <a:noFill/>
            <a:miter lim="800000"/>
            <a:headEnd/>
            <a:tailEnd/>
          </a:ln>
        </p:spPr>
      </p:pic>
      <p:sp>
        <p:nvSpPr>
          <p:cNvPr id="29697" name="Rectangle 1"/>
          <p:cNvSpPr>
            <a:spLocks noChangeArrowheads="1"/>
          </p:cNvSpPr>
          <p:nvPr/>
        </p:nvSpPr>
        <p:spPr bwMode="auto">
          <a:xfrm>
            <a:off x="228600" y="4875312"/>
            <a:ext cx="8534400" cy="1723549"/>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i="0" u="none" strike="noStrike" cap="none" normalizeH="0" baseline="0" dirty="0" smtClean="0">
                <a:ln>
                  <a:noFill/>
                </a:ln>
                <a:solidFill>
                  <a:schemeClr val="tx1"/>
                </a:solidFill>
                <a:effectLst/>
                <a:latin typeface="Times New Roman" pitchFamily="18" charset="0"/>
                <a:cs typeface="Times New Roman" pitchFamily="18" charset="0"/>
              </a:rPr>
              <a:t>These types of systems are used when very high speed is required to process a large volume of data. These systems are generally used in environment like satellite control, weather forecasting etc.</a:t>
            </a:r>
            <a:endParaRPr kumimoji="0" lang="en-US" sz="400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18645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718"/>
            <a:ext cx="8382000" cy="1066482"/>
          </a:xfrm>
        </p:spPr>
        <p:txBody>
          <a:bodyPr>
            <a:noAutofit/>
          </a:bodyPr>
          <a:lstStyle/>
          <a:p>
            <a:r>
              <a:rPr lang="en-US" sz="2800" b="1" dirty="0">
                <a:latin typeface="Times New Roman" panose="02020603050405020304" pitchFamily="18" charset="0"/>
                <a:cs typeface="Times New Roman" panose="02020603050405020304" pitchFamily="18" charset="0"/>
              </a:rPr>
              <a:t>Advantages of Multiprocessor Systems</a:t>
            </a:r>
            <a:br>
              <a:rPr lang="en-US" sz="2800" b="1"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305800" cy="5562600"/>
          </a:xfrm>
        </p:spPr>
        <p:txBody>
          <a:bodyPr>
            <a:normAutofit/>
          </a:bodyPr>
          <a:lstStyle/>
          <a:p>
            <a:pPr algn="just"/>
            <a:r>
              <a:rPr lang="en-US" u="sng" dirty="0">
                <a:latin typeface="Times New Roman" panose="02020603050405020304" pitchFamily="18" charset="0"/>
                <a:cs typeface="Times New Roman" panose="02020603050405020304" pitchFamily="18" charset="0"/>
              </a:rPr>
              <a:t>High Throughput:</a:t>
            </a:r>
            <a:r>
              <a:rPr lang="en-US" b="0" dirty="0">
                <a:latin typeface="Times New Roman" panose="02020603050405020304" pitchFamily="18" charset="0"/>
                <a:cs typeface="Times New Roman" panose="02020603050405020304" pitchFamily="18" charset="0"/>
              </a:rPr>
              <a:t> Throughput is the number of processes executed by the CPU at a given time so this type of system has higher throughput.</a:t>
            </a:r>
          </a:p>
          <a:p>
            <a:pPr algn="just"/>
            <a:r>
              <a:rPr lang="en-US" u="sng" dirty="0">
                <a:latin typeface="Times New Roman" panose="02020603050405020304" pitchFamily="18" charset="0"/>
                <a:cs typeface="Times New Roman" panose="02020603050405020304" pitchFamily="18" charset="0"/>
              </a:rPr>
              <a:t>Type of parallel processing:</a:t>
            </a:r>
            <a:r>
              <a:rPr lang="en-US" b="0" dirty="0">
                <a:latin typeface="Times New Roman" panose="02020603050405020304" pitchFamily="18" charset="0"/>
                <a:cs typeface="Times New Roman" panose="02020603050405020304" pitchFamily="18" charset="0"/>
              </a:rPr>
              <a:t> Parallel processing means the execution of multiple processes (also known as threads) at the same time.</a:t>
            </a:r>
          </a:p>
          <a:p>
            <a:pPr algn="just"/>
            <a:r>
              <a:rPr lang="en-US" u="sng" dirty="0">
                <a:latin typeface="Times New Roman" panose="02020603050405020304" pitchFamily="18" charset="0"/>
                <a:cs typeface="Times New Roman" panose="02020603050405020304" pitchFamily="18" charset="0"/>
              </a:rPr>
              <a:t>Less electricity usage:</a:t>
            </a:r>
            <a:r>
              <a:rPr lang="en-US" b="0" dirty="0">
                <a:latin typeface="Times New Roman" panose="02020603050405020304" pitchFamily="18" charset="0"/>
                <a:cs typeface="Times New Roman" panose="02020603050405020304" pitchFamily="18" charset="0"/>
              </a:rPr>
              <a:t> In a single processor system, there is more load as many processes have to be executed at a time. But in multiprocessor system execution of multiple processes in done in a few times. That means multiprocessor CPUs consume low electricity than a single processor.</a:t>
            </a:r>
          </a:p>
          <a:p>
            <a:pPr algn="just"/>
            <a:r>
              <a:rPr lang="en-US" u="sng" dirty="0">
                <a:latin typeface="Times New Roman" panose="02020603050405020304" pitchFamily="18" charset="0"/>
                <a:cs typeface="Times New Roman" panose="02020603050405020304" pitchFamily="18" charset="0"/>
              </a:rPr>
              <a:t>High Reliability:</a:t>
            </a:r>
            <a:r>
              <a:rPr lang="en-US" b="0" dirty="0">
                <a:latin typeface="Times New Roman" panose="02020603050405020304" pitchFamily="18" charset="0"/>
                <a:cs typeface="Times New Roman" panose="02020603050405020304" pitchFamily="18" charset="0"/>
              </a:rPr>
              <a:t> As multiple processors share their work between one and another so work is completed with collaboration. That means these systems are reliable.</a:t>
            </a:r>
          </a:p>
          <a:p>
            <a:pPr algn="just"/>
            <a:r>
              <a:rPr lang="en-US" u="sng" dirty="0">
                <a:latin typeface="Times New Roman" panose="02020603050405020304" pitchFamily="18" charset="0"/>
                <a:cs typeface="Times New Roman" panose="02020603050405020304" pitchFamily="18" charset="0"/>
              </a:rPr>
              <a:t>Economic:</a:t>
            </a:r>
            <a:r>
              <a:rPr lang="en-US" b="0" dirty="0">
                <a:latin typeface="Times New Roman" panose="02020603050405020304" pitchFamily="18" charset="0"/>
                <a:cs typeface="Times New Roman" panose="02020603050405020304" pitchFamily="18" charset="0"/>
              </a:rPr>
              <a:t> As more work is completed by the CPU’s so these systems are economically good as well.</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8334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82000" cy="1371600"/>
          </a:xfrm>
        </p:spPr>
        <p:txBody>
          <a:bodyPr>
            <a:noAutofit/>
          </a:bodyPr>
          <a:lstStyle/>
          <a:p>
            <a:r>
              <a:rPr lang="en-US" sz="2800" b="1" dirty="0" smtClean="0">
                <a:latin typeface="Times New Roman" panose="02020603050405020304" pitchFamily="18" charset="0"/>
                <a:cs typeface="Times New Roman" panose="02020603050405020304" pitchFamily="18" charset="0"/>
              </a:rPr>
              <a:t>disadvantages </a:t>
            </a:r>
            <a:r>
              <a:rPr lang="en-US" sz="2800" b="1" dirty="0">
                <a:latin typeface="Times New Roman" panose="02020603050405020304" pitchFamily="18" charset="0"/>
                <a:cs typeface="Times New Roman" panose="02020603050405020304" pitchFamily="18" charset="0"/>
              </a:rPr>
              <a:t>of Multiprocessor Systems</a:t>
            </a:r>
            <a:br>
              <a:rPr lang="en-US" sz="2800" b="1"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382000" cy="3962400"/>
          </a:xfrm>
        </p:spPr>
        <p:txBody>
          <a:bodyPr>
            <a:normAutofit/>
          </a:bodyPr>
          <a:lstStyle/>
          <a:p>
            <a:pPr algn="just"/>
            <a:r>
              <a:rPr lang="en-US" u="sng" dirty="0">
                <a:latin typeface="Times New Roman" panose="02020603050405020304" pitchFamily="18" charset="0"/>
                <a:cs typeface="Times New Roman" panose="02020603050405020304" pitchFamily="18" charset="0"/>
              </a:rPr>
              <a:t>Communication:</a:t>
            </a:r>
            <a:r>
              <a:rPr lang="en-US" b="0" dirty="0">
                <a:latin typeface="Times New Roman" panose="02020603050405020304" pitchFamily="18" charset="0"/>
                <a:cs typeface="Times New Roman" panose="02020603050405020304" pitchFamily="18" charset="0"/>
              </a:rPr>
              <a:t> As multiple processors are communicating with each other so the operating system implementation is complex to handle.</a:t>
            </a:r>
          </a:p>
          <a:p>
            <a:pPr algn="just"/>
            <a:r>
              <a:rPr lang="en-US" u="sng" dirty="0">
                <a:latin typeface="Times New Roman" panose="02020603050405020304" pitchFamily="18" charset="0"/>
                <a:cs typeface="Times New Roman" panose="02020603050405020304" pitchFamily="18" charset="0"/>
              </a:rPr>
              <a:t>More memory required:</a:t>
            </a:r>
            <a:r>
              <a:rPr lang="en-US" b="0" dirty="0">
                <a:latin typeface="Times New Roman" panose="02020603050405020304" pitchFamily="18" charset="0"/>
                <a:cs typeface="Times New Roman" panose="02020603050405020304" pitchFamily="18" charset="0"/>
              </a:rPr>
              <a:t> As there are multiprocessors working with each other so each processor needs memory space.</a:t>
            </a:r>
          </a:p>
          <a:p>
            <a:pPr algn="just"/>
            <a:r>
              <a:rPr lang="en-US" u="sng" dirty="0">
                <a:latin typeface="Times New Roman" panose="02020603050405020304" pitchFamily="18" charset="0"/>
                <a:cs typeface="Times New Roman" panose="02020603050405020304" pitchFamily="18" charset="0"/>
              </a:rPr>
              <a:t>Deadlock:</a:t>
            </a:r>
            <a:r>
              <a:rPr lang="en-US" b="0" dirty="0">
                <a:latin typeface="Times New Roman" panose="02020603050405020304" pitchFamily="18" charset="0"/>
                <a:cs typeface="Times New Roman" panose="02020603050405020304" pitchFamily="18" charset="0"/>
              </a:rPr>
              <a:t> If any processor is already using the I/O device then other processors cannot use the same I/O device which creates deadlock.</a:t>
            </a:r>
          </a:p>
          <a:p>
            <a:pPr algn="just"/>
            <a:r>
              <a:rPr lang="en-US" u="sng" dirty="0">
                <a:latin typeface="Times New Roman" panose="02020603050405020304" pitchFamily="18" charset="0"/>
                <a:cs typeface="Times New Roman" panose="02020603050405020304" pitchFamily="18" charset="0"/>
              </a:rPr>
              <a:t>Performance:</a:t>
            </a:r>
            <a:r>
              <a:rPr lang="en-US" b="0" dirty="0">
                <a:latin typeface="Times New Roman" panose="02020603050405020304" pitchFamily="18" charset="0"/>
                <a:cs typeface="Times New Roman" panose="02020603050405020304" pitchFamily="18" charset="0"/>
              </a:rPr>
              <a:t> If any processor fails to work then the work is divided into other processors. The bad effect will be that work will be completed in high time and the performance of the system is affected.</a:t>
            </a:r>
          </a:p>
          <a:p>
            <a:pPr algn="just"/>
            <a:r>
              <a:rPr lang="en-US" u="sng" dirty="0">
                <a:latin typeface="Times New Roman" panose="02020603050405020304" pitchFamily="18" charset="0"/>
                <a:cs typeface="Times New Roman" panose="02020603050405020304" pitchFamily="18" charset="0"/>
              </a:rPr>
              <a:t>Expensive:</a:t>
            </a:r>
            <a:r>
              <a:rPr lang="en-US" b="0" dirty="0">
                <a:latin typeface="Times New Roman" panose="02020603050405020304" pitchFamily="18" charset="0"/>
                <a:cs typeface="Times New Roman" panose="02020603050405020304" pitchFamily="18" charset="0"/>
              </a:rPr>
              <a:t> These type of systems are expensive to buy</a:t>
            </a:r>
            <a:r>
              <a:rPr lang="en-US" b="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241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924800" cy="609600"/>
          </a:xfrm>
        </p:spPr>
        <p:txBody>
          <a:bodyPr>
            <a:normAutofit fontScale="90000"/>
          </a:bodyPr>
          <a:lstStyle/>
          <a:p>
            <a:pPr algn="ctr"/>
            <a:r>
              <a:rPr lang="en-US" b="1" dirty="0"/>
              <a:t>Types of </a:t>
            </a:r>
            <a:r>
              <a:rPr lang="en-US" b="1" dirty="0" smtClean="0"/>
              <a:t>Multiprocessors</a:t>
            </a:r>
            <a:endParaRPr lang="en-US" dirty="0"/>
          </a:p>
        </p:txBody>
      </p:sp>
      <p:sp>
        <p:nvSpPr>
          <p:cNvPr id="3" name="Content Placeholder 2"/>
          <p:cNvSpPr>
            <a:spLocks noGrp="1"/>
          </p:cNvSpPr>
          <p:nvPr>
            <p:ph idx="1"/>
          </p:nvPr>
        </p:nvSpPr>
        <p:spPr>
          <a:xfrm>
            <a:off x="457200" y="533400"/>
            <a:ext cx="8305800" cy="6019800"/>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Symmetric </a:t>
            </a:r>
            <a:r>
              <a:rPr lang="en-US" sz="2400" dirty="0">
                <a:latin typeface="Times New Roman" panose="02020603050405020304" pitchFamily="18" charset="0"/>
                <a:cs typeface="Times New Roman" panose="02020603050405020304" pitchFamily="18" charset="0"/>
              </a:rPr>
              <a:t>Multiprocessors</a:t>
            </a:r>
          </a:p>
          <a:p>
            <a:pPr algn="just">
              <a:lnSpc>
                <a:spcPct val="110000"/>
              </a:lnSpc>
            </a:pPr>
            <a:r>
              <a:rPr lang="en-US" b="0" dirty="0">
                <a:latin typeface="Times New Roman" panose="02020603050405020304" pitchFamily="18" charset="0"/>
                <a:cs typeface="Times New Roman" panose="02020603050405020304" pitchFamily="18" charset="0"/>
              </a:rPr>
              <a:t>In these types of systems, each processor contains a similar copy of the operating system and they all communicate with each other. All the processors are in a peer to peer relationship i.e. no master - slave relationship exists between them.</a:t>
            </a:r>
          </a:p>
          <a:p>
            <a:pPr algn="just">
              <a:lnSpc>
                <a:spcPct val="110000"/>
              </a:lnSpc>
            </a:pPr>
            <a:r>
              <a:rPr lang="en-US" b="0" dirty="0">
                <a:latin typeface="Times New Roman" panose="02020603050405020304" pitchFamily="18" charset="0"/>
                <a:cs typeface="Times New Roman" panose="02020603050405020304" pitchFamily="18" charset="0"/>
              </a:rPr>
              <a:t>An example of the symmetric multiprocessing system is the Encore version of Unix for the </a:t>
            </a:r>
            <a:r>
              <a:rPr lang="en-US" b="0" dirty="0" err="1">
                <a:latin typeface="Times New Roman" panose="02020603050405020304" pitchFamily="18" charset="0"/>
                <a:cs typeface="Times New Roman" panose="02020603050405020304" pitchFamily="18" charset="0"/>
              </a:rPr>
              <a:t>Multimax</a:t>
            </a:r>
            <a:r>
              <a:rPr lang="en-US" b="0" dirty="0">
                <a:latin typeface="Times New Roman" panose="02020603050405020304" pitchFamily="18" charset="0"/>
                <a:cs typeface="Times New Roman" panose="02020603050405020304" pitchFamily="18" charset="0"/>
              </a:rPr>
              <a:t> Computer.</a:t>
            </a:r>
          </a:p>
          <a:p>
            <a:pPr algn="just"/>
            <a:r>
              <a:rPr lang="en-US" sz="2400" dirty="0">
                <a:latin typeface="Times New Roman" panose="02020603050405020304" pitchFamily="18" charset="0"/>
                <a:cs typeface="Times New Roman" panose="02020603050405020304" pitchFamily="18" charset="0"/>
              </a:rPr>
              <a:t>Asymmetric Multiprocessors</a:t>
            </a:r>
          </a:p>
          <a:p>
            <a:pPr algn="just">
              <a:lnSpc>
                <a:spcPct val="110000"/>
              </a:lnSpc>
            </a:pPr>
            <a:r>
              <a:rPr lang="en-US" b="0" dirty="0">
                <a:latin typeface="Times New Roman" panose="02020603050405020304" pitchFamily="18" charset="0"/>
                <a:cs typeface="Times New Roman" panose="02020603050405020304" pitchFamily="18" charset="0"/>
              </a:rPr>
              <a:t>In asymmetric systems, each processor is given a predefined task. There is a master processor that gives instruction to all the other processors. Asymmetric multiprocessor system contains a master slave relationship.</a:t>
            </a:r>
          </a:p>
          <a:p>
            <a:pPr algn="just">
              <a:lnSpc>
                <a:spcPct val="110000"/>
              </a:lnSpc>
            </a:pPr>
            <a:r>
              <a:rPr lang="en-US" b="0" dirty="0">
                <a:latin typeface="Times New Roman" panose="02020603050405020304" pitchFamily="18" charset="0"/>
                <a:cs typeface="Times New Roman" panose="02020603050405020304" pitchFamily="18" charset="0"/>
              </a:rPr>
              <a:t>Asymmetric multiprocessor was the only type of multiprocessor available before symmetric multiprocessors were created. Now also, this is the cheaper option.</a:t>
            </a:r>
          </a:p>
          <a:p>
            <a:pPr algn="just"/>
            <a:endParaRPr lang="en-US" dirty="0"/>
          </a:p>
        </p:txBody>
      </p:sp>
    </p:spTree>
    <p:extLst>
      <p:ext uri="{BB962C8B-B14F-4D97-AF65-F5344CB8AC3E}">
        <p14:creationId xmlns:p14="http://schemas.microsoft.com/office/powerpoint/2010/main" val="3480575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01000" cy="609282"/>
          </a:xfrm>
        </p:spPr>
        <p:txBody>
          <a:bodyPr>
            <a:normAutofit/>
          </a:bodyPr>
          <a:lstStyle/>
          <a:p>
            <a:r>
              <a:rPr lang="en-US" sz="2800" dirty="0"/>
              <a:t>Basic Multicore </a:t>
            </a:r>
            <a:r>
              <a:rPr lang="en-US" sz="2800" dirty="0" smtClean="0"/>
              <a:t>Concepts</a:t>
            </a:r>
            <a:endParaRPr lang="en-IN" sz="2800" dirty="0"/>
          </a:p>
        </p:txBody>
      </p:sp>
      <p:sp>
        <p:nvSpPr>
          <p:cNvPr id="3" name="Content Placeholder 2"/>
          <p:cNvSpPr>
            <a:spLocks noGrp="1"/>
          </p:cNvSpPr>
          <p:nvPr>
            <p:ph idx="1"/>
          </p:nvPr>
        </p:nvSpPr>
        <p:spPr>
          <a:xfrm>
            <a:off x="457200" y="762000"/>
            <a:ext cx="8229600" cy="5364163"/>
          </a:xfrm>
        </p:spPr>
        <p:txBody>
          <a:bodyPr/>
          <a:lstStyle/>
          <a:p>
            <a:pPr algn="just">
              <a:lnSpc>
                <a:spcPct val="150000"/>
              </a:lnSpc>
            </a:pPr>
            <a:r>
              <a:rPr lang="en-US" b="0" dirty="0"/>
              <a:t>A single computing component with multiple cores (independent processing units) is known as a multicore processor. It denotes the presence of a single CPU with several cores in the system. Individually, these cores may read and run computer instructions.</a:t>
            </a:r>
            <a:endParaRPr lang="en-US" b="0" dirty="0" smtClean="0"/>
          </a:p>
          <a:p>
            <a:pPr algn="just">
              <a:lnSpc>
                <a:spcPct val="150000"/>
              </a:lnSpc>
            </a:pPr>
            <a:r>
              <a:rPr lang="en-US" b="0" dirty="0" smtClean="0"/>
              <a:t>A</a:t>
            </a:r>
            <a:r>
              <a:rPr lang="en-US" b="0" dirty="0"/>
              <a:t> </a:t>
            </a:r>
            <a:r>
              <a:rPr lang="en-US" dirty="0"/>
              <a:t>multi-core processor</a:t>
            </a:r>
            <a:r>
              <a:rPr lang="en-US" b="0" dirty="0"/>
              <a:t> is a </a:t>
            </a:r>
            <a:r>
              <a:rPr lang="en-US" b="0" dirty="0">
                <a:hlinkClick r:id="rId2" tooltip="Microprocessor"/>
              </a:rPr>
              <a:t>microprocessor</a:t>
            </a:r>
            <a:r>
              <a:rPr lang="en-US" b="0" dirty="0"/>
              <a:t> on a single </a:t>
            </a:r>
            <a:r>
              <a:rPr lang="en-US" b="0" dirty="0">
                <a:hlinkClick r:id="rId3" tooltip="Integrated circuit"/>
              </a:rPr>
              <a:t>integrated circuit</a:t>
            </a:r>
            <a:r>
              <a:rPr lang="en-US" b="0" dirty="0"/>
              <a:t> with two or more separate </a:t>
            </a:r>
            <a:r>
              <a:rPr lang="en-US" b="0" dirty="0">
                <a:hlinkClick r:id="rId4" tooltip="Central processing unit"/>
              </a:rPr>
              <a:t>processing units</a:t>
            </a:r>
            <a:r>
              <a:rPr lang="en-US" b="0" dirty="0"/>
              <a:t>, called cores (for example, </a:t>
            </a:r>
            <a:r>
              <a:rPr lang="en-US" b="0" i="1" dirty="0">
                <a:hlinkClick r:id="rId5" tooltip="Dual"/>
              </a:rPr>
              <a:t>dual</a:t>
            </a:r>
            <a:r>
              <a:rPr lang="en-US" b="0" i="1" dirty="0"/>
              <a:t>-core</a:t>
            </a:r>
            <a:r>
              <a:rPr lang="en-US" b="0" dirty="0"/>
              <a:t> or </a:t>
            </a:r>
            <a:r>
              <a:rPr lang="en-US" b="0" i="1" dirty="0">
                <a:hlinkClick r:id="rId6" tooltip="Quad"/>
              </a:rPr>
              <a:t>quad</a:t>
            </a:r>
            <a:r>
              <a:rPr lang="en-US" b="0" i="1" dirty="0"/>
              <a:t>-core</a:t>
            </a:r>
            <a:r>
              <a:rPr lang="en-US" b="0" dirty="0"/>
              <a:t>), each of which reads and executes </a:t>
            </a:r>
            <a:r>
              <a:rPr lang="en-US" b="0" dirty="0">
                <a:hlinkClick r:id="rId7" tooltip="Instruction set"/>
              </a:rPr>
              <a:t>program instructions</a:t>
            </a:r>
            <a:r>
              <a:rPr lang="en-US" b="0" dirty="0" smtClean="0"/>
              <a:t>.</a:t>
            </a:r>
            <a:endParaRPr lang="en-IN" b="0" dirty="0"/>
          </a:p>
        </p:txBody>
      </p:sp>
    </p:spTree>
    <p:extLst>
      <p:ext uri="{BB962C8B-B14F-4D97-AF65-F5344CB8AC3E}">
        <p14:creationId xmlns:p14="http://schemas.microsoft.com/office/powerpoint/2010/main" val="27206997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emplate>
  <TotalTime>861</TotalTime>
  <Words>1028</Words>
  <Application>Microsoft Office PowerPoint</Application>
  <PresentationFormat>On-screen Show (4:3)</PresentationFormat>
  <Paragraphs>154</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Essential</vt:lpstr>
      <vt:lpstr>    UNIT-3 Multiprocessor and Multicore Operating Systems  </vt:lpstr>
      <vt:lpstr>Multiprocessor and Multicore Operating Systems</vt:lpstr>
      <vt:lpstr>PowerPoint Presentation</vt:lpstr>
      <vt:lpstr>Multiprocessor operating systems</vt:lpstr>
      <vt:lpstr>Multiprocessor Architecture</vt:lpstr>
      <vt:lpstr>Advantages of Multiprocessor Systems </vt:lpstr>
      <vt:lpstr>disadvantages of Multiprocessor Systems </vt:lpstr>
      <vt:lpstr>Types of Multiprocessors</vt:lpstr>
      <vt:lpstr>Basic Multicore Concepts</vt:lpstr>
      <vt:lpstr>Basic Multicore Concepts</vt:lpstr>
      <vt:lpstr>Basic Multicore Concepts: Memory Sharing Styles</vt:lpstr>
      <vt:lpstr>Uniform Memory Access (UMA)</vt:lpstr>
      <vt:lpstr>Non-Uniform Memory Access (NUMA)</vt:lpstr>
      <vt:lpstr>No Remote Memory Access (NORMA)</vt:lpstr>
      <vt:lpstr>Cache Coherence</vt:lpstr>
      <vt:lpstr>Inter-Process Communication</vt:lpstr>
      <vt:lpstr>Intercore Communication</vt:lpstr>
      <vt:lpstr>Shared Memory &amp; message passing</vt:lpstr>
      <vt:lpstr>PowerPoint Presentation</vt:lpstr>
      <vt:lpstr>Shared Memory System</vt:lpstr>
      <vt:lpstr>Producer consumer problem</vt:lpstr>
      <vt:lpstr>Producer consumer problem</vt:lpstr>
      <vt:lpstr>Message Passing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Cloud Computing SUBJECT CODE–IT-34</dc:title>
  <dc:creator>admin</dc:creator>
  <cp:lastModifiedBy>Priyanka</cp:lastModifiedBy>
  <cp:revision>137</cp:revision>
  <dcterms:created xsi:type="dcterms:W3CDTF">2020-07-04T04:21:01Z</dcterms:created>
  <dcterms:modified xsi:type="dcterms:W3CDTF">2023-11-08T02:57:31Z</dcterms:modified>
</cp:coreProperties>
</file>