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78" r:id="rId4"/>
    <p:sldId id="279" r:id="rId5"/>
    <p:sldId id="267" r:id="rId6"/>
    <p:sldId id="281" r:id="rId7"/>
    <p:sldId id="282" r:id="rId8"/>
    <p:sldId id="283" r:id="rId9"/>
    <p:sldId id="284" r:id="rId10"/>
    <p:sldId id="280" r:id="rId11"/>
    <p:sldId id="285" r:id="rId12"/>
    <p:sldId id="286" r:id="rId13"/>
    <p:sldId id="268" r:id="rId14"/>
    <p:sldId id="269" r:id="rId15"/>
    <p:sldId id="270" r:id="rId16"/>
    <p:sldId id="274" r:id="rId17"/>
    <p:sldId id="275" r:id="rId18"/>
    <p:sldId id="276" r:id="rId19"/>
    <p:sldId id="277" r:id="rId20"/>
    <p:sldId id="287"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4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1DECE-5BA3-4262-B061-C8652B5FA20F}"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AA0E4454-E7CF-46AC-9AEA-4BE466816978}">
      <dgm:prSet phldrT="[Text]" custT="1"/>
      <dgm:spPr>
        <a:solidFill>
          <a:srgbClr val="FF0000">
            <a:alpha val="50000"/>
          </a:srgbClr>
        </a:solidFill>
      </dgm:spPr>
      <dgm:t>
        <a:bodyPr/>
        <a:lstStyle/>
        <a:p>
          <a:r>
            <a:rPr lang="en-US" sz="1100" b="1" dirty="0" smtClean="0"/>
            <a:t>OPERATING SYSTEM CONCEPTS</a:t>
          </a:r>
          <a:endParaRPr lang="en-US" sz="1100" b="1" dirty="0"/>
        </a:p>
      </dgm:t>
    </dgm:pt>
    <dgm:pt modelId="{7052AB01-5452-4964-A880-9C6B62C29F23}" type="parTrans" cxnId="{165888FE-293F-4852-A6FA-0573A1C258CA}">
      <dgm:prSet/>
      <dgm:spPr/>
      <dgm:t>
        <a:bodyPr/>
        <a:lstStyle/>
        <a:p>
          <a:endParaRPr lang="en-US"/>
        </a:p>
      </dgm:t>
    </dgm:pt>
    <dgm:pt modelId="{323D1387-0379-4D0F-863A-294F2FC75246}" type="sibTrans" cxnId="{165888FE-293F-4852-A6FA-0573A1C258CA}">
      <dgm:prSet/>
      <dgm:spPr/>
      <dgm:t>
        <a:bodyPr/>
        <a:lstStyle/>
        <a:p>
          <a:endParaRPr lang="en-US"/>
        </a:p>
      </dgm:t>
    </dgm:pt>
    <dgm:pt modelId="{48ED3669-5418-41BD-9C00-958E9DE5DDF3}">
      <dgm:prSet phldrT="[Text]" custT="1"/>
      <dgm:spPr>
        <a:solidFill>
          <a:srgbClr val="00B050">
            <a:alpha val="27000"/>
          </a:srgbClr>
        </a:solidFill>
      </dgm:spPr>
      <dgm:t>
        <a:bodyPr/>
        <a:lstStyle/>
        <a:p>
          <a:r>
            <a:rPr lang="en-US" sz="1200" b="1" dirty="0" smtClean="0"/>
            <a:t>UNIT-3</a:t>
          </a:r>
          <a:endParaRPr lang="en-US" sz="1200" b="1" dirty="0"/>
        </a:p>
      </dgm:t>
    </dgm:pt>
    <dgm:pt modelId="{CECD0B22-3E45-495B-B65C-7CF40A0A6728}" type="parTrans" cxnId="{4AA50661-29E1-4190-B92A-C5E551EEE0D8}">
      <dgm:prSet/>
      <dgm:spPr/>
      <dgm:t>
        <a:bodyPr/>
        <a:lstStyle/>
        <a:p>
          <a:endParaRPr lang="en-US"/>
        </a:p>
      </dgm:t>
    </dgm:pt>
    <dgm:pt modelId="{D3E594E0-8523-46A2-8BB6-D0F4E020B049}" type="sibTrans" cxnId="{4AA50661-29E1-4190-B92A-C5E551EEE0D8}">
      <dgm:prSet/>
      <dgm:spPr/>
      <dgm:t>
        <a:bodyPr/>
        <a:lstStyle/>
        <a:p>
          <a:endParaRPr lang="en-US"/>
        </a:p>
      </dgm:t>
    </dgm:pt>
    <dgm:pt modelId="{49375BD1-7676-42CF-B92E-D7E5FBF156EC}">
      <dgm:prSet phldrT="[Text]" custT="1"/>
      <dgm:spPr>
        <a:solidFill>
          <a:srgbClr val="FFFF00">
            <a:alpha val="50000"/>
          </a:srgbClr>
        </a:solidFill>
      </dgm:spPr>
      <dgm:t>
        <a:bodyPr/>
        <a:lstStyle/>
        <a:p>
          <a:r>
            <a:rPr lang="en-US" sz="900" dirty="0" smtClean="0"/>
            <a:t>Multiprocessor and Multicore Operating</a:t>
          </a:r>
        </a:p>
        <a:p>
          <a:r>
            <a:rPr lang="en-US" sz="900" dirty="0" smtClean="0"/>
            <a:t>Systems</a:t>
          </a:r>
          <a:endParaRPr lang="en-US" sz="800" dirty="0"/>
        </a:p>
      </dgm:t>
    </dgm:pt>
    <dgm:pt modelId="{630627CF-9274-4ECF-8967-125306CDFC2B}" type="parTrans" cxnId="{AD1E3428-0AD7-4F3D-9044-07D13AACDF25}">
      <dgm:prSet/>
      <dgm:spPr/>
      <dgm:t>
        <a:bodyPr/>
        <a:lstStyle/>
        <a:p>
          <a:endParaRPr lang="en-US"/>
        </a:p>
      </dgm:t>
    </dgm:pt>
    <dgm:pt modelId="{0B9FDFBC-B545-4BEC-862C-0FF39441E24A}" type="sibTrans" cxnId="{AD1E3428-0AD7-4F3D-9044-07D13AACDF25}">
      <dgm:prSet/>
      <dgm:spPr/>
      <dgm:t>
        <a:bodyPr/>
        <a:lstStyle/>
        <a:p>
          <a:endParaRPr lang="en-US"/>
        </a:p>
      </dgm:t>
    </dgm:pt>
    <dgm:pt modelId="{9A30739C-7378-4D93-812A-2232306E265B}" type="pres">
      <dgm:prSet presAssocID="{FA51DECE-5BA3-4262-B061-C8652B5FA20F}" presName="Name0" presStyleCnt="0">
        <dgm:presLayoutVars>
          <dgm:dir/>
          <dgm:resizeHandles val="exact"/>
        </dgm:presLayoutVars>
      </dgm:prSet>
      <dgm:spPr/>
      <dgm:t>
        <a:bodyPr/>
        <a:lstStyle/>
        <a:p>
          <a:endParaRPr lang="en-US"/>
        </a:p>
      </dgm:t>
    </dgm:pt>
    <dgm:pt modelId="{92FF29A1-C0E4-44DC-A44E-E1F8CEF3D701}" type="pres">
      <dgm:prSet presAssocID="{AA0E4454-E7CF-46AC-9AEA-4BE466816978}" presName="Name5" presStyleLbl="vennNode1" presStyleIdx="0" presStyleCnt="3">
        <dgm:presLayoutVars>
          <dgm:bulletEnabled val="1"/>
        </dgm:presLayoutVars>
      </dgm:prSet>
      <dgm:spPr/>
      <dgm:t>
        <a:bodyPr/>
        <a:lstStyle/>
        <a:p>
          <a:endParaRPr lang="en-US"/>
        </a:p>
      </dgm:t>
    </dgm:pt>
    <dgm:pt modelId="{C2B72854-0547-485B-869F-1A03639A94A4}" type="pres">
      <dgm:prSet presAssocID="{323D1387-0379-4D0F-863A-294F2FC75246}" presName="space" presStyleCnt="0"/>
      <dgm:spPr/>
    </dgm:pt>
    <dgm:pt modelId="{93CF67FB-4A30-4BF7-91F9-E08421F0D4B8}" type="pres">
      <dgm:prSet presAssocID="{48ED3669-5418-41BD-9C00-958E9DE5DDF3}" presName="Name5" presStyleLbl="vennNode1" presStyleIdx="1" presStyleCnt="3">
        <dgm:presLayoutVars>
          <dgm:bulletEnabled val="1"/>
        </dgm:presLayoutVars>
      </dgm:prSet>
      <dgm:spPr/>
      <dgm:t>
        <a:bodyPr/>
        <a:lstStyle/>
        <a:p>
          <a:endParaRPr lang="en-US"/>
        </a:p>
      </dgm:t>
    </dgm:pt>
    <dgm:pt modelId="{84B80C54-8235-4DD0-8DF0-5C894C73F756}" type="pres">
      <dgm:prSet presAssocID="{D3E594E0-8523-46A2-8BB6-D0F4E020B049}" presName="space" presStyleCnt="0"/>
      <dgm:spPr/>
    </dgm:pt>
    <dgm:pt modelId="{2848E03A-8AFF-4AFE-94C5-A1CFDFBE2373}" type="pres">
      <dgm:prSet presAssocID="{49375BD1-7676-42CF-B92E-D7E5FBF156EC}" presName="Name5" presStyleLbl="vennNode1" presStyleIdx="2" presStyleCnt="3">
        <dgm:presLayoutVars>
          <dgm:bulletEnabled val="1"/>
        </dgm:presLayoutVars>
      </dgm:prSet>
      <dgm:spPr/>
      <dgm:t>
        <a:bodyPr/>
        <a:lstStyle/>
        <a:p>
          <a:endParaRPr lang="en-US"/>
        </a:p>
      </dgm:t>
    </dgm:pt>
  </dgm:ptLst>
  <dgm:cxnLst>
    <dgm:cxn modelId="{35AC0112-1C9B-410C-AB77-D0F98ACAB32D}" type="presOf" srcId="{48ED3669-5418-41BD-9C00-958E9DE5DDF3}" destId="{93CF67FB-4A30-4BF7-91F9-E08421F0D4B8}" srcOrd="0" destOrd="0" presId="urn:microsoft.com/office/officeart/2005/8/layout/venn3"/>
    <dgm:cxn modelId="{165888FE-293F-4852-A6FA-0573A1C258CA}" srcId="{FA51DECE-5BA3-4262-B061-C8652B5FA20F}" destId="{AA0E4454-E7CF-46AC-9AEA-4BE466816978}" srcOrd="0" destOrd="0" parTransId="{7052AB01-5452-4964-A880-9C6B62C29F23}" sibTransId="{323D1387-0379-4D0F-863A-294F2FC75246}"/>
    <dgm:cxn modelId="{51852C2C-01B8-456D-B9CA-208E0945AD57}" type="presOf" srcId="{FA51DECE-5BA3-4262-B061-C8652B5FA20F}" destId="{9A30739C-7378-4D93-812A-2232306E265B}" srcOrd="0" destOrd="0" presId="urn:microsoft.com/office/officeart/2005/8/layout/venn3"/>
    <dgm:cxn modelId="{4AA50661-29E1-4190-B92A-C5E551EEE0D8}" srcId="{FA51DECE-5BA3-4262-B061-C8652B5FA20F}" destId="{48ED3669-5418-41BD-9C00-958E9DE5DDF3}" srcOrd="1" destOrd="0" parTransId="{CECD0B22-3E45-495B-B65C-7CF40A0A6728}" sibTransId="{D3E594E0-8523-46A2-8BB6-D0F4E020B049}"/>
    <dgm:cxn modelId="{AD1E3428-0AD7-4F3D-9044-07D13AACDF25}" srcId="{FA51DECE-5BA3-4262-B061-C8652B5FA20F}" destId="{49375BD1-7676-42CF-B92E-D7E5FBF156EC}" srcOrd="2" destOrd="0" parTransId="{630627CF-9274-4ECF-8967-125306CDFC2B}" sibTransId="{0B9FDFBC-B545-4BEC-862C-0FF39441E24A}"/>
    <dgm:cxn modelId="{B82444BD-E415-4826-8E22-A6CB6F2C0ACD}" type="presOf" srcId="{AA0E4454-E7CF-46AC-9AEA-4BE466816978}" destId="{92FF29A1-C0E4-44DC-A44E-E1F8CEF3D701}" srcOrd="0" destOrd="0" presId="urn:microsoft.com/office/officeart/2005/8/layout/venn3"/>
    <dgm:cxn modelId="{0F54631F-A010-4260-A197-11A89E9B0B6C}" type="presOf" srcId="{49375BD1-7676-42CF-B92E-D7E5FBF156EC}" destId="{2848E03A-8AFF-4AFE-94C5-A1CFDFBE2373}" srcOrd="0" destOrd="0" presId="urn:microsoft.com/office/officeart/2005/8/layout/venn3"/>
    <dgm:cxn modelId="{DAA7F547-0AD1-4D02-B24C-E22DD94995B0}" type="presParOf" srcId="{9A30739C-7378-4D93-812A-2232306E265B}" destId="{92FF29A1-C0E4-44DC-A44E-E1F8CEF3D701}" srcOrd="0" destOrd="0" presId="urn:microsoft.com/office/officeart/2005/8/layout/venn3"/>
    <dgm:cxn modelId="{218A5969-16E0-4139-B8E7-3588953713CE}" type="presParOf" srcId="{9A30739C-7378-4D93-812A-2232306E265B}" destId="{C2B72854-0547-485B-869F-1A03639A94A4}" srcOrd="1" destOrd="0" presId="urn:microsoft.com/office/officeart/2005/8/layout/venn3"/>
    <dgm:cxn modelId="{65BB70FE-1AE7-4EAE-8ED3-75CD7FE6E27F}" type="presParOf" srcId="{9A30739C-7378-4D93-812A-2232306E265B}" destId="{93CF67FB-4A30-4BF7-91F9-E08421F0D4B8}" srcOrd="2" destOrd="0" presId="urn:microsoft.com/office/officeart/2005/8/layout/venn3"/>
    <dgm:cxn modelId="{5A831DFB-825A-4532-8745-C229AE212308}" type="presParOf" srcId="{9A30739C-7378-4D93-812A-2232306E265B}" destId="{84B80C54-8235-4DD0-8DF0-5C894C73F756}" srcOrd="3" destOrd="0" presId="urn:microsoft.com/office/officeart/2005/8/layout/venn3"/>
    <dgm:cxn modelId="{41F86A73-DF6D-4F93-ACB2-3EBE87EBC767}" type="presParOf" srcId="{9A30739C-7378-4D93-812A-2232306E265B}" destId="{2848E03A-8AFF-4AFE-94C5-A1CFDFBE237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29A1-C0E4-44DC-A44E-E1F8CEF3D701}">
      <dsp:nvSpPr>
        <dsp:cNvPr id="0" name=""/>
        <dsp:cNvSpPr/>
      </dsp:nvSpPr>
      <dsp:spPr>
        <a:xfrm>
          <a:off x="1774" y="62228"/>
          <a:ext cx="1551942" cy="1551942"/>
        </a:xfrm>
        <a:prstGeom prst="ellipse">
          <a:avLst/>
        </a:prstGeom>
        <a:solidFill>
          <a:srgbClr val="FF00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3970" rIns="85409" bIns="13970" numCol="1" spcCol="1270" anchor="ctr" anchorCtr="0">
          <a:noAutofit/>
        </a:bodyPr>
        <a:lstStyle/>
        <a:p>
          <a:pPr lvl="0" algn="ctr" defTabSz="488950">
            <a:lnSpc>
              <a:spcPct val="90000"/>
            </a:lnSpc>
            <a:spcBef>
              <a:spcPct val="0"/>
            </a:spcBef>
            <a:spcAft>
              <a:spcPct val="35000"/>
            </a:spcAft>
          </a:pPr>
          <a:r>
            <a:rPr lang="en-US" sz="1100" b="1" kern="1200" dirty="0" smtClean="0"/>
            <a:t>OPERATING SYSTEM CONCEPTS</a:t>
          </a:r>
          <a:endParaRPr lang="en-US" sz="1100" b="1" kern="1200" dirty="0"/>
        </a:p>
      </dsp:txBody>
      <dsp:txXfrm>
        <a:off x="229051" y="289505"/>
        <a:ext cx="1097388" cy="1097388"/>
      </dsp:txXfrm>
    </dsp:sp>
    <dsp:sp modelId="{93CF67FB-4A30-4BF7-91F9-E08421F0D4B8}">
      <dsp:nvSpPr>
        <dsp:cNvPr id="0" name=""/>
        <dsp:cNvSpPr/>
      </dsp:nvSpPr>
      <dsp:spPr>
        <a:xfrm>
          <a:off x="1243328" y="62228"/>
          <a:ext cx="1551942" cy="1551942"/>
        </a:xfrm>
        <a:prstGeom prst="ellipse">
          <a:avLst/>
        </a:prstGeom>
        <a:solidFill>
          <a:srgbClr val="00B050">
            <a:alpha val="27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5240" rIns="85409" bIns="15240" numCol="1" spcCol="1270" anchor="ctr" anchorCtr="0">
          <a:noAutofit/>
        </a:bodyPr>
        <a:lstStyle/>
        <a:p>
          <a:pPr lvl="0" algn="ctr" defTabSz="533400">
            <a:lnSpc>
              <a:spcPct val="90000"/>
            </a:lnSpc>
            <a:spcBef>
              <a:spcPct val="0"/>
            </a:spcBef>
            <a:spcAft>
              <a:spcPct val="35000"/>
            </a:spcAft>
          </a:pPr>
          <a:r>
            <a:rPr lang="en-US" sz="1200" b="1" kern="1200" dirty="0" smtClean="0"/>
            <a:t>UNIT-3</a:t>
          </a:r>
          <a:endParaRPr lang="en-US" sz="1200" b="1" kern="1200" dirty="0"/>
        </a:p>
      </dsp:txBody>
      <dsp:txXfrm>
        <a:off x="1470605" y="289505"/>
        <a:ext cx="1097388" cy="1097388"/>
      </dsp:txXfrm>
    </dsp:sp>
    <dsp:sp modelId="{2848E03A-8AFF-4AFE-94C5-A1CFDFBE2373}">
      <dsp:nvSpPr>
        <dsp:cNvPr id="0" name=""/>
        <dsp:cNvSpPr/>
      </dsp:nvSpPr>
      <dsp:spPr>
        <a:xfrm>
          <a:off x="2484882" y="62228"/>
          <a:ext cx="1551942" cy="1551942"/>
        </a:xfrm>
        <a:prstGeom prst="ellipse">
          <a:avLst/>
        </a:prstGeom>
        <a:solidFill>
          <a:srgbClr val="FFFF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1430" rIns="85409" bIns="11430" numCol="1" spcCol="1270" anchor="ctr" anchorCtr="0">
          <a:noAutofit/>
        </a:bodyPr>
        <a:lstStyle/>
        <a:p>
          <a:pPr lvl="0" algn="ctr" defTabSz="400050">
            <a:lnSpc>
              <a:spcPct val="90000"/>
            </a:lnSpc>
            <a:spcBef>
              <a:spcPct val="0"/>
            </a:spcBef>
            <a:spcAft>
              <a:spcPct val="35000"/>
            </a:spcAft>
          </a:pPr>
          <a:r>
            <a:rPr lang="en-US" sz="900" kern="1200" dirty="0" smtClean="0"/>
            <a:t>Multiprocessor and Multicore Operating</a:t>
          </a:r>
        </a:p>
        <a:p>
          <a:pPr lvl="0" algn="ctr" defTabSz="400050">
            <a:lnSpc>
              <a:spcPct val="90000"/>
            </a:lnSpc>
            <a:spcBef>
              <a:spcPct val="0"/>
            </a:spcBef>
            <a:spcAft>
              <a:spcPct val="35000"/>
            </a:spcAft>
          </a:pPr>
          <a:r>
            <a:rPr lang="en-US" sz="900" kern="1200" dirty="0" smtClean="0"/>
            <a:t>Systems</a:t>
          </a:r>
          <a:endParaRPr lang="en-US" sz="800" kern="1200" dirty="0"/>
        </a:p>
      </dsp:txBody>
      <dsp:txXfrm>
        <a:off x="2712159" y="289505"/>
        <a:ext cx="1097388" cy="109738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8" name="Slide Number Placeholder 7"/>
          <p:cNvSpPr>
            <a:spLocks noGrp="1"/>
          </p:cNvSpPr>
          <p:nvPr>
            <p:ph type="sldNum" sz="quarter" idx="11"/>
          </p:nvPr>
        </p:nvSpPr>
        <p:spPr/>
        <p:txBody>
          <a:bodyPr/>
          <a:lstStyle/>
          <a:p>
            <a:fld id="{7F6D9747-B290-4EEC-9380-70AB2C737F4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089A43-441D-4EB4-8F53-A1983EFDBE05}" type="datetimeFigureOut">
              <a:rPr lang="en-US" smtClean="0"/>
              <a:t>11/8/2023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F6D9747-B290-4EEC-9380-70AB2C737F46}"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0"/>
          </a:xfrm>
        </p:spPr>
        <p:txBody>
          <a:bodyPr>
            <a:normAutofit/>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b="1" dirty="0" smtClean="0">
                <a:latin typeface="Times New Roman" pitchFamily="18" charset="0"/>
                <a:cs typeface="Times New Roman" pitchFamily="18" charset="0"/>
              </a:rPr>
              <a:t>UNIT-3</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IN" dirty="0"/>
              <a:t>Mobile Operating Systems</a:t>
            </a: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a:p>
        </p:txBody>
      </p:sp>
      <p:graphicFrame>
        <p:nvGraphicFramePr>
          <p:cNvPr id="4" name="Diagram 3"/>
          <p:cNvGraphicFramePr/>
          <p:nvPr>
            <p:extLst>
              <p:ext uri="{D42A27DB-BD31-4B8C-83A1-F6EECF244321}">
                <p14:modId xmlns:p14="http://schemas.microsoft.com/office/powerpoint/2010/main" val="2445186403"/>
              </p:ext>
            </p:extLst>
          </p:nvPr>
        </p:nvGraphicFramePr>
        <p:xfrm>
          <a:off x="304800" y="76200"/>
          <a:ext cx="4038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56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09282"/>
          </a:xfrm>
        </p:spPr>
        <p:txBody>
          <a:bodyPr>
            <a:normAutofit fontScale="90000"/>
          </a:bodyPr>
          <a:lstStyle/>
          <a:p>
            <a:r>
              <a:rPr lang="en-IN"/>
              <a:t>Types of Mobile OS</a:t>
            </a:r>
          </a:p>
        </p:txBody>
      </p:sp>
      <p:sp>
        <p:nvSpPr>
          <p:cNvPr id="3" name="Content Placeholder 2"/>
          <p:cNvSpPr>
            <a:spLocks noGrp="1"/>
          </p:cNvSpPr>
          <p:nvPr>
            <p:ph idx="1"/>
          </p:nvPr>
        </p:nvSpPr>
        <p:spPr>
          <a:xfrm>
            <a:off x="457200" y="838200"/>
            <a:ext cx="8305800" cy="5287963"/>
          </a:xfrm>
        </p:spPr>
        <p:txBody>
          <a:bodyPr>
            <a:normAutofit/>
          </a:bodyPr>
          <a:lstStyle/>
          <a:p>
            <a:pPr algn="just"/>
            <a:r>
              <a:rPr lang="en-US" dirty="0"/>
              <a:t>1. Android OS:</a:t>
            </a:r>
            <a:r>
              <a:rPr lang="en-US" b="0" dirty="0"/>
              <a:t> The Android operating system is the most popular operating system today. It is a mobile OS based on the </a:t>
            </a:r>
            <a:r>
              <a:rPr lang="en-US" dirty="0"/>
              <a:t>Linux Kernel</a:t>
            </a:r>
            <a:r>
              <a:rPr lang="en-US" b="0" dirty="0"/>
              <a:t> and </a:t>
            </a:r>
            <a:r>
              <a:rPr lang="en-US" dirty="0"/>
              <a:t>open-source software</a:t>
            </a:r>
            <a:r>
              <a:rPr lang="en-US" b="0" dirty="0"/>
              <a:t>. The android operating system was developed by </a:t>
            </a:r>
            <a:r>
              <a:rPr lang="en-US" dirty="0"/>
              <a:t>Google</a:t>
            </a:r>
            <a:r>
              <a:rPr lang="en-US" b="0" dirty="0"/>
              <a:t>. The first Android device was launched in </a:t>
            </a:r>
            <a:r>
              <a:rPr lang="en-US" dirty="0"/>
              <a:t>2008</a:t>
            </a:r>
            <a:r>
              <a:rPr lang="en-US" b="0" dirty="0"/>
              <a:t>.</a:t>
            </a:r>
          </a:p>
          <a:p>
            <a:pPr algn="just"/>
            <a:r>
              <a:rPr lang="en-US" dirty="0"/>
              <a:t>2. </a:t>
            </a:r>
            <a:r>
              <a:rPr lang="en-US" dirty="0" err="1"/>
              <a:t>Bada</a:t>
            </a:r>
            <a:r>
              <a:rPr lang="en-US" dirty="0"/>
              <a:t> (Samsung Electronics):</a:t>
            </a:r>
            <a:r>
              <a:rPr lang="en-US" b="0" dirty="0"/>
              <a:t> </a:t>
            </a:r>
            <a:r>
              <a:rPr lang="en-US" b="0" dirty="0" err="1"/>
              <a:t>Bada</a:t>
            </a:r>
            <a:r>
              <a:rPr lang="en-US" b="0" dirty="0"/>
              <a:t> is a Samsung mobile operating system that was launched in 2010. The Samsung wave was the first mobile to use the </a:t>
            </a:r>
            <a:r>
              <a:rPr lang="en-US" b="0" dirty="0" err="1"/>
              <a:t>bada</a:t>
            </a:r>
            <a:r>
              <a:rPr lang="en-US" b="0" dirty="0"/>
              <a:t> operating system. The </a:t>
            </a:r>
            <a:r>
              <a:rPr lang="en-US" b="0" dirty="0" err="1"/>
              <a:t>bada</a:t>
            </a:r>
            <a:r>
              <a:rPr lang="en-US" b="0" dirty="0"/>
              <a:t> operating system offers many mobile features, such as 3-D graphics, application installation, and multipoint-touch.</a:t>
            </a:r>
          </a:p>
          <a:p>
            <a:pPr algn="just"/>
            <a:r>
              <a:rPr lang="en-US" dirty="0"/>
              <a:t>3. BlackBerry OS:</a:t>
            </a:r>
            <a:r>
              <a:rPr lang="en-US" b="0" dirty="0"/>
              <a:t> The BlackBerry operating system is a mobile operating system developed by </a:t>
            </a:r>
            <a:r>
              <a:rPr lang="en-US" dirty="0"/>
              <a:t>Research In Motion</a:t>
            </a:r>
            <a:r>
              <a:rPr lang="en-US" b="0" dirty="0"/>
              <a:t> (RIM). This operating system was designed specifically for BlackBerry handheld devices. This operating system is beneficial for the corporate users because it provides synchronization with Microsoft Exchange, Novell GroupWise email, Lotus Domino, and other business software when used with the BlackBerry Enterprise Server</a:t>
            </a:r>
            <a:r>
              <a:rPr lang="en-US" b="0" dirty="0" smtClean="0"/>
              <a:t>.</a:t>
            </a:r>
            <a:endParaRPr lang="en-US" b="0" dirty="0"/>
          </a:p>
        </p:txBody>
      </p:sp>
    </p:spTree>
    <p:extLst>
      <p:ext uri="{BB962C8B-B14F-4D97-AF65-F5344CB8AC3E}">
        <p14:creationId xmlns:p14="http://schemas.microsoft.com/office/powerpoint/2010/main" val="84317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09282"/>
          </a:xfrm>
        </p:spPr>
        <p:txBody>
          <a:bodyPr>
            <a:normAutofit fontScale="90000"/>
          </a:bodyPr>
          <a:lstStyle/>
          <a:p>
            <a:r>
              <a:rPr lang="en-IN"/>
              <a:t>Types of Mobile OS</a:t>
            </a:r>
          </a:p>
        </p:txBody>
      </p:sp>
      <p:sp>
        <p:nvSpPr>
          <p:cNvPr id="3" name="Content Placeholder 2"/>
          <p:cNvSpPr>
            <a:spLocks noGrp="1"/>
          </p:cNvSpPr>
          <p:nvPr>
            <p:ph idx="1"/>
          </p:nvPr>
        </p:nvSpPr>
        <p:spPr>
          <a:xfrm>
            <a:off x="457200" y="838200"/>
            <a:ext cx="8305800" cy="5287963"/>
          </a:xfrm>
        </p:spPr>
        <p:txBody>
          <a:bodyPr>
            <a:normAutofit/>
          </a:bodyPr>
          <a:lstStyle/>
          <a:p>
            <a:pPr algn="just"/>
            <a:r>
              <a:rPr lang="en-US" dirty="0" smtClean="0"/>
              <a:t>4</a:t>
            </a:r>
            <a:r>
              <a:rPr lang="en-US" dirty="0"/>
              <a:t>. iPhone OS / iOS:</a:t>
            </a:r>
            <a:r>
              <a:rPr lang="en-US" b="0" dirty="0"/>
              <a:t> The iOS was developed by the Apple </a:t>
            </a:r>
            <a:r>
              <a:rPr lang="en-US" b="0" dirty="0" err="1"/>
              <a:t>inc</a:t>
            </a:r>
            <a:r>
              <a:rPr lang="en-US" b="0" dirty="0"/>
              <a:t> for the use on its device. The iOS operating system is the most popular operating system today. It is a very secure operating system. The iOS operating system is not available for any other mobiles.</a:t>
            </a:r>
          </a:p>
          <a:p>
            <a:pPr algn="just"/>
            <a:r>
              <a:rPr lang="en-US" dirty="0"/>
              <a:t>5. Symbian OS:</a:t>
            </a:r>
            <a:r>
              <a:rPr lang="en-US" b="0" dirty="0"/>
              <a:t> Symbian operating system is a mobile operating system that provides a high-level of integration with communication. The Symbian operating system is based on the java language. It combines middleware of wireless communications and personal information management (PIM) functionality. The Symbian operating system was developed by </a:t>
            </a:r>
            <a:r>
              <a:rPr lang="en-US" dirty="0"/>
              <a:t>Symbian Ltd</a:t>
            </a:r>
            <a:r>
              <a:rPr lang="en-US" b="0" dirty="0"/>
              <a:t> in </a:t>
            </a:r>
            <a:r>
              <a:rPr lang="en-US" dirty="0"/>
              <a:t>1998</a:t>
            </a:r>
            <a:r>
              <a:rPr lang="en-US" b="0" dirty="0"/>
              <a:t> for the use of mobile phones. </a:t>
            </a:r>
            <a:r>
              <a:rPr lang="en-US" dirty="0"/>
              <a:t>Nokia</a:t>
            </a:r>
            <a:r>
              <a:rPr lang="en-US" b="0" dirty="0"/>
              <a:t> was the first company to release Symbian OS on its mobile phone at that time.</a:t>
            </a:r>
          </a:p>
          <a:p>
            <a:pPr algn="just"/>
            <a:r>
              <a:rPr lang="en-US" dirty="0"/>
              <a:t>6. Windows Mobile OS:</a:t>
            </a:r>
            <a:r>
              <a:rPr lang="en-US" b="0" dirty="0"/>
              <a:t> The window mobile OS is a mobile operating system that was developed by </a:t>
            </a:r>
            <a:r>
              <a:rPr lang="en-US" dirty="0"/>
              <a:t>Microsoft</a:t>
            </a:r>
            <a:r>
              <a:rPr lang="en-US" b="0" dirty="0"/>
              <a:t>. It was designed for the pocket PCs and smart mobiles</a:t>
            </a:r>
            <a:r>
              <a:rPr lang="en-US" b="0" dirty="0" smtClean="0"/>
              <a:t>.</a:t>
            </a:r>
            <a:endParaRPr lang="en-US" b="0" dirty="0"/>
          </a:p>
        </p:txBody>
      </p:sp>
    </p:spTree>
    <p:extLst>
      <p:ext uri="{BB962C8B-B14F-4D97-AF65-F5344CB8AC3E}">
        <p14:creationId xmlns:p14="http://schemas.microsoft.com/office/powerpoint/2010/main" val="283531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09282"/>
          </a:xfrm>
        </p:spPr>
        <p:txBody>
          <a:bodyPr>
            <a:normAutofit fontScale="90000"/>
          </a:bodyPr>
          <a:lstStyle/>
          <a:p>
            <a:r>
              <a:rPr lang="en-IN"/>
              <a:t>Types of Mobile OS</a:t>
            </a:r>
          </a:p>
        </p:txBody>
      </p:sp>
      <p:sp>
        <p:nvSpPr>
          <p:cNvPr id="3" name="Content Placeholder 2"/>
          <p:cNvSpPr>
            <a:spLocks noGrp="1"/>
          </p:cNvSpPr>
          <p:nvPr>
            <p:ph idx="1"/>
          </p:nvPr>
        </p:nvSpPr>
        <p:spPr>
          <a:xfrm>
            <a:off x="457200" y="838200"/>
            <a:ext cx="8305800" cy="5287963"/>
          </a:xfrm>
        </p:spPr>
        <p:txBody>
          <a:bodyPr>
            <a:normAutofit/>
          </a:bodyPr>
          <a:lstStyle/>
          <a:p>
            <a:pPr algn="just"/>
            <a:r>
              <a:rPr lang="en-US" dirty="0" smtClean="0"/>
              <a:t>7</a:t>
            </a:r>
            <a:r>
              <a:rPr lang="en-US" dirty="0"/>
              <a:t>. Harmony OS:</a:t>
            </a:r>
            <a:r>
              <a:rPr lang="en-US" b="0" dirty="0"/>
              <a:t> The harmony operating system is the latest mobile operating system that was developed by Huawei for the use of its devices. It is designed primarily for </a:t>
            </a:r>
            <a:r>
              <a:rPr lang="en-US" b="0" dirty="0" err="1"/>
              <a:t>IoT</a:t>
            </a:r>
            <a:r>
              <a:rPr lang="en-US" b="0" dirty="0"/>
              <a:t> devices.</a:t>
            </a:r>
          </a:p>
          <a:p>
            <a:pPr algn="just"/>
            <a:r>
              <a:rPr lang="en-US" dirty="0"/>
              <a:t>8. Palm OS:</a:t>
            </a:r>
            <a:r>
              <a:rPr lang="en-US" b="0" dirty="0"/>
              <a:t> The palm operating system is a mobile operating system that was developed by </a:t>
            </a:r>
            <a:r>
              <a:rPr lang="en-US" dirty="0"/>
              <a:t>Palm Ltd</a:t>
            </a:r>
            <a:r>
              <a:rPr lang="en-US" b="0" dirty="0"/>
              <a:t> for use on personal digital assistants (PADs). It was introduced in </a:t>
            </a:r>
            <a:r>
              <a:rPr lang="en-US" dirty="0"/>
              <a:t>1996</a:t>
            </a:r>
            <a:r>
              <a:rPr lang="en-US" b="0" dirty="0"/>
              <a:t>. Palm OS is also known as the </a:t>
            </a:r>
            <a:r>
              <a:rPr lang="en-US" dirty="0"/>
              <a:t>Garnet OS</a:t>
            </a:r>
            <a:r>
              <a:rPr lang="en-US" b="0" dirty="0"/>
              <a:t>.</a:t>
            </a:r>
          </a:p>
          <a:p>
            <a:pPr algn="just"/>
            <a:r>
              <a:rPr lang="en-US" dirty="0"/>
              <a:t>9. </a:t>
            </a:r>
            <a:r>
              <a:rPr lang="en-US" dirty="0" err="1"/>
              <a:t>WebOS</a:t>
            </a:r>
            <a:r>
              <a:rPr lang="en-US" dirty="0"/>
              <a:t> (Palm/HP):</a:t>
            </a:r>
            <a:r>
              <a:rPr lang="en-US" b="0" dirty="0"/>
              <a:t> The </a:t>
            </a:r>
            <a:r>
              <a:rPr lang="en-US" b="0" dirty="0" err="1"/>
              <a:t>WebOS</a:t>
            </a:r>
            <a:r>
              <a:rPr lang="en-US" b="0" dirty="0"/>
              <a:t> is a mobile operating system that was developed by </a:t>
            </a:r>
            <a:r>
              <a:rPr lang="en-US" dirty="0"/>
              <a:t>Palm</a:t>
            </a:r>
            <a:r>
              <a:rPr lang="en-US" b="0" dirty="0"/>
              <a:t>. It based on the </a:t>
            </a:r>
            <a:r>
              <a:rPr lang="en-US" dirty="0"/>
              <a:t>Linux Kernel</a:t>
            </a:r>
            <a:r>
              <a:rPr lang="en-US" b="0" dirty="0"/>
              <a:t>. The HP uses this operating system in its mobile and touchpads.</a:t>
            </a:r>
          </a:p>
          <a:p>
            <a:pPr algn="just"/>
            <a:endParaRPr lang="en-IN" dirty="0"/>
          </a:p>
        </p:txBody>
      </p:sp>
    </p:spTree>
    <p:extLst>
      <p:ext uri="{BB962C8B-B14F-4D97-AF65-F5344CB8AC3E}">
        <p14:creationId xmlns:p14="http://schemas.microsoft.com/office/powerpoint/2010/main" val="57446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685482"/>
          </a:xfrm>
        </p:spPr>
        <p:txBody>
          <a:bodyPr/>
          <a:lstStyle/>
          <a:p>
            <a:r>
              <a:rPr lang="en-IN"/>
              <a:t>Overview of Android OS</a:t>
            </a:r>
          </a:p>
        </p:txBody>
      </p:sp>
      <p:sp>
        <p:nvSpPr>
          <p:cNvPr id="3" name="Content Placeholder 2"/>
          <p:cNvSpPr>
            <a:spLocks noGrp="1"/>
          </p:cNvSpPr>
          <p:nvPr>
            <p:ph idx="1"/>
          </p:nvPr>
        </p:nvSpPr>
        <p:spPr>
          <a:xfrm>
            <a:off x="457200" y="990600"/>
            <a:ext cx="8458200" cy="5791200"/>
          </a:xfrm>
        </p:spPr>
        <p:txBody>
          <a:bodyPr>
            <a:normAutofit/>
          </a:bodyPr>
          <a:lstStyle/>
          <a:p>
            <a:pPr algn="just"/>
            <a:r>
              <a:rPr lang="en-US" dirty="0"/>
              <a:t>Android</a:t>
            </a:r>
            <a:r>
              <a:rPr lang="en-US" b="0" dirty="0"/>
              <a:t> is an open source and Linux-based Operating System for mobile devices such as smartphones and tablet computers. </a:t>
            </a:r>
            <a:r>
              <a:rPr lang="en-US" dirty="0"/>
              <a:t>Android</a:t>
            </a:r>
            <a:r>
              <a:rPr lang="en-US" b="0" dirty="0"/>
              <a:t> was developed by the Open Handset Alliance, led by Google, and other companies. ... The source code for </a:t>
            </a:r>
            <a:r>
              <a:rPr lang="en-US" dirty="0"/>
              <a:t>Android</a:t>
            </a:r>
            <a:r>
              <a:rPr lang="en-US" b="0" dirty="0"/>
              <a:t> is available under free and open source software licenses</a:t>
            </a:r>
            <a:r>
              <a:rPr lang="en-US" b="0" dirty="0" smtClean="0"/>
              <a:t>.</a:t>
            </a:r>
          </a:p>
          <a:p>
            <a:pPr algn="just"/>
            <a:r>
              <a:rPr lang="en-US" b="0" dirty="0"/>
              <a:t>Android is a powerful operating system and it supports a large number of applications on Smartphones. </a:t>
            </a:r>
            <a:endParaRPr lang="en-US" b="0" dirty="0" smtClean="0"/>
          </a:p>
          <a:p>
            <a:pPr algn="just"/>
            <a:r>
              <a:rPr lang="en-US" b="0" dirty="0" smtClean="0"/>
              <a:t>These </a:t>
            </a:r>
            <a:r>
              <a:rPr lang="en-US" b="0" dirty="0"/>
              <a:t>applications are more comfortable and advanced for users. The hardware that supports android software is based on the ARM architecture platform. </a:t>
            </a:r>
            <a:endParaRPr lang="en-US" b="0" dirty="0" smtClean="0"/>
          </a:p>
          <a:p>
            <a:pPr algn="just"/>
            <a:r>
              <a:rPr lang="en-US" b="0" dirty="0" smtClean="0"/>
              <a:t>The </a:t>
            </a:r>
            <a:r>
              <a:rPr lang="en-US" b="0" dirty="0"/>
              <a:t>android is an open-source operating system that means that it’s free and anyone can use it. Android has got millions of apps available that can help you manage your life one or another way and it is available at low cost in the market for that reason android is very popular.</a:t>
            </a:r>
            <a:endParaRPr lang="en-IN" dirty="0"/>
          </a:p>
        </p:txBody>
      </p:sp>
    </p:spTree>
    <p:extLst>
      <p:ext uri="{BB962C8B-B14F-4D97-AF65-F5344CB8AC3E}">
        <p14:creationId xmlns:p14="http://schemas.microsoft.com/office/powerpoint/2010/main" val="191276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0830203"/>
              </p:ext>
            </p:extLst>
          </p:nvPr>
        </p:nvGraphicFramePr>
        <p:xfrm>
          <a:off x="152398" y="685797"/>
          <a:ext cx="8991604" cy="6147974"/>
        </p:xfrm>
        <a:graphic>
          <a:graphicData uri="http://schemas.openxmlformats.org/drawingml/2006/table">
            <a:tbl>
              <a:tblPr/>
              <a:tblGrid>
                <a:gridCol w="2247901">
                  <a:extLst>
                    <a:ext uri="{9D8B030D-6E8A-4147-A177-3AD203B41FA5}">
                      <a16:colId xmlns:a16="http://schemas.microsoft.com/office/drawing/2014/main" xmlns="" val="3729594130"/>
                    </a:ext>
                  </a:extLst>
                </a:gridCol>
                <a:gridCol w="2247901">
                  <a:extLst>
                    <a:ext uri="{9D8B030D-6E8A-4147-A177-3AD203B41FA5}">
                      <a16:colId xmlns:a16="http://schemas.microsoft.com/office/drawing/2014/main" xmlns="" val="2790974586"/>
                    </a:ext>
                  </a:extLst>
                </a:gridCol>
                <a:gridCol w="2247901">
                  <a:extLst>
                    <a:ext uri="{9D8B030D-6E8A-4147-A177-3AD203B41FA5}">
                      <a16:colId xmlns:a16="http://schemas.microsoft.com/office/drawing/2014/main" xmlns="" val="1289375251"/>
                    </a:ext>
                  </a:extLst>
                </a:gridCol>
                <a:gridCol w="2247901">
                  <a:extLst>
                    <a:ext uri="{9D8B030D-6E8A-4147-A177-3AD203B41FA5}">
                      <a16:colId xmlns:a16="http://schemas.microsoft.com/office/drawing/2014/main" xmlns="" val="187261554"/>
                    </a:ext>
                  </a:extLst>
                </a:gridCol>
              </a:tblGrid>
              <a:tr h="211517">
                <a:tc>
                  <a:txBody>
                    <a:bodyPr/>
                    <a:lstStyle/>
                    <a:p>
                      <a:pPr algn="l"/>
                      <a:r>
                        <a:rPr lang="en-IN" sz="1600" b="0">
                          <a:effectLst/>
                        </a:rPr>
                        <a:t>Version</a:t>
                      </a:r>
                    </a:p>
                  </a:txBody>
                  <a:tcPr marL="37541" marR="37541" marT="9385" marB="9385" anchor="ctr">
                    <a:lnL>
                      <a:noFill/>
                    </a:lnL>
                    <a:lnR>
                      <a:noFill/>
                    </a:lnR>
                    <a:lnT>
                      <a:noFill/>
                    </a:lnT>
                    <a:lnB>
                      <a:noFill/>
                    </a:lnB>
                  </a:tcPr>
                </a:tc>
                <a:tc>
                  <a:txBody>
                    <a:bodyPr/>
                    <a:lstStyle/>
                    <a:p>
                      <a:pPr algn="l"/>
                      <a:r>
                        <a:rPr lang="en-IN" sz="1600" b="0">
                          <a:effectLst/>
                        </a:rPr>
                        <a:t>Name</a:t>
                      </a:r>
                    </a:p>
                  </a:txBody>
                  <a:tcPr marL="37541" marR="37541" marT="9385" marB="9385" anchor="ctr">
                    <a:lnL>
                      <a:noFill/>
                    </a:lnL>
                    <a:lnR>
                      <a:noFill/>
                    </a:lnR>
                    <a:lnT>
                      <a:noFill/>
                    </a:lnT>
                    <a:lnB>
                      <a:noFill/>
                    </a:lnB>
                  </a:tcPr>
                </a:tc>
                <a:tc>
                  <a:txBody>
                    <a:bodyPr/>
                    <a:lstStyle/>
                    <a:p>
                      <a:pPr algn="l"/>
                      <a:r>
                        <a:rPr lang="en-IN" sz="1600" b="0">
                          <a:effectLst/>
                        </a:rPr>
                        <a:t>Release</a:t>
                      </a:r>
                    </a:p>
                  </a:txBody>
                  <a:tcPr marL="37541" marR="37541" marT="9385" marB="9385" anchor="ctr">
                    <a:lnL>
                      <a:noFill/>
                    </a:lnL>
                    <a:lnR>
                      <a:noFill/>
                    </a:lnR>
                    <a:lnT>
                      <a:noFill/>
                    </a:lnT>
                    <a:lnB>
                      <a:noFill/>
                    </a:lnB>
                  </a:tcPr>
                </a:tc>
                <a:tc>
                  <a:txBody>
                    <a:bodyPr/>
                    <a:lstStyle/>
                    <a:p>
                      <a:pPr algn="l"/>
                      <a:r>
                        <a:rPr lang="en-IN" sz="1600" b="0">
                          <a:effectLst/>
                        </a:rPr>
                        <a:t>Devices</a:t>
                      </a:r>
                    </a:p>
                  </a:txBody>
                  <a:tcPr marL="37541" marR="37541" marT="9385" marB="9385" anchor="ctr">
                    <a:lnL>
                      <a:noFill/>
                    </a:lnL>
                    <a:lnR>
                      <a:noFill/>
                    </a:lnR>
                    <a:lnT>
                      <a:noFill/>
                    </a:lnT>
                    <a:lnB>
                      <a:noFill/>
                    </a:lnB>
                  </a:tcPr>
                </a:tc>
                <a:extLst>
                  <a:ext uri="{0D108BD9-81ED-4DB2-BD59-A6C34878D82A}">
                    <a16:rowId xmlns:a16="http://schemas.microsoft.com/office/drawing/2014/main" xmlns="" val="407321645"/>
                  </a:ext>
                </a:extLst>
              </a:tr>
              <a:tr h="392118">
                <a:tc>
                  <a:txBody>
                    <a:bodyPr/>
                    <a:lstStyle/>
                    <a:p>
                      <a:pPr algn="l"/>
                      <a:r>
                        <a:rPr lang="en-IN" sz="1600" b="0">
                          <a:effectLst/>
                        </a:rPr>
                        <a:t>2.3</a:t>
                      </a:r>
                    </a:p>
                  </a:txBody>
                  <a:tcPr marL="37541" marR="37541" marT="9385" marB="9385" anchor="ctr">
                    <a:lnL>
                      <a:noFill/>
                    </a:lnL>
                    <a:lnR>
                      <a:noFill/>
                    </a:lnR>
                    <a:lnT>
                      <a:noFill/>
                    </a:lnT>
                    <a:lnB>
                      <a:noFill/>
                    </a:lnB>
                  </a:tcPr>
                </a:tc>
                <a:tc>
                  <a:txBody>
                    <a:bodyPr/>
                    <a:lstStyle/>
                    <a:p>
                      <a:pPr algn="l"/>
                      <a:r>
                        <a:rPr lang="en-IN" sz="1600" b="0">
                          <a:effectLst/>
                        </a:rPr>
                        <a:t>Gingerbread</a:t>
                      </a:r>
                    </a:p>
                  </a:txBody>
                  <a:tcPr marL="37541" marR="37541" marT="9385" marB="9385" anchor="ctr">
                    <a:lnL>
                      <a:noFill/>
                    </a:lnL>
                    <a:lnR>
                      <a:noFill/>
                    </a:lnR>
                    <a:lnT>
                      <a:noFill/>
                    </a:lnT>
                    <a:lnB>
                      <a:noFill/>
                    </a:lnB>
                  </a:tcPr>
                </a:tc>
                <a:tc>
                  <a:txBody>
                    <a:bodyPr/>
                    <a:lstStyle/>
                    <a:p>
                      <a:pPr algn="l"/>
                      <a:r>
                        <a:rPr lang="en-IN" sz="1600" b="0">
                          <a:effectLst/>
                        </a:rPr>
                        <a:t>February 9, 2011</a:t>
                      </a:r>
                    </a:p>
                  </a:txBody>
                  <a:tcPr marL="37541" marR="37541" marT="9385" marB="9385" anchor="ctr">
                    <a:lnL>
                      <a:noFill/>
                    </a:lnL>
                    <a:lnR>
                      <a:noFill/>
                    </a:lnR>
                    <a:lnT>
                      <a:noFill/>
                    </a:lnT>
                    <a:lnB>
                      <a:noFill/>
                    </a:lnB>
                  </a:tcPr>
                </a:tc>
                <a:tc>
                  <a:txBody>
                    <a:bodyPr/>
                    <a:lstStyle/>
                    <a:p>
                      <a:pPr algn="l"/>
                      <a:r>
                        <a:rPr lang="en-IN" sz="1600" b="0">
                          <a:effectLst/>
                        </a:rPr>
                        <a:t>Nexus S</a:t>
                      </a:r>
                    </a:p>
                  </a:txBody>
                  <a:tcPr marL="37541" marR="37541" marT="9385" marB="9385" anchor="ctr">
                    <a:lnL>
                      <a:noFill/>
                    </a:lnL>
                    <a:lnR>
                      <a:noFill/>
                    </a:lnR>
                    <a:lnT>
                      <a:noFill/>
                    </a:lnT>
                    <a:lnB>
                      <a:noFill/>
                    </a:lnB>
                  </a:tcPr>
                </a:tc>
                <a:extLst>
                  <a:ext uri="{0D108BD9-81ED-4DB2-BD59-A6C34878D82A}">
                    <a16:rowId xmlns:a16="http://schemas.microsoft.com/office/drawing/2014/main" xmlns="" val="2243123305"/>
                  </a:ext>
                </a:extLst>
              </a:tr>
              <a:tr h="392118">
                <a:tc>
                  <a:txBody>
                    <a:bodyPr/>
                    <a:lstStyle/>
                    <a:p>
                      <a:pPr algn="l"/>
                      <a:r>
                        <a:rPr lang="en-IN" sz="1600" b="0">
                          <a:effectLst/>
                        </a:rPr>
                        <a:t>4.0</a:t>
                      </a:r>
                    </a:p>
                  </a:txBody>
                  <a:tcPr marL="37541" marR="37541" marT="9385" marB="9385" anchor="ctr">
                    <a:lnL>
                      <a:noFill/>
                    </a:lnL>
                    <a:lnR>
                      <a:noFill/>
                    </a:lnR>
                    <a:lnT>
                      <a:noFill/>
                    </a:lnT>
                    <a:lnB>
                      <a:noFill/>
                    </a:lnB>
                  </a:tcPr>
                </a:tc>
                <a:tc>
                  <a:txBody>
                    <a:bodyPr/>
                    <a:lstStyle/>
                    <a:p>
                      <a:pPr algn="l"/>
                      <a:r>
                        <a:rPr lang="en-IN" sz="1600" b="0">
                          <a:effectLst/>
                        </a:rPr>
                        <a:t>Ice Cream Sandwich</a:t>
                      </a:r>
                    </a:p>
                  </a:txBody>
                  <a:tcPr marL="37541" marR="37541" marT="9385" marB="9385" anchor="ctr">
                    <a:lnL>
                      <a:noFill/>
                    </a:lnL>
                    <a:lnR>
                      <a:noFill/>
                    </a:lnR>
                    <a:lnT>
                      <a:noFill/>
                    </a:lnT>
                    <a:lnB>
                      <a:noFill/>
                    </a:lnB>
                  </a:tcPr>
                </a:tc>
                <a:tc>
                  <a:txBody>
                    <a:bodyPr/>
                    <a:lstStyle/>
                    <a:p>
                      <a:pPr algn="l"/>
                      <a:r>
                        <a:rPr lang="en-IN" sz="1600" b="0">
                          <a:effectLst/>
                        </a:rPr>
                        <a:t>October 19, 2011</a:t>
                      </a:r>
                    </a:p>
                  </a:txBody>
                  <a:tcPr marL="37541" marR="37541" marT="9385" marB="9385" anchor="ctr">
                    <a:lnL>
                      <a:noFill/>
                    </a:lnL>
                    <a:lnR>
                      <a:noFill/>
                    </a:lnR>
                    <a:lnT>
                      <a:noFill/>
                    </a:lnT>
                    <a:lnB>
                      <a:noFill/>
                    </a:lnB>
                  </a:tcPr>
                </a:tc>
                <a:tc>
                  <a:txBody>
                    <a:bodyPr/>
                    <a:lstStyle/>
                    <a:p>
                      <a:pPr algn="l"/>
                      <a:r>
                        <a:rPr lang="en-IN" sz="1600" b="0">
                          <a:effectLst/>
                        </a:rPr>
                        <a:t>Galaxy Nexus</a:t>
                      </a:r>
                    </a:p>
                  </a:txBody>
                  <a:tcPr marL="37541" marR="37541" marT="9385" marB="9385" anchor="ctr">
                    <a:lnL>
                      <a:noFill/>
                    </a:lnL>
                    <a:lnR>
                      <a:noFill/>
                    </a:lnR>
                    <a:lnT>
                      <a:noFill/>
                    </a:lnT>
                    <a:lnB>
                      <a:noFill/>
                    </a:lnB>
                  </a:tcPr>
                </a:tc>
                <a:extLst>
                  <a:ext uri="{0D108BD9-81ED-4DB2-BD59-A6C34878D82A}">
                    <a16:rowId xmlns:a16="http://schemas.microsoft.com/office/drawing/2014/main" xmlns="" val="4162611299"/>
                  </a:ext>
                </a:extLst>
              </a:tr>
              <a:tr h="211517">
                <a:tc>
                  <a:txBody>
                    <a:bodyPr/>
                    <a:lstStyle/>
                    <a:p>
                      <a:pPr algn="l"/>
                      <a:r>
                        <a:rPr lang="en-IN" sz="1600" b="0">
                          <a:effectLst/>
                        </a:rPr>
                        <a:t>4.1</a:t>
                      </a:r>
                    </a:p>
                  </a:txBody>
                  <a:tcPr marL="37541" marR="37541" marT="9385" marB="9385" anchor="ctr">
                    <a:lnL>
                      <a:noFill/>
                    </a:lnL>
                    <a:lnR>
                      <a:noFill/>
                    </a:lnR>
                    <a:lnT>
                      <a:noFill/>
                    </a:lnT>
                    <a:lnB>
                      <a:noFill/>
                    </a:lnB>
                  </a:tcPr>
                </a:tc>
                <a:tc>
                  <a:txBody>
                    <a:bodyPr/>
                    <a:lstStyle/>
                    <a:p>
                      <a:pPr algn="l"/>
                      <a:r>
                        <a:rPr lang="en-IN" sz="1600" b="0">
                          <a:effectLst/>
                        </a:rPr>
                        <a:t>Jelly Bean</a:t>
                      </a:r>
                    </a:p>
                  </a:txBody>
                  <a:tcPr marL="37541" marR="37541" marT="9385" marB="9385" anchor="ctr">
                    <a:lnL>
                      <a:noFill/>
                    </a:lnL>
                    <a:lnR>
                      <a:noFill/>
                    </a:lnR>
                    <a:lnT>
                      <a:noFill/>
                    </a:lnT>
                    <a:lnB>
                      <a:noFill/>
                    </a:lnB>
                  </a:tcPr>
                </a:tc>
                <a:tc>
                  <a:txBody>
                    <a:bodyPr/>
                    <a:lstStyle/>
                    <a:p>
                      <a:pPr algn="l"/>
                      <a:r>
                        <a:rPr lang="en-IN" sz="1600" b="0">
                          <a:effectLst/>
                        </a:rPr>
                        <a:t>July 9, 2012</a:t>
                      </a:r>
                    </a:p>
                  </a:txBody>
                  <a:tcPr marL="37541" marR="37541" marT="9385" marB="9385" anchor="ctr">
                    <a:lnL>
                      <a:noFill/>
                    </a:lnL>
                    <a:lnR>
                      <a:noFill/>
                    </a:lnR>
                    <a:lnT>
                      <a:noFill/>
                    </a:lnT>
                    <a:lnB>
                      <a:noFill/>
                    </a:lnB>
                  </a:tcPr>
                </a:tc>
                <a:tc>
                  <a:txBody>
                    <a:bodyPr/>
                    <a:lstStyle/>
                    <a:p>
                      <a:pPr algn="l"/>
                      <a:r>
                        <a:rPr lang="en-IN" sz="1600" b="0">
                          <a:effectLst/>
                        </a:rPr>
                        <a:t>Nexus 7</a:t>
                      </a:r>
                    </a:p>
                  </a:txBody>
                  <a:tcPr marL="37541" marR="37541" marT="9385" marB="9385" anchor="ctr">
                    <a:lnL>
                      <a:noFill/>
                    </a:lnL>
                    <a:lnR>
                      <a:noFill/>
                    </a:lnR>
                    <a:lnT>
                      <a:noFill/>
                    </a:lnT>
                    <a:lnB>
                      <a:noFill/>
                    </a:lnB>
                  </a:tcPr>
                </a:tc>
                <a:extLst>
                  <a:ext uri="{0D108BD9-81ED-4DB2-BD59-A6C34878D82A}">
                    <a16:rowId xmlns:a16="http://schemas.microsoft.com/office/drawing/2014/main" xmlns="" val="2767088180"/>
                  </a:ext>
                </a:extLst>
              </a:tr>
              <a:tr h="392118">
                <a:tc>
                  <a:txBody>
                    <a:bodyPr/>
                    <a:lstStyle/>
                    <a:p>
                      <a:pPr algn="l"/>
                      <a:r>
                        <a:rPr lang="en-IN" sz="1600" b="0">
                          <a:effectLst/>
                        </a:rPr>
                        <a:t>4.2</a:t>
                      </a:r>
                    </a:p>
                  </a:txBody>
                  <a:tcPr marL="37541" marR="37541" marT="9385" marB="9385" anchor="ctr">
                    <a:lnL>
                      <a:noFill/>
                    </a:lnL>
                    <a:lnR>
                      <a:noFill/>
                    </a:lnR>
                    <a:lnT>
                      <a:noFill/>
                    </a:lnT>
                    <a:lnB>
                      <a:noFill/>
                    </a:lnB>
                  </a:tcPr>
                </a:tc>
                <a:tc>
                  <a:txBody>
                    <a:bodyPr/>
                    <a:lstStyle/>
                    <a:p>
                      <a:pPr algn="l"/>
                      <a:r>
                        <a:rPr lang="en-IN" sz="1600" b="0">
                          <a:effectLst/>
                        </a:rPr>
                        <a:t>Jelly Bean</a:t>
                      </a:r>
                    </a:p>
                  </a:txBody>
                  <a:tcPr marL="37541" marR="37541" marT="9385" marB="9385" anchor="ctr">
                    <a:lnL>
                      <a:noFill/>
                    </a:lnL>
                    <a:lnR>
                      <a:noFill/>
                    </a:lnR>
                    <a:lnT>
                      <a:noFill/>
                    </a:lnT>
                    <a:lnB>
                      <a:noFill/>
                    </a:lnB>
                  </a:tcPr>
                </a:tc>
                <a:tc>
                  <a:txBody>
                    <a:bodyPr/>
                    <a:lstStyle/>
                    <a:p>
                      <a:pPr algn="l"/>
                      <a:r>
                        <a:rPr lang="en-IN" sz="1600" b="0">
                          <a:effectLst/>
                        </a:rPr>
                        <a:t>November 13, 2012</a:t>
                      </a:r>
                    </a:p>
                  </a:txBody>
                  <a:tcPr marL="37541" marR="37541" marT="9385" marB="9385" anchor="ctr">
                    <a:lnL>
                      <a:noFill/>
                    </a:lnL>
                    <a:lnR>
                      <a:noFill/>
                    </a:lnR>
                    <a:lnT>
                      <a:noFill/>
                    </a:lnT>
                    <a:lnB>
                      <a:noFill/>
                    </a:lnB>
                  </a:tcPr>
                </a:tc>
                <a:tc>
                  <a:txBody>
                    <a:bodyPr/>
                    <a:lstStyle/>
                    <a:p>
                      <a:pPr algn="l"/>
                      <a:r>
                        <a:rPr lang="en-IN" sz="1600" b="0">
                          <a:effectLst/>
                        </a:rPr>
                        <a:t>Nexus 4, 10</a:t>
                      </a:r>
                    </a:p>
                  </a:txBody>
                  <a:tcPr marL="37541" marR="37541" marT="9385" marB="9385" anchor="ctr">
                    <a:lnL>
                      <a:noFill/>
                    </a:lnL>
                    <a:lnR>
                      <a:noFill/>
                    </a:lnR>
                    <a:lnT>
                      <a:noFill/>
                    </a:lnT>
                    <a:lnB>
                      <a:noFill/>
                    </a:lnB>
                  </a:tcPr>
                </a:tc>
                <a:extLst>
                  <a:ext uri="{0D108BD9-81ED-4DB2-BD59-A6C34878D82A}">
                    <a16:rowId xmlns:a16="http://schemas.microsoft.com/office/drawing/2014/main" xmlns="" val="3113087414"/>
                  </a:ext>
                </a:extLst>
              </a:tr>
              <a:tr h="211517">
                <a:tc>
                  <a:txBody>
                    <a:bodyPr/>
                    <a:lstStyle/>
                    <a:p>
                      <a:pPr algn="l"/>
                      <a:r>
                        <a:rPr lang="en-IN" sz="1600" b="0">
                          <a:effectLst/>
                        </a:rPr>
                        <a:t>4.3</a:t>
                      </a:r>
                    </a:p>
                  </a:txBody>
                  <a:tcPr marL="37541" marR="37541" marT="9385" marB="9385" anchor="ctr">
                    <a:lnL>
                      <a:noFill/>
                    </a:lnL>
                    <a:lnR>
                      <a:noFill/>
                    </a:lnR>
                    <a:lnT>
                      <a:noFill/>
                    </a:lnT>
                    <a:lnB>
                      <a:noFill/>
                    </a:lnB>
                  </a:tcPr>
                </a:tc>
                <a:tc>
                  <a:txBody>
                    <a:bodyPr/>
                    <a:lstStyle/>
                    <a:p>
                      <a:pPr algn="l"/>
                      <a:r>
                        <a:rPr lang="en-IN" sz="1600" b="0">
                          <a:effectLst/>
                        </a:rPr>
                        <a:t>Jelly Bean</a:t>
                      </a:r>
                    </a:p>
                  </a:txBody>
                  <a:tcPr marL="37541" marR="37541" marT="9385" marB="9385" anchor="ctr">
                    <a:lnL>
                      <a:noFill/>
                    </a:lnL>
                    <a:lnR>
                      <a:noFill/>
                    </a:lnR>
                    <a:lnT>
                      <a:noFill/>
                    </a:lnT>
                    <a:lnB>
                      <a:noFill/>
                    </a:lnB>
                  </a:tcPr>
                </a:tc>
                <a:tc>
                  <a:txBody>
                    <a:bodyPr/>
                    <a:lstStyle/>
                    <a:p>
                      <a:pPr algn="l"/>
                      <a:r>
                        <a:rPr lang="en-IN" sz="1600" b="0">
                          <a:effectLst/>
                        </a:rPr>
                        <a:t>July 24, 2013</a:t>
                      </a:r>
                    </a:p>
                  </a:txBody>
                  <a:tcPr marL="37541" marR="37541" marT="9385" marB="9385" anchor="ctr">
                    <a:lnL>
                      <a:noFill/>
                    </a:lnL>
                    <a:lnR>
                      <a:noFill/>
                    </a:lnR>
                    <a:lnT>
                      <a:noFill/>
                    </a:lnT>
                    <a:lnB>
                      <a:noFill/>
                    </a:lnB>
                  </a:tcPr>
                </a:tc>
                <a:tc>
                  <a:txBody>
                    <a:bodyPr/>
                    <a:lstStyle/>
                    <a:p>
                      <a:pPr algn="l"/>
                      <a:r>
                        <a:rPr lang="en-IN" sz="1600" b="0">
                          <a:effectLst/>
                        </a:rPr>
                        <a:t>Nexus 7 (2013)</a:t>
                      </a:r>
                    </a:p>
                  </a:txBody>
                  <a:tcPr marL="37541" marR="37541" marT="9385" marB="9385" anchor="ctr">
                    <a:lnL>
                      <a:noFill/>
                    </a:lnL>
                    <a:lnR>
                      <a:noFill/>
                    </a:lnR>
                    <a:lnT>
                      <a:noFill/>
                    </a:lnT>
                    <a:lnB>
                      <a:noFill/>
                    </a:lnB>
                  </a:tcPr>
                </a:tc>
                <a:extLst>
                  <a:ext uri="{0D108BD9-81ED-4DB2-BD59-A6C34878D82A}">
                    <a16:rowId xmlns:a16="http://schemas.microsoft.com/office/drawing/2014/main" xmlns="" val="3806599848"/>
                  </a:ext>
                </a:extLst>
              </a:tr>
              <a:tr h="392118">
                <a:tc>
                  <a:txBody>
                    <a:bodyPr/>
                    <a:lstStyle/>
                    <a:p>
                      <a:pPr algn="l"/>
                      <a:r>
                        <a:rPr lang="en-IN" sz="1600" b="0">
                          <a:effectLst/>
                        </a:rPr>
                        <a:t>4.4</a:t>
                      </a:r>
                    </a:p>
                  </a:txBody>
                  <a:tcPr marL="37541" marR="37541" marT="9385" marB="9385" anchor="ctr">
                    <a:lnL>
                      <a:noFill/>
                    </a:lnL>
                    <a:lnR>
                      <a:noFill/>
                    </a:lnR>
                    <a:lnT>
                      <a:noFill/>
                    </a:lnT>
                    <a:lnB>
                      <a:noFill/>
                    </a:lnB>
                  </a:tcPr>
                </a:tc>
                <a:tc>
                  <a:txBody>
                    <a:bodyPr/>
                    <a:lstStyle/>
                    <a:p>
                      <a:pPr algn="l"/>
                      <a:r>
                        <a:rPr lang="en-IN" sz="1600" b="0">
                          <a:effectLst/>
                        </a:rPr>
                        <a:t>KitKat</a:t>
                      </a:r>
                    </a:p>
                  </a:txBody>
                  <a:tcPr marL="37541" marR="37541" marT="9385" marB="9385" anchor="ctr">
                    <a:lnL>
                      <a:noFill/>
                    </a:lnL>
                    <a:lnR>
                      <a:noFill/>
                    </a:lnR>
                    <a:lnT>
                      <a:noFill/>
                    </a:lnT>
                    <a:lnB>
                      <a:noFill/>
                    </a:lnB>
                  </a:tcPr>
                </a:tc>
                <a:tc>
                  <a:txBody>
                    <a:bodyPr/>
                    <a:lstStyle/>
                    <a:p>
                      <a:pPr algn="l"/>
                      <a:r>
                        <a:rPr lang="en-IN" sz="1600" b="0">
                          <a:effectLst/>
                        </a:rPr>
                        <a:t>October 31, 2013</a:t>
                      </a:r>
                    </a:p>
                  </a:txBody>
                  <a:tcPr marL="37541" marR="37541" marT="9385" marB="9385" anchor="ctr">
                    <a:lnL>
                      <a:noFill/>
                    </a:lnL>
                    <a:lnR>
                      <a:noFill/>
                    </a:lnR>
                    <a:lnT>
                      <a:noFill/>
                    </a:lnT>
                    <a:lnB>
                      <a:noFill/>
                    </a:lnB>
                  </a:tcPr>
                </a:tc>
                <a:tc>
                  <a:txBody>
                    <a:bodyPr/>
                    <a:lstStyle/>
                    <a:p>
                      <a:pPr algn="l"/>
                      <a:r>
                        <a:rPr lang="en-IN" sz="1600" b="0">
                          <a:effectLst/>
                        </a:rPr>
                        <a:t>Nexus 5</a:t>
                      </a:r>
                    </a:p>
                  </a:txBody>
                  <a:tcPr marL="37541" marR="37541" marT="9385" marB="9385" anchor="ctr">
                    <a:lnL>
                      <a:noFill/>
                    </a:lnL>
                    <a:lnR>
                      <a:noFill/>
                    </a:lnR>
                    <a:lnT>
                      <a:noFill/>
                    </a:lnT>
                    <a:lnB>
                      <a:noFill/>
                    </a:lnB>
                  </a:tcPr>
                </a:tc>
                <a:extLst>
                  <a:ext uri="{0D108BD9-81ED-4DB2-BD59-A6C34878D82A}">
                    <a16:rowId xmlns:a16="http://schemas.microsoft.com/office/drawing/2014/main" xmlns="" val="3232465423"/>
                  </a:ext>
                </a:extLst>
              </a:tr>
              <a:tr h="392118">
                <a:tc>
                  <a:txBody>
                    <a:bodyPr/>
                    <a:lstStyle/>
                    <a:p>
                      <a:pPr algn="l"/>
                      <a:r>
                        <a:rPr lang="en-IN" sz="1600" b="0">
                          <a:effectLst/>
                        </a:rPr>
                        <a:t>5.0</a:t>
                      </a:r>
                    </a:p>
                  </a:txBody>
                  <a:tcPr marL="37541" marR="37541" marT="9385" marB="9385" anchor="ctr">
                    <a:lnL>
                      <a:noFill/>
                    </a:lnL>
                    <a:lnR>
                      <a:noFill/>
                    </a:lnR>
                    <a:lnT>
                      <a:noFill/>
                    </a:lnT>
                    <a:lnB>
                      <a:noFill/>
                    </a:lnB>
                  </a:tcPr>
                </a:tc>
                <a:tc>
                  <a:txBody>
                    <a:bodyPr/>
                    <a:lstStyle/>
                    <a:p>
                      <a:pPr algn="l"/>
                      <a:r>
                        <a:rPr lang="en-IN" sz="1600" b="0">
                          <a:effectLst/>
                        </a:rPr>
                        <a:t>Lollipop</a:t>
                      </a:r>
                    </a:p>
                  </a:txBody>
                  <a:tcPr marL="37541" marR="37541" marT="9385" marB="9385" anchor="ctr">
                    <a:lnL>
                      <a:noFill/>
                    </a:lnL>
                    <a:lnR>
                      <a:noFill/>
                    </a:lnR>
                    <a:lnT>
                      <a:noFill/>
                    </a:lnT>
                    <a:lnB>
                      <a:noFill/>
                    </a:lnB>
                  </a:tcPr>
                </a:tc>
                <a:tc>
                  <a:txBody>
                    <a:bodyPr/>
                    <a:lstStyle/>
                    <a:p>
                      <a:pPr algn="l"/>
                      <a:r>
                        <a:rPr lang="en-IN" sz="1600" b="0">
                          <a:effectLst/>
                        </a:rPr>
                        <a:t>November 3, 2014</a:t>
                      </a:r>
                    </a:p>
                  </a:txBody>
                  <a:tcPr marL="37541" marR="37541" marT="9385" marB="9385" anchor="ctr">
                    <a:lnL>
                      <a:noFill/>
                    </a:lnL>
                    <a:lnR>
                      <a:noFill/>
                    </a:lnR>
                    <a:lnT>
                      <a:noFill/>
                    </a:lnT>
                    <a:lnB>
                      <a:noFill/>
                    </a:lnB>
                  </a:tcPr>
                </a:tc>
                <a:tc>
                  <a:txBody>
                    <a:bodyPr/>
                    <a:lstStyle/>
                    <a:p>
                      <a:pPr algn="l"/>
                      <a:r>
                        <a:rPr lang="en-IN" sz="1600" b="0">
                          <a:effectLst/>
                        </a:rPr>
                        <a:t>Nexus 6, 9</a:t>
                      </a:r>
                    </a:p>
                  </a:txBody>
                  <a:tcPr marL="37541" marR="37541" marT="9385" marB="9385" anchor="ctr">
                    <a:lnL>
                      <a:noFill/>
                    </a:lnL>
                    <a:lnR>
                      <a:noFill/>
                    </a:lnR>
                    <a:lnT>
                      <a:noFill/>
                    </a:lnT>
                    <a:lnB>
                      <a:noFill/>
                    </a:lnB>
                  </a:tcPr>
                </a:tc>
                <a:extLst>
                  <a:ext uri="{0D108BD9-81ED-4DB2-BD59-A6C34878D82A}">
                    <a16:rowId xmlns:a16="http://schemas.microsoft.com/office/drawing/2014/main" xmlns="" val="2438540491"/>
                  </a:ext>
                </a:extLst>
              </a:tr>
              <a:tr h="211517">
                <a:tc>
                  <a:txBody>
                    <a:bodyPr/>
                    <a:lstStyle/>
                    <a:p>
                      <a:pPr algn="l"/>
                      <a:r>
                        <a:rPr lang="en-IN" sz="1600" b="0">
                          <a:effectLst/>
                        </a:rPr>
                        <a:t>5.1</a:t>
                      </a:r>
                    </a:p>
                  </a:txBody>
                  <a:tcPr marL="37541" marR="37541" marT="9385" marB="9385" anchor="ctr">
                    <a:lnL>
                      <a:noFill/>
                    </a:lnL>
                    <a:lnR>
                      <a:noFill/>
                    </a:lnR>
                    <a:lnT>
                      <a:noFill/>
                    </a:lnT>
                    <a:lnB>
                      <a:noFill/>
                    </a:lnB>
                  </a:tcPr>
                </a:tc>
                <a:tc>
                  <a:txBody>
                    <a:bodyPr/>
                    <a:lstStyle/>
                    <a:p>
                      <a:pPr algn="l"/>
                      <a:r>
                        <a:rPr lang="en-IN" sz="1600" b="0">
                          <a:effectLst/>
                        </a:rPr>
                        <a:t>Lollipop</a:t>
                      </a:r>
                    </a:p>
                  </a:txBody>
                  <a:tcPr marL="37541" marR="37541" marT="9385" marB="9385" anchor="ctr">
                    <a:lnL>
                      <a:noFill/>
                    </a:lnL>
                    <a:lnR>
                      <a:noFill/>
                    </a:lnR>
                    <a:lnT>
                      <a:noFill/>
                    </a:lnT>
                    <a:lnB>
                      <a:noFill/>
                    </a:lnB>
                  </a:tcPr>
                </a:tc>
                <a:tc>
                  <a:txBody>
                    <a:bodyPr/>
                    <a:lstStyle/>
                    <a:p>
                      <a:pPr algn="l"/>
                      <a:r>
                        <a:rPr lang="en-IN" sz="1600" b="0">
                          <a:effectLst/>
                        </a:rPr>
                        <a:t>March 9, 2015</a:t>
                      </a:r>
                    </a:p>
                  </a:txBody>
                  <a:tcPr marL="37541" marR="37541" marT="9385" marB="9385" anchor="ctr">
                    <a:lnL>
                      <a:noFill/>
                    </a:lnL>
                    <a:lnR>
                      <a:noFill/>
                    </a:lnR>
                    <a:lnT>
                      <a:noFill/>
                    </a:lnT>
                    <a:lnB>
                      <a:noFill/>
                    </a:lnB>
                  </a:tcPr>
                </a:tc>
                <a:tc>
                  <a:txBody>
                    <a:bodyPr/>
                    <a:lstStyle/>
                    <a:p>
                      <a:pPr algn="l"/>
                      <a:r>
                        <a:rPr lang="en-IN" sz="1600" b="0">
                          <a:effectLst/>
                        </a:rPr>
                        <a:t>Android One</a:t>
                      </a:r>
                    </a:p>
                  </a:txBody>
                  <a:tcPr marL="37541" marR="37541" marT="9385" marB="9385" anchor="ctr">
                    <a:lnL>
                      <a:noFill/>
                    </a:lnL>
                    <a:lnR>
                      <a:noFill/>
                    </a:lnR>
                    <a:lnT>
                      <a:noFill/>
                    </a:lnT>
                    <a:lnB>
                      <a:noFill/>
                    </a:lnB>
                  </a:tcPr>
                </a:tc>
                <a:extLst>
                  <a:ext uri="{0D108BD9-81ED-4DB2-BD59-A6C34878D82A}">
                    <a16:rowId xmlns:a16="http://schemas.microsoft.com/office/drawing/2014/main" xmlns="" val="3430235085"/>
                  </a:ext>
                </a:extLst>
              </a:tr>
              <a:tr h="392118">
                <a:tc>
                  <a:txBody>
                    <a:bodyPr/>
                    <a:lstStyle/>
                    <a:p>
                      <a:pPr algn="l"/>
                      <a:r>
                        <a:rPr lang="en-IN" sz="1600" b="0">
                          <a:effectLst/>
                        </a:rPr>
                        <a:t>6.0</a:t>
                      </a:r>
                    </a:p>
                  </a:txBody>
                  <a:tcPr marL="37541" marR="37541" marT="9385" marB="9385" anchor="ctr">
                    <a:lnL>
                      <a:noFill/>
                    </a:lnL>
                    <a:lnR>
                      <a:noFill/>
                    </a:lnR>
                    <a:lnT>
                      <a:noFill/>
                    </a:lnT>
                    <a:lnB>
                      <a:noFill/>
                    </a:lnB>
                  </a:tcPr>
                </a:tc>
                <a:tc>
                  <a:txBody>
                    <a:bodyPr/>
                    <a:lstStyle/>
                    <a:p>
                      <a:pPr algn="l"/>
                      <a:r>
                        <a:rPr lang="en-IN" sz="1600" b="0">
                          <a:effectLst/>
                        </a:rPr>
                        <a:t>Marshmallow</a:t>
                      </a:r>
                    </a:p>
                  </a:txBody>
                  <a:tcPr marL="37541" marR="37541" marT="9385" marB="9385" anchor="ctr">
                    <a:lnL>
                      <a:noFill/>
                    </a:lnL>
                    <a:lnR>
                      <a:noFill/>
                    </a:lnR>
                    <a:lnT>
                      <a:noFill/>
                    </a:lnT>
                    <a:lnB>
                      <a:noFill/>
                    </a:lnB>
                  </a:tcPr>
                </a:tc>
                <a:tc>
                  <a:txBody>
                    <a:bodyPr/>
                    <a:lstStyle/>
                    <a:p>
                      <a:pPr algn="l"/>
                      <a:r>
                        <a:rPr lang="en-IN" sz="1600" b="0">
                          <a:effectLst/>
                        </a:rPr>
                        <a:t>October 5, 2015</a:t>
                      </a:r>
                    </a:p>
                  </a:txBody>
                  <a:tcPr marL="37541" marR="37541" marT="9385" marB="9385" anchor="ctr">
                    <a:lnL>
                      <a:noFill/>
                    </a:lnL>
                    <a:lnR>
                      <a:noFill/>
                    </a:lnR>
                    <a:lnT>
                      <a:noFill/>
                    </a:lnT>
                    <a:lnB>
                      <a:noFill/>
                    </a:lnB>
                  </a:tcPr>
                </a:tc>
                <a:tc>
                  <a:txBody>
                    <a:bodyPr/>
                    <a:lstStyle/>
                    <a:p>
                      <a:pPr algn="l"/>
                      <a:r>
                        <a:rPr lang="en-IN" sz="1600" b="0">
                          <a:effectLst/>
                        </a:rPr>
                        <a:t>Nexus 5X, 6P</a:t>
                      </a:r>
                    </a:p>
                  </a:txBody>
                  <a:tcPr marL="37541" marR="37541" marT="9385" marB="9385" anchor="ctr">
                    <a:lnL>
                      <a:noFill/>
                    </a:lnL>
                    <a:lnR>
                      <a:noFill/>
                    </a:lnR>
                    <a:lnT>
                      <a:noFill/>
                    </a:lnT>
                    <a:lnB>
                      <a:noFill/>
                    </a:lnB>
                  </a:tcPr>
                </a:tc>
                <a:extLst>
                  <a:ext uri="{0D108BD9-81ED-4DB2-BD59-A6C34878D82A}">
                    <a16:rowId xmlns:a16="http://schemas.microsoft.com/office/drawing/2014/main" xmlns="" val="2335545466"/>
                  </a:ext>
                </a:extLst>
              </a:tr>
              <a:tr h="392118">
                <a:tc>
                  <a:txBody>
                    <a:bodyPr/>
                    <a:lstStyle/>
                    <a:p>
                      <a:pPr algn="l"/>
                      <a:r>
                        <a:rPr lang="en-IN" sz="1600" b="0">
                          <a:effectLst/>
                        </a:rPr>
                        <a:t>7.0</a:t>
                      </a:r>
                    </a:p>
                  </a:txBody>
                  <a:tcPr marL="37541" marR="37541" marT="9385" marB="9385" anchor="ctr">
                    <a:lnL>
                      <a:noFill/>
                    </a:lnL>
                    <a:lnR>
                      <a:noFill/>
                    </a:lnR>
                    <a:lnT>
                      <a:noFill/>
                    </a:lnT>
                    <a:lnB>
                      <a:noFill/>
                    </a:lnB>
                  </a:tcPr>
                </a:tc>
                <a:tc>
                  <a:txBody>
                    <a:bodyPr/>
                    <a:lstStyle/>
                    <a:p>
                      <a:pPr algn="l"/>
                      <a:r>
                        <a:rPr lang="en-IN" sz="1600" b="0">
                          <a:effectLst/>
                        </a:rPr>
                        <a:t>Nougat</a:t>
                      </a:r>
                    </a:p>
                  </a:txBody>
                  <a:tcPr marL="37541" marR="37541" marT="9385" marB="9385" anchor="ctr">
                    <a:lnL>
                      <a:noFill/>
                    </a:lnL>
                    <a:lnR>
                      <a:noFill/>
                    </a:lnR>
                    <a:lnT>
                      <a:noFill/>
                    </a:lnT>
                    <a:lnB>
                      <a:noFill/>
                    </a:lnB>
                  </a:tcPr>
                </a:tc>
                <a:tc>
                  <a:txBody>
                    <a:bodyPr/>
                    <a:lstStyle/>
                    <a:p>
                      <a:pPr algn="l"/>
                      <a:r>
                        <a:rPr lang="en-IN" sz="1600" b="0">
                          <a:effectLst/>
                        </a:rPr>
                        <a:t>August 22, 2016</a:t>
                      </a:r>
                    </a:p>
                  </a:txBody>
                  <a:tcPr marL="37541" marR="37541" marT="9385" marB="9385" anchor="ctr">
                    <a:lnL>
                      <a:noFill/>
                    </a:lnL>
                    <a:lnR>
                      <a:noFill/>
                    </a:lnR>
                    <a:lnT>
                      <a:noFill/>
                    </a:lnT>
                    <a:lnB>
                      <a:noFill/>
                    </a:lnB>
                  </a:tcPr>
                </a:tc>
                <a:tc>
                  <a:txBody>
                    <a:bodyPr/>
                    <a:lstStyle/>
                    <a:p>
                      <a:pPr algn="l"/>
                      <a:r>
                        <a:rPr lang="en-IN" sz="1600" b="0">
                          <a:effectLst/>
                        </a:rPr>
                        <a:t>Nexus 5X, 6P</a:t>
                      </a:r>
                    </a:p>
                  </a:txBody>
                  <a:tcPr marL="37541" marR="37541" marT="9385" marB="9385" anchor="ctr">
                    <a:lnL>
                      <a:noFill/>
                    </a:lnL>
                    <a:lnR>
                      <a:noFill/>
                    </a:lnR>
                    <a:lnT>
                      <a:noFill/>
                    </a:lnT>
                    <a:lnB>
                      <a:noFill/>
                    </a:lnB>
                  </a:tcPr>
                </a:tc>
                <a:extLst>
                  <a:ext uri="{0D108BD9-81ED-4DB2-BD59-A6C34878D82A}">
                    <a16:rowId xmlns:a16="http://schemas.microsoft.com/office/drawing/2014/main" xmlns="" val="4147525780"/>
                  </a:ext>
                </a:extLst>
              </a:tr>
              <a:tr h="392118">
                <a:tc>
                  <a:txBody>
                    <a:bodyPr/>
                    <a:lstStyle/>
                    <a:p>
                      <a:pPr algn="l"/>
                      <a:r>
                        <a:rPr lang="en-IN" sz="1600" b="0">
                          <a:effectLst/>
                        </a:rPr>
                        <a:t>7.1</a:t>
                      </a:r>
                    </a:p>
                  </a:txBody>
                  <a:tcPr marL="37541" marR="37541" marT="9385" marB="9385" anchor="ctr">
                    <a:lnL>
                      <a:noFill/>
                    </a:lnL>
                    <a:lnR>
                      <a:noFill/>
                    </a:lnR>
                    <a:lnT>
                      <a:noFill/>
                    </a:lnT>
                    <a:lnB>
                      <a:noFill/>
                    </a:lnB>
                  </a:tcPr>
                </a:tc>
                <a:tc>
                  <a:txBody>
                    <a:bodyPr/>
                    <a:lstStyle/>
                    <a:p>
                      <a:pPr algn="l"/>
                      <a:r>
                        <a:rPr lang="en-IN" sz="1600" b="0" dirty="0">
                          <a:effectLst/>
                        </a:rPr>
                        <a:t>Nougat</a:t>
                      </a:r>
                    </a:p>
                  </a:txBody>
                  <a:tcPr marL="37541" marR="37541" marT="9385" marB="9385" anchor="ctr">
                    <a:lnL>
                      <a:noFill/>
                    </a:lnL>
                    <a:lnR>
                      <a:noFill/>
                    </a:lnR>
                    <a:lnT>
                      <a:noFill/>
                    </a:lnT>
                    <a:lnB>
                      <a:noFill/>
                    </a:lnB>
                  </a:tcPr>
                </a:tc>
                <a:tc>
                  <a:txBody>
                    <a:bodyPr/>
                    <a:lstStyle/>
                    <a:p>
                      <a:pPr algn="l"/>
                      <a:r>
                        <a:rPr lang="en-IN" sz="1600" b="0">
                          <a:effectLst/>
                        </a:rPr>
                        <a:t>October 4, 2016</a:t>
                      </a:r>
                    </a:p>
                  </a:txBody>
                  <a:tcPr marL="37541" marR="37541" marT="9385" marB="9385" anchor="ctr">
                    <a:lnL>
                      <a:noFill/>
                    </a:lnL>
                    <a:lnR>
                      <a:noFill/>
                    </a:lnR>
                    <a:lnT>
                      <a:noFill/>
                    </a:lnT>
                    <a:lnB>
                      <a:noFill/>
                    </a:lnB>
                  </a:tcPr>
                </a:tc>
                <a:tc>
                  <a:txBody>
                    <a:bodyPr/>
                    <a:lstStyle/>
                    <a:p>
                      <a:pPr algn="l"/>
                      <a:r>
                        <a:rPr lang="en-IN" sz="1600" b="0">
                          <a:effectLst/>
                        </a:rPr>
                        <a:t>Pixel, Pixel XL</a:t>
                      </a:r>
                    </a:p>
                  </a:txBody>
                  <a:tcPr marL="37541" marR="37541" marT="9385" marB="9385" anchor="ctr">
                    <a:lnL>
                      <a:noFill/>
                    </a:lnL>
                    <a:lnR>
                      <a:noFill/>
                    </a:lnR>
                    <a:lnT>
                      <a:noFill/>
                    </a:lnT>
                    <a:lnB>
                      <a:noFill/>
                    </a:lnB>
                  </a:tcPr>
                </a:tc>
                <a:extLst>
                  <a:ext uri="{0D108BD9-81ED-4DB2-BD59-A6C34878D82A}">
                    <a16:rowId xmlns:a16="http://schemas.microsoft.com/office/drawing/2014/main" xmlns="" val="2654436351"/>
                  </a:ext>
                </a:extLst>
              </a:tr>
              <a:tr h="392118">
                <a:tc>
                  <a:txBody>
                    <a:bodyPr/>
                    <a:lstStyle/>
                    <a:p>
                      <a:pPr algn="l"/>
                      <a:r>
                        <a:rPr lang="en-IN" sz="1600" b="0">
                          <a:effectLst/>
                        </a:rPr>
                        <a:t>8.0</a:t>
                      </a:r>
                    </a:p>
                  </a:txBody>
                  <a:tcPr marL="37541" marR="37541" marT="9385" marB="9385" anchor="ctr">
                    <a:lnL>
                      <a:noFill/>
                    </a:lnL>
                    <a:lnR>
                      <a:noFill/>
                    </a:lnR>
                    <a:lnT>
                      <a:noFill/>
                    </a:lnT>
                    <a:lnB>
                      <a:noFill/>
                    </a:lnB>
                  </a:tcPr>
                </a:tc>
                <a:tc>
                  <a:txBody>
                    <a:bodyPr/>
                    <a:lstStyle/>
                    <a:p>
                      <a:pPr algn="l"/>
                      <a:r>
                        <a:rPr lang="en-IN" sz="1600" b="0">
                          <a:effectLst/>
                        </a:rPr>
                        <a:t>Oreo</a:t>
                      </a:r>
                    </a:p>
                  </a:txBody>
                  <a:tcPr marL="37541" marR="37541" marT="9385" marB="9385" anchor="ctr">
                    <a:lnL>
                      <a:noFill/>
                    </a:lnL>
                    <a:lnR>
                      <a:noFill/>
                    </a:lnR>
                    <a:lnT>
                      <a:noFill/>
                    </a:lnT>
                    <a:lnB>
                      <a:noFill/>
                    </a:lnB>
                  </a:tcPr>
                </a:tc>
                <a:tc>
                  <a:txBody>
                    <a:bodyPr/>
                    <a:lstStyle/>
                    <a:p>
                      <a:pPr algn="l"/>
                      <a:r>
                        <a:rPr lang="en-IN" sz="1600" b="0">
                          <a:effectLst/>
                        </a:rPr>
                        <a:t>August 21, 2017</a:t>
                      </a:r>
                    </a:p>
                  </a:txBody>
                  <a:tcPr marL="37541" marR="37541" marT="9385" marB="9385" anchor="ctr">
                    <a:lnL>
                      <a:noFill/>
                    </a:lnL>
                    <a:lnR>
                      <a:noFill/>
                    </a:lnR>
                    <a:lnT>
                      <a:noFill/>
                    </a:lnT>
                    <a:lnB>
                      <a:noFill/>
                    </a:lnB>
                  </a:tcPr>
                </a:tc>
                <a:tc>
                  <a:txBody>
                    <a:bodyPr/>
                    <a:lstStyle/>
                    <a:p>
                      <a:pPr algn="l"/>
                      <a:r>
                        <a:rPr lang="en-IN" sz="1600" b="0">
                          <a:effectLst/>
                        </a:rPr>
                        <a:t>Pixel, Pixel XL</a:t>
                      </a:r>
                    </a:p>
                  </a:txBody>
                  <a:tcPr marL="37541" marR="37541" marT="9385" marB="9385" anchor="ctr">
                    <a:lnL>
                      <a:noFill/>
                    </a:lnL>
                    <a:lnR>
                      <a:noFill/>
                    </a:lnR>
                    <a:lnT>
                      <a:noFill/>
                    </a:lnT>
                    <a:lnB>
                      <a:noFill/>
                    </a:lnB>
                  </a:tcPr>
                </a:tc>
                <a:extLst>
                  <a:ext uri="{0D108BD9-81ED-4DB2-BD59-A6C34878D82A}">
                    <a16:rowId xmlns:a16="http://schemas.microsoft.com/office/drawing/2014/main" xmlns="" val="3956476851"/>
                  </a:ext>
                </a:extLst>
              </a:tr>
              <a:tr h="392118">
                <a:tc>
                  <a:txBody>
                    <a:bodyPr/>
                    <a:lstStyle/>
                    <a:p>
                      <a:pPr algn="l"/>
                      <a:r>
                        <a:rPr lang="en-IN" sz="1600" b="0">
                          <a:effectLst/>
                        </a:rPr>
                        <a:t>8.1</a:t>
                      </a:r>
                    </a:p>
                  </a:txBody>
                  <a:tcPr marL="37541" marR="37541" marT="9385" marB="9385" anchor="ctr">
                    <a:lnL>
                      <a:noFill/>
                    </a:lnL>
                    <a:lnR>
                      <a:noFill/>
                    </a:lnR>
                    <a:lnT>
                      <a:noFill/>
                    </a:lnT>
                    <a:lnB>
                      <a:noFill/>
                    </a:lnB>
                  </a:tcPr>
                </a:tc>
                <a:tc>
                  <a:txBody>
                    <a:bodyPr/>
                    <a:lstStyle/>
                    <a:p>
                      <a:pPr algn="l"/>
                      <a:r>
                        <a:rPr lang="en-IN" sz="1600" b="0">
                          <a:effectLst/>
                        </a:rPr>
                        <a:t>Oreo</a:t>
                      </a:r>
                    </a:p>
                  </a:txBody>
                  <a:tcPr marL="37541" marR="37541" marT="9385" marB="9385" anchor="ctr">
                    <a:lnL>
                      <a:noFill/>
                    </a:lnL>
                    <a:lnR>
                      <a:noFill/>
                    </a:lnR>
                    <a:lnT>
                      <a:noFill/>
                    </a:lnT>
                    <a:lnB>
                      <a:noFill/>
                    </a:lnB>
                  </a:tcPr>
                </a:tc>
                <a:tc>
                  <a:txBody>
                    <a:bodyPr/>
                    <a:lstStyle/>
                    <a:p>
                      <a:pPr algn="l"/>
                      <a:r>
                        <a:rPr lang="en-IN" sz="1600" b="0">
                          <a:effectLst/>
                        </a:rPr>
                        <a:t>December 5, 2017</a:t>
                      </a:r>
                    </a:p>
                  </a:txBody>
                  <a:tcPr marL="37541" marR="37541" marT="9385" marB="9385" anchor="ctr">
                    <a:lnL>
                      <a:noFill/>
                    </a:lnL>
                    <a:lnR>
                      <a:noFill/>
                    </a:lnR>
                    <a:lnT>
                      <a:noFill/>
                    </a:lnT>
                    <a:lnB>
                      <a:noFill/>
                    </a:lnB>
                  </a:tcPr>
                </a:tc>
                <a:tc>
                  <a:txBody>
                    <a:bodyPr/>
                    <a:lstStyle/>
                    <a:p>
                      <a:pPr algn="l"/>
                      <a:r>
                        <a:rPr lang="en-IN" sz="1600" b="0">
                          <a:effectLst/>
                        </a:rPr>
                        <a:t>Pixel, Pixel XL</a:t>
                      </a:r>
                    </a:p>
                  </a:txBody>
                  <a:tcPr marL="37541" marR="37541" marT="9385" marB="9385" anchor="ctr">
                    <a:lnL>
                      <a:noFill/>
                    </a:lnL>
                    <a:lnR>
                      <a:noFill/>
                    </a:lnR>
                    <a:lnT>
                      <a:noFill/>
                    </a:lnT>
                    <a:lnB>
                      <a:noFill/>
                    </a:lnB>
                  </a:tcPr>
                </a:tc>
                <a:extLst>
                  <a:ext uri="{0D108BD9-81ED-4DB2-BD59-A6C34878D82A}">
                    <a16:rowId xmlns:a16="http://schemas.microsoft.com/office/drawing/2014/main" xmlns="" val="2153762730"/>
                  </a:ext>
                </a:extLst>
              </a:tr>
              <a:tr h="392118">
                <a:tc>
                  <a:txBody>
                    <a:bodyPr/>
                    <a:lstStyle/>
                    <a:p>
                      <a:pPr algn="l"/>
                      <a:r>
                        <a:rPr lang="en-IN" sz="1600" b="0">
                          <a:effectLst/>
                        </a:rPr>
                        <a:t>9</a:t>
                      </a:r>
                    </a:p>
                  </a:txBody>
                  <a:tcPr marL="37541" marR="37541" marT="9385" marB="9385" anchor="ctr">
                    <a:lnL>
                      <a:noFill/>
                    </a:lnL>
                    <a:lnR>
                      <a:noFill/>
                    </a:lnR>
                    <a:lnT>
                      <a:noFill/>
                    </a:lnT>
                    <a:lnB>
                      <a:noFill/>
                    </a:lnB>
                  </a:tcPr>
                </a:tc>
                <a:tc>
                  <a:txBody>
                    <a:bodyPr/>
                    <a:lstStyle/>
                    <a:p>
                      <a:pPr algn="l"/>
                      <a:r>
                        <a:rPr lang="en-IN" sz="1600" b="0" dirty="0">
                          <a:effectLst/>
                        </a:rPr>
                        <a:t>Pie</a:t>
                      </a:r>
                    </a:p>
                  </a:txBody>
                  <a:tcPr marL="37541" marR="37541" marT="9385" marB="9385" anchor="ctr">
                    <a:lnL>
                      <a:noFill/>
                    </a:lnL>
                    <a:lnR>
                      <a:noFill/>
                    </a:lnR>
                    <a:lnT>
                      <a:noFill/>
                    </a:lnT>
                    <a:lnB>
                      <a:noFill/>
                    </a:lnB>
                  </a:tcPr>
                </a:tc>
                <a:tc>
                  <a:txBody>
                    <a:bodyPr/>
                    <a:lstStyle/>
                    <a:p>
                      <a:pPr algn="l"/>
                      <a:r>
                        <a:rPr lang="en-IN" sz="1600" b="0">
                          <a:effectLst/>
                        </a:rPr>
                        <a:t>August 6, 2018</a:t>
                      </a:r>
                    </a:p>
                  </a:txBody>
                  <a:tcPr marL="37541" marR="37541" marT="9385" marB="9385" anchor="ctr">
                    <a:lnL>
                      <a:noFill/>
                    </a:lnL>
                    <a:lnR>
                      <a:noFill/>
                    </a:lnR>
                    <a:lnT>
                      <a:noFill/>
                    </a:lnT>
                    <a:lnB>
                      <a:noFill/>
                    </a:lnB>
                  </a:tcPr>
                </a:tc>
                <a:tc>
                  <a:txBody>
                    <a:bodyPr/>
                    <a:lstStyle/>
                    <a:p>
                      <a:pPr algn="l"/>
                      <a:r>
                        <a:rPr lang="de-DE" sz="1600" b="0">
                          <a:effectLst/>
                        </a:rPr>
                        <a:t>Pixel 2, Pixel 2 XL</a:t>
                      </a:r>
                    </a:p>
                  </a:txBody>
                  <a:tcPr marL="37541" marR="37541" marT="9385" marB="9385" anchor="ctr">
                    <a:lnL>
                      <a:noFill/>
                    </a:lnL>
                    <a:lnR>
                      <a:noFill/>
                    </a:lnR>
                    <a:lnT>
                      <a:noFill/>
                    </a:lnT>
                    <a:lnB>
                      <a:noFill/>
                    </a:lnB>
                  </a:tcPr>
                </a:tc>
                <a:extLst>
                  <a:ext uri="{0D108BD9-81ED-4DB2-BD59-A6C34878D82A}">
                    <a16:rowId xmlns:a16="http://schemas.microsoft.com/office/drawing/2014/main" xmlns="" val="201501158"/>
                  </a:ext>
                </a:extLst>
              </a:tr>
              <a:tr h="392118">
                <a:tc>
                  <a:txBody>
                    <a:bodyPr/>
                    <a:lstStyle/>
                    <a:p>
                      <a:pPr algn="l"/>
                      <a:r>
                        <a:rPr lang="en-IN" sz="1600" b="0">
                          <a:effectLst/>
                        </a:rPr>
                        <a:t>10</a:t>
                      </a:r>
                    </a:p>
                  </a:txBody>
                  <a:tcPr marL="37541" marR="37541" marT="9385" marB="9385" anchor="ctr">
                    <a:lnL>
                      <a:noFill/>
                    </a:lnL>
                    <a:lnR>
                      <a:noFill/>
                    </a:lnR>
                    <a:lnT>
                      <a:noFill/>
                    </a:lnT>
                    <a:lnB>
                      <a:noFill/>
                    </a:lnB>
                  </a:tcPr>
                </a:tc>
                <a:tc>
                  <a:txBody>
                    <a:bodyPr/>
                    <a:lstStyle/>
                    <a:p>
                      <a:pPr algn="l"/>
                      <a:r>
                        <a:rPr lang="en-IN" sz="1600" b="0">
                          <a:effectLst/>
                        </a:rPr>
                        <a:t>10</a:t>
                      </a:r>
                    </a:p>
                  </a:txBody>
                  <a:tcPr marL="37541" marR="37541" marT="9385" marB="9385" anchor="ctr">
                    <a:lnL>
                      <a:noFill/>
                    </a:lnL>
                    <a:lnR>
                      <a:noFill/>
                    </a:lnR>
                    <a:lnT>
                      <a:noFill/>
                    </a:lnT>
                    <a:lnB>
                      <a:noFill/>
                    </a:lnB>
                  </a:tcPr>
                </a:tc>
                <a:tc>
                  <a:txBody>
                    <a:bodyPr/>
                    <a:lstStyle/>
                    <a:p>
                      <a:pPr algn="l"/>
                      <a:r>
                        <a:rPr lang="en-IN" sz="1600" b="0">
                          <a:effectLst/>
                        </a:rPr>
                        <a:t>September 3, 2019</a:t>
                      </a:r>
                    </a:p>
                  </a:txBody>
                  <a:tcPr marL="37541" marR="37541" marT="9385" marB="9385" anchor="ctr">
                    <a:lnL>
                      <a:noFill/>
                    </a:lnL>
                    <a:lnR>
                      <a:noFill/>
                    </a:lnR>
                    <a:lnT>
                      <a:noFill/>
                    </a:lnT>
                    <a:lnB>
                      <a:noFill/>
                    </a:lnB>
                  </a:tcPr>
                </a:tc>
                <a:tc>
                  <a:txBody>
                    <a:bodyPr/>
                    <a:lstStyle/>
                    <a:p>
                      <a:pPr algn="l"/>
                      <a:r>
                        <a:rPr lang="en-IN" sz="1600" b="0">
                          <a:effectLst/>
                        </a:rPr>
                        <a:t>Pixel 3, 3a</a:t>
                      </a:r>
                    </a:p>
                  </a:txBody>
                  <a:tcPr marL="37541" marR="37541" marT="9385" marB="9385" anchor="ctr">
                    <a:lnL>
                      <a:noFill/>
                    </a:lnL>
                    <a:lnR>
                      <a:noFill/>
                    </a:lnR>
                    <a:lnT>
                      <a:noFill/>
                    </a:lnT>
                    <a:lnB>
                      <a:noFill/>
                    </a:lnB>
                  </a:tcPr>
                </a:tc>
                <a:extLst>
                  <a:ext uri="{0D108BD9-81ED-4DB2-BD59-A6C34878D82A}">
                    <a16:rowId xmlns:a16="http://schemas.microsoft.com/office/drawing/2014/main" xmlns="" val="2633703218"/>
                  </a:ext>
                </a:extLst>
              </a:tr>
              <a:tr h="392118">
                <a:tc>
                  <a:txBody>
                    <a:bodyPr/>
                    <a:lstStyle/>
                    <a:p>
                      <a:pPr algn="l"/>
                      <a:r>
                        <a:rPr lang="en-IN" sz="1600" b="0">
                          <a:effectLst/>
                        </a:rPr>
                        <a:t>11</a:t>
                      </a:r>
                    </a:p>
                  </a:txBody>
                  <a:tcPr marL="37541" marR="37541" marT="9385" marB="9385" anchor="ctr">
                    <a:lnL>
                      <a:noFill/>
                    </a:lnL>
                    <a:lnR>
                      <a:noFill/>
                    </a:lnR>
                    <a:lnT>
                      <a:noFill/>
                    </a:lnT>
                    <a:lnB>
                      <a:noFill/>
                    </a:lnB>
                  </a:tcPr>
                </a:tc>
                <a:tc>
                  <a:txBody>
                    <a:bodyPr/>
                    <a:lstStyle/>
                    <a:p>
                      <a:pPr algn="l"/>
                      <a:r>
                        <a:rPr lang="en-IN" sz="1600" b="0">
                          <a:effectLst/>
                        </a:rPr>
                        <a:t>11</a:t>
                      </a:r>
                    </a:p>
                  </a:txBody>
                  <a:tcPr marL="37541" marR="37541" marT="9385" marB="9385" anchor="ctr">
                    <a:lnL>
                      <a:noFill/>
                    </a:lnL>
                    <a:lnR>
                      <a:noFill/>
                    </a:lnR>
                    <a:lnT>
                      <a:noFill/>
                    </a:lnT>
                    <a:lnB>
                      <a:noFill/>
                    </a:lnB>
                  </a:tcPr>
                </a:tc>
                <a:tc>
                  <a:txBody>
                    <a:bodyPr/>
                    <a:lstStyle/>
                    <a:p>
                      <a:pPr algn="l"/>
                      <a:r>
                        <a:rPr lang="en-IN" sz="1600" b="0">
                          <a:effectLst/>
                        </a:rPr>
                        <a:t>September 8, 2020</a:t>
                      </a:r>
                    </a:p>
                  </a:txBody>
                  <a:tcPr marL="37541" marR="37541" marT="9385" marB="9385" anchor="ctr">
                    <a:lnL>
                      <a:noFill/>
                    </a:lnL>
                    <a:lnR>
                      <a:noFill/>
                    </a:lnR>
                    <a:lnT>
                      <a:noFill/>
                    </a:lnT>
                    <a:lnB>
                      <a:noFill/>
                    </a:lnB>
                  </a:tcPr>
                </a:tc>
                <a:tc>
                  <a:txBody>
                    <a:bodyPr/>
                    <a:lstStyle/>
                    <a:p>
                      <a:pPr algn="l"/>
                      <a:r>
                        <a:rPr lang="en-IN" sz="1600" b="0" dirty="0">
                          <a:effectLst/>
                        </a:rPr>
                        <a:t>Pixel 4</a:t>
                      </a:r>
                    </a:p>
                  </a:txBody>
                  <a:tcPr marL="37541" marR="37541" marT="9385" marB="9385" anchor="ctr">
                    <a:lnL>
                      <a:noFill/>
                    </a:lnL>
                    <a:lnR>
                      <a:noFill/>
                    </a:lnR>
                    <a:lnT>
                      <a:noFill/>
                    </a:lnT>
                    <a:lnB>
                      <a:noFill/>
                    </a:lnB>
                  </a:tcPr>
                </a:tc>
                <a:extLst>
                  <a:ext uri="{0D108BD9-81ED-4DB2-BD59-A6C34878D82A}">
                    <a16:rowId xmlns:a16="http://schemas.microsoft.com/office/drawing/2014/main" xmlns="" val="1947891956"/>
                  </a:ext>
                </a:extLst>
              </a:tr>
            </a:tbl>
          </a:graphicData>
        </a:graphic>
      </p:graphicFrame>
      <p:sp>
        <p:nvSpPr>
          <p:cNvPr id="5" name="Rectangle 1"/>
          <p:cNvSpPr>
            <a:spLocks noChangeArrowheads="1"/>
          </p:cNvSpPr>
          <p:nvPr/>
        </p:nvSpPr>
        <p:spPr bwMode="auto">
          <a:xfrm>
            <a:off x="0" y="72507"/>
            <a:ext cx="65" cy="3121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1721" rIns="0" bIns="13172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 b="0" i="0" u="none" strike="noStrike" cap="none" normalizeH="0" baseline="0" dirty="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a:xfrm>
            <a:off x="457200" y="152718"/>
            <a:ext cx="5791200" cy="533082"/>
          </a:xfrm>
        </p:spPr>
        <p:txBody>
          <a:bodyPr>
            <a:normAutofit fontScale="90000"/>
          </a:bodyPr>
          <a:lstStyle/>
          <a:p>
            <a:r>
              <a:rPr lang="en-US" dirty="0" smtClean="0"/>
              <a:t>Android versions</a:t>
            </a:r>
            <a:endParaRPr lang="en-IN" dirty="0"/>
          </a:p>
        </p:txBody>
      </p:sp>
    </p:spTree>
    <p:extLst>
      <p:ext uri="{BB962C8B-B14F-4D97-AF65-F5344CB8AC3E}">
        <p14:creationId xmlns:p14="http://schemas.microsoft.com/office/powerpoint/2010/main" val="73583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85482"/>
          </a:xfrm>
        </p:spPr>
        <p:txBody>
          <a:bodyPr>
            <a:normAutofit/>
          </a:bodyPr>
          <a:lstStyle/>
          <a:p>
            <a:r>
              <a:rPr lang="en-IN" dirty="0"/>
              <a:t>Why Android </a:t>
            </a:r>
            <a:r>
              <a:rPr lang="en-IN" dirty="0" err="1" smtClean="0"/>
              <a:t>os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838200"/>
            <a:ext cx="8305799" cy="5715000"/>
          </a:xfrm>
        </p:spPr>
      </p:pic>
    </p:spTree>
    <p:extLst>
      <p:ext uri="{BB962C8B-B14F-4D97-AF65-F5344CB8AC3E}">
        <p14:creationId xmlns:p14="http://schemas.microsoft.com/office/powerpoint/2010/main" val="361548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B07D3ED5-E2F9-4719-9FBF-C20188D45526}" type="datetime1">
              <a:rPr lang="en-US" smtClean="0"/>
              <a:pPr/>
              <a:t>11/8/2023</a:t>
            </a:fld>
            <a:endParaRPr lang="en-US" smtClean="0"/>
          </a:p>
        </p:txBody>
      </p:sp>
      <p:sp>
        <p:nvSpPr>
          <p:cNvPr id="20483" name="Slide Number Placeholder 5"/>
          <p:cNvSpPr>
            <a:spLocks noGrp="1"/>
          </p:cNvSpPr>
          <p:nvPr>
            <p:ph type="sldNum" sz="quarter" idx="12"/>
          </p:nvPr>
        </p:nvSpPr>
        <p:spPr>
          <a:noFill/>
        </p:spPr>
        <p:txBody>
          <a:bodyPr/>
          <a:lstStyle/>
          <a:p>
            <a:fld id="{6721EB2D-6BC3-4386-839A-BD99E57CD6D7}" type="slidenum">
              <a:rPr lang="en-US" smtClean="0"/>
              <a:pPr/>
              <a:t>16</a:t>
            </a:fld>
            <a:endParaRPr lang="en-US" smtClean="0"/>
          </a:p>
        </p:txBody>
      </p:sp>
      <p:sp>
        <p:nvSpPr>
          <p:cNvPr id="20484" name="Rectangle 2"/>
          <p:cNvSpPr>
            <a:spLocks noGrp="1" noChangeArrowheads="1"/>
          </p:cNvSpPr>
          <p:nvPr>
            <p:ph type="ctrTitle"/>
          </p:nvPr>
        </p:nvSpPr>
        <p:spPr>
          <a:xfrm>
            <a:off x="0" y="-76200"/>
            <a:ext cx="9144000" cy="838200"/>
          </a:xfrm>
          <a:solidFill>
            <a:srgbClr val="FF00FF"/>
          </a:solidFill>
        </p:spPr>
        <p:txBody>
          <a:bodyPr/>
          <a:lstStyle/>
          <a:p>
            <a:pPr eaLnBrk="1" hangingPunct="1"/>
            <a:r>
              <a:rPr lang="en-US" sz="2800" smtClean="0">
                <a:ea typeface="MS PGothic" pitchFamily="34" charset="-128"/>
              </a:rPr>
              <a:t>Android Architecture</a:t>
            </a:r>
            <a:endParaRPr lang="en-US" sz="2800" b="1" smtClean="0">
              <a:solidFill>
                <a:schemeClr val="bg1"/>
              </a:solidFill>
            </a:endParaRPr>
          </a:p>
        </p:txBody>
      </p:sp>
      <p:sp>
        <p:nvSpPr>
          <p:cNvPr id="20485" name="Rectangle 6"/>
          <p:cNvSpPr>
            <a:spLocks noChangeArrowheads="1"/>
          </p:cNvSpPr>
          <p:nvPr/>
        </p:nvSpPr>
        <p:spPr bwMode="auto">
          <a:xfrm>
            <a:off x="381000" y="1066800"/>
            <a:ext cx="8305800" cy="369888"/>
          </a:xfrm>
          <a:prstGeom prst="rect">
            <a:avLst/>
          </a:prstGeom>
          <a:noFill/>
          <a:ln w="9525">
            <a:noFill/>
            <a:miter lim="800000"/>
            <a:headEnd/>
            <a:tailEnd/>
          </a:ln>
        </p:spPr>
        <p:txBody>
          <a:bodyPr>
            <a:spAutoFit/>
          </a:bodyPr>
          <a:lstStyle/>
          <a:p>
            <a:pPr lvl="1"/>
            <a:endParaRPr lang="en-US">
              <a:ea typeface="MS PGothic" pitchFamily="34" charset="-128"/>
            </a:endParaRPr>
          </a:p>
        </p:txBody>
      </p:sp>
      <p:pic>
        <p:nvPicPr>
          <p:cNvPr id="9" name="Content Placeholder 2" descr="2_18.pdf"/>
          <p:cNvPicPr>
            <a:picLocks noChangeAspect="1"/>
          </p:cNvPicPr>
          <p:nvPr/>
        </p:nvPicPr>
        <p:blipFill>
          <a:blip r:embed="rId2">
            <a:duotone>
              <a:prstClr val="black"/>
              <a:schemeClr val="accent2">
                <a:tint val="45000"/>
                <a:satMod val="400000"/>
              </a:schemeClr>
            </a:duotone>
          </a:blip>
          <a:srcRect t="15273" b="15273"/>
          <a:stretch>
            <a:fillRect/>
          </a:stretch>
        </p:blipFill>
        <p:spPr bwMode="auto">
          <a:xfrm>
            <a:off x="696913" y="1103313"/>
            <a:ext cx="8056562" cy="4435475"/>
          </a:xfrm>
          <a:prstGeom prst="rect">
            <a:avLst/>
          </a:prstGeom>
          <a:noFill/>
          <a:ln w="9525">
            <a:noFill/>
            <a:miter lim="800000"/>
            <a:headEnd/>
            <a:tailEnd/>
          </a:ln>
          <a:effectLst/>
        </p:spPr>
      </p:pic>
    </p:spTree>
    <p:extLst>
      <p:ext uri="{BB962C8B-B14F-4D97-AF65-F5344CB8AC3E}">
        <p14:creationId xmlns:p14="http://schemas.microsoft.com/office/powerpoint/2010/main" val="4256091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DE0805AA-C3E3-4E60-A08D-C146CB799003}" type="datetime1">
              <a:rPr lang="en-US" smtClean="0"/>
              <a:pPr/>
              <a:t>11/8/2023</a:t>
            </a:fld>
            <a:endParaRPr lang="en-US" smtClean="0"/>
          </a:p>
        </p:txBody>
      </p:sp>
      <p:sp>
        <p:nvSpPr>
          <p:cNvPr id="16387" name="Slide Number Placeholder 5"/>
          <p:cNvSpPr>
            <a:spLocks noGrp="1"/>
          </p:cNvSpPr>
          <p:nvPr>
            <p:ph type="sldNum" sz="quarter" idx="12"/>
          </p:nvPr>
        </p:nvSpPr>
        <p:spPr>
          <a:noFill/>
        </p:spPr>
        <p:txBody>
          <a:bodyPr/>
          <a:lstStyle/>
          <a:p>
            <a:fld id="{9E8EB119-93C6-4EB7-94A6-2F8F351120A3}" type="slidenum">
              <a:rPr lang="en-US" smtClean="0"/>
              <a:pPr/>
              <a:t>17</a:t>
            </a:fld>
            <a:endParaRPr lang="en-US" smtClean="0"/>
          </a:p>
        </p:txBody>
      </p:sp>
      <p:sp>
        <p:nvSpPr>
          <p:cNvPr id="16388" name="Rectangle 2"/>
          <p:cNvSpPr>
            <a:spLocks noGrp="1" noChangeArrowheads="1"/>
          </p:cNvSpPr>
          <p:nvPr>
            <p:ph type="ctrTitle"/>
          </p:nvPr>
        </p:nvSpPr>
        <p:spPr>
          <a:xfrm>
            <a:off x="0" y="-76200"/>
            <a:ext cx="9144000" cy="838200"/>
          </a:xfrm>
          <a:solidFill>
            <a:srgbClr val="FF00FF"/>
          </a:solidFill>
        </p:spPr>
        <p:txBody>
          <a:bodyPr/>
          <a:lstStyle/>
          <a:p>
            <a:pPr eaLnBrk="1" hangingPunct="1"/>
            <a:r>
              <a:rPr lang="en-US" sz="2800" smtClean="0">
                <a:ea typeface="MS PGothic" pitchFamily="34" charset="-128"/>
              </a:rPr>
              <a:t>Hybrid Systems</a:t>
            </a:r>
            <a:endParaRPr lang="en-US" sz="2800" b="1" smtClean="0">
              <a:solidFill>
                <a:schemeClr val="bg1"/>
              </a:solidFill>
            </a:endParaRPr>
          </a:p>
        </p:txBody>
      </p:sp>
      <p:sp>
        <p:nvSpPr>
          <p:cNvPr id="16389" name="Rectangle 6"/>
          <p:cNvSpPr>
            <a:spLocks noChangeArrowheads="1"/>
          </p:cNvSpPr>
          <p:nvPr/>
        </p:nvSpPr>
        <p:spPr bwMode="auto">
          <a:xfrm>
            <a:off x="381000" y="1066800"/>
            <a:ext cx="8305800" cy="369888"/>
          </a:xfrm>
          <a:prstGeom prst="rect">
            <a:avLst/>
          </a:prstGeom>
          <a:noFill/>
          <a:ln w="9525">
            <a:noFill/>
            <a:miter lim="800000"/>
            <a:headEnd/>
            <a:tailEnd/>
          </a:ln>
        </p:spPr>
        <p:txBody>
          <a:bodyPr>
            <a:spAutoFit/>
          </a:bodyPr>
          <a:lstStyle/>
          <a:p>
            <a:pPr lvl="1"/>
            <a:endParaRPr lang="en-US">
              <a:ea typeface="MS PGothic" pitchFamily="34" charset="-128"/>
            </a:endParaRPr>
          </a:p>
        </p:txBody>
      </p:sp>
      <p:sp>
        <p:nvSpPr>
          <p:cNvPr id="16390" name="Rectangle 9"/>
          <p:cNvSpPr>
            <a:spLocks noChangeArrowheads="1"/>
          </p:cNvSpPr>
          <p:nvPr/>
        </p:nvSpPr>
        <p:spPr bwMode="auto">
          <a:xfrm>
            <a:off x="228600" y="1066800"/>
            <a:ext cx="8763000" cy="4524315"/>
          </a:xfrm>
          <a:prstGeom prst="rect">
            <a:avLst/>
          </a:prstGeom>
          <a:noFill/>
          <a:ln w="9525">
            <a:noFill/>
            <a:miter lim="800000"/>
            <a:headEnd/>
            <a:tailEnd/>
          </a:ln>
        </p:spPr>
        <p:txBody>
          <a:bodyPr>
            <a:spAutoFit/>
          </a:bodyPr>
          <a:lstStyle/>
          <a:p>
            <a:pPr algn="just"/>
            <a:r>
              <a:rPr lang="en-US" sz="2400" dirty="0">
                <a:ea typeface="MS PGothic" pitchFamily="34" charset="-128"/>
              </a:rPr>
              <a:t>Most modern operating systems actually not one pure model</a:t>
            </a:r>
          </a:p>
          <a:p>
            <a:pPr lvl="1" algn="just"/>
            <a:r>
              <a:rPr lang="en-US" sz="2400" dirty="0">
                <a:ea typeface="MS PGothic" pitchFamily="34" charset="-128"/>
              </a:rPr>
              <a:t>Hybrid combines multiple approaches to address performance, security, usability needs</a:t>
            </a:r>
          </a:p>
          <a:p>
            <a:pPr lvl="1" algn="just"/>
            <a:r>
              <a:rPr lang="en-US" sz="2400" dirty="0">
                <a:ea typeface="MS PGothic" pitchFamily="34" charset="-128"/>
              </a:rPr>
              <a:t>Linux and Solaris kernels in kernel address space, so monolithic, plus modular for dynamic loading of functionality.</a:t>
            </a:r>
          </a:p>
          <a:p>
            <a:pPr lvl="1" algn="just"/>
            <a:r>
              <a:rPr lang="en-US" sz="2400" dirty="0">
                <a:ea typeface="MS PGothic" pitchFamily="34" charset="-128"/>
              </a:rPr>
              <a:t>Windows mostly monolithic, plus microkernel for different subsystem </a:t>
            </a:r>
            <a:r>
              <a:rPr lang="en-US" sz="2400" i="1" dirty="0">
                <a:ea typeface="MS PGothic" pitchFamily="34" charset="-128"/>
              </a:rPr>
              <a:t>personalities</a:t>
            </a:r>
          </a:p>
          <a:p>
            <a:pPr algn="just"/>
            <a:r>
              <a:rPr lang="en-US" sz="2400" dirty="0">
                <a:ea typeface="MS PGothic" pitchFamily="34" charset="-128"/>
              </a:rPr>
              <a:t>Apple Mac OS X hybrid, layered, </a:t>
            </a:r>
            <a:r>
              <a:rPr lang="en-US" sz="2400" dirty="0">
                <a:solidFill>
                  <a:srgbClr val="3366FF"/>
                </a:solidFill>
                <a:ea typeface="MS PGothic" pitchFamily="34" charset="-128"/>
              </a:rPr>
              <a:t>Aqua</a:t>
            </a:r>
            <a:r>
              <a:rPr lang="en-US" sz="2400" dirty="0">
                <a:ea typeface="MS PGothic" pitchFamily="34" charset="-128"/>
              </a:rPr>
              <a:t> UI plus </a:t>
            </a:r>
            <a:r>
              <a:rPr lang="en-US" sz="2400" dirty="0">
                <a:solidFill>
                  <a:srgbClr val="3366FF"/>
                </a:solidFill>
                <a:ea typeface="MS PGothic" pitchFamily="34" charset="-128"/>
              </a:rPr>
              <a:t>Cocoa</a:t>
            </a:r>
            <a:r>
              <a:rPr lang="en-US" sz="2400" dirty="0">
                <a:ea typeface="MS PGothic" pitchFamily="34" charset="-128"/>
              </a:rPr>
              <a:t> programming environment</a:t>
            </a:r>
          </a:p>
          <a:p>
            <a:pPr lvl="1" algn="just"/>
            <a:r>
              <a:rPr lang="en-US" sz="2400" dirty="0">
                <a:ea typeface="MS PGothic" pitchFamily="34" charset="-128"/>
              </a:rPr>
              <a:t>Below is kernel consisting of Mach microkernel and BSD Unix parts, plus I/O kit and dynamically loadable modules (called </a:t>
            </a:r>
            <a:r>
              <a:rPr lang="en-US" sz="2400" dirty="0">
                <a:solidFill>
                  <a:srgbClr val="3366FF"/>
                </a:solidFill>
                <a:ea typeface="MS PGothic" pitchFamily="34" charset="-128"/>
              </a:rPr>
              <a:t>kernel extensions</a:t>
            </a:r>
            <a:r>
              <a:rPr lang="en-US" dirty="0">
                <a:ea typeface="MS PGothic" pitchFamily="34" charset="-128"/>
              </a:rPr>
              <a:t>)</a:t>
            </a:r>
          </a:p>
        </p:txBody>
      </p:sp>
    </p:spTree>
    <p:extLst>
      <p:ext uri="{BB962C8B-B14F-4D97-AF65-F5344CB8AC3E}">
        <p14:creationId xmlns:p14="http://schemas.microsoft.com/office/powerpoint/2010/main" val="848654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41980F33-3314-48D1-9A29-6E9D35407116}" type="datetime1">
              <a:rPr lang="en-US" smtClean="0"/>
              <a:pPr/>
              <a:t>11/8/2023</a:t>
            </a:fld>
            <a:endParaRPr lang="en-US" smtClean="0"/>
          </a:p>
        </p:txBody>
      </p:sp>
      <p:sp>
        <p:nvSpPr>
          <p:cNvPr id="17411" name="Slide Number Placeholder 5"/>
          <p:cNvSpPr>
            <a:spLocks noGrp="1"/>
          </p:cNvSpPr>
          <p:nvPr>
            <p:ph type="sldNum" sz="quarter" idx="12"/>
          </p:nvPr>
        </p:nvSpPr>
        <p:spPr>
          <a:noFill/>
        </p:spPr>
        <p:txBody>
          <a:bodyPr/>
          <a:lstStyle/>
          <a:p>
            <a:fld id="{8580AE4F-B875-497E-BA11-DA04DBF279AB}" type="slidenum">
              <a:rPr lang="en-US" smtClean="0"/>
              <a:pPr/>
              <a:t>18</a:t>
            </a:fld>
            <a:endParaRPr lang="en-US" smtClean="0"/>
          </a:p>
        </p:txBody>
      </p:sp>
      <p:sp>
        <p:nvSpPr>
          <p:cNvPr id="17412" name="Rectangle 2"/>
          <p:cNvSpPr>
            <a:spLocks noGrp="1" noChangeArrowheads="1"/>
          </p:cNvSpPr>
          <p:nvPr>
            <p:ph type="ctrTitle"/>
          </p:nvPr>
        </p:nvSpPr>
        <p:spPr>
          <a:xfrm>
            <a:off x="0" y="-76200"/>
            <a:ext cx="9144000" cy="838200"/>
          </a:xfrm>
          <a:solidFill>
            <a:srgbClr val="FF00FF"/>
          </a:solidFill>
        </p:spPr>
        <p:txBody>
          <a:bodyPr/>
          <a:lstStyle/>
          <a:p>
            <a:pPr eaLnBrk="1" hangingPunct="1"/>
            <a:r>
              <a:rPr lang="en-US" sz="2800" smtClean="0">
                <a:ea typeface="MS PGothic" pitchFamily="34" charset="-128"/>
              </a:rPr>
              <a:t>Hybrid Systems (Mac OS X Structure)</a:t>
            </a:r>
            <a:endParaRPr lang="en-US" sz="2800" b="1" smtClean="0">
              <a:solidFill>
                <a:schemeClr val="bg1"/>
              </a:solidFill>
            </a:endParaRPr>
          </a:p>
        </p:txBody>
      </p:sp>
      <p:sp>
        <p:nvSpPr>
          <p:cNvPr id="17413" name="Rectangle 6"/>
          <p:cNvSpPr>
            <a:spLocks noChangeArrowheads="1"/>
          </p:cNvSpPr>
          <p:nvPr/>
        </p:nvSpPr>
        <p:spPr bwMode="auto">
          <a:xfrm>
            <a:off x="381000" y="1066800"/>
            <a:ext cx="8305800" cy="369888"/>
          </a:xfrm>
          <a:prstGeom prst="rect">
            <a:avLst/>
          </a:prstGeom>
          <a:noFill/>
          <a:ln w="9525">
            <a:noFill/>
            <a:miter lim="800000"/>
            <a:headEnd/>
            <a:tailEnd/>
          </a:ln>
        </p:spPr>
        <p:txBody>
          <a:bodyPr>
            <a:spAutoFit/>
          </a:bodyPr>
          <a:lstStyle/>
          <a:p>
            <a:pPr lvl="1"/>
            <a:endParaRPr lang="en-US">
              <a:ea typeface="MS PGothic" pitchFamily="34" charset="-128"/>
            </a:endParaRPr>
          </a:p>
        </p:txBody>
      </p:sp>
      <p:pic>
        <p:nvPicPr>
          <p:cNvPr id="9" name="Content Placeholder 3" descr="2_16.pdf"/>
          <p:cNvPicPr>
            <a:picLocks noChangeAspect="1"/>
          </p:cNvPicPr>
          <p:nvPr/>
        </p:nvPicPr>
        <p:blipFill>
          <a:blip r:embed="rId2">
            <a:duotone>
              <a:schemeClr val="accent2">
                <a:shade val="45000"/>
                <a:satMod val="135000"/>
              </a:schemeClr>
              <a:prstClr val="white"/>
            </a:duotone>
          </a:blip>
          <a:srcRect l="554" r="554"/>
          <a:stretch>
            <a:fillRect/>
          </a:stretch>
        </p:blipFill>
        <p:spPr bwMode="auto">
          <a:xfrm>
            <a:off x="304800" y="914401"/>
            <a:ext cx="8610600" cy="5181600"/>
          </a:xfrm>
          <a:prstGeom prst="rect">
            <a:avLst/>
          </a:prstGeom>
          <a:noFill/>
          <a:ln w="9525">
            <a:noFill/>
            <a:miter lim="800000"/>
            <a:headEnd/>
            <a:tailEnd/>
          </a:ln>
          <a:effectLst/>
        </p:spPr>
      </p:pic>
    </p:spTree>
    <p:extLst>
      <p:ext uri="{BB962C8B-B14F-4D97-AF65-F5344CB8AC3E}">
        <p14:creationId xmlns:p14="http://schemas.microsoft.com/office/powerpoint/2010/main" val="349038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1EAF9FCE-674C-4880-ABEA-A3C3FDDDCEEC}" type="datetime1">
              <a:rPr lang="en-US" smtClean="0"/>
              <a:pPr/>
              <a:t>11/8/2023</a:t>
            </a:fld>
            <a:endParaRPr lang="en-US" smtClean="0"/>
          </a:p>
        </p:txBody>
      </p:sp>
      <p:sp>
        <p:nvSpPr>
          <p:cNvPr id="18435" name="Slide Number Placeholder 5"/>
          <p:cNvSpPr>
            <a:spLocks noGrp="1"/>
          </p:cNvSpPr>
          <p:nvPr>
            <p:ph type="sldNum" sz="quarter" idx="12"/>
          </p:nvPr>
        </p:nvSpPr>
        <p:spPr>
          <a:noFill/>
        </p:spPr>
        <p:txBody>
          <a:bodyPr/>
          <a:lstStyle/>
          <a:p>
            <a:fld id="{AE4BEBA4-6A99-4F04-9923-9A19436F9A40}" type="slidenum">
              <a:rPr lang="en-US" smtClean="0"/>
              <a:pPr/>
              <a:t>19</a:t>
            </a:fld>
            <a:endParaRPr lang="en-US" smtClean="0"/>
          </a:p>
        </p:txBody>
      </p:sp>
      <p:sp>
        <p:nvSpPr>
          <p:cNvPr id="18436" name="Rectangle 2"/>
          <p:cNvSpPr>
            <a:spLocks noGrp="1" noChangeArrowheads="1"/>
          </p:cNvSpPr>
          <p:nvPr>
            <p:ph type="ctrTitle"/>
          </p:nvPr>
        </p:nvSpPr>
        <p:spPr>
          <a:xfrm>
            <a:off x="0" y="-76200"/>
            <a:ext cx="9144000" cy="838200"/>
          </a:xfrm>
          <a:solidFill>
            <a:srgbClr val="FF00FF"/>
          </a:solidFill>
        </p:spPr>
        <p:txBody>
          <a:bodyPr/>
          <a:lstStyle/>
          <a:p>
            <a:pPr eaLnBrk="1" hangingPunct="1"/>
            <a:r>
              <a:rPr lang="en-US" sz="2800" smtClean="0">
                <a:ea typeface="MS PGothic" pitchFamily="34" charset="-128"/>
              </a:rPr>
              <a:t>Hybrid Systems (iOS)</a:t>
            </a:r>
            <a:endParaRPr lang="en-US" sz="2800" b="1" smtClean="0">
              <a:solidFill>
                <a:schemeClr val="bg1"/>
              </a:solidFill>
            </a:endParaRPr>
          </a:p>
        </p:txBody>
      </p:sp>
      <p:sp>
        <p:nvSpPr>
          <p:cNvPr id="18437" name="Rectangle 6"/>
          <p:cNvSpPr>
            <a:spLocks noChangeArrowheads="1"/>
          </p:cNvSpPr>
          <p:nvPr/>
        </p:nvSpPr>
        <p:spPr bwMode="auto">
          <a:xfrm>
            <a:off x="381000" y="1066800"/>
            <a:ext cx="8305800" cy="369888"/>
          </a:xfrm>
          <a:prstGeom prst="rect">
            <a:avLst/>
          </a:prstGeom>
          <a:noFill/>
          <a:ln w="9525">
            <a:noFill/>
            <a:miter lim="800000"/>
            <a:headEnd/>
            <a:tailEnd/>
          </a:ln>
        </p:spPr>
        <p:txBody>
          <a:bodyPr>
            <a:spAutoFit/>
          </a:bodyPr>
          <a:lstStyle/>
          <a:p>
            <a:pPr lvl="1"/>
            <a:endParaRPr lang="en-US">
              <a:ea typeface="MS PGothic" pitchFamily="34" charset="-128"/>
            </a:endParaRPr>
          </a:p>
        </p:txBody>
      </p:sp>
      <p:sp>
        <p:nvSpPr>
          <p:cNvPr id="18438" name="Rectangle 9"/>
          <p:cNvSpPr>
            <a:spLocks noChangeArrowheads="1"/>
          </p:cNvSpPr>
          <p:nvPr/>
        </p:nvSpPr>
        <p:spPr bwMode="auto">
          <a:xfrm>
            <a:off x="304800" y="1219200"/>
            <a:ext cx="4953000" cy="4708525"/>
          </a:xfrm>
          <a:prstGeom prst="rect">
            <a:avLst/>
          </a:prstGeom>
          <a:noFill/>
          <a:ln w="9525">
            <a:noFill/>
            <a:miter lim="800000"/>
            <a:headEnd/>
            <a:tailEnd/>
          </a:ln>
        </p:spPr>
        <p:txBody>
          <a:bodyPr>
            <a:spAutoFit/>
          </a:bodyPr>
          <a:lstStyle/>
          <a:p>
            <a:r>
              <a:rPr lang="en-US" sz="2000">
                <a:ea typeface="MS PGothic" pitchFamily="34" charset="-128"/>
              </a:rPr>
              <a:t>Apple mobile OS for </a:t>
            </a:r>
            <a:r>
              <a:rPr lang="en-US" sz="2000" i="1">
                <a:ea typeface="MS PGothic" pitchFamily="34" charset="-128"/>
              </a:rPr>
              <a:t>iPhone</a:t>
            </a:r>
            <a:r>
              <a:rPr lang="en-US" sz="2000">
                <a:ea typeface="MS PGothic" pitchFamily="34" charset="-128"/>
              </a:rPr>
              <a:t>, </a:t>
            </a:r>
            <a:r>
              <a:rPr lang="en-US" sz="2000" i="1">
                <a:ea typeface="MS PGothic" pitchFamily="34" charset="-128"/>
              </a:rPr>
              <a:t>iPad</a:t>
            </a:r>
            <a:endParaRPr lang="en-US" sz="2000">
              <a:ea typeface="MS PGothic" pitchFamily="34" charset="-128"/>
            </a:endParaRPr>
          </a:p>
          <a:p>
            <a:pPr lvl="1"/>
            <a:r>
              <a:rPr lang="en-US" sz="2000">
                <a:ea typeface="MS PGothic" pitchFamily="34" charset="-128"/>
              </a:rPr>
              <a:t>Structured on Mac OS X, added functionality</a:t>
            </a:r>
          </a:p>
          <a:p>
            <a:pPr lvl="1"/>
            <a:r>
              <a:rPr lang="en-US" sz="2000">
                <a:ea typeface="MS PGothic" pitchFamily="34" charset="-128"/>
              </a:rPr>
              <a:t>Does not run OS X applications natively</a:t>
            </a:r>
          </a:p>
          <a:p>
            <a:pPr lvl="2"/>
            <a:r>
              <a:rPr lang="en-US" sz="2000">
                <a:ea typeface="MS PGothic" pitchFamily="34" charset="-128"/>
              </a:rPr>
              <a:t>Also runs on different CPU architecture (ARM vs. Intel)</a:t>
            </a:r>
          </a:p>
          <a:p>
            <a:pPr lvl="1"/>
            <a:r>
              <a:rPr lang="en-US" sz="2000">
                <a:solidFill>
                  <a:srgbClr val="3366FF"/>
                </a:solidFill>
                <a:ea typeface="MS PGothic" pitchFamily="34" charset="-128"/>
              </a:rPr>
              <a:t>Cocoa Touch </a:t>
            </a:r>
            <a:r>
              <a:rPr lang="en-US" sz="2000">
                <a:ea typeface="MS PGothic" pitchFamily="34" charset="-128"/>
              </a:rPr>
              <a:t>Objective-C API for developing apps</a:t>
            </a:r>
          </a:p>
          <a:p>
            <a:pPr lvl="1"/>
            <a:r>
              <a:rPr lang="en-US" sz="2000">
                <a:solidFill>
                  <a:srgbClr val="3366FF"/>
                </a:solidFill>
                <a:ea typeface="MS PGothic" pitchFamily="34" charset="-128"/>
              </a:rPr>
              <a:t>Media services </a:t>
            </a:r>
            <a:r>
              <a:rPr lang="en-US" sz="2000">
                <a:ea typeface="MS PGothic" pitchFamily="34" charset="-128"/>
              </a:rPr>
              <a:t>layer for graphics, audio, video</a:t>
            </a:r>
          </a:p>
          <a:p>
            <a:pPr lvl="1"/>
            <a:r>
              <a:rPr lang="en-US" sz="2000">
                <a:solidFill>
                  <a:srgbClr val="3366FF"/>
                </a:solidFill>
                <a:ea typeface="MS PGothic" pitchFamily="34" charset="-128"/>
              </a:rPr>
              <a:t>Core services </a:t>
            </a:r>
            <a:r>
              <a:rPr lang="en-US" sz="2000">
                <a:ea typeface="MS PGothic" pitchFamily="34" charset="-128"/>
              </a:rPr>
              <a:t>provides cloud computing, databases</a:t>
            </a:r>
          </a:p>
          <a:p>
            <a:pPr lvl="1"/>
            <a:r>
              <a:rPr lang="en-US" sz="2000">
                <a:ea typeface="MS PGothic" pitchFamily="34" charset="-128"/>
              </a:rPr>
              <a:t>Core operating system, based on Mac OS X kernel</a:t>
            </a:r>
          </a:p>
        </p:txBody>
      </p:sp>
      <p:pic>
        <p:nvPicPr>
          <p:cNvPr id="11" name="Picture 1" descr="2_17.pdf"/>
          <p:cNvPicPr>
            <a:picLocks noChangeAspect="1"/>
          </p:cNvPicPr>
          <p:nvPr/>
        </p:nvPicPr>
        <p:blipFill>
          <a:blip r:embed="rId2">
            <a:duotone>
              <a:prstClr val="black"/>
              <a:schemeClr val="accent2">
                <a:tint val="45000"/>
                <a:satMod val="400000"/>
              </a:schemeClr>
            </a:duotone>
          </a:blip>
          <a:srcRect/>
          <a:stretch>
            <a:fillRect/>
          </a:stretch>
        </p:blipFill>
        <p:spPr bwMode="auto">
          <a:xfrm>
            <a:off x="5486400" y="1676400"/>
            <a:ext cx="3223382" cy="3581400"/>
          </a:xfrm>
          <a:prstGeom prst="rect">
            <a:avLst/>
          </a:prstGeom>
          <a:noFill/>
          <a:ln w="9525">
            <a:noFill/>
            <a:miter lim="800000"/>
            <a:headEnd/>
            <a:tailEnd/>
          </a:ln>
        </p:spPr>
      </p:pic>
    </p:spTree>
    <p:extLst>
      <p:ext uri="{BB962C8B-B14F-4D97-AF65-F5344CB8AC3E}">
        <p14:creationId xmlns:p14="http://schemas.microsoft.com/office/powerpoint/2010/main" val="4050717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837882"/>
          </a:xfrm>
        </p:spPr>
        <p:txBody>
          <a:bodyPr/>
          <a:lstStyle/>
          <a:p>
            <a:r>
              <a:rPr lang="en-IN" dirty="0"/>
              <a:t>Mobile Operating Systems</a:t>
            </a:r>
          </a:p>
        </p:txBody>
      </p:sp>
      <p:sp>
        <p:nvSpPr>
          <p:cNvPr id="3" name="Content Placeholder 2"/>
          <p:cNvSpPr>
            <a:spLocks noGrp="1"/>
          </p:cNvSpPr>
          <p:nvPr>
            <p:ph idx="1"/>
          </p:nvPr>
        </p:nvSpPr>
        <p:spPr>
          <a:xfrm>
            <a:off x="228600" y="990600"/>
            <a:ext cx="8458200" cy="5867400"/>
          </a:xfrm>
        </p:spPr>
        <p:txBody>
          <a:bodyPr>
            <a:normAutofit fontScale="92500" lnSpcReduction="10000"/>
          </a:bodyPr>
          <a:lstStyle/>
          <a:p>
            <a:pPr algn="just">
              <a:lnSpc>
                <a:spcPct val="150000"/>
              </a:lnSpc>
            </a:pPr>
            <a:r>
              <a:rPr lang="en-US" sz="2400" b="0" dirty="0"/>
              <a:t>A mobile operating system is an operating system that helps to run other application software on mobile devices</a:t>
            </a:r>
            <a:r>
              <a:rPr lang="en-US" sz="2400" b="0" dirty="0" smtClean="0"/>
              <a:t>.</a:t>
            </a:r>
          </a:p>
          <a:p>
            <a:pPr algn="just">
              <a:lnSpc>
                <a:spcPct val="150000"/>
              </a:lnSpc>
            </a:pPr>
            <a:r>
              <a:rPr lang="en-US" sz="2400" b="0" dirty="0" smtClean="0"/>
              <a:t> </a:t>
            </a:r>
            <a:r>
              <a:rPr lang="en-US" sz="2400" b="0" dirty="0"/>
              <a:t>It is the same kind of software as the famous computer operating systems like Linux and Windows, but now they are light and simple to some extent</a:t>
            </a:r>
            <a:r>
              <a:rPr lang="en-US" sz="2400" b="0" dirty="0" smtClean="0"/>
              <a:t>.</a:t>
            </a:r>
          </a:p>
          <a:p>
            <a:pPr algn="just">
              <a:lnSpc>
                <a:spcPct val="150000"/>
              </a:lnSpc>
            </a:pPr>
            <a:r>
              <a:rPr lang="en-US" sz="2400" b="0" dirty="0"/>
              <a:t>The operating system is responsible for determining the functions and features available on your device, such as thumb wheel, keyboards, WAP, synchronization with applications, email, text messaging and more. </a:t>
            </a:r>
            <a:endParaRPr lang="en-US" sz="2400" b="0" dirty="0" smtClean="0"/>
          </a:p>
          <a:p>
            <a:pPr algn="just">
              <a:lnSpc>
                <a:spcPct val="150000"/>
              </a:lnSpc>
            </a:pPr>
            <a:r>
              <a:rPr lang="en-US" sz="2400" b="0" dirty="0" smtClean="0"/>
              <a:t>The </a:t>
            </a:r>
            <a:r>
              <a:rPr lang="en-US" sz="2400" b="0" dirty="0"/>
              <a:t>mobile OS will also determine which third-party applications (mobile apps) can be used on your device</a:t>
            </a:r>
            <a:r>
              <a:rPr lang="en-US" sz="2400" b="0" dirty="0" smtClean="0"/>
              <a:t>.</a:t>
            </a:r>
            <a:endParaRPr lang="en-IN" sz="2400" dirty="0"/>
          </a:p>
        </p:txBody>
      </p:sp>
    </p:spTree>
    <p:extLst>
      <p:ext uri="{BB962C8B-B14F-4D97-AF65-F5344CB8AC3E}">
        <p14:creationId xmlns:p14="http://schemas.microsoft.com/office/powerpoint/2010/main" val="2454247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761682"/>
          </a:xfrm>
        </p:spPr>
        <p:txBody>
          <a:bodyPr/>
          <a:lstStyle/>
          <a:p>
            <a:r>
              <a:rPr lang="en-IN" dirty="0"/>
              <a:t>Applications of Mobile OS</a:t>
            </a:r>
          </a:p>
        </p:txBody>
      </p:sp>
      <p:sp>
        <p:nvSpPr>
          <p:cNvPr id="3" name="Content Placeholder 2"/>
          <p:cNvSpPr>
            <a:spLocks noGrp="1"/>
          </p:cNvSpPr>
          <p:nvPr>
            <p:ph idx="1"/>
          </p:nvPr>
        </p:nvSpPr>
        <p:spPr>
          <a:xfrm>
            <a:off x="457200" y="990600"/>
            <a:ext cx="8229600" cy="5562600"/>
          </a:xfrm>
        </p:spPr>
        <p:txBody>
          <a:bodyPr>
            <a:normAutofit fontScale="92500" lnSpcReduction="20000"/>
          </a:bodyPr>
          <a:lstStyle/>
          <a:p>
            <a:pPr algn="just">
              <a:lnSpc>
                <a:spcPct val="150000"/>
              </a:lnSpc>
            </a:pPr>
            <a:r>
              <a:rPr lang="en-US" b="0" dirty="0"/>
              <a:t>A </a:t>
            </a:r>
            <a:r>
              <a:rPr lang="en-US" dirty="0"/>
              <a:t>mobile operating system</a:t>
            </a:r>
            <a:r>
              <a:rPr lang="en-US" b="0" dirty="0"/>
              <a:t> (</a:t>
            </a:r>
            <a:r>
              <a:rPr lang="en-US" dirty="0"/>
              <a:t>OS</a:t>
            </a:r>
            <a:r>
              <a:rPr lang="en-US" b="0" dirty="0"/>
              <a:t>) is software that allows smartphones, tablet PCs (personal computers) and other devices to run </a:t>
            </a:r>
            <a:r>
              <a:rPr lang="en-US" dirty="0"/>
              <a:t>applications</a:t>
            </a:r>
            <a:r>
              <a:rPr lang="en-US" b="0" dirty="0"/>
              <a:t> and programs. </a:t>
            </a:r>
            <a:endParaRPr lang="en-US" b="0" dirty="0" smtClean="0"/>
          </a:p>
          <a:p>
            <a:pPr algn="just">
              <a:lnSpc>
                <a:spcPct val="150000"/>
              </a:lnSpc>
            </a:pPr>
            <a:r>
              <a:rPr lang="en-US" b="0" dirty="0" smtClean="0"/>
              <a:t>A</a:t>
            </a:r>
            <a:r>
              <a:rPr lang="en-US" b="0" dirty="0"/>
              <a:t> </a:t>
            </a:r>
            <a:r>
              <a:rPr lang="en-US" dirty="0"/>
              <a:t>mobile OS</a:t>
            </a:r>
            <a:r>
              <a:rPr lang="en-US" b="0" dirty="0"/>
              <a:t> typically starts up when a device powers on, presenting a screen with icons or tiles that present information and provide application access</a:t>
            </a:r>
            <a:r>
              <a:rPr lang="en-US" b="0" dirty="0" smtClean="0"/>
              <a:t>.</a:t>
            </a:r>
          </a:p>
          <a:p>
            <a:pPr algn="just">
              <a:lnSpc>
                <a:spcPct val="150000"/>
              </a:lnSpc>
            </a:pPr>
            <a:r>
              <a:rPr lang="en-IN" b="0" dirty="0"/>
              <a:t>Popular </a:t>
            </a:r>
            <a:r>
              <a:rPr lang="en-IN" dirty="0"/>
              <a:t>mobile operating systems</a:t>
            </a:r>
            <a:r>
              <a:rPr lang="en-IN" b="0" dirty="0"/>
              <a:t> are </a:t>
            </a:r>
            <a:r>
              <a:rPr lang="en-IN" dirty="0"/>
              <a:t>Android</a:t>
            </a:r>
            <a:r>
              <a:rPr lang="en-IN" b="0" dirty="0"/>
              <a:t>, Symbian, iOS, BlackBerry </a:t>
            </a:r>
            <a:r>
              <a:rPr lang="en-IN" dirty="0"/>
              <a:t>OS</a:t>
            </a:r>
            <a:r>
              <a:rPr lang="en-IN" b="0" dirty="0"/>
              <a:t> and Windows </a:t>
            </a:r>
            <a:r>
              <a:rPr lang="en-IN" dirty="0"/>
              <a:t>Mobile</a:t>
            </a:r>
            <a:r>
              <a:rPr lang="en-IN" b="0" dirty="0"/>
              <a:t>. </a:t>
            </a:r>
            <a:endParaRPr lang="en-IN" b="0" dirty="0" smtClean="0"/>
          </a:p>
          <a:p>
            <a:pPr algn="just">
              <a:lnSpc>
                <a:spcPct val="150000"/>
              </a:lnSpc>
            </a:pPr>
            <a:r>
              <a:rPr lang="en-IN" b="0" dirty="0" smtClean="0"/>
              <a:t>A</a:t>
            </a:r>
            <a:r>
              <a:rPr lang="en-IN" b="0" dirty="0"/>
              <a:t> </a:t>
            </a:r>
            <a:r>
              <a:rPr lang="en-IN" dirty="0"/>
              <a:t>mobile OS</a:t>
            </a:r>
            <a:r>
              <a:rPr lang="en-IN" b="0" dirty="0"/>
              <a:t> is responsible for identifying and defining </a:t>
            </a:r>
            <a:r>
              <a:rPr lang="en-IN" dirty="0"/>
              <a:t>mobile</a:t>
            </a:r>
            <a:r>
              <a:rPr lang="en-IN" b="0" dirty="0"/>
              <a:t> device </a:t>
            </a:r>
            <a:r>
              <a:rPr lang="en-IN" dirty="0"/>
              <a:t>features</a:t>
            </a:r>
            <a:r>
              <a:rPr lang="en-IN" b="0" dirty="0"/>
              <a:t> and functions, including keypads, application synchronization, email, thumbwheel and text messaging.</a:t>
            </a:r>
            <a:endParaRPr lang="en-US" b="0" dirty="0"/>
          </a:p>
          <a:p>
            <a:pPr algn="just">
              <a:lnSpc>
                <a:spcPct val="150000"/>
              </a:lnSpc>
            </a:pPr>
            <a:r>
              <a:rPr lang="en-US" b="0" dirty="0"/>
              <a:t/>
            </a:r>
            <a:br>
              <a:rPr lang="en-US" b="0" dirty="0"/>
            </a:br>
            <a:endParaRPr lang="en-IN" dirty="0"/>
          </a:p>
        </p:txBody>
      </p:sp>
    </p:spTree>
    <p:extLst>
      <p:ext uri="{BB962C8B-B14F-4D97-AF65-F5344CB8AC3E}">
        <p14:creationId xmlns:p14="http://schemas.microsoft.com/office/powerpoint/2010/main" val="2263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3600" dirty="0" smtClean="0"/>
              <a:t>Thank You </a:t>
            </a:r>
          </a:p>
          <a:p>
            <a:pPr algn="ctr"/>
            <a:endParaRPr lang="en-US" sz="3600" dirty="0"/>
          </a:p>
          <a:p>
            <a:pPr algn="ctr"/>
            <a:r>
              <a:rPr lang="en-US" sz="3600" dirty="0" smtClean="0"/>
              <a:t>Have a Good Day!</a:t>
            </a:r>
            <a:endParaRPr lang="en-US" sz="3600" dirty="0"/>
          </a:p>
        </p:txBody>
      </p:sp>
    </p:spTree>
    <p:extLst>
      <p:ext uri="{BB962C8B-B14F-4D97-AF65-F5344CB8AC3E}">
        <p14:creationId xmlns:p14="http://schemas.microsoft.com/office/powerpoint/2010/main" val="424535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837882"/>
          </a:xfrm>
        </p:spPr>
        <p:txBody>
          <a:bodyPr>
            <a:normAutofit fontScale="90000"/>
          </a:bodyPr>
          <a:lstStyle/>
          <a:p>
            <a:r>
              <a:rPr lang="en-US" dirty="0"/>
              <a:t>concept of mobile operating systems</a:t>
            </a:r>
            <a:endParaRPr lang="en-IN" dirty="0"/>
          </a:p>
        </p:txBody>
      </p:sp>
      <p:sp>
        <p:nvSpPr>
          <p:cNvPr id="3" name="Content Placeholder 2"/>
          <p:cNvSpPr>
            <a:spLocks noGrp="1"/>
          </p:cNvSpPr>
          <p:nvPr>
            <p:ph idx="1"/>
          </p:nvPr>
        </p:nvSpPr>
        <p:spPr>
          <a:xfrm>
            <a:off x="457200" y="1371600"/>
            <a:ext cx="8229600" cy="5105400"/>
          </a:xfrm>
        </p:spPr>
        <p:txBody>
          <a:bodyPr>
            <a:normAutofit/>
          </a:bodyPr>
          <a:lstStyle/>
          <a:p>
            <a:pPr algn="just">
              <a:lnSpc>
                <a:spcPct val="150000"/>
              </a:lnSpc>
            </a:pPr>
            <a:r>
              <a:rPr lang="en-US" b="0" dirty="0"/>
              <a:t>A </a:t>
            </a:r>
            <a:r>
              <a:rPr lang="en-US" dirty="0"/>
              <a:t>mobile operating system</a:t>
            </a:r>
            <a:r>
              <a:rPr lang="en-US" b="0" dirty="0"/>
              <a:t> (</a:t>
            </a:r>
            <a:r>
              <a:rPr lang="en-US" dirty="0"/>
              <a:t>OS</a:t>
            </a:r>
            <a:r>
              <a:rPr lang="en-US" b="0" dirty="0"/>
              <a:t>) is software that allows </a:t>
            </a:r>
            <a:r>
              <a:rPr lang="en-US" dirty="0"/>
              <a:t>smartphones</a:t>
            </a:r>
            <a:r>
              <a:rPr lang="en-US" b="0" dirty="0"/>
              <a:t>, tablet PCs (personal computers) and other devices to run applications and programs. ... </a:t>
            </a:r>
            <a:r>
              <a:rPr lang="en-US" dirty="0"/>
              <a:t>Mobile operating systems</a:t>
            </a:r>
            <a:r>
              <a:rPr lang="en-US" b="0" dirty="0"/>
              <a:t> also manage cellular and wireless network connectivity, as well as phone access</a:t>
            </a:r>
            <a:r>
              <a:rPr lang="en-US" b="0" dirty="0" smtClean="0"/>
              <a:t>.</a:t>
            </a:r>
          </a:p>
          <a:p>
            <a:pPr algn="just">
              <a:lnSpc>
                <a:spcPct val="150000"/>
              </a:lnSpc>
            </a:pPr>
            <a:r>
              <a:rPr lang="en-IN" b="0" dirty="0"/>
              <a:t>Popular </a:t>
            </a:r>
            <a:r>
              <a:rPr lang="en-IN" dirty="0"/>
              <a:t>mobile operating systems</a:t>
            </a:r>
            <a:r>
              <a:rPr lang="en-IN" b="0" dirty="0"/>
              <a:t> are </a:t>
            </a:r>
            <a:r>
              <a:rPr lang="en-IN" dirty="0"/>
              <a:t>Android</a:t>
            </a:r>
            <a:r>
              <a:rPr lang="en-IN" b="0" dirty="0"/>
              <a:t>, Symbian, iOS, BlackBerry </a:t>
            </a:r>
            <a:r>
              <a:rPr lang="en-IN" dirty="0"/>
              <a:t>OS</a:t>
            </a:r>
            <a:r>
              <a:rPr lang="en-IN" b="0" dirty="0"/>
              <a:t> and Windows </a:t>
            </a:r>
            <a:r>
              <a:rPr lang="en-IN" dirty="0"/>
              <a:t>Mobile</a:t>
            </a:r>
            <a:r>
              <a:rPr lang="en-IN" b="0" dirty="0"/>
              <a:t>. A </a:t>
            </a:r>
            <a:r>
              <a:rPr lang="en-IN" dirty="0"/>
              <a:t>mobile OS</a:t>
            </a:r>
            <a:r>
              <a:rPr lang="en-IN" b="0" dirty="0"/>
              <a:t> is responsible for identifying and defining </a:t>
            </a:r>
            <a:r>
              <a:rPr lang="en-IN" dirty="0"/>
              <a:t>mobile</a:t>
            </a:r>
            <a:r>
              <a:rPr lang="en-IN" b="0" dirty="0"/>
              <a:t> device </a:t>
            </a:r>
            <a:r>
              <a:rPr lang="en-IN" dirty="0"/>
              <a:t>features</a:t>
            </a:r>
            <a:r>
              <a:rPr lang="en-IN" b="0" dirty="0"/>
              <a:t> and functions, including keypads, application synchronization, email, thumbwheel and text messaging.</a:t>
            </a:r>
            <a:endParaRPr lang="en-IN" sz="2400" dirty="0"/>
          </a:p>
        </p:txBody>
      </p:sp>
    </p:spTree>
    <p:extLst>
      <p:ext uri="{BB962C8B-B14F-4D97-AF65-F5344CB8AC3E}">
        <p14:creationId xmlns:p14="http://schemas.microsoft.com/office/powerpoint/2010/main" val="349095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837882"/>
          </a:xfrm>
        </p:spPr>
        <p:txBody>
          <a:bodyPr>
            <a:normAutofit fontScale="90000"/>
          </a:bodyPr>
          <a:lstStyle/>
          <a:p>
            <a:r>
              <a:rPr lang="en-US" dirty="0" smtClean="0"/>
              <a:t>need </a:t>
            </a:r>
            <a:r>
              <a:rPr lang="en-US" dirty="0"/>
              <a:t>of mobile operating systems</a:t>
            </a:r>
            <a:endParaRPr lang="en-IN" dirty="0"/>
          </a:p>
        </p:txBody>
      </p:sp>
      <p:sp>
        <p:nvSpPr>
          <p:cNvPr id="3" name="Content Placeholder 2"/>
          <p:cNvSpPr>
            <a:spLocks noGrp="1"/>
          </p:cNvSpPr>
          <p:nvPr>
            <p:ph idx="1"/>
          </p:nvPr>
        </p:nvSpPr>
        <p:spPr>
          <a:xfrm>
            <a:off x="457200" y="1371600"/>
            <a:ext cx="8229600" cy="5105400"/>
          </a:xfrm>
        </p:spPr>
        <p:txBody>
          <a:bodyPr>
            <a:normAutofit/>
          </a:bodyPr>
          <a:lstStyle/>
          <a:p>
            <a:pPr algn="just">
              <a:lnSpc>
                <a:spcPct val="150000"/>
              </a:lnSpc>
            </a:pPr>
            <a:r>
              <a:rPr lang="en-US" b="0" dirty="0" smtClean="0"/>
              <a:t>Mobile Operating System </a:t>
            </a:r>
            <a:r>
              <a:rPr lang="en-US" b="0" dirty="0"/>
              <a:t>delegates resources like memory and storage space based on the actions </a:t>
            </a:r>
            <a:r>
              <a:rPr lang="en-US" dirty="0"/>
              <a:t>you</a:t>
            </a:r>
            <a:r>
              <a:rPr lang="en-US" b="0" dirty="0"/>
              <a:t> take on your phone, for example opening an app or making a call. </a:t>
            </a:r>
            <a:endParaRPr lang="en-US" b="0" dirty="0" smtClean="0"/>
          </a:p>
          <a:p>
            <a:pPr algn="just">
              <a:lnSpc>
                <a:spcPct val="150000"/>
              </a:lnSpc>
            </a:pPr>
            <a:r>
              <a:rPr lang="en-US" b="0" dirty="0" smtClean="0"/>
              <a:t>The</a:t>
            </a:r>
            <a:r>
              <a:rPr lang="en-US" b="0" dirty="0"/>
              <a:t> </a:t>
            </a:r>
            <a:r>
              <a:rPr lang="en-US" dirty="0"/>
              <a:t>mobile OS</a:t>
            </a:r>
            <a:r>
              <a:rPr lang="en-US" b="0" dirty="0"/>
              <a:t> also acts as a foundation upon which other applications can be built, without the </a:t>
            </a:r>
            <a:r>
              <a:rPr lang="en-US" dirty="0"/>
              <a:t>need</a:t>
            </a:r>
            <a:r>
              <a:rPr lang="en-US" b="0" dirty="0"/>
              <a:t> for developers to create everything from </a:t>
            </a:r>
            <a:r>
              <a:rPr lang="en-US" b="0" dirty="0" smtClean="0"/>
              <a:t>scratch.</a:t>
            </a:r>
          </a:p>
          <a:p>
            <a:pPr algn="just">
              <a:lnSpc>
                <a:spcPct val="150000"/>
              </a:lnSpc>
            </a:pPr>
            <a:r>
              <a:rPr lang="en-US" b="0" dirty="0"/>
              <a:t>A </a:t>
            </a:r>
            <a:r>
              <a:rPr lang="en-US" dirty="0"/>
              <a:t>mobile operating system</a:t>
            </a:r>
            <a:r>
              <a:rPr lang="en-US" b="0" dirty="0"/>
              <a:t> serves as an interface between the end user device (hardware) and the application (Software). In its intermediary </a:t>
            </a:r>
            <a:r>
              <a:rPr lang="en-US" dirty="0"/>
              <a:t>role</a:t>
            </a:r>
            <a:r>
              <a:rPr lang="en-US" b="0" dirty="0"/>
              <a:t>, it provides a uniform access to resources and controls access to </a:t>
            </a:r>
            <a:r>
              <a:rPr lang="en-US" b="0" dirty="0" smtClean="0"/>
              <a:t>them.</a:t>
            </a:r>
            <a:endParaRPr lang="en-IN" sz="2400" dirty="0"/>
          </a:p>
        </p:txBody>
      </p:sp>
    </p:spTree>
    <p:extLst>
      <p:ext uri="{BB962C8B-B14F-4D97-AF65-F5344CB8AC3E}">
        <p14:creationId xmlns:p14="http://schemas.microsoft.com/office/powerpoint/2010/main" val="2352484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22"/>
            <a:ext cx="8229600" cy="974678"/>
          </a:xfrm>
        </p:spPr>
        <p:txBody>
          <a:bodyPr>
            <a:normAutofit/>
          </a:bodyPr>
          <a:lstStyle/>
          <a:p>
            <a:pPr algn="ctr"/>
            <a:r>
              <a:rPr lang="en-US" sz="2800" dirty="0"/>
              <a:t>Features of mobile operating systems</a:t>
            </a:r>
            <a:endParaRPr lang="en-IN" sz="2800" dirty="0"/>
          </a:p>
        </p:txBody>
      </p:sp>
      <p:sp>
        <p:nvSpPr>
          <p:cNvPr id="3" name="Content Placeholder 2"/>
          <p:cNvSpPr>
            <a:spLocks noGrp="1"/>
          </p:cNvSpPr>
          <p:nvPr>
            <p:ph idx="1"/>
          </p:nvPr>
        </p:nvSpPr>
        <p:spPr>
          <a:xfrm>
            <a:off x="152400" y="914400"/>
            <a:ext cx="8763000" cy="5943600"/>
          </a:xfrm>
        </p:spPr>
        <p:txBody>
          <a:bodyPr>
            <a:normAutofit lnSpcReduction="10000"/>
          </a:bodyPr>
          <a:lstStyle/>
          <a:p>
            <a:pPr marL="342900" indent="-342900" algn="just">
              <a:buFont typeface="Wingdings" panose="05000000000000000000" pitchFamily="2" charset="2"/>
              <a:buChar char="v"/>
            </a:pPr>
            <a:r>
              <a:rPr lang="en-IN" dirty="0"/>
              <a:t>Compatibility with Different </a:t>
            </a:r>
            <a:r>
              <a:rPr lang="en-IN" dirty="0" smtClean="0"/>
              <a:t>Hardware</a:t>
            </a:r>
          </a:p>
          <a:p>
            <a:pPr algn="just"/>
            <a:r>
              <a:rPr lang="en-IN" b="0" dirty="0"/>
              <a:t>Mind that not every mobile operating system is suitable for any type of CPU you can find on the market. For most customers, this is not a huge issue since they purchase smartphones with pre-installed operating systems and never really think of changing the system itself. However, remember that once you purchase a certain device, you, most likely, wouldn’t be able to change its OS. This is especially relevant in the case of IOS devices, as Apple’s mobile OS is only suitable for custom CPUs developed by the company exclusively for iPhones.</a:t>
            </a:r>
          </a:p>
          <a:p>
            <a:pPr algn="just"/>
            <a:endParaRPr lang="en-IN" dirty="0"/>
          </a:p>
          <a:p>
            <a:pPr marL="342900" indent="-342900" algn="just">
              <a:buFont typeface="Wingdings" panose="05000000000000000000" pitchFamily="2" charset="2"/>
              <a:buChar char="v"/>
            </a:pPr>
            <a:r>
              <a:rPr lang="en-IN" dirty="0"/>
              <a:t>Stable Performance on Various </a:t>
            </a:r>
            <a:r>
              <a:rPr lang="en-IN" dirty="0" smtClean="0"/>
              <a:t>Devices</a:t>
            </a:r>
          </a:p>
          <a:p>
            <a:pPr algn="just"/>
            <a:r>
              <a:rPr lang="en-IN" b="0" dirty="0"/>
              <a:t>Performance issues are hardly a case for IOS, as it commonly works perfectly on all officially supported models of iPhones. Android, on the other hand, is a totally different thing. This mobile operating system accounts for 86% of all portable devices on the market, which makes adapting it to the specific needs of every smartphone manufacturer extremely difficult. In addition, most vendors provide custom operating systems (which, in fact, are just modified versions of Android). Therefore, users of this operating system may experience performance issues on weaker mobile devices.</a:t>
            </a:r>
          </a:p>
          <a:p>
            <a:pPr algn="just"/>
            <a:endParaRPr lang="en-IN" b="0" dirty="0"/>
          </a:p>
          <a:p>
            <a:pPr algn="just"/>
            <a:endParaRPr lang="en-IN" b="0" dirty="0"/>
          </a:p>
        </p:txBody>
      </p:sp>
    </p:spTree>
    <p:extLst>
      <p:ext uri="{BB962C8B-B14F-4D97-AF65-F5344CB8AC3E}">
        <p14:creationId xmlns:p14="http://schemas.microsoft.com/office/powerpoint/2010/main" val="59142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US" sz="3200" dirty="0"/>
              <a:t>Features of mobile operating systems</a:t>
            </a:r>
            <a:endParaRPr lang="en-IN" sz="3200" dirty="0"/>
          </a:p>
        </p:txBody>
      </p:sp>
      <p:sp>
        <p:nvSpPr>
          <p:cNvPr id="3" name="Content Placeholder 2"/>
          <p:cNvSpPr>
            <a:spLocks noGrp="1"/>
          </p:cNvSpPr>
          <p:nvPr>
            <p:ph idx="1"/>
          </p:nvPr>
        </p:nvSpPr>
        <p:spPr>
          <a:xfrm>
            <a:off x="457200" y="1524318"/>
            <a:ext cx="8229600" cy="5028882"/>
          </a:xfrm>
        </p:spPr>
        <p:txBody>
          <a:bodyPr>
            <a:normAutofit fontScale="85000" lnSpcReduction="10000"/>
          </a:bodyPr>
          <a:lstStyle/>
          <a:p>
            <a:pPr marL="342900" indent="-342900" algn="just">
              <a:buFont typeface="Wingdings" panose="05000000000000000000" pitchFamily="2" charset="2"/>
              <a:buChar char="v"/>
            </a:pPr>
            <a:r>
              <a:rPr lang="en-IN" dirty="0" smtClean="0"/>
              <a:t>Absence </a:t>
            </a:r>
            <a:r>
              <a:rPr lang="en-IN" dirty="0"/>
              <a:t>of </a:t>
            </a:r>
            <a:r>
              <a:rPr lang="en-IN" dirty="0" smtClean="0"/>
              <a:t>Bugs</a:t>
            </a:r>
          </a:p>
          <a:p>
            <a:pPr algn="just"/>
            <a:r>
              <a:rPr lang="en-IN" b="0" dirty="0"/>
              <a:t>No one likes bugs, so a decent mobile operating system should do everything it can to avoid them. Obviously, any modern OS is way too complicated to eliminate bugs completely, and you will face some even on the most polished systems. No piece of software can work without bugs, but users should clearly distinguish between critical and non-essential mistakes. While the latter ones are just unpleasant, the critical bugs are detrimental to the users’ experience, so they should be avoided in a decent mobile operating system.</a:t>
            </a:r>
          </a:p>
          <a:p>
            <a:pPr algn="just"/>
            <a:endParaRPr lang="en-IN" b="0" dirty="0"/>
          </a:p>
          <a:p>
            <a:pPr marL="342900" indent="-342900" algn="just">
              <a:buFont typeface="Wingdings" panose="05000000000000000000" pitchFamily="2" charset="2"/>
              <a:buChar char="v"/>
            </a:pPr>
            <a:r>
              <a:rPr lang="en-IN" dirty="0"/>
              <a:t>Flexibility and </a:t>
            </a:r>
            <a:r>
              <a:rPr lang="en-IN" dirty="0" smtClean="0"/>
              <a:t>Adaptability</a:t>
            </a:r>
          </a:p>
          <a:p>
            <a:pPr algn="just"/>
            <a:r>
              <a:rPr lang="en-IN" b="0" dirty="0"/>
              <a:t>Remember how many devices run on Android? This is exactly the case here, as the system can be adapted to most modern CPUs that use ARM architecture (except for Apple’s Bionic chips, of course). Although the latter ones are also based on ARM’s mobile architecture, they differ from other processors on the market significantly, which means that you can’t install Android on a device that uses a custom CPU from Apple. This rule also applies in the opposite direction, as IOS cannot be installed on mobile devices that use Qualcomm’s Snapdragon CPUs.</a:t>
            </a:r>
          </a:p>
          <a:p>
            <a:pPr algn="just"/>
            <a:endParaRPr lang="en-IN" b="0" dirty="0"/>
          </a:p>
        </p:txBody>
      </p:sp>
    </p:spTree>
    <p:extLst>
      <p:ext uri="{BB962C8B-B14F-4D97-AF65-F5344CB8AC3E}">
        <p14:creationId xmlns:p14="http://schemas.microsoft.com/office/powerpoint/2010/main" val="3345057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US" sz="3200" dirty="0"/>
              <a:t>Features of mobile operating systems</a:t>
            </a:r>
            <a:endParaRPr lang="en-IN" sz="3200" dirty="0"/>
          </a:p>
        </p:txBody>
      </p:sp>
      <p:sp>
        <p:nvSpPr>
          <p:cNvPr id="3" name="Content Placeholder 2"/>
          <p:cNvSpPr>
            <a:spLocks noGrp="1"/>
          </p:cNvSpPr>
          <p:nvPr>
            <p:ph idx="1"/>
          </p:nvPr>
        </p:nvSpPr>
        <p:spPr>
          <a:xfrm>
            <a:off x="457200" y="1524318"/>
            <a:ext cx="8229600" cy="5028882"/>
          </a:xfrm>
        </p:spPr>
        <p:txBody>
          <a:bodyPr>
            <a:normAutofit fontScale="85000" lnSpcReduction="20000"/>
          </a:bodyPr>
          <a:lstStyle/>
          <a:p>
            <a:pPr marL="342900" indent="-342900" algn="just">
              <a:buFont typeface="Wingdings" panose="05000000000000000000" pitchFamily="2" charset="2"/>
              <a:buChar char="v"/>
            </a:pPr>
            <a:r>
              <a:rPr lang="en-IN" dirty="0" smtClean="0"/>
              <a:t>Possibilities </a:t>
            </a:r>
            <a:r>
              <a:rPr lang="en-IN" dirty="0"/>
              <a:t>for </a:t>
            </a:r>
            <a:r>
              <a:rPr lang="en-IN" dirty="0" smtClean="0"/>
              <a:t>Personalization</a:t>
            </a:r>
          </a:p>
          <a:p>
            <a:pPr algn="just"/>
            <a:r>
              <a:rPr lang="en-IN" b="0" dirty="0"/>
              <a:t>A perfect mobile operating system should provide users with sufficient customization options. Fortunately, this is not a problem for both IOS and Android. The times when changing fonts on your phone was a huge thing are long gone. The modern operating systems allow customers to choose from thousands of themes and millions of wallpapers. Or do they? IOS users still can’t install custom icons or change a theme on their iPhones unless they have a jailbreak installed. In this regard, Android is far ahead of its competitor, as this operating system is much more customizable than Apple’s mobile solution.</a:t>
            </a:r>
          </a:p>
          <a:p>
            <a:pPr algn="just"/>
            <a:endParaRPr lang="en-IN" b="0" dirty="0"/>
          </a:p>
          <a:p>
            <a:pPr marL="342900" indent="-342900" algn="just">
              <a:buFont typeface="Wingdings" panose="05000000000000000000" pitchFamily="2" charset="2"/>
              <a:buChar char="v"/>
            </a:pPr>
            <a:r>
              <a:rPr lang="en-IN" dirty="0"/>
              <a:t>Support of Cutting-Edge </a:t>
            </a:r>
            <a:r>
              <a:rPr lang="en-IN" dirty="0" smtClean="0"/>
              <a:t>Technologies</a:t>
            </a:r>
          </a:p>
          <a:p>
            <a:pPr algn="just"/>
            <a:r>
              <a:rPr lang="en-IN" b="0" dirty="0"/>
              <a:t>Although most customers don’t really care about the technical characteristics of the operating system they use, supporting the most up-to-date technologies is essential for a decent mobile OS. Remember a company called Blackberry? Well, they used to think that multi-touch screens are a road to nowhere and concentrated on developing smartphones with physical keyboards. Their operating system wasn’t able to catch up with the trends of the early 2010s, which led to a significant decrease in sales. Innovation is impossible within a system that doesn’t utilize cutting-edge technologies.</a:t>
            </a:r>
          </a:p>
          <a:p>
            <a:pPr algn="just"/>
            <a:endParaRPr lang="en-IN" b="0" dirty="0"/>
          </a:p>
          <a:p>
            <a:pPr algn="just"/>
            <a:endParaRPr lang="en-IN" b="0" dirty="0"/>
          </a:p>
        </p:txBody>
      </p:sp>
    </p:spTree>
    <p:extLst>
      <p:ext uri="{BB962C8B-B14F-4D97-AF65-F5344CB8AC3E}">
        <p14:creationId xmlns:p14="http://schemas.microsoft.com/office/powerpoint/2010/main" val="376136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US" sz="3200" dirty="0"/>
              <a:t>Features of mobile operating systems</a:t>
            </a:r>
            <a:endParaRPr lang="en-IN" sz="3200" dirty="0"/>
          </a:p>
        </p:txBody>
      </p:sp>
      <p:sp>
        <p:nvSpPr>
          <p:cNvPr id="3" name="Content Placeholder 2"/>
          <p:cNvSpPr>
            <a:spLocks noGrp="1"/>
          </p:cNvSpPr>
          <p:nvPr>
            <p:ph idx="1"/>
          </p:nvPr>
        </p:nvSpPr>
        <p:spPr>
          <a:xfrm>
            <a:off x="457200" y="1524318"/>
            <a:ext cx="8229600" cy="5028882"/>
          </a:xfrm>
        </p:spPr>
        <p:txBody>
          <a:bodyPr>
            <a:normAutofit fontScale="85000" lnSpcReduction="10000"/>
          </a:bodyPr>
          <a:lstStyle/>
          <a:p>
            <a:pPr marL="342900" indent="-342900" algn="just">
              <a:buFont typeface="Wingdings" panose="05000000000000000000" pitchFamily="2" charset="2"/>
              <a:buChar char="v"/>
            </a:pPr>
            <a:r>
              <a:rPr lang="en-IN" dirty="0" smtClean="0"/>
              <a:t>Handy </a:t>
            </a:r>
            <a:r>
              <a:rPr lang="en-IN" dirty="0"/>
              <a:t>Software Installed From the </a:t>
            </a:r>
            <a:r>
              <a:rPr lang="en-IN" dirty="0" smtClean="0"/>
              <a:t>Get-Go</a:t>
            </a:r>
          </a:p>
          <a:p>
            <a:pPr algn="just"/>
            <a:r>
              <a:rPr lang="en-IN" b="0" dirty="0"/>
              <a:t>Mobile phones are aimed at a mass-market customer, meaning that everyone should be able to use them without inputting any significant efforts. Most operating systems today have pre-installed sets of essential software, such as a browser, app store, camera, etc. Both Android and IOS offer similar default sets of applications aimed at introducing customers to these operating systems and showing them the capabilities of their new smartphone. However, vendors often receive criticism for installing certain software that users consider redundant.</a:t>
            </a:r>
          </a:p>
          <a:p>
            <a:pPr algn="just"/>
            <a:endParaRPr lang="en-IN" b="0" dirty="0"/>
          </a:p>
          <a:p>
            <a:pPr marL="342900" indent="-342900" algn="just">
              <a:buFont typeface="Wingdings" panose="05000000000000000000" pitchFamily="2" charset="2"/>
              <a:buChar char="v"/>
            </a:pPr>
            <a:r>
              <a:rPr lang="en-IN" dirty="0"/>
              <a:t>Convenient Environment for Developers</a:t>
            </a:r>
          </a:p>
          <a:p>
            <a:pPr algn="just"/>
            <a:r>
              <a:rPr lang="en-IN" b="0" dirty="0"/>
              <a:t>No operating system, whether a mobile or a desktop one, could exist without a community of engineers. The developers create our </a:t>
            </a:r>
            <a:r>
              <a:rPr lang="en-IN" b="0" dirty="0" err="1"/>
              <a:t>favorite</a:t>
            </a:r>
            <a:r>
              <a:rPr lang="en-IN" b="0" dirty="0"/>
              <a:t> applications and help the operating systems evolve, so their needs cannot be overlooked. Providing a convenient environment for the software developers is also very profitable for the companies, as both Apple and Google receive significant parts of their revenue from their respective app stores. The latter ones, as you might have already guessed, are filled with content due to the efforts of the engineers.</a:t>
            </a:r>
          </a:p>
          <a:p>
            <a:pPr algn="just"/>
            <a:endParaRPr lang="en-IN" b="0" dirty="0"/>
          </a:p>
        </p:txBody>
      </p:sp>
    </p:spTree>
    <p:extLst>
      <p:ext uri="{BB962C8B-B14F-4D97-AF65-F5344CB8AC3E}">
        <p14:creationId xmlns:p14="http://schemas.microsoft.com/office/powerpoint/2010/main" val="40212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US" sz="3200" dirty="0"/>
              <a:t>Features of mobile operating systems</a:t>
            </a:r>
            <a:endParaRPr lang="en-IN" sz="3200" dirty="0"/>
          </a:p>
        </p:txBody>
      </p:sp>
      <p:sp>
        <p:nvSpPr>
          <p:cNvPr id="3" name="Content Placeholder 2"/>
          <p:cNvSpPr>
            <a:spLocks noGrp="1"/>
          </p:cNvSpPr>
          <p:nvPr>
            <p:ph idx="1"/>
          </p:nvPr>
        </p:nvSpPr>
        <p:spPr>
          <a:xfrm>
            <a:off x="457200" y="1524318"/>
            <a:ext cx="8229600" cy="5028882"/>
          </a:xfrm>
        </p:spPr>
        <p:txBody>
          <a:bodyPr>
            <a:normAutofit fontScale="92500" lnSpcReduction="20000"/>
          </a:bodyPr>
          <a:lstStyle/>
          <a:p>
            <a:pPr marL="342900" indent="-342900" algn="just">
              <a:buFont typeface="Wingdings" panose="05000000000000000000" pitchFamily="2" charset="2"/>
              <a:buChar char="v"/>
            </a:pPr>
            <a:r>
              <a:rPr lang="en-IN" dirty="0" smtClean="0"/>
              <a:t>Abundance </a:t>
            </a:r>
            <a:r>
              <a:rPr lang="en-IN" dirty="0"/>
              <a:t>of Applications and </a:t>
            </a:r>
            <a:r>
              <a:rPr lang="en-IN" dirty="0" smtClean="0"/>
              <a:t>Games</a:t>
            </a:r>
          </a:p>
          <a:p>
            <a:pPr algn="just"/>
            <a:r>
              <a:rPr lang="en-IN" b="0" dirty="0"/>
              <a:t>If you have a mobile phone operating on Android, you are lucky to have access to over 3 million applications available on the Google Play market. Apple’s store provides more than 2 million applications, due to its stricter regulations and more complicated publishing requirements. It’s clearly visible that an operating system aimed at a mass consumer market should provide them with a wide variety of installable applications. These include all types of apps, as the customers love exploring the capabilities of their devices. Those apps should be a way to demonstrate the technical advantage of an operating system over its competitors.</a:t>
            </a:r>
          </a:p>
          <a:p>
            <a:pPr algn="just"/>
            <a:endParaRPr lang="en-IN" dirty="0"/>
          </a:p>
          <a:p>
            <a:pPr marL="342900" indent="-342900" algn="just">
              <a:buFont typeface="Wingdings" panose="05000000000000000000" pitchFamily="2" charset="2"/>
              <a:buChar char="v"/>
            </a:pPr>
            <a:r>
              <a:rPr lang="en-IN" dirty="0"/>
              <a:t>User Support and </a:t>
            </a:r>
            <a:r>
              <a:rPr lang="en-IN" dirty="0" smtClean="0"/>
              <a:t>Updates</a:t>
            </a:r>
          </a:p>
          <a:p>
            <a:pPr algn="just"/>
            <a:r>
              <a:rPr lang="en-IN" b="0" dirty="0"/>
              <a:t>To enhance customer loyalty and avoid losing its share of the market, a decent OS should constantly provide updates. The launch of a new CPU or introduction of a certain API following the newest tendencies on the market cannot be overlooked when it comes to supporting and developing an operating system. Most modern OSs are updated on an annual basis, similar to the hardware that they are launched on.</a:t>
            </a:r>
          </a:p>
          <a:p>
            <a:pPr algn="just"/>
            <a:endParaRPr lang="en-IN" b="0" dirty="0"/>
          </a:p>
          <a:p>
            <a:pPr algn="just"/>
            <a:endParaRPr lang="en-IN" b="0" dirty="0"/>
          </a:p>
        </p:txBody>
      </p:sp>
    </p:spTree>
    <p:extLst>
      <p:ext uri="{BB962C8B-B14F-4D97-AF65-F5344CB8AC3E}">
        <p14:creationId xmlns:p14="http://schemas.microsoft.com/office/powerpoint/2010/main" val="2134530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925</TotalTime>
  <Words>1553</Words>
  <Application>Microsoft Office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Essential</vt:lpstr>
      <vt:lpstr>    UNIT-3 Mobile Operating Systems </vt:lpstr>
      <vt:lpstr>Mobile Operating Systems</vt:lpstr>
      <vt:lpstr>concept of mobile operating systems</vt:lpstr>
      <vt:lpstr>need of mobile operating systems</vt:lpstr>
      <vt:lpstr>Features of mobile operating systems</vt:lpstr>
      <vt:lpstr>Features of mobile operating systems</vt:lpstr>
      <vt:lpstr>Features of mobile operating systems</vt:lpstr>
      <vt:lpstr>Features of mobile operating systems</vt:lpstr>
      <vt:lpstr>Features of mobile operating systems</vt:lpstr>
      <vt:lpstr>Types of Mobile OS</vt:lpstr>
      <vt:lpstr>Types of Mobile OS</vt:lpstr>
      <vt:lpstr>Types of Mobile OS</vt:lpstr>
      <vt:lpstr>Overview of Android OS</vt:lpstr>
      <vt:lpstr>Android versions</vt:lpstr>
      <vt:lpstr>Why Android os</vt:lpstr>
      <vt:lpstr>Android Architecture</vt:lpstr>
      <vt:lpstr>Hybrid Systems</vt:lpstr>
      <vt:lpstr>Hybrid Systems (Mac OS X Structure)</vt:lpstr>
      <vt:lpstr>Hybrid Systems (iOS)</vt:lpstr>
      <vt:lpstr>Applications of Mobile 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Cloud Computing SUBJECT CODE–IT-34</dc:title>
  <dc:creator>admin</dc:creator>
  <cp:lastModifiedBy>Priyanka</cp:lastModifiedBy>
  <cp:revision>163</cp:revision>
  <dcterms:created xsi:type="dcterms:W3CDTF">2020-07-04T04:21:01Z</dcterms:created>
  <dcterms:modified xsi:type="dcterms:W3CDTF">2023-11-08T05:07:54Z</dcterms:modified>
</cp:coreProperties>
</file>