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7" r:id="rId4"/>
    <p:sldId id="268" r:id="rId5"/>
    <p:sldId id="269" r:id="rId6"/>
    <p:sldId id="279" r:id="rId7"/>
    <p:sldId id="270" r:id="rId8"/>
    <p:sldId id="271" r:id="rId9"/>
    <p:sldId id="272" r:id="rId10"/>
    <p:sldId id="273" r:id="rId11"/>
    <p:sldId id="274" r:id="rId12"/>
    <p:sldId id="280"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1DECE-5BA3-4262-B061-C8652B5FA20F}"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en-US"/>
        </a:p>
      </dgm:t>
    </dgm:pt>
    <dgm:pt modelId="{AA0E4454-E7CF-46AC-9AEA-4BE466816978}">
      <dgm:prSet phldrT="[Text]" custT="1"/>
      <dgm:spPr>
        <a:solidFill>
          <a:srgbClr val="FF0000">
            <a:alpha val="50000"/>
          </a:srgbClr>
        </a:solidFill>
      </dgm:spPr>
      <dgm:t>
        <a:bodyPr/>
        <a:lstStyle/>
        <a:p>
          <a:r>
            <a:rPr lang="en-US" sz="1100" b="1" dirty="0" smtClean="0"/>
            <a:t>OPERATING SYSTEM CONCEPTS</a:t>
          </a:r>
          <a:endParaRPr lang="en-US" sz="1100" b="1" dirty="0"/>
        </a:p>
      </dgm:t>
    </dgm:pt>
    <dgm:pt modelId="{7052AB01-5452-4964-A880-9C6B62C29F23}" type="parTrans" cxnId="{165888FE-293F-4852-A6FA-0573A1C258CA}">
      <dgm:prSet/>
      <dgm:spPr/>
      <dgm:t>
        <a:bodyPr/>
        <a:lstStyle/>
        <a:p>
          <a:endParaRPr lang="en-US"/>
        </a:p>
      </dgm:t>
    </dgm:pt>
    <dgm:pt modelId="{323D1387-0379-4D0F-863A-294F2FC75246}" type="sibTrans" cxnId="{165888FE-293F-4852-A6FA-0573A1C258CA}">
      <dgm:prSet/>
      <dgm:spPr/>
      <dgm:t>
        <a:bodyPr/>
        <a:lstStyle/>
        <a:p>
          <a:endParaRPr lang="en-US"/>
        </a:p>
      </dgm:t>
    </dgm:pt>
    <dgm:pt modelId="{48ED3669-5418-41BD-9C00-958E9DE5DDF3}">
      <dgm:prSet phldrT="[Text]" custT="1"/>
      <dgm:spPr>
        <a:solidFill>
          <a:srgbClr val="00B050">
            <a:alpha val="27000"/>
          </a:srgbClr>
        </a:solidFill>
      </dgm:spPr>
      <dgm:t>
        <a:bodyPr/>
        <a:lstStyle/>
        <a:p>
          <a:r>
            <a:rPr lang="en-US" sz="1200" b="1" dirty="0" smtClean="0"/>
            <a:t>UNIT-4</a:t>
          </a:r>
          <a:endParaRPr lang="en-US" sz="1200" b="1" dirty="0"/>
        </a:p>
      </dgm:t>
    </dgm:pt>
    <dgm:pt modelId="{CECD0B22-3E45-495B-B65C-7CF40A0A6728}" type="parTrans" cxnId="{4AA50661-29E1-4190-B92A-C5E551EEE0D8}">
      <dgm:prSet/>
      <dgm:spPr/>
      <dgm:t>
        <a:bodyPr/>
        <a:lstStyle/>
        <a:p>
          <a:endParaRPr lang="en-US"/>
        </a:p>
      </dgm:t>
    </dgm:pt>
    <dgm:pt modelId="{D3E594E0-8523-46A2-8BB6-D0F4E020B049}" type="sibTrans" cxnId="{4AA50661-29E1-4190-B92A-C5E551EEE0D8}">
      <dgm:prSet/>
      <dgm:spPr/>
      <dgm:t>
        <a:bodyPr/>
        <a:lstStyle/>
        <a:p>
          <a:endParaRPr lang="en-US"/>
        </a:p>
      </dgm:t>
    </dgm:pt>
    <dgm:pt modelId="{49375BD1-7676-42CF-B92E-D7E5FBF156EC}">
      <dgm:prSet phldrT="[Text]" custT="1"/>
      <dgm:spPr>
        <a:solidFill>
          <a:srgbClr val="FFFF00">
            <a:alpha val="50000"/>
          </a:srgbClr>
        </a:solidFill>
      </dgm:spPr>
      <dgm:t>
        <a:bodyPr/>
        <a:lstStyle/>
        <a:p>
          <a:r>
            <a:rPr lang="en-US" sz="900" dirty="0" smtClean="0"/>
            <a:t>Real Time OS</a:t>
          </a:r>
          <a:endParaRPr lang="en-US" sz="800" dirty="0"/>
        </a:p>
      </dgm:t>
    </dgm:pt>
    <dgm:pt modelId="{630627CF-9274-4ECF-8967-125306CDFC2B}" type="parTrans" cxnId="{AD1E3428-0AD7-4F3D-9044-07D13AACDF25}">
      <dgm:prSet/>
      <dgm:spPr/>
      <dgm:t>
        <a:bodyPr/>
        <a:lstStyle/>
        <a:p>
          <a:endParaRPr lang="en-US"/>
        </a:p>
      </dgm:t>
    </dgm:pt>
    <dgm:pt modelId="{0B9FDFBC-B545-4BEC-862C-0FF39441E24A}" type="sibTrans" cxnId="{AD1E3428-0AD7-4F3D-9044-07D13AACDF25}">
      <dgm:prSet/>
      <dgm:spPr/>
      <dgm:t>
        <a:bodyPr/>
        <a:lstStyle/>
        <a:p>
          <a:endParaRPr lang="en-US"/>
        </a:p>
      </dgm:t>
    </dgm:pt>
    <dgm:pt modelId="{9A30739C-7378-4D93-812A-2232306E265B}" type="pres">
      <dgm:prSet presAssocID="{FA51DECE-5BA3-4262-B061-C8652B5FA20F}" presName="Name0" presStyleCnt="0">
        <dgm:presLayoutVars>
          <dgm:dir/>
          <dgm:resizeHandles val="exact"/>
        </dgm:presLayoutVars>
      </dgm:prSet>
      <dgm:spPr/>
      <dgm:t>
        <a:bodyPr/>
        <a:lstStyle/>
        <a:p>
          <a:endParaRPr lang="en-US"/>
        </a:p>
      </dgm:t>
    </dgm:pt>
    <dgm:pt modelId="{92FF29A1-C0E4-44DC-A44E-E1F8CEF3D701}" type="pres">
      <dgm:prSet presAssocID="{AA0E4454-E7CF-46AC-9AEA-4BE466816978}" presName="Name5" presStyleLbl="vennNode1" presStyleIdx="0" presStyleCnt="3">
        <dgm:presLayoutVars>
          <dgm:bulletEnabled val="1"/>
        </dgm:presLayoutVars>
      </dgm:prSet>
      <dgm:spPr/>
      <dgm:t>
        <a:bodyPr/>
        <a:lstStyle/>
        <a:p>
          <a:endParaRPr lang="en-US"/>
        </a:p>
      </dgm:t>
    </dgm:pt>
    <dgm:pt modelId="{C2B72854-0547-485B-869F-1A03639A94A4}" type="pres">
      <dgm:prSet presAssocID="{323D1387-0379-4D0F-863A-294F2FC75246}" presName="space" presStyleCnt="0"/>
      <dgm:spPr/>
    </dgm:pt>
    <dgm:pt modelId="{93CF67FB-4A30-4BF7-91F9-E08421F0D4B8}" type="pres">
      <dgm:prSet presAssocID="{48ED3669-5418-41BD-9C00-958E9DE5DDF3}" presName="Name5" presStyleLbl="vennNode1" presStyleIdx="1" presStyleCnt="3">
        <dgm:presLayoutVars>
          <dgm:bulletEnabled val="1"/>
        </dgm:presLayoutVars>
      </dgm:prSet>
      <dgm:spPr/>
      <dgm:t>
        <a:bodyPr/>
        <a:lstStyle/>
        <a:p>
          <a:endParaRPr lang="en-US"/>
        </a:p>
      </dgm:t>
    </dgm:pt>
    <dgm:pt modelId="{84B80C54-8235-4DD0-8DF0-5C894C73F756}" type="pres">
      <dgm:prSet presAssocID="{D3E594E0-8523-46A2-8BB6-D0F4E020B049}" presName="space" presStyleCnt="0"/>
      <dgm:spPr/>
    </dgm:pt>
    <dgm:pt modelId="{2848E03A-8AFF-4AFE-94C5-A1CFDFBE2373}" type="pres">
      <dgm:prSet presAssocID="{49375BD1-7676-42CF-B92E-D7E5FBF156EC}" presName="Name5" presStyleLbl="vennNode1" presStyleIdx="2" presStyleCnt="3">
        <dgm:presLayoutVars>
          <dgm:bulletEnabled val="1"/>
        </dgm:presLayoutVars>
      </dgm:prSet>
      <dgm:spPr/>
      <dgm:t>
        <a:bodyPr/>
        <a:lstStyle/>
        <a:p>
          <a:endParaRPr lang="en-US"/>
        </a:p>
      </dgm:t>
    </dgm:pt>
  </dgm:ptLst>
  <dgm:cxnLst>
    <dgm:cxn modelId="{35AC0112-1C9B-410C-AB77-D0F98ACAB32D}" type="presOf" srcId="{48ED3669-5418-41BD-9C00-958E9DE5DDF3}" destId="{93CF67FB-4A30-4BF7-91F9-E08421F0D4B8}" srcOrd="0" destOrd="0" presId="urn:microsoft.com/office/officeart/2005/8/layout/venn3"/>
    <dgm:cxn modelId="{165888FE-293F-4852-A6FA-0573A1C258CA}" srcId="{FA51DECE-5BA3-4262-B061-C8652B5FA20F}" destId="{AA0E4454-E7CF-46AC-9AEA-4BE466816978}" srcOrd="0" destOrd="0" parTransId="{7052AB01-5452-4964-A880-9C6B62C29F23}" sibTransId="{323D1387-0379-4D0F-863A-294F2FC75246}"/>
    <dgm:cxn modelId="{51852C2C-01B8-456D-B9CA-208E0945AD57}" type="presOf" srcId="{FA51DECE-5BA3-4262-B061-C8652B5FA20F}" destId="{9A30739C-7378-4D93-812A-2232306E265B}" srcOrd="0" destOrd="0" presId="urn:microsoft.com/office/officeart/2005/8/layout/venn3"/>
    <dgm:cxn modelId="{4AA50661-29E1-4190-B92A-C5E551EEE0D8}" srcId="{FA51DECE-5BA3-4262-B061-C8652B5FA20F}" destId="{48ED3669-5418-41BD-9C00-958E9DE5DDF3}" srcOrd="1" destOrd="0" parTransId="{CECD0B22-3E45-495B-B65C-7CF40A0A6728}" sibTransId="{D3E594E0-8523-46A2-8BB6-D0F4E020B049}"/>
    <dgm:cxn modelId="{AD1E3428-0AD7-4F3D-9044-07D13AACDF25}" srcId="{FA51DECE-5BA3-4262-B061-C8652B5FA20F}" destId="{49375BD1-7676-42CF-B92E-D7E5FBF156EC}" srcOrd="2" destOrd="0" parTransId="{630627CF-9274-4ECF-8967-125306CDFC2B}" sibTransId="{0B9FDFBC-B545-4BEC-862C-0FF39441E24A}"/>
    <dgm:cxn modelId="{B82444BD-E415-4826-8E22-A6CB6F2C0ACD}" type="presOf" srcId="{AA0E4454-E7CF-46AC-9AEA-4BE466816978}" destId="{92FF29A1-C0E4-44DC-A44E-E1F8CEF3D701}" srcOrd="0" destOrd="0" presId="urn:microsoft.com/office/officeart/2005/8/layout/venn3"/>
    <dgm:cxn modelId="{0F54631F-A010-4260-A197-11A89E9B0B6C}" type="presOf" srcId="{49375BD1-7676-42CF-B92E-D7E5FBF156EC}" destId="{2848E03A-8AFF-4AFE-94C5-A1CFDFBE2373}" srcOrd="0" destOrd="0" presId="urn:microsoft.com/office/officeart/2005/8/layout/venn3"/>
    <dgm:cxn modelId="{DAA7F547-0AD1-4D02-B24C-E22DD94995B0}" type="presParOf" srcId="{9A30739C-7378-4D93-812A-2232306E265B}" destId="{92FF29A1-C0E4-44DC-A44E-E1F8CEF3D701}" srcOrd="0" destOrd="0" presId="urn:microsoft.com/office/officeart/2005/8/layout/venn3"/>
    <dgm:cxn modelId="{218A5969-16E0-4139-B8E7-3588953713CE}" type="presParOf" srcId="{9A30739C-7378-4D93-812A-2232306E265B}" destId="{C2B72854-0547-485B-869F-1A03639A94A4}" srcOrd="1" destOrd="0" presId="urn:microsoft.com/office/officeart/2005/8/layout/venn3"/>
    <dgm:cxn modelId="{65BB70FE-1AE7-4EAE-8ED3-75CD7FE6E27F}" type="presParOf" srcId="{9A30739C-7378-4D93-812A-2232306E265B}" destId="{93CF67FB-4A30-4BF7-91F9-E08421F0D4B8}" srcOrd="2" destOrd="0" presId="urn:microsoft.com/office/officeart/2005/8/layout/venn3"/>
    <dgm:cxn modelId="{5A831DFB-825A-4532-8745-C229AE212308}" type="presParOf" srcId="{9A30739C-7378-4D93-812A-2232306E265B}" destId="{84B80C54-8235-4DD0-8DF0-5C894C73F756}" srcOrd="3" destOrd="0" presId="urn:microsoft.com/office/officeart/2005/8/layout/venn3"/>
    <dgm:cxn modelId="{41F86A73-DF6D-4F93-ACB2-3EBE87EBC767}" type="presParOf" srcId="{9A30739C-7378-4D93-812A-2232306E265B}" destId="{2848E03A-8AFF-4AFE-94C5-A1CFDFBE2373}"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29A1-C0E4-44DC-A44E-E1F8CEF3D701}">
      <dsp:nvSpPr>
        <dsp:cNvPr id="0" name=""/>
        <dsp:cNvSpPr/>
      </dsp:nvSpPr>
      <dsp:spPr>
        <a:xfrm>
          <a:off x="1774" y="62228"/>
          <a:ext cx="1551942" cy="1551942"/>
        </a:xfrm>
        <a:prstGeom prst="ellipse">
          <a:avLst/>
        </a:prstGeom>
        <a:solidFill>
          <a:srgbClr val="FF00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3970" rIns="85409" bIns="13970" numCol="1" spcCol="1270" anchor="ctr" anchorCtr="0">
          <a:noAutofit/>
        </a:bodyPr>
        <a:lstStyle/>
        <a:p>
          <a:pPr lvl="0" algn="ctr" defTabSz="488950">
            <a:lnSpc>
              <a:spcPct val="90000"/>
            </a:lnSpc>
            <a:spcBef>
              <a:spcPct val="0"/>
            </a:spcBef>
            <a:spcAft>
              <a:spcPct val="35000"/>
            </a:spcAft>
          </a:pPr>
          <a:r>
            <a:rPr lang="en-US" sz="1100" b="1" kern="1200" dirty="0" smtClean="0"/>
            <a:t>OPERATING SYSTEM CONCEPTS</a:t>
          </a:r>
          <a:endParaRPr lang="en-US" sz="1100" b="1" kern="1200" dirty="0"/>
        </a:p>
      </dsp:txBody>
      <dsp:txXfrm>
        <a:off x="229051" y="289505"/>
        <a:ext cx="1097388" cy="1097388"/>
      </dsp:txXfrm>
    </dsp:sp>
    <dsp:sp modelId="{93CF67FB-4A30-4BF7-91F9-E08421F0D4B8}">
      <dsp:nvSpPr>
        <dsp:cNvPr id="0" name=""/>
        <dsp:cNvSpPr/>
      </dsp:nvSpPr>
      <dsp:spPr>
        <a:xfrm>
          <a:off x="1243328" y="62228"/>
          <a:ext cx="1551942" cy="1551942"/>
        </a:xfrm>
        <a:prstGeom prst="ellipse">
          <a:avLst/>
        </a:prstGeom>
        <a:solidFill>
          <a:srgbClr val="00B050">
            <a:alpha val="27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5240" rIns="85409" bIns="15240" numCol="1" spcCol="1270" anchor="ctr" anchorCtr="0">
          <a:noAutofit/>
        </a:bodyPr>
        <a:lstStyle/>
        <a:p>
          <a:pPr lvl="0" algn="ctr" defTabSz="533400">
            <a:lnSpc>
              <a:spcPct val="90000"/>
            </a:lnSpc>
            <a:spcBef>
              <a:spcPct val="0"/>
            </a:spcBef>
            <a:spcAft>
              <a:spcPct val="35000"/>
            </a:spcAft>
          </a:pPr>
          <a:r>
            <a:rPr lang="en-US" sz="1200" b="1" kern="1200" dirty="0" smtClean="0"/>
            <a:t>UNIT-4</a:t>
          </a:r>
          <a:endParaRPr lang="en-US" sz="1200" b="1" kern="1200" dirty="0"/>
        </a:p>
      </dsp:txBody>
      <dsp:txXfrm>
        <a:off x="1470605" y="289505"/>
        <a:ext cx="1097388" cy="1097388"/>
      </dsp:txXfrm>
    </dsp:sp>
    <dsp:sp modelId="{2848E03A-8AFF-4AFE-94C5-A1CFDFBE2373}">
      <dsp:nvSpPr>
        <dsp:cNvPr id="0" name=""/>
        <dsp:cNvSpPr/>
      </dsp:nvSpPr>
      <dsp:spPr>
        <a:xfrm>
          <a:off x="2484882" y="62228"/>
          <a:ext cx="1551942" cy="1551942"/>
        </a:xfrm>
        <a:prstGeom prst="ellipse">
          <a:avLst/>
        </a:prstGeom>
        <a:solidFill>
          <a:srgbClr val="FFFF00">
            <a:alpha val="50000"/>
          </a:srgb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5409" tIns="11430" rIns="85409" bIns="11430" numCol="1" spcCol="1270" anchor="ctr" anchorCtr="0">
          <a:noAutofit/>
        </a:bodyPr>
        <a:lstStyle/>
        <a:p>
          <a:pPr lvl="0" algn="ctr" defTabSz="400050">
            <a:lnSpc>
              <a:spcPct val="90000"/>
            </a:lnSpc>
            <a:spcBef>
              <a:spcPct val="0"/>
            </a:spcBef>
            <a:spcAft>
              <a:spcPct val="35000"/>
            </a:spcAft>
          </a:pPr>
          <a:r>
            <a:rPr lang="en-US" sz="900" kern="1200" dirty="0" smtClean="0"/>
            <a:t>Real Time OS</a:t>
          </a:r>
          <a:endParaRPr lang="en-US" sz="800" kern="1200" dirty="0"/>
        </a:p>
      </dsp:txBody>
      <dsp:txXfrm>
        <a:off x="2712159" y="289505"/>
        <a:ext cx="1097388" cy="109738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8" name="Slide Number Placeholder 7"/>
          <p:cNvSpPr>
            <a:spLocks noGrp="1"/>
          </p:cNvSpPr>
          <p:nvPr>
            <p:ph type="sldNum" sz="quarter" idx="11"/>
          </p:nvPr>
        </p:nvSpPr>
        <p:spPr/>
        <p:txBody>
          <a:bodyPr/>
          <a:lstStyle/>
          <a:p>
            <a:fld id="{7F6D9747-B290-4EEC-9380-70AB2C737F46}"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F6D9747-B290-4EEC-9380-70AB2C737F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F6D9747-B290-4EEC-9380-70AB2C737F46}"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89A43-441D-4EB4-8F53-A1983EFDBE05}" type="datetimeFigureOut">
              <a:rPr lang="en-US" smtClean="0"/>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7F6D9747-B290-4EEC-9380-70AB2C737F46}"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E089A43-441D-4EB4-8F53-A1983EFDBE05}" type="datetimeFigureOut">
              <a:rPr lang="en-US" smtClean="0"/>
              <a:t>10/31/2023</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7F6D9747-B290-4EEC-9380-70AB2C737F46}"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10600" cy="4572000"/>
          </a:xfrm>
        </p:spPr>
        <p:txBody>
          <a:bodyPr>
            <a:normAutofit/>
          </a:bodyPr>
          <a:lstStyle/>
          <a:p>
            <a:pPr algn="ct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r>
              <a:rPr lang="en-US" b="1" dirty="0" smtClean="0">
                <a:latin typeface="Times New Roman" pitchFamily="18" charset="0"/>
                <a:cs typeface="Times New Roman" pitchFamily="18" charset="0"/>
              </a:rPr>
              <a:t>UNIT-4</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IN" dirty="0" smtClean="0"/>
              <a:t>real time Operating Systems</a:t>
            </a:r>
            <a:r>
              <a:rPr lang="en-US" b="1" dirty="0" smtClean="0">
                <a:solidFill>
                  <a:schemeClr val="tx1"/>
                </a:solidFill>
                <a:latin typeface="Times New Roman" pitchFamily="18" charset="0"/>
                <a:cs typeface="Times New Roman" pitchFamily="18" charset="0"/>
              </a:rPr>
              <a:t/>
            </a:r>
            <a:br>
              <a:rPr lang="en-US" b="1"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r>
            <a:br>
              <a:rPr lang="en-US" dirty="0" smtClean="0">
                <a:solidFill>
                  <a:schemeClr val="tx1"/>
                </a:solidFill>
                <a:latin typeface="Times New Roman" pitchFamily="18" charset="0"/>
                <a:cs typeface="Times New Roman" pitchFamily="18" charset="0"/>
              </a:rPr>
            </a:br>
            <a:endParaRPr lang="en-US" dirty="0"/>
          </a:p>
        </p:txBody>
      </p:sp>
      <p:graphicFrame>
        <p:nvGraphicFramePr>
          <p:cNvPr id="4" name="Diagram 3"/>
          <p:cNvGraphicFramePr/>
          <p:nvPr>
            <p:extLst>
              <p:ext uri="{D42A27DB-BD31-4B8C-83A1-F6EECF244321}">
                <p14:modId xmlns:p14="http://schemas.microsoft.com/office/powerpoint/2010/main" val="744607951"/>
              </p:ext>
            </p:extLst>
          </p:nvPr>
        </p:nvGraphicFramePr>
        <p:xfrm>
          <a:off x="304800" y="76200"/>
          <a:ext cx="4038600" cy="167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25690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09282"/>
          </a:xfrm>
        </p:spPr>
        <p:txBody>
          <a:bodyPr>
            <a:normAutofit fontScale="90000"/>
          </a:bodyPr>
          <a:lstStyle/>
          <a:p>
            <a:r>
              <a:rPr lang="en-IN" dirty="0"/>
              <a:t>Applications of RTOS</a:t>
            </a:r>
          </a:p>
        </p:txBody>
      </p:sp>
      <p:sp>
        <p:nvSpPr>
          <p:cNvPr id="3" name="Content Placeholder 2"/>
          <p:cNvSpPr>
            <a:spLocks noGrp="1"/>
          </p:cNvSpPr>
          <p:nvPr>
            <p:ph idx="1"/>
          </p:nvPr>
        </p:nvSpPr>
        <p:spPr>
          <a:xfrm>
            <a:off x="228600" y="762000"/>
            <a:ext cx="8534400" cy="5867400"/>
          </a:xfrm>
        </p:spPr>
        <p:txBody>
          <a:bodyPr/>
          <a:lstStyle/>
          <a:p>
            <a:r>
              <a:rPr lang="en-US" b="0" dirty="0"/>
              <a:t>Real-time systems are used in:</a:t>
            </a:r>
          </a:p>
          <a:p>
            <a:pPr marL="342900" indent="-342900" algn="just">
              <a:buFont typeface="Wingdings" panose="05000000000000000000" pitchFamily="2" charset="2"/>
              <a:buChar char="v"/>
            </a:pPr>
            <a:r>
              <a:rPr lang="en-US" dirty="0"/>
              <a:t>Airlines reservation system.</a:t>
            </a:r>
          </a:p>
          <a:p>
            <a:pPr marL="342900" indent="-342900" algn="just">
              <a:buFont typeface="Wingdings" panose="05000000000000000000" pitchFamily="2" charset="2"/>
              <a:buChar char="v"/>
            </a:pPr>
            <a:r>
              <a:rPr lang="en-US" dirty="0"/>
              <a:t>Air traffic control system.</a:t>
            </a:r>
          </a:p>
          <a:p>
            <a:pPr marL="342900" indent="-342900" algn="just">
              <a:buFont typeface="Wingdings" panose="05000000000000000000" pitchFamily="2" charset="2"/>
              <a:buChar char="v"/>
            </a:pPr>
            <a:r>
              <a:rPr lang="en-US" dirty="0"/>
              <a:t>Systems that provide immediate updating.</a:t>
            </a:r>
          </a:p>
          <a:p>
            <a:pPr marL="342900" indent="-342900" algn="just">
              <a:buFont typeface="Wingdings" panose="05000000000000000000" pitchFamily="2" charset="2"/>
              <a:buChar char="v"/>
            </a:pPr>
            <a:r>
              <a:rPr lang="en-US" dirty="0"/>
              <a:t>Used in any system that provides up to date and minute information on stock prices.</a:t>
            </a:r>
          </a:p>
          <a:p>
            <a:pPr marL="342900" indent="-342900" algn="just">
              <a:buFont typeface="Wingdings" panose="05000000000000000000" pitchFamily="2" charset="2"/>
              <a:buChar char="v"/>
            </a:pPr>
            <a:r>
              <a:rPr lang="en-US" dirty="0"/>
              <a:t>Defense application systems like RADAR.</a:t>
            </a:r>
          </a:p>
          <a:p>
            <a:pPr marL="342900" indent="-342900" algn="just">
              <a:buFont typeface="Wingdings" panose="05000000000000000000" pitchFamily="2" charset="2"/>
              <a:buChar char="v"/>
            </a:pPr>
            <a:r>
              <a:rPr lang="en-US" dirty="0"/>
              <a:t>Networked Multimedia Systems</a:t>
            </a:r>
          </a:p>
          <a:p>
            <a:pPr marL="342900" indent="-342900" algn="just">
              <a:buFont typeface="Wingdings" panose="05000000000000000000" pitchFamily="2" charset="2"/>
              <a:buChar char="v"/>
            </a:pPr>
            <a:r>
              <a:rPr lang="en-US" dirty="0"/>
              <a:t>Command Control Systems</a:t>
            </a:r>
          </a:p>
          <a:p>
            <a:pPr marL="342900" indent="-342900" algn="just">
              <a:buFont typeface="Wingdings" panose="05000000000000000000" pitchFamily="2" charset="2"/>
              <a:buChar char="v"/>
            </a:pPr>
            <a:r>
              <a:rPr lang="en-US" dirty="0"/>
              <a:t>Internet Telephony</a:t>
            </a:r>
          </a:p>
          <a:p>
            <a:pPr marL="342900" indent="-342900" algn="just">
              <a:buFont typeface="Wingdings" panose="05000000000000000000" pitchFamily="2" charset="2"/>
              <a:buChar char="v"/>
            </a:pPr>
            <a:r>
              <a:rPr lang="en-US" dirty="0"/>
              <a:t>Anti-lock Brake Systems</a:t>
            </a:r>
          </a:p>
          <a:p>
            <a:pPr marL="342900" indent="-342900" algn="just">
              <a:buFont typeface="Wingdings" panose="05000000000000000000" pitchFamily="2" charset="2"/>
              <a:buChar char="v"/>
            </a:pPr>
            <a:r>
              <a:rPr lang="en-US" dirty="0"/>
              <a:t>Heart Pacemaker</a:t>
            </a:r>
          </a:p>
          <a:p>
            <a:endParaRPr lang="en-IN" dirty="0"/>
          </a:p>
        </p:txBody>
      </p:sp>
    </p:spTree>
    <p:extLst>
      <p:ext uri="{BB962C8B-B14F-4D97-AF65-F5344CB8AC3E}">
        <p14:creationId xmlns:p14="http://schemas.microsoft.com/office/powerpoint/2010/main" val="35166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09282"/>
          </a:xfrm>
        </p:spPr>
        <p:txBody>
          <a:bodyPr>
            <a:normAutofit fontScale="90000"/>
          </a:bodyPr>
          <a:lstStyle/>
          <a:p>
            <a:r>
              <a:rPr lang="en-IN" dirty="0" smtClean="0"/>
              <a:t>advantages </a:t>
            </a:r>
            <a:r>
              <a:rPr lang="en-IN" dirty="0"/>
              <a:t>of RTOS</a:t>
            </a:r>
          </a:p>
        </p:txBody>
      </p:sp>
      <p:sp>
        <p:nvSpPr>
          <p:cNvPr id="3" name="Content Placeholder 2"/>
          <p:cNvSpPr>
            <a:spLocks noGrp="1"/>
          </p:cNvSpPr>
          <p:nvPr>
            <p:ph idx="1"/>
          </p:nvPr>
        </p:nvSpPr>
        <p:spPr>
          <a:xfrm>
            <a:off x="457200" y="762000"/>
            <a:ext cx="8382000" cy="5943600"/>
          </a:xfrm>
        </p:spPr>
        <p:txBody>
          <a:bodyPr>
            <a:normAutofit lnSpcReduction="10000"/>
          </a:bodyPr>
          <a:lstStyle/>
          <a:p>
            <a:pPr fontAlgn="base"/>
            <a:r>
              <a:rPr lang="en-US" dirty="0" smtClean="0"/>
              <a:t>Maximum </a:t>
            </a:r>
            <a:r>
              <a:rPr lang="en-US" dirty="0"/>
              <a:t>consumption –</a:t>
            </a:r>
            <a:r>
              <a:rPr lang="en-US" b="0" dirty="0"/>
              <a:t/>
            </a:r>
            <a:br>
              <a:rPr lang="en-US" b="0" dirty="0"/>
            </a:br>
            <a:r>
              <a:rPr lang="en-US" b="0" dirty="0"/>
              <a:t>Maximum utilization of devices and system. Thus more output from all the resources.</a:t>
            </a:r>
          </a:p>
          <a:p>
            <a:pPr fontAlgn="base"/>
            <a:r>
              <a:rPr lang="en-US" dirty="0"/>
              <a:t>Task Shifting –</a:t>
            </a:r>
            <a:r>
              <a:rPr lang="en-US" b="0" dirty="0"/>
              <a:t/>
            </a:r>
            <a:br>
              <a:rPr lang="en-US" b="0" dirty="0"/>
            </a:br>
            <a:r>
              <a:rPr lang="en-US" b="0" dirty="0"/>
              <a:t>Time assigned for shifting tasks in these systems are very less. For example in older systems it takes about 10 micro seconds. In shifting one task to another and in latest systems it takes 3 micro seconds.</a:t>
            </a:r>
          </a:p>
          <a:p>
            <a:pPr fontAlgn="base"/>
            <a:r>
              <a:rPr lang="en-US" dirty="0"/>
              <a:t>Focus On Application –</a:t>
            </a:r>
            <a:r>
              <a:rPr lang="en-US" b="0" dirty="0"/>
              <a:t/>
            </a:r>
            <a:br>
              <a:rPr lang="en-US" b="0" dirty="0"/>
            </a:br>
            <a:r>
              <a:rPr lang="en-US" b="0" dirty="0"/>
              <a:t>Focus on running applications and less importance to applications which are in queue.</a:t>
            </a:r>
          </a:p>
          <a:p>
            <a:pPr fontAlgn="base"/>
            <a:r>
              <a:rPr lang="en-US" dirty="0"/>
              <a:t>Real Time Operating System In Embedded System –</a:t>
            </a:r>
            <a:r>
              <a:rPr lang="en-US" b="0" dirty="0"/>
              <a:t/>
            </a:r>
            <a:br>
              <a:rPr lang="en-US" b="0" dirty="0"/>
            </a:br>
            <a:r>
              <a:rPr lang="en-US" b="0" dirty="0"/>
              <a:t>Since size of programs are small, RTOS can also be embedded systems like in transport and others.</a:t>
            </a:r>
          </a:p>
          <a:p>
            <a:r>
              <a:rPr lang="en-US" dirty="0"/>
              <a:t>Error Free –</a:t>
            </a:r>
            <a:br>
              <a:rPr lang="en-US" dirty="0"/>
            </a:br>
            <a:r>
              <a:rPr lang="en-US" b="0" dirty="0"/>
              <a:t>These types of systems are error </a:t>
            </a:r>
            <a:r>
              <a:rPr lang="en-US" b="0" dirty="0" smtClean="0"/>
              <a:t>free</a:t>
            </a:r>
          </a:p>
          <a:p>
            <a:r>
              <a:rPr lang="en-US" dirty="0"/>
              <a:t>Memory Allocation –</a:t>
            </a:r>
            <a:r>
              <a:rPr lang="en-US" b="0" dirty="0"/>
              <a:t/>
            </a:r>
            <a:br>
              <a:rPr lang="en-US" b="0" dirty="0"/>
            </a:br>
            <a:r>
              <a:rPr lang="en-US" b="0" dirty="0"/>
              <a:t>Memory allocation is best managed in these type of systems.</a:t>
            </a:r>
          </a:p>
          <a:p>
            <a:endParaRPr lang="en-IN" dirty="0"/>
          </a:p>
        </p:txBody>
      </p:sp>
    </p:spTree>
    <p:extLst>
      <p:ext uri="{BB962C8B-B14F-4D97-AF65-F5344CB8AC3E}">
        <p14:creationId xmlns:p14="http://schemas.microsoft.com/office/powerpoint/2010/main" val="2476127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09282"/>
          </a:xfrm>
        </p:spPr>
        <p:txBody>
          <a:bodyPr>
            <a:normAutofit fontScale="90000"/>
          </a:bodyPr>
          <a:lstStyle/>
          <a:p>
            <a:r>
              <a:rPr lang="en-IN" dirty="0"/>
              <a:t>Disadvantages of RTOS</a:t>
            </a:r>
          </a:p>
        </p:txBody>
      </p:sp>
      <p:sp>
        <p:nvSpPr>
          <p:cNvPr id="3" name="Content Placeholder 2"/>
          <p:cNvSpPr>
            <a:spLocks noGrp="1"/>
          </p:cNvSpPr>
          <p:nvPr>
            <p:ph idx="1"/>
          </p:nvPr>
        </p:nvSpPr>
        <p:spPr>
          <a:xfrm>
            <a:off x="457200" y="762000"/>
            <a:ext cx="8382000" cy="5943600"/>
          </a:xfrm>
        </p:spPr>
        <p:txBody>
          <a:bodyPr>
            <a:normAutofit/>
          </a:bodyPr>
          <a:lstStyle/>
          <a:p>
            <a:pPr fontAlgn="base"/>
            <a:r>
              <a:rPr lang="en-US" dirty="0"/>
              <a:t>Limited Tasks –</a:t>
            </a:r>
            <a:r>
              <a:rPr lang="en-US" b="0" dirty="0"/>
              <a:t/>
            </a:r>
            <a:br>
              <a:rPr lang="en-US" b="0" dirty="0"/>
            </a:br>
            <a:r>
              <a:rPr lang="en-US" b="0" dirty="0"/>
              <a:t>Very few task run at the same time and their concentration is very less on few applications to avoid errors.</a:t>
            </a:r>
          </a:p>
          <a:p>
            <a:pPr fontAlgn="base"/>
            <a:r>
              <a:rPr lang="en-US" dirty="0"/>
              <a:t>Use Heavy System Resources –</a:t>
            </a:r>
            <a:r>
              <a:rPr lang="en-US" b="0" dirty="0"/>
              <a:t/>
            </a:r>
            <a:br>
              <a:rPr lang="en-US" b="0" dirty="0"/>
            </a:br>
            <a:r>
              <a:rPr lang="en-US" b="0" dirty="0"/>
              <a:t>Sometimes the system resources are not so good and they are expensive as well.</a:t>
            </a:r>
          </a:p>
          <a:p>
            <a:pPr fontAlgn="base"/>
            <a:r>
              <a:rPr lang="en-US" dirty="0"/>
              <a:t>Complex Algorithms –</a:t>
            </a:r>
            <a:r>
              <a:rPr lang="en-US" b="0" dirty="0"/>
              <a:t/>
            </a:r>
            <a:br>
              <a:rPr lang="en-US" b="0" dirty="0"/>
            </a:br>
            <a:r>
              <a:rPr lang="en-US" b="0" dirty="0"/>
              <a:t>The algorithms are very complex and difficult for the designer to write on.</a:t>
            </a:r>
          </a:p>
          <a:p>
            <a:pPr fontAlgn="base"/>
            <a:r>
              <a:rPr lang="en-US" dirty="0"/>
              <a:t>Device Driver And Interrupt signals –</a:t>
            </a:r>
            <a:r>
              <a:rPr lang="en-US" b="0" dirty="0"/>
              <a:t/>
            </a:r>
            <a:br>
              <a:rPr lang="en-US" b="0" dirty="0"/>
            </a:br>
            <a:r>
              <a:rPr lang="en-US" b="0" dirty="0"/>
              <a:t>It needs specific device drivers and interrupt signals to response earliest to interrupts.</a:t>
            </a:r>
          </a:p>
          <a:p>
            <a:pPr fontAlgn="base"/>
            <a:r>
              <a:rPr lang="en-US" dirty="0"/>
              <a:t>Thread Priority –</a:t>
            </a:r>
            <a:r>
              <a:rPr lang="en-US" b="0" dirty="0"/>
              <a:t/>
            </a:r>
            <a:br>
              <a:rPr lang="en-US" b="0" dirty="0"/>
            </a:br>
            <a:r>
              <a:rPr lang="en-US" b="0" dirty="0"/>
              <a:t>It is not good to set thread priority as these systems are very less </a:t>
            </a:r>
            <a:r>
              <a:rPr lang="en-US" b="0" dirty="0" err="1"/>
              <a:t>pron</a:t>
            </a:r>
            <a:r>
              <a:rPr lang="en-US" b="0" dirty="0"/>
              <a:t> to switching tasks.</a:t>
            </a:r>
          </a:p>
          <a:p>
            <a:pPr algn="just"/>
            <a:endParaRPr lang="en-IN" dirty="0"/>
          </a:p>
        </p:txBody>
      </p:sp>
    </p:spTree>
    <p:extLst>
      <p:ext uri="{BB962C8B-B14F-4D97-AF65-F5344CB8AC3E}">
        <p14:creationId xmlns:p14="http://schemas.microsoft.com/office/powerpoint/2010/main" val="89783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3600" dirty="0" smtClean="0"/>
              <a:t>Thank You </a:t>
            </a:r>
          </a:p>
          <a:p>
            <a:pPr algn="ctr"/>
            <a:endParaRPr lang="en-US" sz="3600" dirty="0"/>
          </a:p>
          <a:p>
            <a:pPr algn="ctr"/>
            <a:r>
              <a:rPr lang="en-US" sz="3600" dirty="0" smtClean="0"/>
              <a:t>Have a Good Day!</a:t>
            </a:r>
            <a:endParaRPr lang="en-US" sz="3600" dirty="0"/>
          </a:p>
        </p:txBody>
      </p:sp>
    </p:spTree>
    <p:extLst>
      <p:ext uri="{BB962C8B-B14F-4D97-AF65-F5344CB8AC3E}">
        <p14:creationId xmlns:p14="http://schemas.microsoft.com/office/powerpoint/2010/main" val="4245359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990282"/>
          </a:xfrm>
        </p:spPr>
        <p:txBody>
          <a:bodyPr>
            <a:normAutofit fontScale="90000"/>
          </a:bodyPr>
          <a:lstStyle/>
          <a:p>
            <a:r>
              <a:rPr lang="en-IN" dirty="0"/>
              <a:t>real time Operating Systems</a:t>
            </a:r>
            <a:r>
              <a:rPr lang="en-US" b="1" dirty="0">
                <a:solidFill>
                  <a:schemeClr val="tx1"/>
                </a:solidFill>
                <a:latin typeface="Times New Roman" pitchFamily="18" charset="0"/>
                <a:cs typeface="Times New Roman" pitchFamily="18" charset="0"/>
              </a:rPr>
              <a:t/>
            </a:r>
            <a:br>
              <a:rPr lang="en-US" b="1" dirty="0">
                <a:solidFill>
                  <a:schemeClr val="tx1"/>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9658" y="1106129"/>
            <a:ext cx="8227142" cy="5599471"/>
          </a:xfrm>
        </p:spPr>
        <p:txBody>
          <a:bodyPr/>
          <a:lstStyle/>
          <a:p>
            <a:pPr algn="just"/>
            <a:r>
              <a:rPr lang="en-US" b="0" dirty="0"/>
              <a:t>A real-time operating system (</a:t>
            </a:r>
            <a:r>
              <a:rPr lang="en-US" dirty="0"/>
              <a:t>RTOS</a:t>
            </a:r>
            <a:r>
              <a:rPr lang="en-US" b="0" dirty="0"/>
              <a:t>) is an operating system (OS) intended to serve real-time applications that process data as it comes in, typically without buffer delays</a:t>
            </a:r>
            <a:r>
              <a:rPr lang="en-US" b="0" dirty="0" smtClean="0"/>
              <a:t>.</a:t>
            </a:r>
          </a:p>
          <a:p>
            <a:pPr algn="just"/>
            <a:r>
              <a:rPr lang="en-US" b="0" dirty="0" smtClean="0"/>
              <a:t> </a:t>
            </a:r>
            <a:r>
              <a:rPr lang="en-US" b="0" dirty="0"/>
              <a:t>Processing time requirements (including any OS delay) are measured in tenths of seconds or shorter increments of time</a:t>
            </a:r>
            <a:r>
              <a:rPr lang="en-US" b="0" dirty="0" smtClean="0"/>
              <a:t>.</a:t>
            </a:r>
          </a:p>
          <a:p>
            <a:pPr algn="just"/>
            <a:r>
              <a:rPr lang="en-US" b="0" dirty="0"/>
              <a:t>A critical real-time system requires adequate time for processing an external stimulus. </a:t>
            </a:r>
            <a:endParaRPr lang="en-US" b="0" dirty="0" smtClean="0"/>
          </a:p>
          <a:p>
            <a:pPr algn="just"/>
            <a:r>
              <a:rPr lang="en-US" b="0" dirty="0" smtClean="0"/>
              <a:t>This </a:t>
            </a:r>
            <a:r>
              <a:rPr lang="en-US" b="0" dirty="0"/>
              <a:t>is known as the response time and it lies within a predetermined value in all possible situations. </a:t>
            </a:r>
            <a:endParaRPr lang="en-US" b="0" dirty="0" smtClean="0"/>
          </a:p>
          <a:p>
            <a:pPr algn="just"/>
            <a:r>
              <a:rPr lang="en-US" b="0" dirty="0" smtClean="0"/>
              <a:t>Basically</a:t>
            </a:r>
            <a:r>
              <a:rPr lang="en-US" b="0" dirty="0"/>
              <a:t>, a real-time system is characterized by correctness that involves both the logical outputs correctness and </a:t>
            </a:r>
            <a:r>
              <a:rPr lang="en-US" dirty="0" smtClean="0"/>
              <a:t>timeliness.</a:t>
            </a:r>
            <a:endParaRPr lang="en-IN" dirty="0"/>
          </a:p>
        </p:txBody>
      </p:sp>
    </p:spTree>
    <p:extLst>
      <p:ext uri="{BB962C8B-B14F-4D97-AF65-F5344CB8AC3E}">
        <p14:creationId xmlns:p14="http://schemas.microsoft.com/office/powerpoint/2010/main" val="111279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718"/>
            <a:ext cx="7848600" cy="1371600"/>
          </a:xfrm>
        </p:spPr>
        <p:txBody>
          <a:bodyPr>
            <a:normAutofit/>
          </a:bodyPr>
          <a:lstStyle/>
          <a:p>
            <a:r>
              <a:rPr lang="en-US" sz="3200" dirty="0"/>
              <a:t>Real-time operating system (RTOS)</a:t>
            </a:r>
            <a:endParaRPr lang="en-IN" sz="3200" dirty="0"/>
          </a:p>
        </p:txBody>
      </p:sp>
      <p:sp>
        <p:nvSpPr>
          <p:cNvPr id="3" name="Content Placeholder 2"/>
          <p:cNvSpPr>
            <a:spLocks noGrp="1"/>
          </p:cNvSpPr>
          <p:nvPr>
            <p:ph idx="1"/>
          </p:nvPr>
        </p:nvSpPr>
        <p:spPr>
          <a:xfrm>
            <a:off x="314632" y="1570703"/>
            <a:ext cx="8153400" cy="5257800"/>
          </a:xfrm>
        </p:spPr>
        <p:txBody>
          <a:bodyPr>
            <a:normAutofit/>
          </a:bodyPr>
          <a:lstStyle/>
          <a:p>
            <a:pPr algn="just"/>
            <a:r>
              <a:rPr lang="en-US" b="0" dirty="0"/>
              <a:t>One of the most important components that go into today’s embedded systems is the “RTOS” or “real time operating system,” which is responsible for everything from scheduling tasks to enabling high-level languages like C and </a:t>
            </a:r>
            <a:r>
              <a:rPr lang="en-US" b="0" dirty="0" smtClean="0"/>
              <a:t>Python</a:t>
            </a:r>
          </a:p>
          <a:p>
            <a:pPr algn="just"/>
            <a:r>
              <a:rPr lang="en-US" dirty="0"/>
              <a:t>Real-time operating system (RTOS)</a:t>
            </a:r>
            <a:r>
              <a:rPr lang="en-US" b="0" dirty="0"/>
              <a:t> is an operating system intended to serve real time application that process data as it comes in, mostly without buffer delay. </a:t>
            </a:r>
          </a:p>
          <a:p>
            <a:pPr algn="just"/>
            <a:r>
              <a:rPr lang="en-US" b="0" dirty="0"/>
              <a:t>In a RTOS, Processing time requirement are calculated in tenths of seconds increments of time. It is time-bound system that can be defined as fixed time constraints. </a:t>
            </a:r>
            <a:endParaRPr lang="en-US" b="0" dirty="0" smtClean="0"/>
          </a:p>
          <a:p>
            <a:pPr algn="just"/>
            <a:r>
              <a:rPr lang="en-US" b="0" dirty="0" smtClean="0"/>
              <a:t>In </a:t>
            </a:r>
            <a:r>
              <a:rPr lang="en-US" b="0" dirty="0"/>
              <a:t>this type of system, processing must be done inside the specified constraints. Otherwise, the system will fail.</a:t>
            </a:r>
          </a:p>
          <a:p>
            <a:pPr algn="just"/>
            <a:endParaRPr lang="en-IN" dirty="0"/>
          </a:p>
        </p:txBody>
      </p:sp>
    </p:spTree>
    <p:extLst>
      <p:ext uri="{BB962C8B-B14F-4D97-AF65-F5344CB8AC3E}">
        <p14:creationId xmlns:p14="http://schemas.microsoft.com/office/powerpoint/2010/main" val="316771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685482"/>
          </a:xfrm>
        </p:spPr>
        <p:txBody>
          <a:bodyPr/>
          <a:lstStyle/>
          <a:p>
            <a:r>
              <a:rPr lang="en-IN" dirty="0"/>
              <a:t>Why use an RTOS</a:t>
            </a:r>
            <a:r>
              <a:rPr lang="en-IN" dirty="0" smtClean="0"/>
              <a:t>?</a:t>
            </a:r>
            <a:endParaRPr lang="en-IN" dirty="0"/>
          </a:p>
        </p:txBody>
      </p:sp>
      <p:sp>
        <p:nvSpPr>
          <p:cNvPr id="3" name="Content Placeholder 2"/>
          <p:cNvSpPr>
            <a:spLocks noGrp="1"/>
          </p:cNvSpPr>
          <p:nvPr>
            <p:ph idx="1"/>
          </p:nvPr>
        </p:nvSpPr>
        <p:spPr>
          <a:xfrm>
            <a:off x="228600" y="914400"/>
            <a:ext cx="8458200" cy="5791200"/>
          </a:xfrm>
        </p:spPr>
        <p:txBody>
          <a:bodyPr/>
          <a:lstStyle/>
          <a:p>
            <a:pPr algn="just"/>
            <a:r>
              <a:rPr lang="en-US" b="0" dirty="0"/>
              <a:t>It offers priority-based scheduling, which allows you to separate analytical processing from non-critical processing.</a:t>
            </a:r>
          </a:p>
          <a:p>
            <a:pPr algn="just"/>
            <a:r>
              <a:rPr lang="en-US" b="0" dirty="0"/>
              <a:t>The Real time OS provides API functions that allow cleaner and smaller application code.</a:t>
            </a:r>
          </a:p>
          <a:p>
            <a:pPr algn="just"/>
            <a:r>
              <a:rPr lang="en-US" b="0" dirty="0"/>
              <a:t>Abstracting timing dependencies and the task-based design results in fewer interdependencies between modules.</a:t>
            </a:r>
          </a:p>
          <a:p>
            <a:pPr algn="just"/>
            <a:r>
              <a:rPr lang="en-US" b="0" dirty="0"/>
              <a:t>RTOS offers modular task-based development, which allows modular task-based testing.</a:t>
            </a:r>
          </a:p>
          <a:p>
            <a:pPr algn="just"/>
            <a:r>
              <a:rPr lang="en-US" b="0" dirty="0"/>
              <a:t>The task-based API encourages modular development as a task, will typically have a clearly defined role. It allows designers/teams to work independently on their parts of the project.</a:t>
            </a:r>
          </a:p>
          <a:p>
            <a:pPr algn="just"/>
            <a:r>
              <a:rPr lang="en-US" b="0" dirty="0"/>
              <a:t>An RTOS is event-driven with no time wastage on processing time for the event which is not occur</a:t>
            </a:r>
          </a:p>
          <a:p>
            <a:pPr algn="just"/>
            <a:endParaRPr lang="en-IN" dirty="0"/>
          </a:p>
        </p:txBody>
      </p:sp>
    </p:spTree>
    <p:extLst>
      <p:ext uri="{BB962C8B-B14F-4D97-AF65-F5344CB8AC3E}">
        <p14:creationId xmlns:p14="http://schemas.microsoft.com/office/powerpoint/2010/main" val="226829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239000" cy="533082"/>
          </a:xfrm>
        </p:spPr>
        <p:txBody>
          <a:bodyPr>
            <a:normAutofit fontScale="90000"/>
          </a:bodyPr>
          <a:lstStyle/>
          <a:p>
            <a:r>
              <a:rPr lang="en-IN" dirty="0"/>
              <a:t>Components of RTOS</a:t>
            </a:r>
          </a:p>
        </p:txBody>
      </p:sp>
      <p:sp>
        <p:nvSpPr>
          <p:cNvPr id="4" name="Content Placeholder 3"/>
          <p:cNvSpPr>
            <a:spLocks noGrp="1"/>
          </p:cNvSpPr>
          <p:nvPr>
            <p:ph idx="1"/>
          </p:nvPr>
        </p:nvSpPr>
        <p:spPr>
          <a:xfrm>
            <a:off x="228600" y="685800"/>
            <a:ext cx="8534400" cy="5943600"/>
          </a:xfrm>
        </p:spPr>
        <p:txBody>
          <a:bodyPr>
            <a:normAutofit lnSpcReduction="10000"/>
          </a:bodyPr>
          <a:lstStyle/>
          <a:p>
            <a:pPr algn="just"/>
            <a:r>
              <a:rPr lang="en-US" dirty="0"/>
              <a:t>The Scheduler</a:t>
            </a:r>
            <a:r>
              <a:rPr lang="en-US" b="0" dirty="0"/>
              <a:t>: This component of RTOS tells that in which order, the tasks can be executed which is generally based on the priority.</a:t>
            </a:r>
          </a:p>
          <a:p>
            <a:pPr algn="just"/>
            <a:r>
              <a:rPr lang="en-US" dirty="0"/>
              <a:t>Symmetric Multiprocessing (SMP)</a:t>
            </a:r>
            <a:r>
              <a:rPr lang="en-US" b="0" dirty="0"/>
              <a:t>: It is a number of multiple different tasks that can be handled by the RTOS so that parallel processing can be done.</a:t>
            </a:r>
          </a:p>
          <a:p>
            <a:pPr algn="just"/>
            <a:r>
              <a:rPr lang="en-US" dirty="0"/>
              <a:t>Function Library</a:t>
            </a:r>
            <a:r>
              <a:rPr lang="en-US" b="0" dirty="0"/>
              <a:t>: It is an important element of RTOS that acts as an interface that helps you to connect kernel and application code. This application allows you to send the requests to the Kernel using a function library so that the application can give the desired results.</a:t>
            </a:r>
          </a:p>
          <a:p>
            <a:pPr algn="just"/>
            <a:r>
              <a:rPr lang="en-US" dirty="0"/>
              <a:t>Memory Management</a:t>
            </a:r>
            <a:r>
              <a:rPr lang="en-US" b="0" dirty="0"/>
              <a:t>: this element is needed in the system to allocate memory to every program, which is the most important element of the RTOS.</a:t>
            </a:r>
          </a:p>
          <a:p>
            <a:pPr algn="just"/>
            <a:r>
              <a:rPr lang="en-US" dirty="0"/>
              <a:t>Fast dispatch latency</a:t>
            </a:r>
            <a:r>
              <a:rPr lang="en-US" b="0" dirty="0"/>
              <a:t>: It is an interval between the termination of the task that can be identified by the OS and the actual time taken by the thread, which is in the ready queue, that has started processing.</a:t>
            </a:r>
          </a:p>
          <a:p>
            <a:pPr algn="just"/>
            <a:r>
              <a:rPr lang="en-US" dirty="0"/>
              <a:t>User-defined data objects and classes</a:t>
            </a:r>
            <a:r>
              <a:rPr lang="en-US" b="0" dirty="0"/>
              <a:t>: RTOS system makes use of programming languages like C or C++, which should be organized according to their operation.</a:t>
            </a:r>
          </a:p>
          <a:p>
            <a:pPr algn="just"/>
            <a:endParaRPr lang="en-IN" dirty="0"/>
          </a:p>
        </p:txBody>
      </p:sp>
    </p:spTree>
    <p:extLst>
      <p:ext uri="{BB962C8B-B14F-4D97-AF65-F5344CB8AC3E}">
        <p14:creationId xmlns:p14="http://schemas.microsoft.com/office/powerpoint/2010/main" val="309544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239000" cy="914082"/>
          </a:xfrm>
        </p:spPr>
        <p:txBody>
          <a:bodyPr/>
          <a:lstStyle/>
          <a:p>
            <a:r>
              <a:rPr lang="en-IN" dirty="0"/>
              <a:t>Components of RTOS</a:t>
            </a:r>
          </a:p>
        </p:txBody>
      </p:sp>
      <p:pic>
        <p:nvPicPr>
          <p:cNvPr id="1026" name="Picture 2" descr="https://www.guru99.com/images/1/121119_0515_Realtimeop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924799"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39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66619" cy="685482"/>
          </a:xfrm>
        </p:spPr>
        <p:txBody>
          <a:bodyPr/>
          <a:lstStyle/>
          <a:p>
            <a:r>
              <a:rPr lang="en-IN" dirty="0"/>
              <a:t>Types of RTOS</a:t>
            </a:r>
          </a:p>
        </p:txBody>
      </p:sp>
      <p:sp>
        <p:nvSpPr>
          <p:cNvPr id="3" name="Content Placeholder 2"/>
          <p:cNvSpPr>
            <a:spLocks noGrp="1"/>
          </p:cNvSpPr>
          <p:nvPr>
            <p:ph idx="1"/>
          </p:nvPr>
        </p:nvSpPr>
        <p:spPr>
          <a:xfrm>
            <a:off x="457200" y="838200"/>
            <a:ext cx="8229600" cy="5867400"/>
          </a:xfrm>
        </p:spPr>
        <p:txBody>
          <a:bodyPr>
            <a:normAutofit fontScale="92500" lnSpcReduction="20000"/>
          </a:bodyPr>
          <a:lstStyle/>
          <a:p>
            <a:pPr algn="just"/>
            <a:r>
              <a:rPr lang="en-US" b="0" dirty="0"/>
              <a:t>Three types of RTOS systems are:</a:t>
            </a:r>
          </a:p>
          <a:p>
            <a:pPr algn="just"/>
            <a:r>
              <a:rPr lang="en-US" dirty="0"/>
              <a:t>Hard Real Time :</a:t>
            </a:r>
          </a:p>
          <a:p>
            <a:pPr algn="just"/>
            <a:r>
              <a:rPr lang="en-US" b="0" dirty="0"/>
              <a:t>In Hard RTOS, the deadline is handled very strictly which means that given task must start executing on specified scheduled time, and must be completed within the assigned time duration.</a:t>
            </a:r>
          </a:p>
          <a:p>
            <a:pPr algn="just"/>
            <a:r>
              <a:rPr lang="en-US" b="0" dirty="0"/>
              <a:t>Example: Medical critical care system, Aircraft systems, etc.</a:t>
            </a:r>
          </a:p>
          <a:p>
            <a:pPr algn="just"/>
            <a:r>
              <a:rPr lang="en-US" dirty="0"/>
              <a:t>Firm Real time:</a:t>
            </a:r>
          </a:p>
          <a:p>
            <a:pPr algn="just"/>
            <a:r>
              <a:rPr lang="en-US" b="0" dirty="0"/>
              <a:t>These type of RTOS also need to follow the deadlines. However, missing a deadline may not have big impact but could cause undesired affects, like a huge reduction in quality of a product.</a:t>
            </a:r>
          </a:p>
          <a:p>
            <a:pPr algn="just"/>
            <a:r>
              <a:rPr lang="en-US" b="0" dirty="0"/>
              <a:t>Example: Various types of Multimedia applications.</a:t>
            </a:r>
          </a:p>
          <a:p>
            <a:pPr algn="just"/>
            <a:r>
              <a:rPr lang="en-US" dirty="0"/>
              <a:t>Soft Real Time:</a:t>
            </a:r>
          </a:p>
          <a:p>
            <a:pPr algn="just"/>
            <a:r>
              <a:rPr lang="en-US" b="0" dirty="0"/>
              <a:t>Soft Real time RTOS, accepts some delays by the Operating system. In this type of RTOS, there is a deadline assigned for a specific job, but a delay for a small amount of time is acceptable. So, deadlines are handled softly by this type of RTOS.</a:t>
            </a:r>
          </a:p>
          <a:p>
            <a:pPr algn="just"/>
            <a:r>
              <a:rPr lang="en-US" b="0" dirty="0"/>
              <a:t>Example: Online Transaction system and Livestock price quotation System.</a:t>
            </a:r>
          </a:p>
          <a:p>
            <a:pPr algn="just"/>
            <a:endParaRPr lang="en-IN" dirty="0"/>
          </a:p>
        </p:txBody>
      </p:sp>
    </p:spTree>
    <p:extLst>
      <p:ext uri="{BB962C8B-B14F-4D97-AF65-F5344CB8AC3E}">
        <p14:creationId xmlns:p14="http://schemas.microsoft.com/office/powerpoint/2010/main" val="361248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609282"/>
          </a:xfrm>
        </p:spPr>
        <p:txBody>
          <a:bodyPr>
            <a:normAutofit fontScale="90000"/>
          </a:bodyPr>
          <a:lstStyle/>
          <a:p>
            <a:r>
              <a:rPr lang="en-IN" dirty="0"/>
              <a:t>Features of RTOS</a:t>
            </a:r>
          </a:p>
        </p:txBody>
      </p:sp>
      <p:sp>
        <p:nvSpPr>
          <p:cNvPr id="3" name="Content Placeholder 2"/>
          <p:cNvSpPr>
            <a:spLocks noGrp="1"/>
          </p:cNvSpPr>
          <p:nvPr>
            <p:ph idx="1"/>
          </p:nvPr>
        </p:nvSpPr>
        <p:spPr>
          <a:xfrm>
            <a:off x="457200" y="914400"/>
            <a:ext cx="8229600" cy="5715000"/>
          </a:xfrm>
        </p:spPr>
        <p:txBody>
          <a:bodyPr/>
          <a:lstStyle/>
          <a:p>
            <a:r>
              <a:rPr lang="en-US" b="0" dirty="0"/>
              <a:t>Here are important features of RTOS:</a:t>
            </a:r>
          </a:p>
          <a:p>
            <a:pPr marL="342900" indent="-342900" algn="just">
              <a:buFont typeface="Wingdings" panose="05000000000000000000" pitchFamily="2" charset="2"/>
              <a:buChar char="v"/>
            </a:pPr>
            <a:r>
              <a:rPr lang="en-US" dirty="0"/>
              <a:t>Occupy very less memory</a:t>
            </a:r>
          </a:p>
          <a:p>
            <a:pPr marL="342900" indent="-342900" algn="just">
              <a:buFont typeface="Wingdings" panose="05000000000000000000" pitchFamily="2" charset="2"/>
              <a:buChar char="v"/>
            </a:pPr>
            <a:r>
              <a:rPr lang="en-US" dirty="0"/>
              <a:t>Consume fewer resources</a:t>
            </a:r>
          </a:p>
          <a:p>
            <a:pPr marL="342900" indent="-342900" algn="just">
              <a:buFont typeface="Wingdings" panose="05000000000000000000" pitchFamily="2" charset="2"/>
              <a:buChar char="v"/>
            </a:pPr>
            <a:r>
              <a:rPr lang="en-US" dirty="0"/>
              <a:t>Response times are highly predictable</a:t>
            </a:r>
          </a:p>
          <a:p>
            <a:pPr marL="342900" indent="-342900" algn="just">
              <a:buFont typeface="Wingdings" panose="05000000000000000000" pitchFamily="2" charset="2"/>
              <a:buChar char="v"/>
            </a:pPr>
            <a:r>
              <a:rPr lang="en-US" dirty="0"/>
              <a:t>Unpredictable environment</a:t>
            </a:r>
          </a:p>
          <a:p>
            <a:pPr marL="342900" indent="-342900" algn="just">
              <a:buFont typeface="Wingdings" panose="05000000000000000000" pitchFamily="2" charset="2"/>
              <a:buChar char="v"/>
            </a:pPr>
            <a:r>
              <a:rPr lang="en-US" dirty="0"/>
              <a:t>The Kernel saves the state of the interrupted task ad then determines which task it should run next.</a:t>
            </a:r>
          </a:p>
          <a:p>
            <a:pPr marL="342900" indent="-342900" algn="just">
              <a:buFont typeface="Wingdings" panose="05000000000000000000" pitchFamily="2" charset="2"/>
              <a:buChar char="v"/>
            </a:pPr>
            <a:r>
              <a:rPr lang="en-US" dirty="0"/>
              <a:t>The Kernel restores the state of the task and passes control of the CPU for that task.</a:t>
            </a:r>
          </a:p>
          <a:p>
            <a:endParaRPr lang="en-IN" dirty="0"/>
          </a:p>
        </p:txBody>
      </p:sp>
    </p:spTree>
    <p:extLst>
      <p:ext uri="{BB962C8B-B14F-4D97-AF65-F5344CB8AC3E}">
        <p14:creationId xmlns:p14="http://schemas.microsoft.com/office/powerpoint/2010/main" val="2184107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718"/>
            <a:ext cx="8839200" cy="609282"/>
          </a:xfrm>
        </p:spPr>
        <p:txBody>
          <a:bodyPr>
            <a:normAutofit fontScale="90000"/>
          </a:bodyPr>
          <a:lstStyle/>
          <a:p>
            <a:r>
              <a:rPr lang="en-US" dirty="0"/>
              <a:t>Factors for selecting in RTOS</a:t>
            </a:r>
            <a:endParaRPr lang="en-IN" dirty="0"/>
          </a:p>
        </p:txBody>
      </p:sp>
      <p:sp>
        <p:nvSpPr>
          <p:cNvPr id="3" name="Content Placeholder 2"/>
          <p:cNvSpPr>
            <a:spLocks noGrp="1"/>
          </p:cNvSpPr>
          <p:nvPr>
            <p:ph idx="1"/>
          </p:nvPr>
        </p:nvSpPr>
        <p:spPr>
          <a:xfrm>
            <a:off x="228600" y="914400"/>
            <a:ext cx="8534400" cy="5668963"/>
          </a:xfrm>
        </p:spPr>
        <p:txBody>
          <a:bodyPr>
            <a:normAutofit fontScale="92500" lnSpcReduction="20000"/>
          </a:bodyPr>
          <a:lstStyle/>
          <a:p>
            <a:pPr algn="just"/>
            <a:r>
              <a:rPr lang="en-US" b="0" dirty="0"/>
              <a:t>Here, are essential factors that you need to consider for selecting RTOS:</a:t>
            </a:r>
          </a:p>
          <a:p>
            <a:pPr algn="just"/>
            <a:r>
              <a:rPr lang="en-US" dirty="0"/>
              <a:t>Performance</a:t>
            </a:r>
            <a:r>
              <a:rPr lang="en-US" b="0" dirty="0"/>
              <a:t>: Performance is the most important factor required to be considered while selecting for a RTOS</a:t>
            </a:r>
            <a:r>
              <a:rPr lang="en-US" dirty="0"/>
              <a:t>.</a:t>
            </a:r>
            <a:endParaRPr lang="en-US" b="0" dirty="0"/>
          </a:p>
          <a:p>
            <a:pPr algn="just"/>
            <a:r>
              <a:rPr lang="en-US" dirty="0"/>
              <a:t>Middleware</a:t>
            </a:r>
            <a:r>
              <a:rPr lang="en-US" b="0" dirty="0"/>
              <a:t>: if there is no middleware support in Real time operating system, then the issue of time-taken integration of processes occurs.</a:t>
            </a:r>
          </a:p>
          <a:p>
            <a:pPr algn="just"/>
            <a:r>
              <a:rPr lang="en-US" dirty="0"/>
              <a:t>Error-free</a:t>
            </a:r>
            <a:r>
              <a:rPr lang="en-US" b="0" dirty="0"/>
              <a:t>: RTOS systems are error-free. Therefore, there is no chance of getting an error while performing the task.</a:t>
            </a:r>
          </a:p>
          <a:p>
            <a:pPr algn="just"/>
            <a:r>
              <a:rPr lang="en-US" dirty="0"/>
              <a:t>Embedded system usage</a:t>
            </a:r>
            <a:r>
              <a:rPr lang="en-US" b="0" dirty="0"/>
              <a:t>: Programs of RTOS are of small size. So we widely use RTOS for embedded systems.</a:t>
            </a:r>
          </a:p>
          <a:p>
            <a:pPr algn="just"/>
            <a:r>
              <a:rPr lang="en-US" dirty="0"/>
              <a:t>Maximum Consumption</a:t>
            </a:r>
            <a:r>
              <a:rPr lang="en-US" b="0" dirty="0"/>
              <a:t>: we can achieve maximum Consumption with the help of RTOS.</a:t>
            </a:r>
          </a:p>
          <a:p>
            <a:pPr algn="just"/>
            <a:r>
              <a:rPr lang="en-US" dirty="0"/>
              <a:t>Task shifting</a:t>
            </a:r>
            <a:r>
              <a:rPr lang="en-US" b="0" dirty="0"/>
              <a:t>: Shifting time of the tasks is very less.</a:t>
            </a:r>
          </a:p>
          <a:p>
            <a:pPr algn="just"/>
            <a:r>
              <a:rPr lang="en-US" dirty="0"/>
              <a:t>Unique features</a:t>
            </a:r>
            <a:r>
              <a:rPr lang="en-US" b="0" dirty="0"/>
              <a:t>: A good RTS should be capable, and it has some extra features like how it operates to execute a command, efficient protection of the memory of the system, etc.</a:t>
            </a:r>
          </a:p>
          <a:p>
            <a:pPr algn="just"/>
            <a:r>
              <a:rPr lang="en-US" dirty="0"/>
              <a:t>24/7 performance</a:t>
            </a:r>
            <a:r>
              <a:rPr lang="en-US" b="0" dirty="0"/>
              <a:t>: RTOS is ideal for those applications which require to run 24/7.</a:t>
            </a:r>
          </a:p>
          <a:p>
            <a:pPr algn="just"/>
            <a:endParaRPr lang="en-IN" dirty="0"/>
          </a:p>
        </p:txBody>
      </p:sp>
    </p:spTree>
    <p:extLst>
      <p:ext uri="{BB962C8B-B14F-4D97-AF65-F5344CB8AC3E}">
        <p14:creationId xmlns:p14="http://schemas.microsoft.com/office/powerpoint/2010/main" val="1135517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958</TotalTime>
  <Words>979</Words>
  <Application>Microsoft Office PowerPoint</Application>
  <PresentationFormat>On-screen Show (4:3)</PresentationFormat>
  <Paragraphs>87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Essential</vt:lpstr>
      <vt:lpstr>   UNIT-4 real time Operating Systems  </vt:lpstr>
      <vt:lpstr>real time Operating Systems </vt:lpstr>
      <vt:lpstr>Real-time operating system (RTOS)</vt:lpstr>
      <vt:lpstr>Why use an RTOS?</vt:lpstr>
      <vt:lpstr>Components of RTOS</vt:lpstr>
      <vt:lpstr>Components of RTOS</vt:lpstr>
      <vt:lpstr>Types of RTOS</vt:lpstr>
      <vt:lpstr>Features of RTOS</vt:lpstr>
      <vt:lpstr>Factors for selecting in RTOS</vt:lpstr>
      <vt:lpstr>Applications of RTOS</vt:lpstr>
      <vt:lpstr>advantages of RTOS</vt:lpstr>
      <vt:lpstr>Disadvantages of RTOS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Cloud Computing SUBJECT CODE–IT-34</dc:title>
  <dc:creator>admin</dc:creator>
  <cp:lastModifiedBy>Priyanka</cp:lastModifiedBy>
  <cp:revision>194</cp:revision>
  <dcterms:created xsi:type="dcterms:W3CDTF">2020-07-04T04:21:01Z</dcterms:created>
  <dcterms:modified xsi:type="dcterms:W3CDTF">2023-10-31T11:27:48Z</dcterms:modified>
</cp:coreProperties>
</file>