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74" r:id="rId3"/>
    <p:sldId id="283" r:id="rId4"/>
    <p:sldId id="277" r:id="rId5"/>
    <p:sldId id="278" r:id="rId6"/>
    <p:sldId id="275" r:id="rId7"/>
    <p:sldId id="276" r:id="rId8"/>
    <p:sldId id="279" r:id="rId9"/>
    <p:sldId id="280" r:id="rId10"/>
    <p:sldId id="281" r:id="rId11"/>
    <p:sldId id="282" r:id="rId12"/>
    <p:sldId id="267" r:id="rId13"/>
    <p:sldId id="268" r:id="rId14"/>
    <p:sldId id="26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40" autoAdjust="0"/>
  </p:normalViewPr>
  <p:slideViewPr>
    <p:cSldViewPr>
      <p:cViewPr varScale="1">
        <p:scale>
          <a:sx n="70" d="100"/>
          <a:sy n="70" d="100"/>
        </p:scale>
        <p:origin x="-1386"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51DECE-5BA3-4262-B061-C8652B5FA20F}" type="doc">
      <dgm:prSet loTypeId="urn:microsoft.com/office/officeart/2005/8/layout/venn3" loCatId="relationship" qsTypeId="urn:microsoft.com/office/officeart/2005/8/quickstyle/simple1" qsCatId="simple" csTypeId="urn:microsoft.com/office/officeart/2005/8/colors/colorful1" csCatId="colorful" phldr="1"/>
      <dgm:spPr/>
      <dgm:t>
        <a:bodyPr/>
        <a:lstStyle/>
        <a:p>
          <a:endParaRPr lang="en-US"/>
        </a:p>
      </dgm:t>
    </dgm:pt>
    <dgm:pt modelId="{AA0E4454-E7CF-46AC-9AEA-4BE466816978}">
      <dgm:prSet phldrT="[Text]" custT="1"/>
      <dgm:spPr>
        <a:solidFill>
          <a:srgbClr val="FF0000">
            <a:alpha val="50000"/>
          </a:srgbClr>
        </a:solidFill>
      </dgm:spPr>
      <dgm:t>
        <a:bodyPr/>
        <a:lstStyle/>
        <a:p>
          <a:r>
            <a:rPr lang="en-US" sz="1100" b="1" dirty="0"/>
            <a:t>OPERATING SYSTEM CONCEPTS</a:t>
          </a:r>
        </a:p>
      </dgm:t>
    </dgm:pt>
    <dgm:pt modelId="{7052AB01-5452-4964-A880-9C6B62C29F23}" type="parTrans" cxnId="{165888FE-293F-4852-A6FA-0573A1C258CA}">
      <dgm:prSet/>
      <dgm:spPr/>
      <dgm:t>
        <a:bodyPr/>
        <a:lstStyle/>
        <a:p>
          <a:endParaRPr lang="en-US"/>
        </a:p>
      </dgm:t>
    </dgm:pt>
    <dgm:pt modelId="{323D1387-0379-4D0F-863A-294F2FC75246}" type="sibTrans" cxnId="{165888FE-293F-4852-A6FA-0573A1C258CA}">
      <dgm:prSet/>
      <dgm:spPr/>
      <dgm:t>
        <a:bodyPr/>
        <a:lstStyle/>
        <a:p>
          <a:endParaRPr lang="en-US"/>
        </a:p>
      </dgm:t>
    </dgm:pt>
    <dgm:pt modelId="{48ED3669-5418-41BD-9C00-958E9DE5DDF3}">
      <dgm:prSet phldrT="[Text]" custT="1"/>
      <dgm:spPr>
        <a:solidFill>
          <a:srgbClr val="00B050">
            <a:alpha val="27000"/>
          </a:srgbClr>
        </a:solidFill>
      </dgm:spPr>
      <dgm:t>
        <a:bodyPr/>
        <a:lstStyle/>
        <a:p>
          <a:r>
            <a:rPr lang="en-US" sz="1200" b="1" dirty="0"/>
            <a:t>UNIT-4</a:t>
          </a:r>
        </a:p>
      </dgm:t>
    </dgm:pt>
    <dgm:pt modelId="{CECD0B22-3E45-495B-B65C-7CF40A0A6728}" type="parTrans" cxnId="{4AA50661-29E1-4190-B92A-C5E551EEE0D8}">
      <dgm:prSet/>
      <dgm:spPr/>
      <dgm:t>
        <a:bodyPr/>
        <a:lstStyle/>
        <a:p>
          <a:endParaRPr lang="en-US"/>
        </a:p>
      </dgm:t>
    </dgm:pt>
    <dgm:pt modelId="{D3E594E0-8523-46A2-8BB6-D0F4E020B049}" type="sibTrans" cxnId="{4AA50661-29E1-4190-B92A-C5E551EEE0D8}">
      <dgm:prSet/>
      <dgm:spPr/>
      <dgm:t>
        <a:bodyPr/>
        <a:lstStyle/>
        <a:p>
          <a:endParaRPr lang="en-US"/>
        </a:p>
      </dgm:t>
    </dgm:pt>
    <dgm:pt modelId="{49375BD1-7676-42CF-B92E-D7E5FBF156EC}">
      <dgm:prSet phldrT="[Text]" custT="1"/>
      <dgm:spPr>
        <a:solidFill>
          <a:srgbClr val="FFFF00">
            <a:alpha val="50000"/>
          </a:srgbClr>
        </a:solidFill>
      </dgm:spPr>
      <dgm:t>
        <a:bodyPr/>
        <a:lstStyle/>
        <a:p>
          <a:r>
            <a:rPr lang="en-US" sz="900" dirty="0"/>
            <a:t>Embedded OS</a:t>
          </a:r>
          <a:endParaRPr lang="en-US" sz="800" dirty="0"/>
        </a:p>
      </dgm:t>
    </dgm:pt>
    <dgm:pt modelId="{630627CF-9274-4ECF-8967-125306CDFC2B}" type="parTrans" cxnId="{AD1E3428-0AD7-4F3D-9044-07D13AACDF25}">
      <dgm:prSet/>
      <dgm:spPr/>
      <dgm:t>
        <a:bodyPr/>
        <a:lstStyle/>
        <a:p>
          <a:endParaRPr lang="en-US"/>
        </a:p>
      </dgm:t>
    </dgm:pt>
    <dgm:pt modelId="{0B9FDFBC-B545-4BEC-862C-0FF39441E24A}" type="sibTrans" cxnId="{AD1E3428-0AD7-4F3D-9044-07D13AACDF25}">
      <dgm:prSet/>
      <dgm:spPr/>
      <dgm:t>
        <a:bodyPr/>
        <a:lstStyle/>
        <a:p>
          <a:endParaRPr lang="en-US"/>
        </a:p>
      </dgm:t>
    </dgm:pt>
    <dgm:pt modelId="{9A30739C-7378-4D93-812A-2232306E265B}" type="pres">
      <dgm:prSet presAssocID="{FA51DECE-5BA3-4262-B061-C8652B5FA20F}" presName="Name0" presStyleCnt="0">
        <dgm:presLayoutVars>
          <dgm:dir/>
          <dgm:resizeHandles val="exact"/>
        </dgm:presLayoutVars>
      </dgm:prSet>
      <dgm:spPr/>
      <dgm:t>
        <a:bodyPr/>
        <a:lstStyle/>
        <a:p>
          <a:endParaRPr lang="en-IN"/>
        </a:p>
      </dgm:t>
    </dgm:pt>
    <dgm:pt modelId="{92FF29A1-C0E4-44DC-A44E-E1F8CEF3D701}" type="pres">
      <dgm:prSet presAssocID="{AA0E4454-E7CF-46AC-9AEA-4BE466816978}" presName="Name5" presStyleLbl="vennNode1" presStyleIdx="0" presStyleCnt="3">
        <dgm:presLayoutVars>
          <dgm:bulletEnabled val="1"/>
        </dgm:presLayoutVars>
      </dgm:prSet>
      <dgm:spPr/>
      <dgm:t>
        <a:bodyPr/>
        <a:lstStyle/>
        <a:p>
          <a:endParaRPr lang="en-IN"/>
        </a:p>
      </dgm:t>
    </dgm:pt>
    <dgm:pt modelId="{C2B72854-0547-485B-869F-1A03639A94A4}" type="pres">
      <dgm:prSet presAssocID="{323D1387-0379-4D0F-863A-294F2FC75246}" presName="space" presStyleCnt="0"/>
      <dgm:spPr/>
    </dgm:pt>
    <dgm:pt modelId="{93CF67FB-4A30-4BF7-91F9-E08421F0D4B8}" type="pres">
      <dgm:prSet presAssocID="{48ED3669-5418-41BD-9C00-958E9DE5DDF3}" presName="Name5" presStyleLbl="vennNode1" presStyleIdx="1" presStyleCnt="3">
        <dgm:presLayoutVars>
          <dgm:bulletEnabled val="1"/>
        </dgm:presLayoutVars>
      </dgm:prSet>
      <dgm:spPr/>
      <dgm:t>
        <a:bodyPr/>
        <a:lstStyle/>
        <a:p>
          <a:endParaRPr lang="en-IN"/>
        </a:p>
      </dgm:t>
    </dgm:pt>
    <dgm:pt modelId="{84B80C54-8235-4DD0-8DF0-5C894C73F756}" type="pres">
      <dgm:prSet presAssocID="{D3E594E0-8523-46A2-8BB6-D0F4E020B049}" presName="space" presStyleCnt="0"/>
      <dgm:spPr/>
    </dgm:pt>
    <dgm:pt modelId="{2848E03A-8AFF-4AFE-94C5-A1CFDFBE2373}" type="pres">
      <dgm:prSet presAssocID="{49375BD1-7676-42CF-B92E-D7E5FBF156EC}" presName="Name5" presStyleLbl="vennNode1" presStyleIdx="2" presStyleCnt="3">
        <dgm:presLayoutVars>
          <dgm:bulletEnabled val="1"/>
        </dgm:presLayoutVars>
      </dgm:prSet>
      <dgm:spPr/>
      <dgm:t>
        <a:bodyPr/>
        <a:lstStyle/>
        <a:p>
          <a:endParaRPr lang="en-IN"/>
        </a:p>
      </dgm:t>
    </dgm:pt>
  </dgm:ptLst>
  <dgm:cxnLst>
    <dgm:cxn modelId="{35AC0112-1C9B-410C-AB77-D0F98ACAB32D}" type="presOf" srcId="{48ED3669-5418-41BD-9C00-958E9DE5DDF3}" destId="{93CF67FB-4A30-4BF7-91F9-E08421F0D4B8}" srcOrd="0" destOrd="0" presId="urn:microsoft.com/office/officeart/2005/8/layout/venn3"/>
    <dgm:cxn modelId="{165888FE-293F-4852-A6FA-0573A1C258CA}" srcId="{FA51DECE-5BA3-4262-B061-C8652B5FA20F}" destId="{AA0E4454-E7CF-46AC-9AEA-4BE466816978}" srcOrd="0" destOrd="0" parTransId="{7052AB01-5452-4964-A880-9C6B62C29F23}" sibTransId="{323D1387-0379-4D0F-863A-294F2FC75246}"/>
    <dgm:cxn modelId="{51852C2C-01B8-456D-B9CA-208E0945AD57}" type="presOf" srcId="{FA51DECE-5BA3-4262-B061-C8652B5FA20F}" destId="{9A30739C-7378-4D93-812A-2232306E265B}" srcOrd="0" destOrd="0" presId="urn:microsoft.com/office/officeart/2005/8/layout/venn3"/>
    <dgm:cxn modelId="{4AA50661-29E1-4190-B92A-C5E551EEE0D8}" srcId="{FA51DECE-5BA3-4262-B061-C8652B5FA20F}" destId="{48ED3669-5418-41BD-9C00-958E9DE5DDF3}" srcOrd="1" destOrd="0" parTransId="{CECD0B22-3E45-495B-B65C-7CF40A0A6728}" sibTransId="{D3E594E0-8523-46A2-8BB6-D0F4E020B049}"/>
    <dgm:cxn modelId="{AD1E3428-0AD7-4F3D-9044-07D13AACDF25}" srcId="{FA51DECE-5BA3-4262-B061-C8652B5FA20F}" destId="{49375BD1-7676-42CF-B92E-D7E5FBF156EC}" srcOrd="2" destOrd="0" parTransId="{630627CF-9274-4ECF-8967-125306CDFC2B}" sibTransId="{0B9FDFBC-B545-4BEC-862C-0FF39441E24A}"/>
    <dgm:cxn modelId="{B82444BD-E415-4826-8E22-A6CB6F2C0ACD}" type="presOf" srcId="{AA0E4454-E7CF-46AC-9AEA-4BE466816978}" destId="{92FF29A1-C0E4-44DC-A44E-E1F8CEF3D701}" srcOrd="0" destOrd="0" presId="urn:microsoft.com/office/officeart/2005/8/layout/venn3"/>
    <dgm:cxn modelId="{0F54631F-A010-4260-A197-11A89E9B0B6C}" type="presOf" srcId="{49375BD1-7676-42CF-B92E-D7E5FBF156EC}" destId="{2848E03A-8AFF-4AFE-94C5-A1CFDFBE2373}" srcOrd="0" destOrd="0" presId="urn:microsoft.com/office/officeart/2005/8/layout/venn3"/>
    <dgm:cxn modelId="{DAA7F547-0AD1-4D02-B24C-E22DD94995B0}" type="presParOf" srcId="{9A30739C-7378-4D93-812A-2232306E265B}" destId="{92FF29A1-C0E4-44DC-A44E-E1F8CEF3D701}" srcOrd="0" destOrd="0" presId="urn:microsoft.com/office/officeart/2005/8/layout/venn3"/>
    <dgm:cxn modelId="{218A5969-16E0-4139-B8E7-3588953713CE}" type="presParOf" srcId="{9A30739C-7378-4D93-812A-2232306E265B}" destId="{C2B72854-0547-485B-869F-1A03639A94A4}" srcOrd="1" destOrd="0" presId="urn:microsoft.com/office/officeart/2005/8/layout/venn3"/>
    <dgm:cxn modelId="{65BB70FE-1AE7-4EAE-8ED3-75CD7FE6E27F}" type="presParOf" srcId="{9A30739C-7378-4D93-812A-2232306E265B}" destId="{93CF67FB-4A30-4BF7-91F9-E08421F0D4B8}" srcOrd="2" destOrd="0" presId="urn:microsoft.com/office/officeart/2005/8/layout/venn3"/>
    <dgm:cxn modelId="{5A831DFB-825A-4532-8745-C229AE212308}" type="presParOf" srcId="{9A30739C-7378-4D93-812A-2232306E265B}" destId="{84B80C54-8235-4DD0-8DF0-5C894C73F756}" srcOrd="3" destOrd="0" presId="urn:microsoft.com/office/officeart/2005/8/layout/venn3"/>
    <dgm:cxn modelId="{41F86A73-DF6D-4F93-ACB2-3EBE87EBC767}" type="presParOf" srcId="{9A30739C-7378-4D93-812A-2232306E265B}" destId="{2848E03A-8AFF-4AFE-94C5-A1CFDFBE2373}" srcOrd="4"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FF29A1-C0E4-44DC-A44E-E1F8CEF3D701}">
      <dsp:nvSpPr>
        <dsp:cNvPr id="0" name=""/>
        <dsp:cNvSpPr/>
      </dsp:nvSpPr>
      <dsp:spPr>
        <a:xfrm>
          <a:off x="1774" y="62228"/>
          <a:ext cx="1551942" cy="1551942"/>
        </a:xfrm>
        <a:prstGeom prst="ellipse">
          <a:avLst/>
        </a:prstGeom>
        <a:solidFill>
          <a:srgbClr val="FF0000">
            <a:alpha val="50000"/>
          </a:srgb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5409" tIns="13970" rIns="85409" bIns="13970" numCol="1" spcCol="1270" anchor="ctr" anchorCtr="0">
          <a:noAutofit/>
        </a:bodyPr>
        <a:lstStyle/>
        <a:p>
          <a:pPr lvl="0" algn="ctr" defTabSz="488950">
            <a:lnSpc>
              <a:spcPct val="90000"/>
            </a:lnSpc>
            <a:spcBef>
              <a:spcPct val="0"/>
            </a:spcBef>
            <a:spcAft>
              <a:spcPct val="35000"/>
            </a:spcAft>
          </a:pPr>
          <a:r>
            <a:rPr lang="en-US" sz="1100" b="1" kern="1200" dirty="0"/>
            <a:t>OPERATING SYSTEM CONCEPTS</a:t>
          </a:r>
        </a:p>
      </dsp:txBody>
      <dsp:txXfrm>
        <a:off x="229051" y="289505"/>
        <a:ext cx="1097388" cy="1097388"/>
      </dsp:txXfrm>
    </dsp:sp>
    <dsp:sp modelId="{93CF67FB-4A30-4BF7-91F9-E08421F0D4B8}">
      <dsp:nvSpPr>
        <dsp:cNvPr id="0" name=""/>
        <dsp:cNvSpPr/>
      </dsp:nvSpPr>
      <dsp:spPr>
        <a:xfrm>
          <a:off x="1243328" y="62228"/>
          <a:ext cx="1551942" cy="1551942"/>
        </a:xfrm>
        <a:prstGeom prst="ellipse">
          <a:avLst/>
        </a:prstGeom>
        <a:solidFill>
          <a:srgbClr val="00B050">
            <a:alpha val="27000"/>
          </a:srgb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5409" tIns="15240" rIns="85409" bIns="15240" numCol="1" spcCol="1270" anchor="ctr" anchorCtr="0">
          <a:noAutofit/>
        </a:bodyPr>
        <a:lstStyle/>
        <a:p>
          <a:pPr lvl="0" algn="ctr" defTabSz="533400">
            <a:lnSpc>
              <a:spcPct val="90000"/>
            </a:lnSpc>
            <a:spcBef>
              <a:spcPct val="0"/>
            </a:spcBef>
            <a:spcAft>
              <a:spcPct val="35000"/>
            </a:spcAft>
          </a:pPr>
          <a:r>
            <a:rPr lang="en-US" sz="1200" b="1" kern="1200" dirty="0"/>
            <a:t>UNIT-4</a:t>
          </a:r>
        </a:p>
      </dsp:txBody>
      <dsp:txXfrm>
        <a:off x="1470605" y="289505"/>
        <a:ext cx="1097388" cy="1097388"/>
      </dsp:txXfrm>
    </dsp:sp>
    <dsp:sp modelId="{2848E03A-8AFF-4AFE-94C5-A1CFDFBE2373}">
      <dsp:nvSpPr>
        <dsp:cNvPr id="0" name=""/>
        <dsp:cNvSpPr/>
      </dsp:nvSpPr>
      <dsp:spPr>
        <a:xfrm>
          <a:off x="2484882" y="62228"/>
          <a:ext cx="1551942" cy="1551942"/>
        </a:xfrm>
        <a:prstGeom prst="ellipse">
          <a:avLst/>
        </a:prstGeom>
        <a:solidFill>
          <a:srgbClr val="FFFF00">
            <a:alpha val="50000"/>
          </a:srgb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5409" tIns="11430" rIns="85409" bIns="11430" numCol="1" spcCol="1270" anchor="ctr" anchorCtr="0">
          <a:noAutofit/>
        </a:bodyPr>
        <a:lstStyle/>
        <a:p>
          <a:pPr lvl="0" algn="ctr" defTabSz="400050">
            <a:lnSpc>
              <a:spcPct val="90000"/>
            </a:lnSpc>
            <a:spcBef>
              <a:spcPct val="0"/>
            </a:spcBef>
            <a:spcAft>
              <a:spcPct val="35000"/>
            </a:spcAft>
          </a:pPr>
          <a:r>
            <a:rPr lang="en-US" sz="900" kern="1200" dirty="0"/>
            <a:t>Embedded OS</a:t>
          </a:r>
          <a:endParaRPr lang="en-US" sz="800" kern="1200" dirty="0"/>
        </a:p>
      </dsp:txBody>
      <dsp:txXfrm>
        <a:off x="2712159" y="289505"/>
        <a:ext cx="1097388" cy="1097388"/>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089A43-441D-4EB4-8F53-A1983EFDBE05}" type="datetimeFigureOut">
              <a:rPr lang="en-US" smtClean="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F6D9747-B290-4EEC-9380-70AB2C737F46}"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089A43-441D-4EB4-8F53-A1983EFDBE05}" type="datetimeFigureOut">
              <a:rPr lang="en-US" smtClean="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6D9747-B290-4EEC-9380-70AB2C737F4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089A43-441D-4EB4-8F53-A1983EFDBE05}" type="datetimeFigureOut">
              <a:rPr lang="en-US" smtClean="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6D9747-B290-4EEC-9380-70AB2C737F4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89A43-441D-4EB4-8F53-A1983EFDBE05}" type="datetimeFigureOut">
              <a:rPr lang="en-US" smtClean="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6D9747-B290-4EEC-9380-70AB2C737F4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FE089A43-441D-4EB4-8F53-A1983EFDBE05}" type="datetimeFigureOut">
              <a:rPr lang="en-US" smtClean="0"/>
              <a:t>10/31/2023</a:t>
            </a:fld>
            <a:endParaRPr lang="en-US" dirty="0"/>
          </a:p>
        </p:txBody>
      </p:sp>
      <p:sp>
        <p:nvSpPr>
          <p:cNvPr id="8" name="Slide Number Placeholder 7"/>
          <p:cNvSpPr>
            <a:spLocks noGrp="1"/>
          </p:cNvSpPr>
          <p:nvPr>
            <p:ph type="sldNum" sz="quarter" idx="11"/>
          </p:nvPr>
        </p:nvSpPr>
        <p:spPr/>
        <p:txBody>
          <a:bodyPr/>
          <a:lstStyle/>
          <a:p>
            <a:fld id="{7F6D9747-B290-4EEC-9380-70AB2C737F46}" type="slidenum">
              <a:rPr lang="en-US" smtClean="0"/>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089A43-441D-4EB4-8F53-A1983EFDBE05}" type="datetimeFigureOut">
              <a:rPr lang="en-US" smtClean="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F6D9747-B290-4EEC-9380-70AB2C737F4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089A43-441D-4EB4-8F53-A1983EFDBE05}" type="datetimeFigureOut">
              <a:rPr lang="en-US" smtClean="0"/>
              <a:t>10/31/2023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F6D9747-B290-4EEC-9380-70AB2C737F46}"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089A43-441D-4EB4-8F53-A1983EFDBE05}" type="datetimeFigureOut">
              <a:rPr lang="en-US" smtClean="0"/>
              <a:t>10/31/2023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F6D9747-B290-4EEC-9380-70AB2C737F4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089A43-441D-4EB4-8F53-A1983EFDBE05}" type="datetimeFigureOut">
              <a:rPr lang="en-US" smtClean="0"/>
              <a:t>10/31/2023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F6D9747-B290-4EEC-9380-70AB2C737F4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089A43-441D-4EB4-8F53-A1983EFDBE05}" type="datetimeFigureOut">
              <a:rPr lang="en-US" smtClean="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F6D9747-B290-4EEC-9380-70AB2C737F46}" type="slidenum">
              <a:rPr lang="en-US" smtClean="0"/>
              <a:t>‹#›</a:t>
            </a:fld>
            <a:endParaRPr lang="en-US" dirty="0"/>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089A43-441D-4EB4-8F53-A1983EFDBE05}" type="datetimeFigureOut">
              <a:rPr lang="en-US" smtClean="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7F6D9747-B290-4EEC-9380-70AB2C737F46}" type="slidenum">
              <a:rPr lang="en-US" smtClean="0"/>
              <a:t>‹#›</a:t>
            </a:fld>
            <a:endParaRPr lang="en-US" dirty="0"/>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FE089A43-441D-4EB4-8F53-A1983EFDBE05}" type="datetimeFigureOut">
              <a:rPr lang="en-US" smtClean="0"/>
              <a:t>10/31/2023</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7F6D9747-B290-4EEC-9380-70AB2C737F46}" type="slidenum">
              <a:rPr lang="en-US" smtClean="0"/>
              <a:t>‹#›</a:t>
            </a:fld>
            <a:endParaRPr lang="en-US" dirty="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610600" cy="4572000"/>
          </a:xfrm>
        </p:spPr>
        <p:txBody>
          <a:bodyPr>
            <a:normAutofit/>
          </a:bodyPr>
          <a:lstStyle/>
          <a:p>
            <a:pPr algn="ctr"/>
            <a:r>
              <a:rPr lang="en-US" dirty="0">
                <a:solidFill>
                  <a:schemeClr val="tx1"/>
                </a:solidFill>
                <a:latin typeface="Times New Roman" pitchFamily="18" charset="0"/>
                <a:cs typeface="Times New Roman" pitchFamily="18" charset="0"/>
              </a:rPr>
              <a:t/>
            </a:r>
            <a:br>
              <a:rPr lang="en-US" dirty="0">
                <a:solidFill>
                  <a:schemeClr val="tx1"/>
                </a:solidFill>
                <a:latin typeface="Times New Roman" pitchFamily="18" charset="0"/>
                <a:cs typeface="Times New Roman" pitchFamily="18" charset="0"/>
              </a:rPr>
            </a:br>
            <a:r>
              <a:rPr lang="en-US" dirty="0">
                <a:solidFill>
                  <a:schemeClr val="tx1"/>
                </a:solidFill>
                <a:latin typeface="Times New Roman" pitchFamily="18" charset="0"/>
                <a:cs typeface="Times New Roman" pitchFamily="18" charset="0"/>
              </a:rPr>
              <a:t/>
            </a:r>
            <a:br>
              <a:rPr lang="en-US" dirty="0">
                <a:solidFill>
                  <a:schemeClr val="tx1"/>
                </a:solidFill>
                <a:latin typeface="Times New Roman" pitchFamily="18" charset="0"/>
                <a:cs typeface="Times New Roman" pitchFamily="18" charset="0"/>
              </a:rPr>
            </a:br>
            <a:r>
              <a:rPr lang="en-US" dirty="0">
                <a:solidFill>
                  <a:schemeClr val="tx1"/>
                </a:solidFill>
                <a:latin typeface="Times New Roman" pitchFamily="18" charset="0"/>
                <a:cs typeface="Times New Roman" pitchFamily="18" charset="0"/>
              </a:rPr>
              <a:t/>
            </a:r>
            <a:br>
              <a:rPr lang="en-US" dirty="0">
                <a:solidFill>
                  <a:schemeClr val="tx1"/>
                </a:solidFill>
                <a:latin typeface="Times New Roman" pitchFamily="18" charset="0"/>
                <a:cs typeface="Times New Roman" pitchFamily="18" charset="0"/>
              </a:rPr>
            </a:br>
            <a:r>
              <a:rPr lang="en-US" b="1" dirty="0">
                <a:latin typeface="Times New Roman" pitchFamily="18" charset="0"/>
                <a:cs typeface="Times New Roman" pitchFamily="18" charset="0"/>
              </a:rPr>
              <a:t>UNIT-4</a:t>
            </a:r>
            <a:r>
              <a:rPr lang="en-US" b="1" dirty="0">
                <a:solidFill>
                  <a:schemeClr val="tx1"/>
                </a:solidFill>
                <a:latin typeface="Times New Roman" pitchFamily="18" charset="0"/>
                <a:cs typeface="Times New Roman" pitchFamily="18" charset="0"/>
              </a:rPr>
              <a:t/>
            </a:r>
            <a:br>
              <a:rPr lang="en-US" b="1" dirty="0">
                <a:solidFill>
                  <a:schemeClr val="tx1"/>
                </a:solidFill>
                <a:latin typeface="Times New Roman" pitchFamily="18" charset="0"/>
                <a:cs typeface="Times New Roman" pitchFamily="18" charset="0"/>
              </a:rPr>
            </a:br>
            <a:r>
              <a:rPr lang="en-IN" dirty="0"/>
              <a:t>Embedded OS</a:t>
            </a:r>
            <a:r>
              <a:rPr lang="en-US" b="1" dirty="0">
                <a:solidFill>
                  <a:schemeClr val="tx1"/>
                </a:solidFill>
                <a:latin typeface="Times New Roman" pitchFamily="18" charset="0"/>
                <a:cs typeface="Times New Roman" pitchFamily="18" charset="0"/>
              </a:rPr>
              <a:t/>
            </a:r>
            <a:br>
              <a:rPr lang="en-US" b="1" dirty="0">
                <a:solidFill>
                  <a:schemeClr val="tx1"/>
                </a:solidFill>
                <a:latin typeface="Times New Roman" pitchFamily="18" charset="0"/>
                <a:cs typeface="Times New Roman" pitchFamily="18" charset="0"/>
              </a:rPr>
            </a:br>
            <a:r>
              <a:rPr lang="en-US" dirty="0">
                <a:solidFill>
                  <a:schemeClr val="tx1"/>
                </a:solidFill>
                <a:latin typeface="Times New Roman" pitchFamily="18" charset="0"/>
                <a:cs typeface="Times New Roman" pitchFamily="18" charset="0"/>
              </a:rPr>
              <a:t/>
            </a:r>
            <a:br>
              <a:rPr lang="en-US" dirty="0">
                <a:solidFill>
                  <a:schemeClr val="tx1"/>
                </a:solidFill>
                <a:latin typeface="Times New Roman" pitchFamily="18" charset="0"/>
                <a:cs typeface="Times New Roman" pitchFamily="18" charset="0"/>
              </a:rPr>
            </a:br>
            <a:endParaRPr lang="en-US" dirty="0"/>
          </a:p>
        </p:txBody>
      </p:sp>
      <p:graphicFrame>
        <p:nvGraphicFramePr>
          <p:cNvPr id="4" name="Diagram 3"/>
          <p:cNvGraphicFramePr/>
          <p:nvPr>
            <p:extLst>
              <p:ext uri="{D42A27DB-BD31-4B8C-83A1-F6EECF244321}">
                <p14:modId xmlns:p14="http://schemas.microsoft.com/office/powerpoint/2010/main" val="442959255"/>
              </p:ext>
            </p:extLst>
          </p:nvPr>
        </p:nvGraphicFramePr>
        <p:xfrm>
          <a:off x="304800" y="76200"/>
          <a:ext cx="4038600" cy="167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2569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305800" cy="1371600"/>
          </a:xfrm>
        </p:spPr>
        <p:txBody>
          <a:bodyPr/>
          <a:lstStyle/>
          <a:p>
            <a:pPr fontAlgn="base"/>
            <a:r>
              <a:rPr lang="en-US" dirty="0"/>
              <a:t>Networked Embedded Systems</a:t>
            </a:r>
          </a:p>
        </p:txBody>
      </p:sp>
      <p:sp>
        <p:nvSpPr>
          <p:cNvPr id="3" name="Content Placeholder 2"/>
          <p:cNvSpPr>
            <a:spLocks noGrp="1"/>
          </p:cNvSpPr>
          <p:nvPr>
            <p:ph idx="1"/>
          </p:nvPr>
        </p:nvSpPr>
        <p:spPr>
          <a:xfrm>
            <a:off x="533400" y="1752600"/>
            <a:ext cx="8305800" cy="4373563"/>
          </a:xfrm>
        </p:spPr>
        <p:txBody>
          <a:bodyPr>
            <a:normAutofit/>
          </a:bodyPr>
          <a:lstStyle/>
          <a:p>
            <a:pPr algn="just" fontAlgn="base"/>
            <a:r>
              <a:rPr lang="en-US" sz="2400" b="0" dirty="0"/>
              <a:t>Networked Embedded Systems depend on connected network to perform its assigned tasks.</a:t>
            </a:r>
          </a:p>
          <a:p>
            <a:pPr algn="just" fontAlgn="base"/>
            <a:r>
              <a:rPr lang="en-US" sz="2400" b="0" dirty="0"/>
              <a:t>These systems consist of components like sensors, controllers etc. which are interconnected. </a:t>
            </a:r>
          </a:p>
          <a:p>
            <a:pPr algn="just" fontAlgn="base"/>
            <a:r>
              <a:rPr lang="en-US" sz="2400" b="0" dirty="0"/>
              <a:t>Many of these systems are built on general purpose processors.</a:t>
            </a:r>
          </a:p>
        </p:txBody>
      </p:sp>
    </p:spTree>
    <p:extLst>
      <p:ext uri="{BB962C8B-B14F-4D97-AF65-F5344CB8AC3E}">
        <p14:creationId xmlns:p14="http://schemas.microsoft.com/office/powerpoint/2010/main" val="654726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77200" cy="1066482"/>
          </a:xfrm>
        </p:spPr>
        <p:txBody>
          <a:bodyPr/>
          <a:lstStyle/>
          <a:p>
            <a:pPr fontAlgn="base"/>
            <a:r>
              <a:rPr lang="en-US" dirty="0"/>
              <a:t>Mobile Embedded Systems</a:t>
            </a:r>
          </a:p>
        </p:txBody>
      </p:sp>
      <p:sp>
        <p:nvSpPr>
          <p:cNvPr id="3" name="Content Placeholder 2"/>
          <p:cNvSpPr>
            <a:spLocks noGrp="1"/>
          </p:cNvSpPr>
          <p:nvPr>
            <p:ph idx="1"/>
          </p:nvPr>
        </p:nvSpPr>
        <p:spPr>
          <a:xfrm>
            <a:off x="457200" y="1752600"/>
            <a:ext cx="8077200" cy="4373563"/>
          </a:xfrm>
        </p:spPr>
        <p:txBody>
          <a:bodyPr>
            <a:normAutofit/>
          </a:bodyPr>
          <a:lstStyle/>
          <a:p>
            <a:pPr algn="just" fontAlgn="base"/>
            <a:r>
              <a:rPr lang="en-US" sz="2400" b="0" dirty="0"/>
              <a:t>Mobile Embedded Systems are those that are small sized and can be used in smaller devices.</a:t>
            </a:r>
          </a:p>
          <a:p>
            <a:pPr algn="just" fontAlgn="base"/>
            <a:r>
              <a:rPr lang="en-US" sz="2400" b="0" dirty="0"/>
              <a:t>They are used in mobile phones and digital cameras because of the small size. </a:t>
            </a:r>
          </a:p>
          <a:p>
            <a:pPr algn="just" fontAlgn="base"/>
            <a:r>
              <a:rPr lang="en-US" sz="2400" b="0" dirty="0"/>
              <a:t>They often have memory constraints and lacks good user interface.</a:t>
            </a:r>
          </a:p>
        </p:txBody>
      </p:sp>
    </p:spTree>
    <p:extLst>
      <p:ext uri="{BB962C8B-B14F-4D97-AF65-F5344CB8AC3E}">
        <p14:creationId xmlns:p14="http://schemas.microsoft.com/office/powerpoint/2010/main" val="1549056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924800" cy="685482"/>
          </a:xfrm>
        </p:spPr>
        <p:txBody>
          <a:bodyPr>
            <a:normAutofit/>
          </a:bodyPr>
          <a:lstStyle/>
          <a:p>
            <a:r>
              <a:rPr lang="en-US" dirty="0"/>
              <a:t>Examples of embedded OS</a:t>
            </a:r>
            <a:endParaRPr lang="en-IN" dirty="0"/>
          </a:p>
        </p:txBody>
      </p:sp>
      <p:sp>
        <p:nvSpPr>
          <p:cNvPr id="3" name="Content Placeholder 2"/>
          <p:cNvSpPr>
            <a:spLocks noGrp="1"/>
          </p:cNvSpPr>
          <p:nvPr>
            <p:ph idx="1"/>
          </p:nvPr>
        </p:nvSpPr>
        <p:spPr>
          <a:xfrm>
            <a:off x="457200" y="990600"/>
            <a:ext cx="8305800" cy="5715000"/>
          </a:xfrm>
        </p:spPr>
        <p:txBody>
          <a:bodyPr>
            <a:normAutofit lnSpcReduction="10000"/>
          </a:bodyPr>
          <a:lstStyle/>
          <a:p>
            <a:pPr algn="just"/>
            <a:r>
              <a:rPr lang="en-US" b="0" dirty="0"/>
              <a:t>Refers to the use of electronics and software within a product that is designed to perform a dedicated function </a:t>
            </a:r>
          </a:p>
          <a:p>
            <a:pPr marL="342900" indent="-342900" algn="just">
              <a:buFont typeface="Arial" panose="020B0604020202020204" pitchFamily="34" charset="0"/>
              <a:buChar char="•"/>
            </a:pPr>
            <a:r>
              <a:rPr lang="en-US" dirty="0"/>
              <a:t>Embedded systems are part of a larger system or product </a:t>
            </a:r>
          </a:p>
          <a:p>
            <a:pPr marL="342900" indent="-342900" algn="just">
              <a:buFont typeface="Arial" panose="020B0604020202020204" pitchFamily="34" charset="0"/>
              <a:buChar char="•"/>
            </a:pPr>
            <a:r>
              <a:rPr lang="en-US" dirty="0"/>
              <a:t>Antilock braking system in a car would be an example</a:t>
            </a:r>
            <a:endParaRPr lang="en-US" b="0" dirty="0"/>
          </a:p>
          <a:p>
            <a:pPr algn="just"/>
            <a:r>
              <a:rPr lang="en-US" b="0" dirty="0"/>
              <a:t>The most common </a:t>
            </a:r>
            <a:r>
              <a:rPr lang="en-US" dirty="0"/>
              <a:t>examples</a:t>
            </a:r>
            <a:r>
              <a:rPr lang="en-US" b="0" dirty="0"/>
              <a:t> of </a:t>
            </a:r>
            <a:r>
              <a:rPr lang="en-US" dirty="0"/>
              <a:t>embedded operating system</a:t>
            </a:r>
            <a:r>
              <a:rPr lang="en-US" b="0" dirty="0"/>
              <a:t> around us include Windows Mobile/CE (handheld Personal Data Assistants), Symbian (cell phones) and Linux. </a:t>
            </a:r>
          </a:p>
          <a:p>
            <a:pPr algn="just"/>
            <a:r>
              <a:rPr lang="en-US" b="0" dirty="0"/>
              <a:t>Flash Memory Chip is added on a motherboard in case of the </a:t>
            </a:r>
            <a:r>
              <a:rPr lang="en-US" dirty="0"/>
              <a:t>embedded operating system</a:t>
            </a:r>
            <a:r>
              <a:rPr lang="en-US" b="0" dirty="0"/>
              <a:t> of your personal computer to boot from the Personal Computer.</a:t>
            </a:r>
          </a:p>
          <a:p>
            <a:r>
              <a:rPr lang="en-US" dirty="0"/>
              <a:t>Laser Printer</a:t>
            </a:r>
          </a:p>
          <a:p>
            <a:pPr algn="just"/>
            <a:r>
              <a:rPr lang="en-US" b="0" dirty="0"/>
              <a:t>Laser Printers are one of the examples of Embedded Systems which uses embedded systems to manage various aspect of the printing. </a:t>
            </a:r>
          </a:p>
          <a:p>
            <a:pPr algn="just"/>
            <a:r>
              <a:rPr lang="en-US" b="0" dirty="0"/>
              <a:t>Apart from performing the main task of printing, it has to take user inputs, manage communication with the computer system, to handle faults, and sense papers left on the tray, etc.</a:t>
            </a:r>
          </a:p>
          <a:p>
            <a:pPr algn="just"/>
            <a:endParaRPr lang="en-US" b="0" dirty="0"/>
          </a:p>
          <a:p>
            <a:pPr algn="just"/>
            <a:endParaRPr lang="en-IN" dirty="0"/>
          </a:p>
        </p:txBody>
      </p:sp>
    </p:spTree>
    <p:extLst>
      <p:ext uri="{BB962C8B-B14F-4D97-AF65-F5344CB8AC3E}">
        <p14:creationId xmlns:p14="http://schemas.microsoft.com/office/powerpoint/2010/main" val="849108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718"/>
            <a:ext cx="8610600" cy="533082"/>
          </a:xfrm>
        </p:spPr>
        <p:txBody>
          <a:bodyPr>
            <a:normAutofit fontScale="90000"/>
          </a:bodyPr>
          <a:lstStyle/>
          <a:p>
            <a:r>
              <a:rPr lang="en-IN" dirty="0"/>
              <a:t>Applications of embedded OS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38157609"/>
              </p:ext>
            </p:extLst>
          </p:nvPr>
        </p:nvGraphicFramePr>
        <p:xfrm>
          <a:off x="228600" y="685800"/>
          <a:ext cx="8610600" cy="6126480"/>
        </p:xfrm>
        <a:graphic>
          <a:graphicData uri="http://schemas.openxmlformats.org/drawingml/2006/table">
            <a:tbl>
              <a:tblPr firstRow="1" bandRow="1">
                <a:tableStyleId>{18603FDC-E32A-4AB5-989C-0864C3EAD2B8}</a:tableStyleId>
              </a:tblPr>
              <a:tblGrid>
                <a:gridCol w="4305300">
                  <a:extLst>
                    <a:ext uri="{9D8B030D-6E8A-4147-A177-3AD203B41FA5}">
                      <a16:colId xmlns:a16="http://schemas.microsoft.com/office/drawing/2014/main" xmlns="" val="2014466838"/>
                    </a:ext>
                  </a:extLst>
                </a:gridCol>
                <a:gridCol w="4305300">
                  <a:extLst>
                    <a:ext uri="{9D8B030D-6E8A-4147-A177-3AD203B41FA5}">
                      <a16:colId xmlns:a16="http://schemas.microsoft.com/office/drawing/2014/main" xmlns="" val="61036255"/>
                    </a:ext>
                  </a:extLst>
                </a:gridCol>
              </a:tblGrid>
              <a:tr h="1640920">
                <a:tc>
                  <a:txBody>
                    <a:bodyPr/>
                    <a:lstStyle/>
                    <a:p>
                      <a:r>
                        <a:rPr lang="en-US" sz="1800" b="1" i="0" kern="1200" dirty="0">
                          <a:solidFill>
                            <a:schemeClr val="tx1"/>
                          </a:solidFill>
                          <a:effectLst/>
                          <a:latin typeface="+mn-lt"/>
                          <a:ea typeface="+mn-ea"/>
                          <a:cs typeface="+mn-cs"/>
                        </a:rPr>
                        <a:t>Robotic science:</a:t>
                      </a:r>
                      <a:endParaRPr lang="en-US" sz="1800" b="0" i="0" kern="1200" dirty="0">
                        <a:solidFill>
                          <a:schemeClr val="tx1"/>
                        </a:solidFill>
                        <a:effectLst/>
                        <a:latin typeface="+mn-lt"/>
                        <a:ea typeface="+mn-ea"/>
                        <a:cs typeface="+mn-cs"/>
                      </a:endParaRPr>
                    </a:p>
                    <a:p>
                      <a:r>
                        <a:rPr lang="en-US" sz="1800" b="0" i="0" kern="1200" dirty="0">
                          <a:solidFill>
                            <a:schemeClr val="tx1"/>
                          </a:solidFill>
                          <a:effectLst/>
                          <a:latin typeface="+mn-lt"/>
                          <a:ea typeface="+mn-ea"/>
                          <a:cs typeface="+mn-cs"/>
                        </a:rPr>
                        <a:t>Ground Vehicles</a:t>
                      </a:r>
                    </a:p>
                    <a:p>
                      <a:r>
                        <a:rPr lang="en-US" sz="1800" b="0" i="0" kern="1200" dirty="0">
                          <a:solidFill>
                            <a:schemeClr val="tx1"/>
                          </a:solidFill>
                          <a:effectLst/>
                          <a:latin typeface="+mn-lt"/>
                          <a:ea typeface="+mn-ea"/>
                          <a:cs typeface="+mn-cs"/>
                        </a:rPr>
                        <a:t>Drones</a:t>
                      </a:r>
                    </a:p>
                    <a:p>
                      <a:r>
                        <a:rPr lang="en-US" sz="1800" b="0" i="0" kern="1200" dirty="0">
                          <a:solidFill>
                            <a:schemeClr val="tx1"/>
                          </a:solidFill>
                          <a:effectLst/>
                          <a:latin typeface="+mn-lt"/>
                          <a:ea typeface="+mn-ea"/>
                          <a:cs typeface="+mn-cs"/>
                        </a:rPr>
                        <a:t>Underwater Vehicles</a:t>
                      </a:r>
                    </a:p>
                    <a:p>
                      <a:r>
                        <a:rPr lang="en-US" sz="1800" b="0" i="0" kern="1200" dirty="0">
                          <a:solidFill>
                            <a:schemeClr val="tx1"/>
                          </a:solidFill>
                          <a:effectLst/>
                          <a:latin typeface="+mn-lt"/>
                          <a:ea typeface="+mn-ea"/>
                          <a:cs typeface="+mn-cs"/>
                        </a:rPr>
                        <a:t>Industrial Robots</a:t>
                      </a:r>
                    </a:p>
                    <a:p>
                      <a:endParaRPr lang="en-IN" dirty="0">
                        <a:solidFill>
                          <a:schemeClr val="tx1"/>
                        </a:solidFill>
                      </a:endParaRPr>
                    </a:p>
                  </a:txBody>
                  <a:tcPr>
                    <a:solidFill>
                      <a:schemeClr val="accent5">
                        <a:lumMod val="20000"/>
                        <a:lumOff val="80000"/>
                      </a:schemeClr>
                    </a:solidFill>
                  </a:tcPr>
                </a:tc>
                <a:tc>
                  <a:txBody>
                    <a:bodyPr/>
                    <a:lstStyle/>
                    <a:p>
                      <a:r>
                        <a:rPr lang="en-IN" sz="1800" b="1" i="0" kern="1200" dirty="0">
                          <a:solidFill>
                            <a:schemeClr val="tx1"/>
                          </a:solidFill>
                          <a:effectLst/>
                          <a:latin typeface="+mn-lt"/>
                          <a:ea typeface="+mn-ea"/>
                          <a:cs typeface="+mn-cs"/>
                        </a:rPr>
                        <a:t>Medical</a:t>
                      </a:r>
                      <a:endParaRPr lang="en-IN" sz="1800" b="0" i="0" kern="1200" dirty="0">
                        <a:solidFill>
                          <a:schemeClr val="tx1"/>
                        </a:solidFill>
                        <a:effectLst/>
                        <a:latin typeface="+mn-lt"/>
                        <a:ea typeface="+mn-ea"/>
                        <a:cs typeface="+mn-cs"/>
                      </a:endParaRPr>
                    </a:p>
                    <a:p>
                      <a:r>
                        <a:rPr lang="en-IN" sz="1800" b="0" i="0" kern="1200" dirty="0">
                          <a:solidFill>
                            <a:schemeClr val="tx1"/>
                          </a:solidFill>
                          <a:effectLst/>
                          <a:latin typeface="+mn-lt"/>
                          <a:ea typeface="+mn-ea"/>
                          <a:cs typeface="+mn-cs"/>
                        </a:rPr>
                        <a:t>Dialysis Machine</a:t>
                      </a:r>
                    </a:p>
                    <a:p>
                      <a:r>
                        <a:rPr lang="en-IN" sz="1800" b="0" i="0" kern="1200" dirty="0">
                          <a:solidFill>
                            <a:schemeClr val="tx1"/>
                          </a:solidFill>
                          <a:effectLst/>
                          <a:latin typeface="+mn-lt"/>
                          <a:ea typeface="+mn-ea"/>
                          <a:cs typeface="+mn-cs"/>
                        </a:rPr>
                        <a:t>Infusion Pumps</a:t>
                      </a:r>
                    </a:p>
                    <a:p>
                      <a:r>
                        <a:rPr lang="en-IN" sz="1800" b="0" i="0" kern="1200" dirty="0">
                          <a:solidFill>
                            <a:schemeClr val="tx1"/>
                          </a:solidFill>
                          <a:effectLst/>
                          <a:latin typeface="+mn-lt"/>
                          <a:ea typeface="+mn-ea"/>
                          <a:cs typeface="+mn-cs"/>
                        </a:rPr>
                        <a:t>Cardiac Monitor</a:t>
                      </a:r>
                    </a:p>
                    <a:p>
                      <a:r>
                        <a:rPr lang="en-IN" sz="1800" b="0" i="0" kern="1200" dirty="0">
                          <a:solidFill>
                            <a:schemeClr val="tx1"/>
                          </a:solidFill>
                          <a:effectLst/>
                          <a:latin typeface="+mn-lt"/>
                          <a:ea typeface="+mn-ea"/>
                          <a:cs typeface="+mn-cs"/>
                        </a:rPr>
                        <a:t>Prosthetic Device</a:t>
                      </a:r>
                    </a:p>
                    <a:p>
                      <a:endParaRPr lang="en-IN" dirty="0">
                        <a:solidFill>
                          <a:schemeClr val="tx1"/>
                        </a:solidFill>
                      </a:endParaRPr>
                    </a:p>
                  </a:txBody>
                  <a:tcPr>
                    <a:solidFill>
                      <a:schemeClr val="accent5">
                        <a:lumMod val="20000"/>
                        <a:lumOff val="80000"/>
                      </a:schemeClr>
                    </a:solidFill>
                  </a:tcPr>
                </a:tc>
                <a:extLst>
                  <a:ext uri="{0D108BD9-81ED-4DB2-BD59-A6C34878D82A}">
                    <a16:rowId xmlns:a16="http://schemas.microsoft.com/office/drawing/2014/main" xmlns="" val="2356132640"/>
                  </a:ext>
                </a:extLst>
              </a:tr>
              <a:tr h="1640920">
                <a:tc>
                  <a:txBody>
                    <a:bodyPr/>
                    <a:lstStyle/>
                    <a:p>
                      <a:r>
                        <a:rPr lang="en-US" sz="1800" b="1" i="0" kern="1200" dirty="0">
                          <a:solidFill>
                            <a:schemeClr val="tx1"/>
                          </a:solidFill>
                          <a:effectLst/>
                          <a:latin typeface="+mn-lt"/>
                          <a:ea typeface="+mn-ea"/>
                          <a:cs typeface="+mn-cs"/>
                        </a:rPr>
                        <a:t>Automotive</a:t>
                      </a:r>
                      <a:endParaRPr lang="en-US" sz="1800" b="0" i="0" kern="1200" dirty="0">
                        <a:solidFill>
                          <a:schemeClr val="tx1"/>
                        </a:solidFill>
                        <a:effectLst/>
                        <a:latin typeface="+mn-lt"/>
                        <a:ea typeface="+mn-ea"/>
                        <a:cs typeface="+mn-cs"/>
                      </a:endParaRPr>
                    </a:p>
                    <a:p>
                      <a:r>
                        <a:rPr lang="en-US" sz="1800" b="0" i="0" kern="1200" dirty="0">
                          <a:solidFill>
                            <a:schemeClr val="tx1"/>
                          </a:solidFill>
                          <a:effectLst/>
                          <a:latin typeface="+mn-lt"/>
                          <a:ea typeface="+mn-ea"/>
                          <a:cs typeface="+mn-cs"/>
                        </a:rPr>
                        <a:t>Engine Control</a:t>
                      </a:r>
                    </a:p>
                    <a:p>
                      <a:r>
                        <a:rPr lang="en-US" sz="1800" b="0" i="0" kern="1200" dirty="0">
                          <a:solidFill>
                            <a:schemeClr val="tx1"/>
                          </a:solidFill>
                          <a:effectLst/>
                          <a:latin typeface="+mn-lt"/>
                          <a:ea typeface="+mn-ea"/>
                          <a:cs typeface="+mn-cs"/>
                        </a:rPr>
                        <a:t>Ignition System</a:t>
                      </a:r>
                    </a:p>
                    <a:p>
                      <a:r>
                        <a:rPr lang="en-US" sz="1800" b="0" i="0" kern="1200" dirty="0">
                          <a:solidFill>
                            <a:schemeClr val="tx1"/>
                          </a:solidFill>
                          <a:effectLst/>
                          <a:latin typeface="+mn-lt"/>
                          <a:ea typeface="+mn-ea"/>
                          <a:cs typeface="+mn-cs"/>
                        </a:rPr>
                        <a:t>Brake System</a:t>
                      </a:r>
                    </a:p>
                    <a:p>
                      <a:endParaRPr lang="en-IN" dirty="0">
                        <a:solidFill>
                          <a:schemeClr val="tx1"/>
                        </a:solidFill>
                      </a:endParaRPr>
                    </a:p>
                  </a:txBody>
                  <a:tcPr>
                    <a:solidFill>
                      <a:schemeClr val="accent5">
                        <a:lumMod val="20000"/>
                        <a:lumOff val="80000"/>
                      </a:schemeClr>
                    </a:solidFill>
                  </a:tcPr>
                </a:tc>
                <a:tc>
                  <a:txBody>
                    <a:bodyPr/>
                    <a:lstStyle/>
                    <a:p>
                      <a:r>
                        <a:rPr lang="en-US" sz="1800" b="1" i="0" kern="1200" dirty="0">
                          <a:solidFill>
                            <a:schemeClr val="tx1"/>
                          </a:solidFill>
                          <a:effectLst/>
                          <a:latin typeface="+mn-lt"/>
                          <a:ea typeface="+mn-ea"/>
                          <a:cs typeface="+mn-cs"/>
                        </a:rPr>
                        <a:t>Networking</a:t>
                      </a:r>
                      <a:endParaRPr lang="en-US" sz="1800" b="0" i="0" kern="1200" dirty="0">
                        <a:solidFill>
                          <a:schemeClr val="tx1"/>
                        </a:solidFill>
                        <a:effectLst/>
                        <a:latin typeface="+mn-lt"/>
                        <a:ea typeface="+mn-ea"/>
                        <a:cs typeface="+mn-cs"/>
                      </a:endParaRPr>
                    </a:p>
                    <a:p>
                      <a:r>
                        <a:rPr lang="en-US" sz="1800" b="0" i="0" kern="1200" dirty="0">
                          <a:solidFill>
                            <a:schemeClr val="tx1"/>
                          </a:solidFill>
                          <a:effectLst/>
                          <a:latin typeface="+mn-lt"/>
                          <a:ea typeface="+mn-ea"/>
                          <a:cs typeface="+mn-cs"/>
                        </a:rPr>
                        <a:t>Router</a:t>
                      </a:r>
                    </a:p>
                    <a:p>
                      <a:r>
                        <a:rPr lang="en-US" sz="1800" b="0" i="0" kern="1200" dirty="0">
                          <a:solidFill>
                            <a:schemeClr val="tx1"/>
                          </a:solidFill>
                          <a:effectLst/>
                          <a:latin typeface="+mn-lt"/>
                          <a:ea typeface="+mn-ea"/>
                          <a:cs typeface="+mn-cs"/>
                        </a:rPr>
                        <a:t>Hubs</a:t>
                      </a:r>
                    </a:p>
                    <a:p>
                      <a:r>
                        <a:rPr lang="en-US" sz="1800" b="0" i="0" kern="1200" dirty="0">
                          <a:solidFill>
                            <a:schemeClr val="tx1"/>
                          </a:solidFill>
                          <a:effectLst/>
                          <a:latin typeface="+mn-lt"/>
                          <a:ea typeface="+mn-ea"/>
                          <a:cs typeface="+mn-cs"/>
                        </a:rPr>
                        <a:t>Gateways</a:t>
                      </a:r>
                    </a:p>
                    <a:p>
                      <a:r>
                        <a:rPr lang="en-US" sz="1800" b="0" i="0" kern="1200" dirty="0">
                          <a:solidFill>
                            <a:schemeClr val="tx1"/>
                          </a:solidFill>
                          <a:effectLst/>
                          <a:latin typeface="+mn-lt"/>
                          <a:ea typeface="+mn-ea"/>
                          <a:cs typeface="+mn-cs"/>
                        </a:rPr>
                        <a:t>Electronics Instruments</a:t>
                      </a:r>
                    </a:p>
                    <a:p>
                      <a:endParaRPr lang="en-IN" dirty="0">
                        <a:solidFill>
                          <a:schemeClr val="tx1"/>
                        </a:solidFill>
                      </a:endParaRPr>
                    </a:p>
                  </a:txBody>
                  <a:tcPr>
                    <a:solidFill>
                      <a:schemeClr val="accent5">
                        <a:lumMod val="20000"/>
                        <a:lumOff val="80000"/>
                      </a:schemeClr>
                    </a:solidFill>
                  </a:tcPr>
                </a:tc>
                <a:extLst>
                  <a:ext uri="{0D108BD9-81ED-4DB2-BD59-A6C34878D82A}">
                    <a16:rowId xmlns:a16="http://schemas.microsoft.com/office/drawing/2014/main" xmlns="" val="2390557330"/>
                  </a:ext>
                </a:extLst>
              </a:tr>
              <a:tr h="2159105">
                <a:tc>
                  <a:txBody>
                    <a:bodyPr/>
                    <a:lstStyle/>
                    <a:p>
                      <a:r>
                        <a:rPr lang="en-US" sz="1800" b="1" i="0" kern="1200" dirty="0">
                          <a:solidFill>
                            <a:schemeClr val="tx1"/>
                          </a:solidFill>
                          <a:effectLst/>
                          <a:latin typeface="+mn-lt"/>
                          <a:ea typeface="+mn-ea"/>
                          <a:cs typeface="+mn-cs"/>
                        </a:rPr>
                        <a:t>Home Devices</a:t>
                      </a:r>
                      <a:r>
                        <a:rPr lang="en-US" sz="1800" b="0" i="0" kern="1200" dirty="0">
                          <a:solidFill>
                            <a:schemeClr val="tx1"/>
                          </a:solidFill>
                          <a:effectLst/>
                          <a:latin typeface="+mn-lt"/>
                          <a:ea typeface="+mn-ea"/>
                          <a:cs typeface="+mn-cs"/>
                        </a:rPr>
                        <a:t>:</a:t>
                      </a:r>
                    </a:p>
                    <a:p>
                      <a:r>
                        <a:rPr lang="en-US" sz="1800" b="0" i="0" kern="1200" dirty="0">
                          <a:solidFill>
                            <a:schemeClr val="tx1"/>
                          </a:solidFill>
                          <a:effectLst/>
                          <a:latin typeface="+mn-lt"/>
                          <a:ea typeface="+mn-ea"/>
                          <a:cs typeface="+mn-cs"/>
                        </a:rPr>
                        <a:t>TVs</a:t>
                      </a:r>
                    </a:p>
                    <a:p>
                      <a:r>
                        <a:rPr lang="en-US" sz="1800" b="0" i="0" kern="1200" dirty="0">
                          <a:solidFill>
                            <a:schemeClr val="tx1"/>
                          </a:solidFill>
                          <a:effectLst/>
                          <a:latin typeface="+mn-lt"/>
                          <a:ea typeface="+mn-ea"/>
                          <a:cs typeface="+mn-cs"/>
                        </a:rPr>
                        <a:t>Digital Alarm</a:t>
                      </a:r>
                    </a:p>
                    <a:p>
                      <a:r>
                        <a:rPr lang="en-US" sz="1800" b="0" i="0" kern="1200" dirty="0">
                          <a:solidFill>
                            <a:schemeClr val="tx1"/>
                          </a:solidFill>
                          <a:effectLst/>
                          <a:latin typeface="+mn-lt"/>
                          <a:ea typeface="+mn-ea"/>
                          <a:cs typeface="+mn-cs"/>
                        </a:rPr>
                        <a:t>Air Conditioner</a:t>
                      </a:r>
                    </a:p>
                    <a:p>
                      <a:r>
                        <a:rPr lang="en-US" sz="1800" b="0" i="0" kern="1200" dirty="0">
                          <a:solidFill>
                            <a:schemeClr val="tx1"/>
                          </a:solidFill>
                          <a:effectLst/>
                          <a:latin typeface="+mn-lt"/>
                          <a:ea typeface="+mn-ea"/>
                          <a:cs typeface="+mn-cs"/>
                        </a:rPr>
                        <a:t>DVD Video Player</a:t>
                      </a:r>
                    </a:p>
                    <a:p>
                      <a:r>
                        <a:rPr lang="en-US" sz="1800" b="0" i="0" kern="1200" dirty="0">
                          <a:solidFill>
                            <a:schemeClr val="tx1"/>
                          </a:solidFill>
                          <a:effectLst/>
                          <a:latin typeface="+mn-lt"/>
                          <a:ea typeface="+mn-ea"/>
                          <a:cs typeface="+mn-cs"/>
                        </a:rPr>
                        <a:t>Cameras</a:t>
                      </a:r>
                    </a:p>
                    <a:p>
                      <a:endParaRPr lang="en-IN" dirty="0">
                        <a:solidFill>
                          <a:schemeClr val="tx1"/>
                        </a:solidFill>
                      </a:endParaRPr>
                    </a:p>
                  </a:txBody>
                  <a:tcPr>
                    <a:solidFill>
                      <a:schemeClr val="accent5">
                        <a:lumMod val="20000"/>
                        <a:lumOff val="80000"/>
                      </a:schemeClr>
                    </a:solidFill>
                  </a:tcPr>
                </a:tc>
                <a:tc>
                  <a:txBody>
                    <a:bodyPr/>
                    <a:lstStyle/>
                    <a:p>
                      <a:r>
                        <a:rPr lang="en-US" sz="1800" b="1" i="0" kern="1200" dirty="0">
                          <a:solidFill>
                            <a:schemeClr val="tx1"/>
                          </a:solidFill>
                          <a:effectLst/>
                          <a:latin typeface="+mn-lt"/>
                          <a:ea typeface="+mn-ea"/>
                          <a:cs typeface="+mn-cs"/>
                        </a:rPr>
                        <a:t>Automobiles</a:t>
                      </a:r>
                      <a:endParaRPr lang="en-US" sz="1800" b="0" i="0" kern="1200" dirty="0">
                        <a:solidFill>
                          <a:schemeClr val="tx1"/>
                        </a:solidFill>
                        <a:effectLst/>
                        <a:latin typeface="+mn-lt"/>
                        <a:ea typeface="+mn-ea"/>
                        <a:cs typeface="+mn-cs"/>
                      </a:endParaRPr>
                    </a:p>
                    <a:p>
                      <a:r>
                        <a:rPr lang="en-US" sz="1800" b="0" i="0" kern="1200" dirty="0">
                          <a:solidFill>
                            <a:schemeClr val="tx1"/>
                          </a:solidFill>
                          <a:effectLst/>
                          <a:latin typeface="+mn-lt"/>
                          <a:ea typeface="+mn-ea"/>
                          <a:cs typeface="+mn-cs"/>
                        </a:rPr>
                        <a:t>Fuel Injection</a:t>
                      </a:r>
                    </a:p>
                    <a:p>
                      <a:r>
                        <a:rPr lang="en-US" sz="1800" b="0" i="0" kern="1200" dirty="0">
                          <a:solidFill>
                            <a:schemeClr val="tx1"/>
                          </a:solidFill>
                          <a:effectLst/>
                          <a:latin typeface="+mn-lt"/>
                          <a:ea typeface="+mn-ea"/>
                          <a:cs typeface="+mn-cs"/>
                        </a:rPr>
                        <a:t>Lighting System</a:t>
                      </a:r>
                    </a:p>
                    <a:p>
                      <a:r>
                        <a:rPr lang="en-US" sz="1800" b="0" i="0" kern="1200" dirty="0">
                          <a:solidFill>
                            <a:schemeClr val="tx1"/>
                          </a:solidFill>
                          <a:effectLst/>
                          <a:latin typeface="+mn-lt"/>
                          <a:ea typeface="+mn-ea"/>
                          <a:cs typeface="+mn-cs"/>
                        </a:rPr>
                        <a:t>Door Locks</a:t>
                      </a:r>
                    </a:p>
                    <a:p>
                      <a:r>
                        <a:rPr lang="en-US" sz="1800" b="0" i="0" kern="1200" dirty="0">
                          <a:solidFill>
                            <a:schemeClr val="tx1"/>
                          </a:solidFill>
                          <a:effectLst/>
                          <a:latin typeface="+mn-lt"/>
                          <a:ea typeface="+mn-ea"/>
                          <a:cs typeface="+mn-cs"/>
                        </a:rPr>
                        <a:t>Air Bags</a:t>
                      </a:r>
                    </a:p>
                    <a:p>
                      <a:r>
                        <a:rPr lang="en-US" sz="1800" b="0" i="0" kern="1200" dirty="0">
                          <a:solidFill>
                            <a:schemeClr val="tx1"/>
                          </a:solidFill>
                          <a:effectLst/>
                          <a:latin typeface="+mn-lt"/>
                          <a:ea typeface="+mn-ea"/>
                          <a:cs typeface="+mn-cs"/>
                        </a:rPr>
                        <a:t>Windows</a:t>
                      </a:r>
                    </a:p>
                    <a:p>
                      <a:r>
                        <a:rPr lang="en-US" sz="1800" b="0" i="0" kern="1200" dirty="0">
                          <a:solidFill>
                            <a:schemeClr val="tx1"/>
                          </a:solidFill>
                          <a:effectLst/>
                          <a:latin typeface="+mn-lt"/>
                          <a:ea typeface="+mn-ea"/>
                          <a:cs typeface="+mn-cs"/>
                        </a:rPr>
                        <a:t>Parking Assistant System</a:t>
                      </a:r>
                    </a:p>
                    <a:p>
                      <a:r>
                        <a:rPr lang="en-US" sz="1800" b="0" i="0" kern="1200" dirty="0">
                          <a:solidFill>
                            <a:schemeClr val="tx1"/>
                          </a:solidFill>
                          <a:effectLst/>
                          <a:latin typeface="+mn-lt"/>
                          <a:ea typeface="+mn-ea"/>
                          <a:cs typeface="+mn-cs"/>
                        </a:rPr>
                        <a:t>Anti-stealing Alarms Whippers Motion</a:t>
                      </a:r>
                      <a:endParaRPr lang="en-IN" dirty="0">
                        <a:solidFill>
                          <a:schemeClr val="tx1"/>
                        </a:solidFill>
                      </a:endParaRPr>
                    </a:p>
                  </a:txBody>
                  <a:tcPr>
                    <a:solidFill>
                      <a:schemeClr val="accent5">
                        <a:lumMod val="20000"/>
                        <a:lumOff val="80000"/>
                      </a:schemeClr>
                    </a:solidFill>
                  </a:tcPr>
                </a:tc>
                <a:extLst>
                  <a:ext uri="{0D108BD9-81ED-4DB2-BD59-A6C34878D82A}">
                    <a16:rowId xmlns:a16="http://schemas.microsoft.com/office/drawing/2014/main" xmlns="" val="3268035038"/>
                  </a:ext>
                </a:extLst>
              </a:tr>
              <a:tr h="350255">
                <a:tc gridSpan="2">
                  <a:txBody>
                    <a:bodyPr/>
                    <a:lstStyle/>
                    <a:p>
                      <a:endParaRPr lang="en-IN" dirty="0">
                        <a:solidFill>
                          <a:schemeClr val="tx1"/>
                        </a:solidFill>
                      </a:endParaRPr>
                    </a:p>
                  </a:txBody>
                  <a:tcPr>
                    <a:solidFill>
                      <a:schemeClr val="accent5">
                        <a:lumMod val="20000"/>
                        <a:lumOff val="80000"/>
                      </a:schemeClr>
                    </a:solidFill>
                  </a:tcPr>
                </a:tc>
                <a:tc hMerge="1">
                  <a:txBody>
                    <a:bodyPr/>
                    <a:lstStyle/>
                    <a:p>
                      <a:endParaRPr lang="en-IN" dirty="0"/>
                    </a:p>
                  </a:txBody>
                  <a:tcPr/>
                </a:tc>
                <a:extLst>
                  <a:ext uri="{0D108BD9-81ED-4DB2-BD59-A6C34878D82A}">
                    <a16:rowId xmlns:a16="http://schemas.microsoft.com/office/drawing/2014/main" xmlns="" val="814274108"/>
                  </a:ext>
                </a:extLst>
              </a:tr>
            </a:tbl>
          </a:graphicData>
        </a:graphic>
      </p:graphicFrame>
    </p:spTree>
    <p:extLst>
      <p:ext uri="{BB962C8B-B14F-4D97-AF65-F5344CB8AC3E}">
        <p14:creationId xmlns:p14="http://schemas.microsoft.com/office/powerpoint/2010/main" val="3740316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r>
              <a:rPr lang="en-US" sz="3600" dirty="0"/>
              <a:t>Thank You </a:t>
            </a:r>
          </a:p>
          <a:p>
            <a:pPr algn="ctr"/>
            <a:endParaRPr lang="en-US" sz="3600" dirty="0"/>
          </a:p>
          <a:p>
            <a:pPr algn="ctr"/>
            <a:r>
              <a:rPr lang="en-US" sz="3600" dirty="0"/>
              <a:t>Have a Good Day!</a:t>
            </a:r>
          </a:p>
        </p:txBody>
      </p:sp>
    </p:spTree>
    <p:extLst>
      <p:ext uri="{BB962C8B-B14F-4D97-AF65-F5344CB8AC3E}">
        <p14:creationId xmlns:p14="http://schemas.microsoft.com/office/powerpoint/2010/main" val="4245359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6934200" cy="990282"/>
          </a:xfrm>
        </p:spPr>
        <p:txBody>
          <a:bodyPr>
            <a:normAutofit/>
          </a:bodyPr>
          <a:lstStyle/>
          <a:p>
            <a:r>
              <a:rPr lang="en-IN" dirty="0"/>
              <a:t>Embedded OS</a:t>
            </a:r>
          </a:p>
        </p:txBody>
      </p:sp>
      <p:sp>
        <p:nvSpPr>
          <p:cNvPr id="3" name="Content Placeholder 2"/>
          <p:cNvSpPr>
            <a:spLocks noGrp="1"/>
          </p:cNvSpPr>
          <p:nvPr>
            <p:ph idx="1"/>
          </p:nvPr>
        </p:nvSpPr>
        <p:spPr>
          <a:xfrm>
            <a:off x="457200" y="1143000"/>
            <a:ext cx="8382000" cy="5715000"/>
          </a:xfrm>
        </p:spPr>
        <p:txBody>
          <a:bodyPr>
            <a:noAutofit/>
          </a:bodyPr>
          <a:lstStyle/>
          <a:p>
            <a:pPr algn="just"/>
            <a:r>
              <a:rPr lang="en-US" sz="2600" b="0" dirty="0"/>
              <a:t>An </a:t>
            </a:r>
            <a:r>
              <a:rPr lang="en-US" sz="2600" dirty="0"/>
              <a:t>embedded</a:t>
            </a:r>
            <a:r>
              <a:rPr lang="en-US" sz="2600" b="0" dirty="0"/>
              <a:t> operating system (</a:t>
            </a:r>
            <a:r>
              <a:rPr lang="en-US" sz="2600" dirty="0"/>
              <a:t>OS</a:t>
            </a:r>
            <a:r>
              <a:rPr lang="en-US" sz="2600" b="0" dirty="0"/>
              <a:t>) is a specialized operating system designed to perform a specific task for a device that is not a computer. </a:t>
            </a:r>
          </a:p>
          <a:p>
            <a:pPr algn="just"/>
            <a:r>
              <a:rPr lang="en-US" sz="2600" b="0" dirty="0"/>
              <a:t>An </a:t>
            </a:r>
            <a:r>
              <a:rPr lang="en-US" sz="2600" dirty="0"/>
              <a:t>embedded</a:t>
            </a:r>
            <a:r>
              <a:rPr lang="en-US" sz="2600" b="0" dirty="0"/>
              <a:t> operating system's main job is to run the code that allows the device to do its job.</a:t>
            </a:r>
          </a:p>
          <a:p>
            <a:pPr algn="just"/>
            <a:r>
              <a:rPr lang="en-US" sz="2600" b="0" dirty="0"/>
              <a:t>The most common </a:t>
            </a:r>
            <a:r>
              <a:rPr lang="en-US" sz="2600" dirty="0"/>
              <a:t>examples</a:t>
            </a:r>
            <a:r>
              <a:rPr lang="en-US" sz="2600" b="0" dirty="0"/>
              <a:t> of </a:t>
            </a:r>
            <a:r>
              <a:rPr lang="en-US" sz="2600" dirty="0"/>
              <a:t>embedded operating system</a:t>
            </a:r>
            <a:r>
              <a:rPr lang="en-US" sz="2600" b="0" dirty="0"/>
              <a:t> around us include Windows Mobile/CE (handheld Personal Data Assistants), Symbian (cell phones) and Linux. </a:t>
            </a:r>
          </a:p>
          <a:p>
            <a:pPr algn="just"/>
            <a:r>
              <a:rPr lang="en-US" sz="2600" b="0" dirty="0"/>
              <a:t>Flash Memory Chip is added on a motherboard in case of the </a:t>
            </a:r>
            <a:r>
              <a:rPr lang="en-US" sz="2600" dirty="0"/>
              <a:t>embedded operating system</a:t>
            </a:r>
            <a:r>
              <a:rPr lang="en-US" sz="2600" b="0" dirty="0"/>
              <a:t> of your personal computer to boot from the Personal Computer.</a:t>
            </a:r>
          </a:p>
          <a:p>
            <a:pPr algn="just"/>
            <a:endParaRPr lang="en-IN" sz="2600" dirty="0"/>
          </a:p>
        </p:txBody>
      </p:sp>
    </p:spTree>
    <p:extLst>
      <p:ext uri="{BB962C8B-B14F-4D97-AF65-F5344CB8AC3E}">
        <p14:creationId xmlns:p14="http://schemas.microsoft.com/office/powerpoint/2010/main" val="2717459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5791200" cy="990282"/>
          </a:xfrm>
        </p:spPr>
        <p:txBody>
          <a:bodyPr>
            <a:normAutofit/>
          </a:bodyPr>
          <a:lstStyle/>
          <a:p>
            <a:r>
              <a:rPr lang="en-IN" dirty="0"/>
              <a:t>Embedded OS</a:t>
            </a:r>
          </a:p>
        </p:txBody>
      </p:sp>
      <p:sp>
        <p:nvSpPr>
          <p:cNvPr id="3" name="Content Placeholder 2"/>
          <p:cNvSpPr>
            <a:spLocks noGrp="1"/>
          </p:cNvSpPr>
          <p:nvPr>
            <p:ph idx="1"/>
          </p:nvPr>
        </p:nvSpPr>
        <p:spPr>
          <a:xfrm>
            <a:off x="457200" y="1143000"/>
            <a:ext cx="8382000" cy="5715000"/>
          </a:xfrm>
        </p:spPr>
        <p:txBody>
          <a:bodyPr>
            <a:normAutofit/>
          </a:bodyPr>
          <a:lstStyle/>
          <a:p>
            <a:pPr algn="just"/>
            <a:r>
              <a:rPr lang="en-US" sz="2800" dirty="0"/>
              <a:t>Embedded System</a:t>
            </a:r>
            <a:r>
              <a:rPr lang="en-US" sz="2800" b="0" dirty="0"/>
              <a:t> is a combination of computer software and hardware which is either fixed in capability or programmable. </a:t>
            </a:r>
          </a:p>
          <a:p>
            <a:pPr algn="just"/>
            <a:r>
              <a:rPr lang="en-US" sz="2800" b="0" dirty="0"/>
              <a:t>An embedded system can be either an independent system, or it can be a part of a large system.</a:t>
            </a:r>
          </a:p>
          <a:p>
            <a:pPr algn="just"/>
            <a:r>
              <a:rPr lang="en-US" sz="2800" b="0" dirty="0"/>
              <a:t> It is mostly designed for a specific function or functions within a larger system. </a:t>
            </a:r>
          </a:p>
          <a:p>
            <a:pPr algn="just"/>
            <a:r>
              <a:rPr lang="en-US" sz="2800" b="0" dirty="0"/>
              <a:t>For example, a fire alarm is a common example of an embedded system which can sense only smoke.</a:t>
            </a:r>
          </a:p>
          <a:p>
            <a:pPr algn="just"/>
            <a:endParaRPr lang="en-IN" sz="2800" dirty="0"/>
          </a:p>
        </p:txBody>
      </p:sp>
    </p:spTree>
    <p:extLst>
      <p:ext uri="{BB962C8B-B14F-4D97-AF65-F5344CB8AC3E}">
        <p14:creationId xmlns:p14="http://schemas.microsoft.com/office/powerpoint/2010/main" val="120175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718"/>
            <a:ext cx="8610600" cy="1066482"/>
          </a:xfrm>
        </p:spPr>
        <p:txBody>
          <a:bodyPr>
            <a:normAutofit fontScale="90000"/>
          </a:bodyPr>
          <a:lstStyle/>
          <a:p>
            <a:r>
              <a:rPr lang="en-US" dirty="0"/>
              <a:t>key characteristics of Embedded Systems</a:t>
            </a:r>
            <a:endParaRPr lang="en-IN" dirty="0"/>
          </a:p>
        </p:txBody>
      </p:sp>
      <p:sp>
        <p:nvSpPr>
          <p:cNvPr id="3" name="Content Placeholder 2"/>
          <p:cNvSpPr>
            <a:spLocks noGrp="1"/>
          </p:cNvSpPr>
          <p:nvPr>
            <p:ph idx="1"/>
          </p:nvPr>
        </p:nvSpPr>
        <p:spPr>
          <a:xfrm>
            <a:off x="457200" y="1219200"/>
            <a:ext cx="8534400" cy="5486400"/>
          </a:xfrm>
        </p:spPr>
        <p:txBody>
          <a:bodyPr>
            <a:normAutofit/>
          </a:bodyPr>
          <a:lstStyle/>
          <a:p>
            <a:pPr algn="just" fontAlgn="base"/>
            <a:r>
              <a:rPr lang="en-US" sz="2400" b="0" dirty="0"/>
              <a:t>All Embedded Systems are task specific. They do the same task repeatedly /continuously over their lifetime. An mp3 player will function only as an mp3 player.</a:t>
            </a:r>
          </a:p>
          <a:p>
            <a:pPr algn="just" fontAlgn="base"/>
            <a:r>
              <a:rPr lang="en-US" sz="2400" b="0" dirty="0"/>
              <a:t>Embedded systems are created to perform the task within a certain time frame. It must therefore perform fast enough. A car’s brake system, if exceeds the time limit, may cause accidents.</a:t>
            </a:r>
          </a:p>
          <a:p>
            <a:pPr algn="just" fontAlgn="base"/>
            <a:r>
              <a:rPr lang="en-US" sz="2400" b="0" dirty="0"/>
              <a:t>They have minimal or no user interface (UI). A fully automatic washing machine works on its own after the </a:t>
            </a:r>
            <a:r>
              <a:rPr lang="en-US" sz="2400" b="0" dirty="0" err="1"/>
              <a:t>programme</a:t>
            </a:r>
            <a:r>
              <a:rPr lang="en-US" sz="2400" b="0" dirty="0"/>
              <a:t> is set and stops once the task is over.</a:t>
            </a:r>
          </a:p>
          <a:p>
            <a:pPr algn="just" fontAlgn="base"/>
            <a:r>
              <a:rPr lang="en-US" sz="2400" b="0" dirty="0"/>
              <a:t>Some embedded systems are designed to react to external stimuli and react accordingly. A thermometer, a GPS tracking device.</a:t>
            </a:r>
          </a:p>
          <a:p>
            <a:pPr algn="just" fontAlgn="base"/>
            <a:endParaRPr lang="en-US" sz="2400" b="0" dirty="0"/>
          </a:p>
          <a:p>
            <a:pPr algn="just" fontAlgn="base"/>
            <a:endParaRPr lang="en-US" sz="2400" b="0" dirty="0"/>
          </a:p>
          <a:p>
            <a:pPr algn="just"/>
            <a:endParaRPr lang="en-IN" sz="2400" dirty="0"/>
          </a:p>
        </p:txBody>
      </p:sp>
    </p:spTree>
    <p:extLst>
      <p:ext uri="{BB962C8B-B14F-4D97-AF65-F5344CB8AC3E}">
        <p14:creationId xmlns:p14="http://schemas.microsoft.com/office/powerpoint/2010/main" val="2175953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718"/>
            <a:ext cx="8610600" cy="1066482"/>
          </a:xfrm>
        </p:spPr>
        <p:txBody>
          <a:bodyPr>
            <a:normAutofit fontScale="90000"/>
          </a:bodyPr>
          <a:lstStyle/>
          <a:p>
            <a:r>
              <a:rPr lang="en-US" dirty="0"/>
              <a:t>key characteristics of Embedded Systems</a:t>
            </a:r>
            <a:endParaRPr lang="en-IN" dirty="0"/>
          </a:p>
        </p:txBody>
      </p:sp>
      <p:sp>
        <p:nvSpPr>
          <p:cNvPr id="3" name="Content Placeholder 2"/>
          <p:cNvSpPr>
            <a:spLocks noGrp="1"/>
          </p:cNvSpPr>
          <p:nvPr>
            <p:ph idx="1"/>
          </p:nvPr>
        </p:nvSpPr>
        <p:spPr>
          <a:xfrm>
            <a:off x="457200" y="1219200"/>
            <a:ext cx="8534400" cy="5486400"/>
          </a:xfrm>
        </p:spPr>
        <p:txBody>
          <a:bodyPr>
            <a:noAutofit/>
          </a:bodyPr>
          <a:lstStyle/>
          <a:p>
            <a:pPr algn="just" fontAlgn="base"/>
            <a:r>
              <a:rPr lang="en-US" sz="2400" b="0" dirty="0"/>
              <a:t>Embedded systems are built to achieve certain efficiency levels. They are small sized, can work with less power and are not too expensive.</a:t>
            </a:r>
          </a:p>
          <a:p>
            <a:pPr algn="just" fontAlgn="base"/>
            <a:r>
              <a:rPr lang="en-US" sz="2400" b="0" dirty="0"/>
              <a:t>Embedded systems cannot be changed or upgraded by the users. Hence, they must rank high on reliability and stability. They are expected to function for long durations without the user experiencing any difficulties.</a:t>
            </a:r>
          </a:p>
          <a:p>
            <a:pPr algn="just" fontAlgn="base"/>
            <a:r>
              <a:rPr lang="en-US" sz="2400" b="0" dirty="0"/>
              <a:t>Microcontroller or microprocessors are used to design embedded systems.</a:t>
            </a:r>
          </a:p>
          <a:p>
            <a:pPr algn="just" fontAlgn="base"/>
            <a:r>
              <a:rPr lang="en-US" sz="2400" b="0" dirty="0"/>
              <a:t>Embedded systems need connected peripherals to attach input &amp; output devices.</a:t>
            </a:r>
          </a:p>
          <a:p>
            <a:pPr algn="just" fontAlgn="base"/>
            <a:r>
              <a:rPr lang="en-US" sz="2400" b="0" dirty="0"/>
              <a:t>The hardware of an embedded-system is used for security and performance. The Software is used for features.</a:t>
            </a:r>
          </a:p>
          <a:p>
            <a:pPr algn="just"/>
            <a:endParaRPr lang="en-IN" sz="2400" dirty="0"/>
          </a:p>
        </p:txBody>
      </p:sp>
    </p:spTree>
    <p:extLst>
      <p:ext uri="{BB962C8B-B14F-4D97-AF65-F5344CB8AC3E}">
        <p14:creationId xmlns:p14="http://schemas.microsoft.com/office/powerpoint/2010/main" val="4291604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77200" cy="1066482"/>
          </a:xfrm>
        </p:spPr>
        <p:txBody>
          <a:bodyPr>
            <a:normAutofit/>
          </a:bodyPr>
          <a:lstStyle/>
          <a:p>
            <a:r>
              <a:rPr lang="en-US" sz="2800" b="1" dirty="0"/>
              <a:t>Characteristics of an Embedded System</a:t>
            </a:r>
            <a:endParaRPr lang="en-IN" sz="2800" dirty="0"/>
          </a:p>
        </p:txBody>
      </p:sp>
      <p:pic>
        <p:nvPicPr>
          <p:cNvPr id="4098" name="Picture 2" descr="https://www.guru99.com/images/1/071719_0622_EmbeddedSys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343206"/>
            <a:ext cx="8686800" cy="5362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7090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305800" cy="837882"/>
          </a:xfrm>
        </p:spPr>
        <p:txBody>
          <a:bodyPr/>
          <a:lstStyle/>
          <a:p>
            <a:r>
              <a:rPr lang="en-US" dirty="0"/>
              <a:t>Types of embedded system</a:t>
            </a:r>
            <a:endParaRPr lang="en-IN" dirty="0"/>
          </a:p>
        </p:txBody>
      </p:sp>
      <p:sp>
        <p:nvSpPr>
          <p:cNvPr id="3" name="Content Placeholder 2"/>
          <p:cNvSpPr>
            <a:spLocks noGrp="1"/>
          </p:cNvSpPr>
          <p:nvPr>
            <p:ph idx="1"/>
          </p:nvPr>
        </p:nvSpPr>
        <p:spPr>
          <a:xfrm>
            <a:off x="457200" y="1219200"/>
            <a:ext cx="8305800" cy="4906963"/>
          </a:xfrm>
        </p:spPr>
        <p:txBody>
          <a:bodyPr>
            <a:normAutofit/>
          </a:bodyPr>
          <a:lstStyle/>
          <a:p>
            <a:pPr algn="just"/>
            <a:r>
              <a:rPr lang="en-US" sz="2400" dirty="0"/>
              <a:t>Embedded Systems can be classified into four types based on the performance and functional requirement.</a:t>
            </a:r>
            <a:endParaRPr lang="en-US" sz="2400" b="0" dirty="0"/>
          </a:p>
          <a:p>
            <a:pPr marL="457200" indent="-457200" algn="just">
              <a:buFont typeface="+mj-lt"/>
              <a:buAutoNum type="arabicPeriod"/>
            </a:pPr>
            <a:r>
              <a:rPr lang="en-US" sz="2400" b="0" dirty="0"/>
              <a:t>Stand-Alone </a:t>
            </a:r>
            <a:r>
              <a:rPr lang="en-US" sz="2400" dirty="0"/>
              <a:t>Embedded Systems</a:t>
            </a:r>
            <a:r>
              <a:rPr lang="en-US" sz="2400" b="0" dirty="0"/>
              <a:t>.</a:t>
            </a:r>
          </a:p>
          <a:p>
            <a:pPr marL="457200" indent="-457200" algn="just">
              <a:buFont typeface="+mj-lt"/>
              <a:buAutoNum type="arabicPeriod"/>
            </a:pPr>
            <a:r>
              <a:rPr lang="en-US" sz="2400" b="0" dirty="0"/>
              <a:t>Real Time </a:t>
            </a:r>
            <a:r>
              <a:rPr lang="en-US" sz="2400" dirty="0"/>
              <a:t>Embedded Systems</a:t>
            </a:r>
            <a:r>
              <a:rPr lang="en-US" sz="2400" b="0" dirty="0"/>
              <a:t>.</a:t>
            </a:r>
          </a:p>
          <a:p>
            <a:pPr marL="457200" indent="-457200" algn="just">
              <a:buFont typeface="+mj-lt"/>
              <a:buAutoNum type="arabicPeriod"/>
            </a:pPr>
            <a:r>
              <a:rPr lang="en-US" sz="2400" b="0" dirty="0"/>
              <a:t>Networked </a:t>
            </a:r>
            <a:r>
              <a:rPr lang="en-US" sz="2400" dirty="0"/>
              <a:t>Embedded Systems</a:t>
            </a:r>
            <a:r>
              <a:rPr lang="en-US" sz="2400" b="0" dirty="0"/>
              <a:t>.</a:t>
            </a:r>
          </a:p>
          <a:p>
            <a:pPr marL="457200" indent="-457200" algn="just">
              <a:buFont typeface="+mj-lt"/>
              <a:buAutoNum type="arabicPeriod"/>
            </a:pPr>
            <a:r>
              <a:rPr lang="en-US" sz="2400" b="0" dirty="0"/>
              <a:t>Mobile </a:t>
            </a:r>
            <a:r>
              <a:rPr lang="en-US" sz="2400" dirty="0"/>
              <a:t>Embedded Systems</a:t>
            </a:r>
            <a:r>
              <a:rPr lang="en-US" sz="2400" b="0" dirty="0"/>
              <a:t>.</a:t>
            </a:r>
          </a:p>
          <a:p>
            <a:pPr algn="just"/>
            <a:endParaRPr lang="en-IN" sz="2400" dirty="0"/>
          </a:p>
        </p:txBody>
      </p:sp>
    </p:spTree>
    <p:extLst>
      <p:ext uri="{BB962C8B-B14F-4D97-AF65-F5344CB8AC3E}">
        <p14:creationId xmlns:p14="http://schemas.microsoft.com/office/powerpoint/2010/main" val="509627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305800" cy="1371600"/>
          </a:xfrm>
        </p:spPr>
        <p:txBody>
          <a:bodyPr/>
          <a:lstStyle/>
          <a:p>
            <a:pPr fontAlgn="base"/>
            <a:r>
              <a:rPr lang="en-US" dirty="0"/>
              <a:t>Stand Alone Embedded Systems</a:t>
            </a:r>
          </a:p>
        </p:txBody>
      </p:sp>
      <p:sp>
        <p:nvSpPr>
          <p:cNvPr id="3" name="Content Placeholder 2"/>
          <p:cNvSpPr>
            <a:spLocks noGrp="1"/>
          </p:cNvSpPr>
          <p:nvPr>
            <p:ph idx="1"/>
          </p:nvPr>
        </p:nvSpPr>
        <p:spPr>
          <a:xfrm>
            <a:off x="457200" y="1752600"/>
            <a:ext cx="8305800" cy="4373563"/>
          </a:xfrm>
        </p:spPr>
        <p:txBody>
          <a:bodyPr>
            <a:normAutofit/>
          </a:bodyPr>
          <a:lstStyle/>
          <a:p>
            <a:pPr algn="just" fontAlgn="base"/>
            <a:r>
              <a:rPr lang="en-US" sz="2400" b="0" dirty="0"/>
              <a:t>Stand-Alone Embedded Systems are those that can work by themselves i.e. they are self-sufficient and do not depend on a host system. </a:t>
            </a:r>
          </a:p>
          <a:p>
            <a:pPr algn="just" fontAlgn="base"/>
            <a:r>
              <a:rPr lang="en-US" sz="2400" b="0" dirty="0"/>
              <a:t>Stand-alone embedded systems are made in a way such that an input is received, processed and thereafter the desired output is produces.</a:t>
            </a:r>
          </a:p>
          <a:p>
            <a:pPr algn="just" fontAlgn="base"/>
            <a:r>
              <a:rPr lang="en-US" sz="2400" b="0" dirty="0"/>
              <a:t>Input can be received via sensors, keyword or push button.</a:t>
            </a:r>
          </a:p>
          <a:p>
            <a:pPr algn="just"/>
            <a:endParaRPr lang="en-IN" sz="2400" dirty="0"/>
          </a:p>
        </p:txBody>
      </p:sp>
    </p:spTree>
    <p:extLst>
      <p:ext uri="{BB962C8B-B14F-4D97-AF65-F5344CB8AC3E}">
        <p14:creationId xmlns:p14="http://schemas.microsoft.com/office/powerpoint/2010/main" val="46166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01000" cy="1371600"/>
          </a:xfrm>
        </p:spPr>
        <p:txBody>
          <a:bodyPr>
            <a:normAutofit fontScale="90000"/>
          </a:bodyPr>
          <a:lstStyle/>
          <a:p>
            <a:r>
              <a:rPr lang="en-US" dirty="0"/>
              <a:t>Real Time Embedded Systems</a:t>
            </a:r>
            <a:br>
              <a:rPr lang="en-US" dirty="0"/>
            </a:br>
            <a:endParaRPr lang="en-IN" dirty="0"/>
          </a:p>
        </p:txBody>
      </p:sp>
      <p:sp>
        <p:nvSpPr>
          <p:cNvPr id="3" name="Content Placeholder 2"/>
          <p:cNvSpPr>
            <a:spLocks noGrp="1"/>
          </p:cNvSpPr>
          <p:nvPr>
            <p:ph idx="1"/>
          </p:nvPr>
        </p:nvSpPr>
        <p:spPr>
          <a:xfrm>
            <a:off x="457200" y="1295400"/>
            <a:ext cx="8305800" cy="4830763"/>
          </a:xfrm>
        </p:spPr>
        <p:txBody>
          <a:bodyPr>
            <a:normAutofit/>
          </a:bodyPr>
          <a:lstStyle/>
          <a:p>
            <a:pPr algn="just" fontAlgn="base"/>
            <a:r>
              <a:rPr lang="en-US" sz="2400" b="0" dirty="0"/>
              <a:t>A Real Time Embedded System provides output within a defined specific time. </a:t>
            </a:r>
          </a:p>
          <a:p>
            <a:pPr algn="just" fontAlgn="base"/>
            <a:r>
              <a:rPr lang="en-US" sz="2400" b="0" dirty="0"/>
              <a:t>That is, real time embedded systems are designed and created to perform some specific work in pre-specified time.</a:t>
            </a:r>
          </a:p>
          <a:p>
            <a:pPr algn="just" fontAlgn="base"/>
            <a:r>
              <a:rPr lang="en-US" sz="2400" dirty="0"/>
              <a:t>Types of Real Time Embedded Systems</a:t>
            </a:r>
          </a:p>
          <a:p>
            <a:pPr algn="just" fontAlgn="base"/>
            <a:r>
              <a:rPr lang="en-US" sz="2400" b="0" dirty="0"/>
              <a:t>There are two types of Real Time Embedded System. They are:</a:t>
            </a:r>
          </a:p>
          <a:p>
            <a:pPr algn="just" fontAlgn="base"/>
            <a:r>
              <a:rPr lang="en-US" sz="2400" b="0" dirty="0"/>
              <a:t>Soft Real Time Embedded Systems</a:t>
            </a:r>
          </a:p>
          <a:p>
            <a:pPr algn="just" fontAlgn="base"/>
            <a:r>
              <a:rPr lang="en-US" sz="2400" b="0" dirty="0"/>
              <a:t>Hard Real Time Embedded Systems</a:t>
            </a:r>
          </a:p>
          <a:p>
            <a:pPr algn="just" fontAlgn="base"/>
            <a:endParaRPr lang="en-US" sz="2400" dirty="0"/>
          </a:p>
        </p:txBody>
      </p:sp>
    </p:spTree>
    <p:extLst>
      <p:ext uri="{BB962C8B-B14F-4D97-AF65-F5344CB8AC3E}">
        <p14:creationId xmlns:p14="http://schemas.microsoft.com/office/powerpoint/2010/main" val="14617308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2020</TotalTime>
  <Words>594</Words>
  <Application>Microsoft Office PowerPoint</Application>
  <PresentationFormat>On-screen Show (4:3)</PresentationFormat>
  <Paragraphs>98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Essential</vt:lpstr>
      <vt:lpstr>   UNIT-4 Embedded OS  </vt:lpstr>
      <vt:lpstr>Embedded OS</vt:lpstr>
      <vt:lpstr>Embedded OS</vt:lpstr>
      <vt:lpstr>key characteristics of Embedded Systems</vt:lpstr>
      <vt:lpstr>key characteristics of Embedded Systems</vt:lpstr>
      <vt:lpstr>Characteristics of an Embedded System</vt:lpstr>
      <vt:lpstr>Types of embedded system</vt:lpstr>
      <vt:lpstr>Stand Alone Embedded Systems</vt:lpstr>
      <vt:lpstr>Real Time Embedded Systems </vt:lpstr>
      <vt:lpstr>Networked Embedded Systems</vt:lpstr>
      <vt:lpstr>Mobile Embedded Systems</vt:lpstr>
      <vt:lpstr>Examples of embedded OS</vt:lpstr>
      <vt:lpstr>Applications of embedded OS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Cloud Computing SUBJECT CODE–IT-34</dc:title>
  <dc:creator>admin</dc:creator>
  <cp:lastModifiedBy>Priyanka</cp:lastModifiedBy>
  <cp:revision>234</cp:revision>
  <dcterms:created xsi:type="dcterms:W3CDTF">2020-07-04T04:21:01Z</dcterms:created>
  <dcterms:modified xsi:type="dcterms:W3CDTF">2023-10-31T11:27:33Z</dcterms:modified>
</cp:coreProperties>
</file>