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74" r:id="rId3"/>
    <p:sldId id="285" r:id="rId4"/>
    <p:sldId id="275" r:id="rId5"/>
    <p:sldId id="276" r:id="rId6"/>
    <p:sldId id="286" r:id="rId7"/>
    <p:sldId id="282" r:id="rId8"/>
    <p:sldId id="277" r:id="rId9"/>
    <p:sldId id="278" r:id="rId10"/>
    <p:sldId id="283" r:id="rId11"/>
    <p:sldId id="279" r:id="rId12"/>
    <p:sldId id="284" r:id="rId13"/>
    <p:sldId id="280" r:id="rId14"/>
    <p:sldId id="287" r:id="rId15"/>
    <p:sldId id="281" r:id="rId16"/>
    <p:sldId id="288" r:id="rId17"/>
    <p:sldId id="289" r:id="rId18"/>
    <p:sldId id="290"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1DECE-5BA3-4262-B061-C8652B5FA20F}"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n-US"/>
        </a:p>
      </dgm:t>
    </dgm:pt>
    <dgm:pt modelId="{AA0E4454-E7CF-46AC-9AEA-4BE466816978}">
      <dgm:prSet phldrT="[Text]" custT="1"/>
      <dgm:spPr>
        <a:solidFill>
          <a:srgbClr val="FF0000">
            <a:alpha val="50000"/>
          </a:srgbClr>
        </a:solidFill>
      </dgm:spPr>
      <dgm:t>
        <a:bodyPr/>
        <a:lstStyle/>
        <a:p>
          <a:r>
            <a:rPr lang="en-US" sz="1100" b="1" dirty="0" smtClean="0"/>
            <a:t>OPERATING SYSTEM CONCEPTS</a:t>
          </a:r>
          <a:endParaRPr lang="en-US" sz="1100" b="1" dirty="0"/>
        </a:p>
      </dgm:t>
    </dgm:pt>
    <dgm:pt modelId="{7052AB01-5452-4964-A880-9C6B62C29F23}" type="parTrans" cxnId="{165888FE-293F-4852-A6FA-0573A1C258CA}">
      <dgm:prSet/>
      <dgm:spPr/>
      <dgm:t>
        <a:bodyPr/>
        <a:lstStyle/>
        <a:p>
          <a:endParaRPr lang="en-US"/>
        </a:p>
      </dgm:t>
    </dgm:pt>
    <dgm:pt modelId="{323D1387-0379-4D0F-863A-294F2FC75246}" type="sibTrans" cxnId="{165888FE-293F-4852-A6FA-0573A1C258CA}">
      <dgm:prSet/>
      <dgm:spPr/>
      <dgm:t>
        <a:bodyPr/>
        <a:lstStyle/>
        <a:p>
          <a:endParaRPr lang="en-US"/>
        </a:p>
      </dgm:t>
    </dgm:pt>
    <dgm:pt modelId="{48ED3669-5418-41BD-9C00-958E9DE5DDF3}">
      <dgm:prSet phldrT="[Text]" custT="1"/>
      <dgm:spPr>
        <a:solidFill>
          <a:srgbClr val="00B050">
            <a:alpha val="27000"/>
          </a:srgbClr>
        </a:solidFill>
      </dgm:spPr>
      <dgm:t>
        <a:bodyPr/>
        <a:lstStyle/>
        <a:p>
          <a:r>
            <a:rPr lang="en-US" sz="1200" b="1" dirty="0" smtClean="0"/>
            <a:t>UNIT-5</a:t>
          </a:r>
          <a:endParaRPr lang="en-US" sz="1200" b="1" dirty="0"/>
        </a:p>
      </dgm:t>
    </dgm:pt>
    <dgm:pt modelId="{CECD0B22-3E45-495B-B65C-7CF40A0A6728}" type="parTrans" cxnId="{4AA50661-29E1-4190-B92A-C5E551EEE0D8}">
      <dgm:prSet/>
      <dgm:spPr/>
      <dgm:t>
        <a:bodyPr/>
        <a:lstStyle/>
        <a:p>
          <a:endParaRPr lang="en-US"/>
        </a:p>
      </dgm:t>
    </dgm:pt>
    <dgm:pt modelId="{D3E594E0-8523-46A2-8BB6-D0F4E020B049}" type="sibTrans" cxnId="{4AA50661-29E1-4190-B92A-C5E551EEE0D8}">
      <dgm:prSet/>
      <dgm:spPr/>
      <dgm:t>
        <a:bodyPr/>
        <a:lstStyle/>
        <a:p>
          <a:endParaRPr lang="en-US"/>
        </a:p>
      </dgm:t>
    </dgm:pt>
    <dgm:pt modelId="{49375BD1-7676-42CF-B92E-D7E5FBF156EC}">
      <dgm:prSet phldrT="[Text]" custT="1"/>
      <dgm:spPr>
        <a:solidFill>
          <a:srgbClr val="FFFF00">
            <a:alpha val="50000"/>
          </a:srgbClr>
        </a:solidFill>
      </dgm:spPr>
      <dgm:t>
        <a:bodyPr/>
        <a:lstStyle/>
        <a:p>
          <a:r>
            <a:rPr lang="en-US" sz="900" dirty="0" smtClean="0"/>
            <a:t>Windows OS and Windows Server</a:t>
          </a:r>
        </a:p>
        <a:p>
          <a:r>
            <a:rPr lang="en-US" sz="900" dirty="0" smtClean="0"/>
            <a:t>Architecture</a:t>
          </a:r>
          <a:endParaRPr lang="en-US" sz="800" dirty="0"/>
        </a:p>
      </dgm:t>
    </dgm:pt>
    <dgm:pt modelId="{630627CF-9274-4ECF-8967-125306CDFC2B}" type="parTrans" cxnId="{AD1E3428-0AD7-4F3D-9044-07D13AACDF25}">
      <dgm:prSet/>
      <dgm:spPr/>
      <dgm:t>
        <a:bodyPr/>
        <a:lstStyle/>
        <a:p>
          <a:endParaRPr lang="en-US"/>
        </a:p>
      </dgm:t>
    </dgm:pt>
    <dgm:pt modelId="{0B9FDFBC-B545-4BEC-862C-0FF39441E24A}" type="sibTrans" cxnId="{AD1E3428-0AD7-4F3D-9044-07D13AACDF25}">
      <dgm:prSet/>
      <dgm:spPr/>
      <dgm:t>
        <a:bodyPr/>
        <a:lstStyle/>
        <a:p>
          <a:endParaRPr lang="en-US"/>
        </a:p>
      </dgm:t>
    </dgm:pt>
    <dgm:pt modelId="{9A30739C-7378-4D93-812A-2232306E265B}" type="pres">
      <dgm:prSet presAssocID="{FA51DECE-5BA3-4262-B061-C8652B5FA20F}" presName="Name0" presStyleCnt="0">
        <dgm:presLayoutVars>
          <dgm:dir/>
          <dgm:resizeHandles val="exact"/>
        </dgm:presLayoutVars>
      </dgm:prSet>
      <dgm:spPr/>
      <dgm:t>
        <a:bodyPr/>
        <a:lstStyle/>
        <a:p>
          <a:endParaRPr lang="en-US"/>
        </a:p>
      </dgm:t>
    </dgm:pt>
    <dgm:pt modelId="{92FF29A1-C0E4-44DC-A44E-E1F8CEF3D701}" type="pres">
      <dgm:prSet presAssocID="{AA0E4454-E7CF-46AC-9AEA-4BE466816978}" presName="Name5" presStyleLbl="vennNode1" presStyleIdx="0" presStyleCnt="3">
        <dgm:presLayoutVars>
          <dgm:bulletEnabled val="1"/>
        </dgm:presLayoutVars>
      </dgm:prSet>
      <dgm:spPr/>
      <dgm:t>
        <a:bodyPr/>
        <a:lstStyle/>
        <a:p>
          <a:endParaRPr lang="en-US"/>
        </a:p>
      </dgm:t>
    </dgm:pt>
    <dgm:pt modelId="{C2B72854-0547-485B-869F-1A03639A94A4}" type="pres">
      <dgm:prSet presAssocID="{323D1387-0379-4D0F-863A-294F2FC75246}" presName="space" presStyleCnt="0"/>
      <dgm:spPr/>
    </dgm:pt>
    <dgm:pt modelId="{93CF67FB-4A30-4BF7-91F9-E08421F0D4B8}" type="pres">
      <dgm:prSet presAssocID="{48ED3669-5418-41BD-9C00-958E9DE5DDF3}" presName="Name5" presStyleLbl="vennNode1" presStyleIdx="1" presStyleCnt="3">
        <dgm:presLayoutVars>
          <dgm:bulletEnabled val="1"/>
        </dgm:presLayoutVars>
      </dgm:prSet>
      <dgm:spPr/>
      <dgm:t>
        <a:bodyPr/>
        <a:lstStyle/>
        <a:p>
          <a:endParaRPr lang="en-US"/>
        </a:p>
      </dgm:t>
    </dgm:pt>
    <dgm:pt modelId="{84B80C54-8235-4DD0-8DF0-5C894C73F756}" type="pres">
      <dgm:prSet presAssocID="{D3E594E0-8523-46A2-8BB6-D0F4E020B049}" presName="space" presStyleCnt="0"/>
      <dgm:spPr/>
    </dgm:pt>
    <dgm:pt modelId="{2848E03A-8AFF-4AFE-94C5-A1CFDFBE2373}" type="pres">
      <dgm:prSet presAssocID="{49375BD1-7676-42CF-B92E-D7E5FBF156EC}" presName="Name5" presStyleLbl="vennNode1" presStyleIdx="2" presStyleCnt="3" custLinFactNeighborX="-14975" custLinFactNeighborY="900">
        <dgm:presLayoutVars>
          <dgm:bulletEnabled val="1"/>
        </dgm:presLayoutVars>
      </dgm:prSet>
      <dgm:spPr/>
      <dgm:t>
        <a:bodyPr/>
        <a:lstStyle/>
        <a:p>
          <a:endParaRPr lang="en-US"/>
        </a:p>
      </dgm:t>
    </dgm:pt>
  </dgm:ptLst>
  <dgm:cxnLst>
    <dgm:cxn modelId="{35AC0112-1C9B-410C-AB77-D0F98ACAB32D}" type="presOf" srcId="{48ED3669-5418-41BD-9C00-958E9DE5DDF3}" destId="{93CF67FB-4A30-4BF7-91F9-E08421F0D4B8}" srcOrd="0" destOrd="0" presId="urn:microsoft.com/office/officeart/2005/8/layout/venn3"/>
    <dgm:cxn modelId="{165888FE-293F-4852-A6FA-0573A1C258CA}" srcId="{FA51DECE-5BA3-4262-B061-C8652B5FA20F}" destId="{AA0E4454-E7CF-46AC-9AEA-4BE466816978}" srcOrd="0" destOrd="0" parTransId="{7052AB01-5452-4964-A880-9C6B62C29F23}" sibTransId="{323D1387-0379-4D0F-863A-294F2FC75246}"/>
    <dgm:cxn modelId="{51852C2C-01B8-456D-B9CA-208E0945AD57}" type="presOf" srcId="{FA51DECE-5BA3-4262-B061-C8652B5FA20F}" destId="{9A30739C-7378-4D93-812A-2232306E265B}" srcOrd="0" destOrd="0" presId="urn:microsoft.com/office/officeart/2005/8/layout/venn3"/>
    <dgm:cxn modelId="{4AA50661-29E1-4190-B92A-C5E551EEE0D8}" srcId="{FA51DECE-5BA3-4262-B061-C8652B5FA20F}" destId="{48ED3669-5418-41BD-9C00-958E9DE5DDF3}" srcOrd="1" destOrd="0" parTransId="{CECD0B22-3E45-495B-B65C-7CF40A0A6728}" sibTransId="{D3E594E0-8523-46A2-8BB6-D0F4E020B049}"/>
    <dgm:cxn modelId="{AD1E3428-0AD7-4F3D-9044-07D13AACDF25}" srcId="{FA51DECE-5BA3-4262-B061-C8652B5FA20F}" destId="{49375BD1-7676-42CF-B92E-D7E5FBF156EC}" srcOrd="2" destOrd="0" parTransId="{630627CF-9274-4ECF-8967-125306CDFC2B}" sibTransId="{0B9FDFBC-B545-4BEC-862C-0FF39441E24A}"/>
    <dgm:cxn modelId="{B82444BD-E415-4826-8E22-A6CB6F2C0ACD}" type="presOf" srcId="{AA0E4454-E7CF-46AC-9AEA-4BE466816978}" destId="{92FF29A1-C0E4-44DC-A44E-E1F8CEF3D701}" srcOrd="0" destOrd="0" presId="urn:microsoft.com/office/officeart/2005/8/layout/venn3"/>
    <dgm:cxn modelId="{0F54631F-A010-4260-A197-11A89E9B0B6C}" type="presOf" srcId="{49375BD1-7676-42CF-B92E-D7E5FBF156EC}" destId="{2848E03A-8AFF-4AFE-94C5-A1CFDFBE2373}" srcOrd="0" destOrd="0" presId="urn:microsoft.com/office/officeart/2005/8/layout/venn3"/>
    <dgm:cxn modelId="{DAA7F547-0AD1-4D02-B24C-E22DD94995B0}" type="presParOf" srcId="{9A30739C-7378-4D93-812A-2232306E265B}" destId="{92FF29A1-C0E4-44DC-A44E-E1F8CEF3D701}" srcOrd="0" destOrd="0" presId="urn:microsoft.com/office/officeart/2005/8/layout/venn3"/>
    <dgm:cxn modelId="{218A5969-16E0-4139-B8E7-3588953713CE}" type="presParOf" srcId="{9A30739C-7378-4D93-812A-2232306E265B}" destId="{C2B72854-0547-485B-869F-1A03639A94A4}" srcOrd="1" destOrd="0" presId="urn:microsoft.com/office/officeart/2005/8/layout/venn3"/>
    <dgm:cxn modelId="{65BB70FE-1AE7-4EAE-8ED3-75CD7FE6E27F}" type="presParOf" srcId="{9A30739C-7378-4D93-812A-2232306E265B}" destId="{93CF67FB-4A30-4BF7-91F9-E08421F0D4B8}" srcOrd="2" destOrd="0" presId="urn:microsoft.com/office/officeart/2005/8/layout/venn3"/>
    <dgm:cxn modelId="{5A831DFB-825A-4532-8745-C229AE212308}" type="presParOf" srcId="{9A30739C-7378-4D93-812A-2232306E265B}" destId="{84B80C54-8235-4DD0-8DF0-5C894C73F756}" srcOrd="3" destOrd="0" presId="urn:microsoft.com/office/officeart/2005/8/layout/venn3"/>
    <dgm:cxn modelId="{41F86A73-DF6D-4F93-ACB2-3EBE87EBC767}" type="presParOf" srcId="{9A30739C-7378-4D93-812A-2232306E265B}" destId="{2848E03A-8AFF-4AFE-94C5-A1CFDFBE2373}"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29A1-C0E4-44DC-A44E-E1F8CEF3D701}">
      <dsp:nvSpPr>
        <dsp:cNvPr id="0" name=""/>
        <dsp:cNvSpPr/>
      </dsp:nvSpPr>
      <dsp:spPr>
        <a:xfrm>
          <a:off x="1774" y="62228"/>
          <a:ext cx="1551942" cy="1551942"/>
        </a:xfrm>
        <a:prstGeom prst="ellipse">
          <a:avLst/>
        </a:prstGeom>
        <a:solidFill>
          <a:srgbClr val="FF00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3970" rIns="85409" bIns="13970" numCol="1" spcCol="1270" anchor="ctr" anchorCtr="0">
          <a:noAutofit/>
        </a:bodyPr>
        <a:lstStyle/>
        <a:p>
          <a:pPr lvl="0" algn="ctr" defTabSz="488950">
            <a:lnSpc>
              <a:spcPct val="90000"/>
            </a:lnSpc>
            <a:spcBef>
              <a:spcPct val="0"/>
            </a:spcBef>
            <a:spcAft>
              <a:spcPct val="35000"/>
            </a:spcAft>
          </a:pPr>
          <a:r>
            <a:rPr lang="en-US" sz="1100" b="1" kern="1200" dirty="0" smtClean="0"/>
            <a:t>OPERATING SYSTEM CONCEPTS</a:t>
          </a:r>
          <a:endParaRPr lang="en-US" sz="1100" b="1" kern="1200" dirty="0"/>
        </a:p>
      </dsp:txBody>
      <dsp:txXfrm>
        <a:off x="229051" y="289505"/>
        <a:ext cx="1097388" cy="1097388"/>
      </dsp:txXfrm>
    </dsp:sp>
    <dsp:sp modelId="{93CF67FB-4A30-4BF7-91F9-E08421F0D4B8}">
      <dsp:nvSpPr>
        <dsp:cNvPr id="0" name=""/>
        <dsp:cNvSpPr/>
      </dsp:nvSpPr>
      <dsp:spPr>
        <a:xfrm>
          <a:off x="1243328" y="62228"/>
          <a:ext cx="1551942" cy="1551942"/>
        </a:xfrm>
        <a:prstGeom prst="ellipse">
          <a:avLst/>
        </a:prstGeom>
        <a:solidFill>
          <a:srgbClr val="00B050">
            <a:alpha val="27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5240" rIns="85409" bIns="15240" numCol="1" spcCol="1270" anchor="ctr" anchorCtr="0">
          <a:noAutofit/>
        </a:bodyPr>
        <a:lstStyle/>
        <a:p>
          <a:pPr lvl="0" algn="ctr" defTabSz="533400">
            <a:lnSpc>
              <a:spcPct val="90000"/>
            </a:lnSpc>
            <a:spcBef>
              <a:spcPct val="0"/>
            </a:spcBef>
            <a:spcAft>
              <a:spcPct val="35000"/>
            </a:spcAft>
          </a:pPr>
          <a:r>
            <a:rPr lang="en-US" sz="1200" b="1" kern="1200" dirty="0" smtClean="0"/>
            <a:t>UNIT-5</a:t>
          </a:r>
          <a:endParaRPr lang="en-US" sz="1200" b="1" kern="1200" dirty="0"/>
        </a:p>
      </dsp:txBody>
      <dsp:txXfrm>
        <a:off x="1470605" y="289505"/>
        <a:ext cx="1097388" cy="1097388"/>
      </dsp:txXfrm>
    </dsp:sp>
    <dsp:sp modelId="{2848E03A-8AFF-4AFE-94C5-A1CFDFBE2373}">
      <dsp:nvSpPr>
        <dsp:cNvPr id="0" name=""/>
        <dsp:cNvSpPr/>
      </dsp:nvSpPr>
      <dsp:spPr>
        <a:xfrm>
          <a:off x="2438402" y="76196"/>
          <a:ext cx="1551942" cy="1551942"/>
        </a:xfrm>
        <a:prstGeom prst="ellipse">
          <a:avLst/>
        </a:prstGeom>
        <a:solidFill>
          <a:srgbClr val="FFFF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1430" rIns="85409" bIns="11430" numCol="1" spcCol="1270" anchor="ctr" anchorCtr="0">
          <a:noAutofit/>
        </a:bodyPr>
        <a:lstStyle/>
        <a:p>
          <a:pPr lvl="0" algn="ctr" defTabSz="400050">
            <a:lnSpc>
              <a:spcPct val="90000"/>
            </a:lnSpc>
            <a:spcBef>
              <a:spcPct val="0"/>
            </a:spcBef>
            <a:spcAft>
              <a:spcPct val="35000"/>
            </a:spcAft>
          </a:pPr>
          <a:r>
            <a:rPr lang="en-US" sz="900" kern="1200" dirty="0" smtClean="0"/>
            <a:t>Windows OS and Windows Server</a:t>
          </a:r>
        </a:p>
        <a:p>
          <a:pPr lvl="0" algn="ctr" defTabSz="400050">
            <a:lnSpc>
              <a:spcPct val="90000"/>
            </a:lnSpc>
            <a:spcBef>
              <a:spcPct val="0"/>
            </a:spcBef>
            <a:spcAft>
              <a:spcPct val="35000"/>
            </a:spcAft>
          </a:pPr>
          <a:r>
            <a:rPr lang="en-US" sz="900" kern="1200" dirty="0" smtClean="0"/>
            <a:t>Architecture</a:t>
          </a:r>
          <a:endParaRPr lang="en-US" sz="800" kern="1200" dirty="0"/>
        </a:p>
      </dsp:txBody>
      <dsp:txXfrm>
        <a:off x="2665679" y="303473"/>
        <a:ext cx="1097388" cy="109738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8" name="Slide Number Placeholder 7"/>
          <p:cNvSpPr>
            <a:spLocks noGrp="1"/>
          </p:cNvSpPr>
          <p:nvPr>
            <p:ph type="sldNum" sz="quarter" idx="11"/>
          </p:nvPr>
        </p:nvSpPr>
        <p:spPr/>
        <p:txBody>
          <a:bodyPr/>
          <a:lstStyle/>
          <a:p>
            <a:fld id="{7F6D9747-B290-4EEC-9380-70AB2C737F46}"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E089A43-441D-4EB4-8F53-A1983EFDBE05}" type="datetimeFigureOut">
              <a:rPr lang="en-US" smtClean="0"/>
              <a:t>10/31/2023</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F6D9747-B290-4EEC-9380-70AB2C737F46}"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microsoft.com/en-us/accessibility/windows?activetab=pivot_1:primaryr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IXiXjjcXGm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3-C3v82zOgE" TargetMode="External"/><Relationship Id="rId2" Type="http://schemas.openxmlformats.org/officeDocument/2006/relationships/hyperlink" Target="https://www.youtube.com/watch?v=694t8Mi6b7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enzz1xq9ah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10600" cy="4572000"/>
          </a:xfrm>
        </p:spPr>
        <p:txBody>
          <a:bodyPr>
            <a:normAutofit/>
          </a:bodyPr>
          <a:lstStyle/>
          <a:p>
            <a:pPr algn="ct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b="1" dirty="0" smtClean="0">
                <a:latin typeface="Times New Roman" pitchFamily="18" charset="0"/>
                <a:cs typeface="Times New Roman" pitchFamily="18" charset="0"/>
              </a:rPr>
              <a:t>UNIT-5</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US" dirty="0"/>
              <a:t>Windows OS and Windows Server</a:t>
            </a:r>
            <a:br>
              <a:rPr lang="en-US" dirty="0"/>
            </a:br>
            <a:r>
              <a:rPr lang="en-IN" dirty="0"/>
              <a:t>Architecture</a:t>
            </a:r>
            <a:endParaRPr lang="en-US" dirty="0"/>
          </a:p>
        </p:txBody>
      </p:sp>
      <p:graphicFrame>
        <p:nvGraphicFramePr>
          <p:cNvPr id="4" name="Diagram 3"/>
          <p:cNvGraphicFramePr/>
          <p:nvPr>
            <p:extLst>
              <p:ext uri="{D42A27DB-BD31-4B8C-83A1-F6EECF244321}">
                <p14:modId xmlns:p14="http://schemas.microsoft.com/office/powerpoint/2010/main" val="1447411975"/>
              </p:ext>
            </p:extLst>
          </p:nvPr>
        </p:nvGraphicFramePr>
        <p:xfrm>
          <a:off x="304800" y="76200"/>
          <a:ext cx="40386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569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09282"/>
          </a:xfrm>
        </p:spPr>
        <p:txBody>
          <a:bodyPr>
            <a:normAutofit fontScale="90000"/>
          </a:bodyPr>
          <a:lstStyle/>
          <a:p>
            <a:r>
              <a:rPr lang="en-IN" dirty="0"/>
              <a:t>Process Management</a:t>
            </a:r>
          </a:p>
        </p:txBody>
      </p:sp>
      <p:pic>
        <p:nvPicPr>
          <p:cNvPr id="5" name="Content Placeholder 4"/>
          <p:cNvPicPr>
            <a:picLocks noGrp="1" noChangeAspect="1"/>
          </p:cNvPicPr>
          <p:nvPr>
            <p:ph idx="1"/>
          </p:nvPr>
        </p:nvPicPr>
        <p:blipFill>
          <a:blip r:embed="rId2"/>
          <a:stretch>
            <a:fillRect/>
          </a:stretch>
        </p:blipFill>
        <p:spPr>
          <a:xfrm>
            <a:off x="228601" y="914400"/>
            <a:ext cx="8605772" cy="5943600"/>
          </a:xfrm>
          <a:prstGeom prst="rect">
            <a:avLst/>
          </a:prstGeom>
        </p:spPr>
      </p:pic>
    </p:spTree>
    <p:extLst>
      <p:ext uri="{BB962C8B-B14F-4D97-AF65-F5344CB8AC3E}">
        <p14:creationId xmlns:p14="http://schemas.microsoft.com/office/powerpoint/2010/main" val="3709914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85482"/>
          </a:xfrm>
        </p:spPr>
        <p:txBody>
          <a:bodyPr/>
          <a:lstStyle/>
          <a:p>
            <a:r>
              <a:rPr lang="en-IN" dirty="0"/>
              <a:t>Control Panel Overview</a:t>
            </a:r>
          </a:p>
        </p:txBody>
      </p:sp>
      <p:sp>
        <p:nvSpPr>
          <p:cNvPr id="5" name="Content Placeholder 4"/>
          <p:cNvSpPr>
            <a:spLocks noGrp="1"/>
          </p:cNvSpPr>
          <p:nvPr>
            <p:ph idx="1"/>
          </p:nvPr>
        </p:nvSpPr>
        <p:spPr>
          <a:xfrm>
            <a:off x="457200" y="990600"/>
            <a:ext cx="8229600" cy="5715000"/>
          </a:xfrm>
        </p:spPr>
        <p:txBody>
          <a:bodyPr/>
          <a:lstStyle/>
          <a:p>
            <a:pPr algn="just">
              <a:lnSpc>
                <a:spcPct val="150000"/>
              </a:lnSpc>
            </a:pPr>
            <a:r>
              <a:rPr lang="en-US" b="0" dirty="0"/>
              <a:t>The </a:t>
            </a:r>
            <a:r>
              <a:rPr lang="en-US" dirty="0"/>
              <a:t>Control Panel</a:t>
            </a:r>
            <a:r>
              <a:rPr lang="en-US" b="0" dirty="0"/>
              <a:t> is a component of </a:t>
            </a:r>
            <a:r>
              <a:rPr lang="en-US" dirty="0"/>
              <a:t>Microsoft Windows</a:t>
            </a:r>
            <a:r>
              <a:rPr lang="en-US" b="0" dirty="0"/>
              <a:t> that provides the ability to view and change </a:t>
            </a:r>
            <a:r>
              <a:rPr lang="en-US" dirty="0"/>
              <a:t>system</a:t>
            </a:r>
            <a:r>
              <a:rPr lang="en-US" b="0" dirty="0"/>
              <a:t> settings. It consists of a set of applets that include adding or removing hardware and software, controlling user accounts, changing accessibility options, and accessing networking </a:t>
            </a:r>
            <a:r>
              <a:rPr lang="en-US" b="0" dirty="0" smtClean="0"/>
              <a:t>settings.</a:t>
            </a:r>
          </a:p>
          <a:p>
            <a:pPr algn="just">
              <a:lnSpc>
                <a:spcPct val="150000"/>
              </a:lnSpc>
            </a:pPr>
            <a:r>
              <a:rPr lang="en-US" b="0" dirty="0"/>
              <a:t>The </a:t>
            </a:r>
            <a:r>
              <a:rPr lang="en-US" dirty="0"/>
              <a:t>control panel</a:t>
            </a:r>
            <a:r>
              <a:rPr lang="en-US" b="0" dirty="0"/>
              <a:t> is </a:t>
            </a:r>
            <a:r>
              <a:rPr lang="en-US" dirty="0"/>
              <a:t>used</a:t>
            </a:r>
            <a:r>
              <a:rPr lang="en-US" b="0" dirty="0"/>
              <a:t> to configure and manage almost all aspects of Windows, including keyboard and mouse functionality, users and passwords, power options, network settings, desktop background, display settings, sound settings, mouse settings, hardware and software options, installation and removal of </a:t>
            </a:r>
            <a:r>
              <a:rPr lang="en-US" b="0" dirty="0" smtClean="0"/>
              <a:t>programs</a:t>
            </a:r>
          </a:p>
          <a:p>
            <a:pPr algn="just">
              <a:lnSpc>
                <a:spcPct val="150000"/>
              </a:lnSpc>
            </a:pPr>
            <a:r>
              <a:rPr lang="en-IN" dirty="0"/>
              <a:t>https://www.youtube.com/watch?v=gTnP_43PwJw</a:t>
            </a:r>
          </a:p>
        </p:txBody>
      </p:sp>
    </p:spTree>
    <p:extLst>
      <p:ext uri="{BB962C8B-B14F-4D97-AF65-F5344CB8AC3E}">
        <p14:creationId xmlns:p14="http://schemas.microsoft.com/office/powerpoint/2010/main" val="3711763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85482"/>
          </a:xfrm>
        </p:spPr>
        <p:txBody>
          <a:bodyPr/>
          <a:lstStyle/>
          <a:p>
            <a:r>
              <a:rPr lang="en-IN" dirty="0"/>
              <a:t>Control Panel Overview</a:t>
            </a:r>
          </a:p>
        </p:txBody>
      </p:sp>
      <p:pic>
        <p:nvPicPr>
          <p:cNvPr id="4" name="Content Placeholder 3"/>
          <p:cNvPicPr>
            <a:picLocks noGrp="1" noChangeAspect="1"/>
          </p:cNvPicPr>
          <p:nvPr>
            <p:ph idx="1"/>
          </p:nvPr>
        </p:nvPicPr>
        <p:blipFill>
          <a:blip r:embed="rId2"/>
          <a:stretch>
            <a:fillRect/>
          </a:stretch>
        </p:blipFill>
        <p:spPr>
          <a:xfrm>
            <a:off x="228600" y="838200"/>
            <a:ext cx="8458200" cy="6477000"/>
          </a:xfrm>
          <a:prstGeom prst="rect">
            <a:avLst/>
          </a:prstGeom>
        </p:spPr>
      </p:pic>
    </p:spTree>
    <p:extLst>
      <p:ext uri="{BB962C8B-B14F-4D97-AF65-F5344CB8AC3E}">
        <p14:creationId xmlns:p14="http://schemas.microsoft.com/office/powerpoint/2010/main" val="2774101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1066482"/>
          </a:xfrm>
        </p:spPr>
        <p:txBody>
          <a:bodyPr>
            <a:normAutofit fontScale="90000"/>
          </a:bodyPr>
          <a:lstStyle/>
          <a:p>
            <a:r>
              <a:rPr lang="en-US" sz="3200" dirty="0"/>
              <a:t>Users, Security and Privacy Settings</a:t>
            </a:r>
            <a:endParaRPr lang="en-IN" sz="3200" dirty="0"/>
          </a:p>
        </p:txBody>
      </p:sp>
      <p:sp>
        <p:nvSpPr>
          <p:cNvPr id="3" name="Content Placeholder 2"/>
          <p:cNvSpPr>
            <a:spLocks noGrp="1"/>
          </p:cNvSpPr>
          <p:nvPr>
            <p:ph idx="1"/>
          </p:nvPr>
        </p:nvSpPr>
        <p:spPr>
          <a:xfrm>
            <a:off x="457200" y="1219200"/>
            <a:ext cx="8153400" cy="5334000"/>
          </a:xfrm>
        </p:spPr>
        <p:txBody>
          <a:bodyPr/>
          <a:lstStyle/>
          <a:p>
            <a:r>
              <a:rPr lang="en-US" b="0" dirty="0"/>
              <a:t>On the Start menu, select </a:t>
            </a:r>
            <a:r>
              <a:rPr lang="en-US" dirty="0"/>
              <a:t>Settings</a:t>
            </a:r>
            <a:r>
              <a:rPr lang="en-US" b="0" dirty="0"/>
              <a:t> &gt; </a:t>
            </a:r>
            <a:r>
              <a:rPr lang="en-US" dirty="0"/>
              <a:t>Privacy</a:t>
            </a:r>
            <a:r>
              <a:rPr lang="en-US" b="0" dirty="0"/>
              <a:t>. You'll see a list of general </a:t>
            </a:r>
            <a:r>
              <a:rPr lang="en-US" dirty="0"/>
              <a:t>privacy</a:t>
            </a:r>
            <a:r>
              <a:rPr lang="en-US" b="0" dirty="0"/>
              <a:t> options. There are links to specific </a:t>
            </a:r>
            <a:r>
              <a:rPr lang="en-US" dirty="0"/>
              <a:t>privacy settings</a:t>
            </a:r>
            <a:r>
              <a:rPr lang="en-US" b="0" dirty="0"/>
              <a:t> on the left of the page. For more info, see </a:t>
            </a:r>
            <a:r>
              <a:rPr lang="en-US" dirty="0"/>
              <a:t>Windows 10</a:t>
            </a:r>
            <a:r>
              <a:rPr lang="en-US" b="0" dirty="0"/>
              <a:t> and </a:t>
            </a:r>
            <a:r>
              <a:rPr lang="en-US" dirty="0"/>
              <a:t>privacy</a:t>
            </a:r>
            <a:r>
              <a:rPr lang="en-US" b="0" dirty="0" smtClean="0"/>
              <a:t>.</a:t>
            </a:r>
          </a:p>
          <a:p>
            <a:r>
              <a:rPr lang="en-US" b="0" dirty="0"/>
              <a:t>Select Start &gt; </a:t>
            </a:r>
            <a:r>
              <a:rPr lang="en-US" dirty="0"/>
              <a:t>Settings</a:t>
            </a:r>
            <a:r>
              <a:rPr lang="en-US" b="0" dirty="0"/>
              <a:t> &gt; Update &amp; </a:t>
            </a:r>
            <a:r>
              <a:rPr lang="en-US" dirty="0"/>
              <a:t>Security</a:t>
            </a:r>
            <a:r>
              <a:rPr lang="en-US" b="0" dirty="0"/>
              <a:t> &gt; </a:t>
            </a:r>
            <a:r>
              <a:rPr lang="en-US" dirty="0"/>
              <a:t>Windows Security</a:t>
            </a:r>
            <a:r>
              <a:rPr lang="en-US" b="0" dirty="0"/>
              <a:t> and then Virus &amp; threat protection &gt; Manage </a:t>
            </a:r>
            <a:r>
              <a:rPr lang="en-US" dirty="0"/>
              <a:t>settings</a:t>
            </a:r>
            <a:r>
              <a:rPr lang="en-US" b="0" dirty="0"/>
              <a:t>. (In previous versions of </a:t>
            </a:r>
            <a:r>
              <a:rPr lang="en-US" dirty="0"/>
              <a:t>Windows</a:t>
            </a:r>
            <a:r>
              <a:rPr lang="en-US" b="0" dirty="0"/>
              <a:t> 10, select Virus &amp; threat protection &gt; Virus &amp; threat protection </a:t>
            </a:r>
            <a:r>
              <a:rPr lang="en-US" dirty="0"/>
              <a:t>settings</a:t>
            </a:r>
            <a:r>
              <a:rPr lang="en-US" b="0" dirty="0"/>
              <a:t>.)</a:t>
            </a:r>
            <a:endParaRPr lang="en-IN" dirty="0"/>
          </a:p>
        </p:txBody>
      </p:sp>
    </p:spTree>
    <p:extLst>
      <p:ext uri="{BB962C8B-B14F-4D97-AF65-F5344CB8AC3E}">
        <p14:creationId xmlns:p14="http://schemas.microsoft.com/office/powerpoint/2010/main" val="3323039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r>
              <a:rPr lang="en-US" dirty="0"/>
              <a:t>Users, Security and Privacy Settings</a:t>
            </a:r>
            <a:endParaRPr lang="en-IN" dirty="0"/>
          </a:p>
        </p:txBody>
      </p:sp>
      <p:sp>
        <p:nvSpPr>
          <p:cNvPr id="3" name="Content Placeholder 2"/>
          <p:cNvSpPr>
            <a:spLocks noGrp="1"/>
          </p:cNvSpPr>
          <p:nvPr>
            <p:ph idx="1"/>
          </p:nvPr>
        </p:nvSpPr>
        <p:spPr>
          <a:xfrm>
            <a:off x="457200" y="1752600"/>
            <a:ext cx="8458200" cy="5105400"/>
          </a:xfrm>
        </p:spPr>
        <p:txBody>
          <a:bodyPr/>
          <a:lstStyle/>
          <a:p>
            <a:pPr algn="just"/>
            <a:r>
              <a:rPr lang="en-US" b="0" dirty="0"/>
              <a:t>On the Start menu, select </a:t>
            </a:r>
            <a:r>
              <a:rPr lang="en-US" dirty="0"/>
              <a:t>Settings</a:t>
            </a:r>
            <a:r>
              <a:rPr lang="en-US" b="0" dirty="0"/>
              <a:t> &gt; </a:t>
            </a:r>
            <a:r>
              <a:rPr lang="en-US" dirty="0"/>
              <a:t>Privacy</a:t>
            </a:r>
            <a:r>
              <a:rPr lang="en-US" b="0" dirty="0"/>
              <a:t>. You'll see a list of general </a:t>
            </a:r>
            <a:r>
              <a:rPr lang="en-US" dirty="0"/>
              <a:t>privacy</a:t>
            </a:r>
            <a:r>
              <a:rPr lang="en-US" b="0" dirty="0"/>
              <a:t> options. There are links to specific </a:t>
            </a:r>
            <a:r>
              <a:rPr lang="en-US" dirty="0"/>
              <a:t>privacy settings</a:t>
            </a:r>
            <a:r>
              <a:rPr lang="en-US" b="0" dirty="0"/>
              <a:t> on the left of the page. For more info, see </a:t>
            </a:r>
            <a:r>
              <a:rPr lang="en-US" dirty="0"/>
              <a:t>Windows 10</a:t>
            </a:r>
            <a:r>
              <a:rPr lang="en-US" b="0" dirty="0"/>
              <a:t> and </a:t>
            </a:r>
            <a:r>
              <a:rPr lang="en-US" dirty="0"/>
              <a:t>privacy</a:t>
            </a:r>
            <a:r>
              <a:rPr lang="en-US" b="0" dirty="0" smtClean="0"/>
              <a:t>.</a:t>
            </a:r>
          </a:p>
          <a:p>
            <a:r>
              <a:rPr lang="en-US" dirty="0"/>
              <a:t>How to Protect Your Privacy on Windows 10</a:t>
            </a:r>
            <a:endParaRPr lang="en-US" b="0" dirty="0"/>
          </a:p>
          <a:p>
            <a:r>
              <a:rPr lang="en-US" b="0" dirty="0"/>
              <a:t>Use a password rather than a PIN for local accounts. ...</a:t>
            </a:r>
          </a:p>
          <a:p>
            <a:r>
              <a:rPr lang="en-US" b="0" dirty="0"/>
              <a:t>You don't have to link your PC with a </a:t>
            </a:r>
            <a:r>
              <a:rPr lang="en-US" dirty="0"/>
              <a:t>Microsoft</a:t>
            </a:r>
            <a:r>
              <a:rPr lang="en-US" b="0" dirty="0"/>
              <a:t> account. ...</a:t>
            </a:r>
          </a:p>
          <a:p>
            <a:r>
              <a:rPr lang="en-US" b="0" dirty="0"/>
              <a:t>Randomize your hardware address on Wi-Fi. ...</a:t>
            </a:r>
          </a:p>
          <a:p>
            <a:r>
              <a:rPr lang="en-US" b="0" dirty="0"/>
              <a:t>Don't automatically connect to open Wi-Fi networks. ...</a:t>
            </a:r>
          </a:p>
          <a:p>
            <a:r>
              <a:rPr lang="en-US" b="0" dirty="0"/>
              <a:t>Disable Cortana to keep voice data </a:t>
            </a:r>
            <a:r>
              <a:rPr lang="en-US" dirty="0"/>
              <a:t>private</a:t>
            </a:r>
            <a:r>
              <a:rPr lang="en-US" b="0" dirty="0"/>
              <a:t>. ...</a:t>
            </a:r>
          </a:p>
          <a:p>
            <a:r>
              <a:rPr lang="en-US" b="0" dirty="0"/>
              <a:t>Watch out for system updates changing your privacy settings.</a:t>
            </a:r>
          </a:p>
          <a:p>
            <a:pPr algn="just"/>
            <a:r>
              <a:rPr lang="en-IN" dirty="0"/>
              <a:t>https://www.youtube.com/watch?v=f-y9kaViAXI</a:t>
            </a:r>
          </a:p>
        </p:txBody>
      </p:sp>
    </p:spTree>
    <p:extLst>
      <p:ext uri="{BB962C8B-B14F-4D97-AF65-F5344CB8AC3E}">
        <p14:creationId xmlns:p14="http://schemas.microsoft.com/office/powerpoint/2010/main" val="190133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r>
              <a:rPr lang="en-IN" dirty="0"/>
              <a:t>Identify Accessibility Settings</a:t>
            </a:r>
          </a:p>
        </p:txBody>
      </p:sp>
      <p:sp>
        <p:nvSpPr>
          <p:cNvPr id="3" name="Content Placeholder 2"/>
          <p:cNvSpPr>
            <a:spLocks noGrp="1"/>
          </p:cNvSpPr>
          <p:nvPr>
            <p:ph idx="1"/>
          </p:nvPr>
        </p:nvSpPr>
        <p:spPr>
          <a:xfrm>
            <a:off x="457200" y="1752600"/>
            <a:ext cx="8534400" cy="5105400"/>
          </a:xfrm>
        </p:spPr>
        <p:txBody>
          <a:bodyPr>
            <a:normAutofit fontScale="92500" lnSpcReduction="10000"/>
          </a:bodyPr>
          <a:lstStyle/>
          <a:p>
            <a:pPr algn="just"/>
            <a:r>
              <a:rPr lang="en-US" b="0" dirty="0"/>
              <a:t>Go to </a:t>
            </a:r>
            <a:r>
              <a:rPr lang="en-US" dirty="0"/>
              <a:t>Settings</a:t>
            </a:r>
            <a:r>
              <a:rPr lang="en-US" b="0" dirty="0"/>
              <a:t>&gt;Ease of </a:t>
            </a:r>
            <a:r>
              <a:rPr lang="en-US" dirty="0"/>
              <a:t>Access</a:t>
            </a:r>
            <a:r>
              <a:rPr lang="en-US" b="0" dirty="0"/>
              <a:t>&gt;Closed Captions and change the </a:t>
            </a:r>
            <a:r>
              <a:rPr lang="en-US" dirty="0"/>
              <a:t>settings</a:t>
            </a:r>
            <a:r>
              <a:rPr lang="en-US" b="0" dirty="0"/>
              <a:t> to your liking. Other </a:t>
            </a:r>
            <a:r>
              <a:rPr lang="en-US" dirty="0"/>
              <a:t>Windows 10 accessibility settings</a:t>
            </a:r>
            <a:r>
              <a:rPr lang="en-US" b="0" dirty="0"/>
              <a:t> you can customize include the caption's transparency, size, style, and effects, though you're limited to only eight </a:t>
            </a:r>
            <a:r>
              <a:rPr lang="en-US" b="0" dirty="0" smtClean="0"/>
              <a:t>colors.</a:t>
            </a:r>
          </a:p>
          <a:p>
            <a:pPr algn="just"/>
            <a:endParaRPr lang="en-US" b="0" dirty="0">
              <a:hlinkClick r:id="rId2"/>
            </a:endParaRPr>
          </a:p>
          <a:p>
            <a:r>
              <a:rPr lang="en-US" dirty="0"/>
              <a:t>Windows 10 Accessibility Features</a:t>
            </a:r>
            <a:endParaRPr lang="en-US" b="0" dirty="0"/>
          </a:p>
          <a:p>
            <a:r>
              <a:rPr lang="en-US" b="0" dirty="0"/>
              <a:t>Make Windows 10 easier to see. Resize icons, adjust text size and </a:t>
            </a:r>
            <a:r>
              <a:rPr lang="en-US" dirty="0"/>
              <a:t>color</a:t>
            </a:r>
            <a:r>
              <a:rPr lang="en-US" b="0" dirty="0"/>
              <a:t>, customize the mouse cursor, and more—our </a:t>
            </a:r>
            <a:r>
              <a:rPr lang="en-US" dirty="0"/>
              <a:t>display</a:t>
            </a:r>
            <a:r>
              <a:rPr lang="en-US" b="0" dirty="0"/>
              <a:t> and vision settings make it easy to personalize your viewing experience. ...</a:t>
            </a:r>
          </a:p>
          <a:p>
            <a:pPr algn="just"/>
            <a:endParaRPr lang="en-IN" dirty="0" smtClean="0">
              <a:hlinkClick r:id="rId2"/>
            </a:endParaRPr>
          </a:p>
          <a:p>
            <a:pPr algn="just"/>
            <a:r>
              <a:rPr lang="en-IN" dirty="0">
                <a:hlinkClick r:id="rId2"/>
              </a:rPr>
              <a:t>https://</a:t>
            </a:r>
            <a:r>
              <a:rPr lang="en-IN" dirty="0" smtClean="0">
                <a:hlinkClick r:id="rId2"/>
              </a:rPr>
              <a:t>www.youtube.com/watch?v=mFuTT-j5T0U</a:t>
            </a:r>
          </a:p>
          <a:p>
            <a:pPr algn="just"/>
            <a:endParaRPr lang="en-IN" dirty="0">
              <a:hlinkClick r:id="rId2"/>
            </a:endParaRPr>
          </a:p>
          <a:p>
            <a:pPr algn="just"/>
            <a:r>
              <a:rPr lang="en-IN" dirty="0" smtClean="0">
                <a:hlinkClick r:id="rId2"/>
              </a:rPr>
              <a:t>https</a:t>
            </a:r>
            <a:r>
              <a:rPr lang="en-IN" dirty="0">
                <a:hlinkClick r:id="rId2"/>
              </a:rPr>
              <a:t>://</a:t>
            </a:r>
            <a:r>
              <a:rPr lang="en-IN" dirty="0" smtClean="0">
                <a:hlinkClick r:id="rId2"/>
              </a:rPr>
              <a:t>www.microsoft.com/en-us/accessibility/windows?activetab=pivot_1%3aprimaryr2</a:t>
            </a:r>
            <a:endParaRPr lang="en-IN" dirty="0" smtClean="0"/>
          </a:p>
          <a:p>
            <a:pPr algn="just"/>
            <a:endParaRPr lang="en-US" dirty="0"/>
          </a:p>
          <a:p>
            <a:pPr algn="just"/>
            <a:endParaRPr lang="en-IN" dirty="0"/>
          </a:p>
        </p:txBody>
      </p:sp>
    </p:spTree>
    <p:extLst>
      <p:ext uri="{BB962C8B-B14F-4D97-AF65-F5344CB8AC3E}">
        <p14:creationId xmlns:p14="http://schemas.microsoft.com/office/powerpoint/2010/main" val="298387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1371600"/>
          </a:xfrm>
        </p:spPr>
        <p:txBody>
          <a:bodyPr>
            <a:normAutofit/>
          </a:bodyPr>
          <a:lstStyle/>
          <a:p>
            <a:r>
              <a:rPr lang="en-US" dirty="0"/>
              <a:t>Service Management in windows 10</a:t>
            </a:r>
            <a:endParaRPr lang="en-IN" dirty="0"/>
          </a:p>
        </p:txBody>
      </p:sp>
      <p:sp>
        <p:nvSpPr>
          <p:cNvPr id="3" name="Content Placeholder 2"/>
          <p:cNvSpPr>
            <a:spLocks noGrp="1"/>
          </p:cNvSpPr>
          <p:nvPr>
            <p:ph idx="1"/>
          </p:nvPr>
        </p:nvSpPr>
        <p:spPr>
          <a:xfrm>
            <a:off x="457200" y="1524318"/>
            <a:ext cx="8305800" cy="5181282"/>
          </a:xfrm>
        </p:spPr>
        <p:txBody>
          <a:bodyPr/>
          <a:lstStyle/>
          <a:p>
            <a:r>
              <a:rPr lang="en-US" b="0" dirty="0"/>
              <a:t>On </a:t>
            </a:r>
            <a:r>
              <a:rPr lang="en-US" dirty="0"/>
              <a:t>Windows 10</a:t>
            </a:r>
            <a:r>
              <a:rPr lang="en-US" b="0" dirty="0"/>
              <a:t>, </a:t>
            </a:r>
            <a:r>
              <a:rPr lang="en-US" dirty="0"/>
              <a:t>services</a:t>
            </a:r>
            <a:r>
              <a:rPr lang="en-US" b="0" dirty="0"/>
              <a:t> are programs that run in the background without a user interface and enable system features (such as printing, networking, remote access, File Explorer, </a:t>
            </a:r>
            <a:r>
              <a:rPr lang="en-US" dirty="0"/>
              <a:t>Windows</a:t>
            </a:r>
            <a:r>
              <a:rPr lang="en-US" b="0" dirty="0"/>
              <a:t> Search, updates, etc.) and apps to operate as intended</a:t>
            </a:r>
            <a:r>
              <a:rPr lang="en-US" b="0" dirty="0" smtClean="0"/>
              <a:t>.</a:t>
            </a:r>
          </a:p>
          <a:p>
            <a:r>
              <a:rPr lang="en-US" dirty="0" smtClean="0"/>
              <a:t>To </a:t>
            </a:r>
            <a:r>
              <a:rPr lang="en-US" dirty="0"/>
              <a:t>open the Windows Services Manager on your Windows 10 computer, do the following:</a:t>
            </a:r>
            <a:endParaRPr lang="en-US" b="0" dirty="0"/>
          </a:p>
          <a:p>
            <a:r>
              <a:rPr lang="en-US" b="0" dirty="0"/>
              <a:t>Right-click on the Start button to open the </a:t>
            </a:r>
            <a:r>
              <a:rPr lang="en-US" b="0" dirty="0" err="1"/>
              <a:t>WinX</a:t>
            </a:r>
            <a:r>
              <a:rPr lang="en-US" b="0" dirty="0"/>
              <a:t> Menu.</a:t>
            </a:r>
          </a:p>
          <a:p>
            <a:r>
              <a:rPr lang="en-US" b="0" dirty="0"/>
              <a:t>Select Run.</a:t>
            </a:r>
          </a:p>
          <a:p>
            <a:r>
              <a:rPr lang="en-US" b="0" dirty="0"/>
              <a:t>Type </a:t>
            </a:r>
            <a:r>
              <a:rPr lang="en-US" dirty="0"/>
              <a:t>services</a:t>
            </a:r>
            <a:r>
              <a:rPr lang="en-US" b="0" dirty="0"/>
              <a:t>. </a:t>
            </a:r>
            <a:r>
              <a:rPr lang="en-US" b="0" dirty="0" err="1"/>
              <a:t>msc</a:t>
            </a:r>
            <a:r>
              <a:rPr lang="en-US" b="0" dirty="0"/>
              <a:t> in the Run box which opens.</a:t>
            </a:r>
          </a:p>
          <a:p>
            <a:r>
              <a:rPr lang="en-US" dirty="0"/>
              <a:t>Windows Services Manager</a:t>
            </a:r>
            <a:r>
              <a:rPr lang="en-US" b="0" dirty="0"/>
              <a:t> will open</a:t>
            </a:r>
            <a:r>
              <a:rPr lang="en-US" b="0" dirty="0" smtClean="0"/>
              <a:t>.</a:t>
            </a:r>
          </a:p>
          <a:p>
            <a:r>
              <a:rPr lang="en-US" b="0" dirty="0">
                <a:hlinkClick r:id="rId2"/>
              </a:rPr>
              <a:t>https://</a:t>
            </a:r>
            <a:r>
              <a:rPr lang="en-US" b="0" dirty="0" smtClean="0">
                <a:hlinkClick r:id="rId2"/>
              </a:rPr>
              <a:t>www.youtube.com/watch?v=IXiXjjcXGmA</a:t>
            </a:r>
            <a:endParaRPr lang="en-US" b="0" dirty="0" smtClean="0"/>
          </a:p>
          <a:p>
            <a:endParaRPr lang="en-US" b="0" dirty="0"/>
          </a:p>
        </p:txBody>
      </p:sp>
    </p:spTree>
    <p:extLst>
      <p:ext uri="{BB962C8B-B14F-4D97-AF65-F5344CB8AC3E}">
        <p14:creationId xmlns:p14="http://schemas.microsoft.com/office/powerpoint/2010/main" val="238191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normAutofit/>
          </a:bodyPr>
          <a:lstStyle/>
          <a:p>
            <a:r>
              <a:rPr lang="en-US" dirty="0"/>
              <a:t>Syncing Devices and File Sharing in windows 10</a:t>
            </a:r>
            <a:endParaRPr lang="en-IN" dirty="0"/>
          </a:p>
        </p:txBody>
      </p:sp>
      <p:sp>
        <p:nvSpPr>
          <p:cNvPr id="3" name="Content Placeholder 2"/>
          <p:cNvSpPr>
            <a:spLocks noGrp="1"/>
          </p:cNvSpPr>
          <p:nvPr>
            <p:ph idx="1"/>
          </p:nvPr>
        </p:nvSpPr>
        <p:spPr>
          <a:xfrm>
            <a:off x="457200" y="1752600"/>
            <a:ext cx="8153400" cy="4373563"/>
          </a:xfrm>
        </p:spPr>
        <p:txBody>
          <a:bodyPr/>
          <a:lstStyle/>
          <a:p>
            <a:pPr algn="just"/>
            <a:r>
              <a:rPr lang="en-US" b="0" dirty="0"/>
              <a:t>To do this, open the OneDrive System Tray icon and select Settings. At the Settings screen, click the tab for Account and click the button to Choose folders. Check the box to </a:t>
            </a:r>
            <a:r>
              <a:rPr lang="en-US" dirty="0"/>
              <a:t>Sync</a:t>
            </a:r>
            <a:r>
              <a:rPr lang="en-US" b="0" dirty="0"/>
              <a:t> all </a:t>
            </a:r>
            <a:r>
              <a:rPr lang="en-US" dirty="0"/>
              <a:t>files</a:t>
            </a:r>
            <a:r>
              <a:rPr lang="en-US" b="0" dirty="0"/>
              <a:t> and folders in OneDrive, especially if you unchecked any folders previously</a:t>
            </a:r>
            <a:r>
              <a:rPr lang="en-US" b="0" dirty="0" smtClean="0"/>
              <a:t>.</a:t>
            </a:r>
          </a:p>
          <a:p>
            <a:pPr algn="just"/>
            <a:endParaRPr lang="en-US" dirty="0" smtClean="0"/>
          </a:p>
          <a:p>
            <a:pPr algn="just"/>
            <a:r>
              <a:rPr lang="en-US" dirty="0">
                <a:hlinkClick r:id="rId2"/>
              </a:rPr>
              <a:t>https://</a:t>
            </a:r>
            <a:r>
              <a:rPr lang="en-US" dirty="0" smtClean="0">
                <a:hlinkClick r:id="rId2"/>
              </a:rPr>
              <a:t>www.youtube.com/watch?v=694t8Mi6b74</a:t>
            </a:r>
            <a:endParaRPr lang="en-US" dirty="0" smtClean="0"/>
          </a:p>
          <a:p>
            <a:pPr algn="just"/>
            <a:endParaRPr lang="en-US" dirty="0"/>
          </a:p>
          <a:p>
            <a:pPr algn="just"/>
            <a:endParaRPr lang="en-US" dirty="0" smtClean="0"/>
          </a:p>
          <a:p>
            <a:pPr algn="just"/>
            <a:r>
              <a:rPr lang="en-IN" dirty="0">
                <a:hlinkClick r:id="rId3"/>
              </a:rPr>
              <a:t>https://</a:t>
            </a:r>
            <a:r>
              <a:rPr lang="en-IN" dirty="0" smtClean="0">
                <a:hlinkClick r:id="rId3"/>
              </a:rPr>
              <a:t>www.youtube.com/watch?v=3-C3v82zOgE</a:t>
            </a:r>
            <a:endParaRPr lang="en-IN" dirty="0" smtClean="0"/>
          </a:p>
          <a:p>
            <a:pPr algn="just"/>
            <a:endParaRPr lang="en-IN" dirty="0"/>
          </a:p>
        </p:txBody>
      </p:sp>
    </p:spTree>
    <p:extLst>
      <p:ext uri="{BB962C8B-B14F-4D97-AF65-F5344CB8AC3E}">
        <p14:creationId xmlns:p14="http://schemas.microsoft.com/office/powerpoint/2010/main" val="105706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533082"/>
          </a:xfrm>
        </p:spPr>
        <p:txBody>
          <a:bodyPr>
            <a:normAutofit fontScale="90000"/>
          </a:bodyPr>
          <a:lstStyle/>
          <a:p>
            <a:r>
              <a:rPr lang="en-US" dirty="0"/>
              <a:t>Windows Utilities in windows 10</a:t>
            </a:r>
            <a:endParaRPr lang="en-IN" dirty="0"/>
          </a:p>
        </p:txBody>
      </p:sp>
      <p:sp>
        <p:nvSpPr>
          <p:cNvPr id="3" name="Content Placeholder 2"/>
          <p:cNvSpPr>
            <a:spLocks noGrp="1"/>
          </p:cNvSpPr>
          <p:nvPr>
            <p:ph idx="1"/>
          </p:nvPr>
        </p:nvSpPr>
        <p:spPr>
          <a:xfrm>
            <a:off x="457200" y="838200"/>
            <a:ext cx="8382000" cy="5867400"/>
          </a:xfrm>
        </p:spPr>
        <p:txBody>
          <a:bodyPr>
            <a:normAutofit lnSpcReduction="10000"/>
          </a:bodyPr>
          <a:lstStyle/>
          <a:p>
            <a:r>
              <a:rPr lang="en-US" dirty="0"/>
              <a:t>Utility</a:t>
            </a:r>
            <a:r>
              <a:rPr lang="en-US" b="0" dirty="0"/>
              <a:t> software is software designed to help to analyze, configure, optimize or maintain a computer. It is used to support the computer infrastructure - in contrast to application software, which is aimed at directly performing tasks that benefit ordinary users.</a:t>
            </a:r>
          </a:p>
          <a:p>
            <a:r>
              <a:rPr lang="en-US" b="0" dirty="0">
                <a:hlinkClick r:id="rId2"/>
              </a:rPr>
              <a:t>https://</a:t>
            </a:r>
            <a:r>
              <a:rPr lang="en-US" b="0" dirty="0" smtClean="0">
                <a:hlinkClick r:id="rId2"/>
              </a:rPr>
              <a:t>www.youtube.com/watch?v=enzz1xq9ah4</a:t>
            </a:r>
            <a:endParaRPr lang="en-US" b="0" dirty="0" smtClean="0"/>
          </a:p>
          <a:p>
            <a:r>
              <a:rPr lang="en-US" b="0" dirty="0"/>
              <a:t/>
            </a:r>
            <a:br>
              <a:rPr lang="en-US" b="0" dirty="0"/>
            </a:br>
            <a:r>
              <a:rPr lang="en-US" dirty="0" err="1" smtClean="0"/>
              <a:t>Usefull</a:t>
            </a:r>
            <a:r>
              <a:rPr lang="en-US" dirty="0" smtClean="0"/>
              <a:t> </a:t>
            </a:r>
            <a:r>
              <a:rPr lang="en-US" dirty="0"/>
              <a:t>Windows 10 Utilities</a:t>
            </a:r>
            <a:endParaRPr lang="en-US" b="0" dirty="0"/>
          </a:p>
          <a:p>
            <a:r>
              <a:rPr lang="en-US" b="0" dirty="0"/>
              <a:t>Windows Accessories.</a:t>
            </a:r>
          </a:p>
          <a:p>
            <a:r>
              <a:rPr lang="en-US" dirty="0"/>
              <a:t>Snipping Tool</a:t>
            </a:r>
            <a:r>
              <a:rPr lang="en-US" b="0" dirty="0"/>
              <a:t> Options.</a:t>
            </a:r>
          </a:p>
          <a:p>
            <a:r>
              <a:rPr lang="en-US" b="0" dirty="0"/>
              <a:t>Steps Recorder.</a:t>
            </a:r>
          </a:p>
          <a:p>
            <a:r>
              <a:rPr lang="en-US" b="0" dirty="0"/>
              <a:t>Report.</a:t>
            </a:r>
          </a:p>
          <a:p>
            <a:r>
              <a:rPr lang="en-US" b="0" dirty="0"/>
              <a:t>Administrative Tools.</a:t>
            </a:r>
          </a:p>
          <a:p>
            <a:r>
              <a:rPr lang="en-US" dirty="0"/>
              <a:t>System Information</a:t>
            </a:r>
            <a:r>
              <a:rPr lang="en-US" b="0" dirty="0"/>
              <a:t>.</a:t>
            </a:r>
          </a:p>
          <a:p>
            <a:r>
              <a:rPr lang="en-US" dirty="0"/>
              <a:t>Performance Monitor</a:t>
            </a:r>
            <a:r>
              <a:rPr lang="en-US" b="0" dirty="0"/>
              <a:t>.</a:t>
            </a:r>
          </a:p>
          <a:p>
            <a:r>
              <a:rPr lang="en-US" b="0" dirty="0"/>
              <a:t>Adding Counters.</a:t>
            </a:r>
          </a:p>
        </p:txBody>
      </p:sp>
    </p:spTree>
    <p:extLst>
      <p:ext uri="{BB962C8B-B14F-4D97-AF65-F5344CB8AC3E}">
        <p14:creationId xmlns:p14="http://schemas.microsoft.com/office/powerpoint/2010/main" val="335014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3600" dirty="0" smtClean="0"/>
              <a:t>Thank You </a:t>
            </a:r>
          </a:p>
          <a:p>
            <a:pPr algn="ctr"/>
            <a:endParaRPr lang="en-US" sz="3600" dirty="0"/>
          </a:p>
          <a:p>
            <a:pPr algn="ctr"/>
            <a:r>
              <a:rPr lang="en-US" sz="3600" dirty="0" smtClean="0"/>
              <a:t>Have a Good Day!</a:t>
            </a:r>
            <a:endParaRPr lang="en-US" sz="3600" dirty="0"/>
          </a:p>
        </p:txBody>
      </p:sp>
    </p:spTree>
    <p:extLst>
      <p:ext uri="{BB962C8B-B14F-4D97-AF65-F5344CB8AC3E}">
        <p14:creationId xmlns:p14="http://schemas.microsoft.com/office/powerpoint/2010/main" val="4245359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normAutofit fontScale="90000"/>
          </a:bodyPr>
          <a:lstStyle/>
          <a:p>
            <a:r>
              <a:rPr lang="en-US" dirty="0"/>
              <a:t>Windows OS and Windows Server</a:t>
            </a:r>
            <a:br>
              <a:rPr lang="en-US" dirty="0"/>
            </a:br>
            <a:r>
              <a:rPr lang="en-IN" dirty="0"/>
              <a:t>Architecture</a:t>
            </a:r>
          </a:p>
        </p:txBody>
      </p:sp>
      <p:sp>
        <p:nvSpPr>
          <p:cNvPr id="3" name="Content Placeholder 2"/>
          <p:cNvSpPr>
            <a:spLocks noGrp="1"/>
          </p:cNvSpPr>
          <p:nvPr>
            <p:ph idx="1"/>
          </p:nvPr>
        </p:nvSpPr>
        <p:spPr>
          <a:xfrm>
            <a:off x="457200" y="1219200"/>
            <a:ext cx="8382000" cy="5638800"/>
          </a:xfrm>
        </p:spPr>
        <p:txBody>
          <a:bodyPr>
            <a:normAutofit/>
          </a:bodyPr>
          <a:lstStyle/>
          <a:p>
            <a:pPr algn="just"/>
            <a:r>
              <a:rPr lang="en-US" sz="2400" dirty="0"/>
              <a:t>Windows</a:t>
            </a:r>
            <a:r>
              <a:rPr lang="en-US" sz="2400" b="0" dirty="0"/>
              <a:t> is a series of </a:t>
            </a:r>
            <a:r>
              <a:rPr lang="en-US" sz="2400" dirty="0"/>
              <a:t>operating systems</a:t>
            </a:r>
            <a:r>
              <a:rPr lang="en-US" sz="2400" b="0" dirty="0"/>
              <a:t> developed by </a:t>
            </a:r>
            <a:r>
              <a:rPr lang="en-US" sz="2400" dirty="0"/>
              <a:t>Microsoft</a:t>
            </a:r>
            <a:r>
              <a:rPr lang="en-US" sz="2400" b="0" dirty="0"/>
              <a:t>. Each version of </a:t>
            </a:r>
            <a:r>
              <a:rPr lang="en-US" sz="2400" dirty="0"/>
              <a:t>Windows</a:t>
            </a:r>
            <a:r>
              <a:rPr lang="en-US" sz="2400" b="0" dirty="0"/>
              <a:t> includes a graphical user interface, with a desktop that allows users to view files and folders in </a:t>
            </a:r>
            <a:r>
              <a:rPr lang="en-US" sz="2400" dirty="0"/>
              <a:t>windows</a:t>
            </a:r>
            <a:r>
              <a:rPr lang="en-US" sz="2400" b="0" dirty="0"/>
              <a:t>. </a:t>
            </a:r>
            <a:endParaRPr lang="en-US" sz="2400" b="0" dirty="0" smtClean="0"/>
          </a:p>
          <a:p>
            <a:pPr algn="just"/>
            <a:r>
              <a:rPr lang="en-US" sz="2400" b="0" dirty="0" smtClean="0"/>
              <a:t>For </a:t>
            </a:r>
            <a:r>
              <a:rPr lang="en-US" sz="2400" b="0" dirty="0"/>
              <a:t>the past two decades, </a:t>
            </a:r>
            <a:r>
              <a:rPr lang="en-US" sz="2400" dirty="0"/>
              <a:t>Windows</a:t>
            </a:r>
            <a:r>
              <a:rPr lang="en-US" sz="2400" b="0" dirty="0"/>
              <a:t> has been the most widely used </a:t>
            </a:r>
            <a:r>
              <a:rPr lang="en-US" sz="2400" dirty="0"/>
              <a:t>operating system</a:t>
            </a:r>
            <a:r>
              <a:rPr lang="en-US" sz="2400" b="0" dirty="0"/>
              <a:t> for personal computers </a:t>
            </a:r>
            <a:r>
              <a:rPr lang="en-US" sz="2400" b="0" dirty="0" smtClean="0"/>
              <a:t>PCs</a:t>
            </a:r>
          </a:p>
        </p:txBody>
      </p:sp>
    </p:spTree>
    <p:extLst>
      <p:ext uri="{BB962C8B-B14F-4D97-AF65-F5344CB8AC3E}">
        <p14:creationId xmlns:p14="http://schemas.microsoft.com/office/powerpoint/2010/main" val="2717459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normAutofit fontScale="90000"/>
          </a:bodyPr>
          <a:lstStyle/>
          <a:p>
            <a:r>
              <a:rPr lang="en-US" dirty="0"/>
              <a:t>Windows OS and Windows Server</a:t>
            </a:r>
            <a:br>
              <a:rPr lang="en-US" dirty="0"/>
            </a:br>
            <a:r>
              <a:rPr lang="en-IN" dirty="0"/>
              <a:t>Architecture</a:t>
            </a:r>
          </a:p>
        </p:txBody>
      </p:sp>
      <p:sp>
        <p:nvSpPr>
          <p:cNvPr id="3" name="Content Placeholder 2"/>
          <p:cNvSpPr>
            <a:spLocks noGrp="1"/>
          </p:cNvSpPr>
          <p:nvPr>
            <p:ph idx="1"/>
          </p:nvPr>
        </p:nvSpPr>
        <p:spPr>
          <a:xfrm>
            <a:off x="457200" y="1219200"/>
            <a:ext cx="8382000" cy="5638800"/>
          </a:xfrm>
        </p:spPr>
        <p:txBody>
          <a:bodyPr>
            <a:normAutofit/>
          </a:bodyPr>
          <a:lstStyle/>
          <a:p>
            <a:pPr algn="just"/>
            <a:r>
              <a:rPr lang="en-US" sz="2400" b="0" dirty="0" smtClean="0"/>
              <a:t>The </a:t>
            </a:r>
            <a:r>
              <a:rPr lang="en-US" sz="2400" b="0" dirty="0"/>
              <a:t>server has a broader scope than the operating system. The server handles the administrative group-related activities on a network. </a:t>
            </a:r>
            <a:endParaRPr lang="en-US" sz="2400" b="0" dirty="0" smtClean="0"/>
          </a:p>
          <a:p>
            <a:pPr algn="just"/>
            <a:r>
              <a:rPr lang="en-US" sz="2400" b="0" dirty="0" smtClean="0"/>
              <a:t>It </a:t>
            </a:r>
            <a:r>
              <a:rPr lang="en-US" sz="2400" b="0" dirty="0"/>
              <a:t>basically stores, recover and send the files to all the devices that are connected to the network of that </a:t>
            </a:r>
            <a:r>
              <a:rPr lang="en-US" sz="2400" b="0" dirty="0" smtClean="0"/>
              <a:t>server.</a:t>
            </a:r>
          </a:p>
          <a:p>
            <a:pPr algn="just"/>
            <a:r>
              <a:rPr lang="en-US" sz="2400" dirty="0"/>
              <a:t>Windows Server</a:t>
            </a:r>
            <a:r>
              <a:rPr lang="en-US" sz="2400" b="0" dirty="0"/>
              <a:t> is a </a:t>
            </a:r>
            <a:r>
              <a:rPr lang="en-US" sz="2400" dirty="0"/>
              <a:t>server</a:t>
            </a:r>
            <a:r>
              <a:rPr lang="en-US" sz="2400" b="0" dirty="0"/>
              <a:t> operating system that enables a computer to handle network roles such as print </a:t>
            </a:r>
            <a:r>
              <a:rPr lang="en-US" sz="2400" dirty="0"/>
              <a:t>server</a:t>
            </a:r>
            <a:r>
              <a:rPr lang="en-US" sz="2400" b="0" dirty="0"/>
              <a:t>, domain controller, web </a:t>
            </a:r>
            <a:r>
              <a:rPr lang="en-US" sz="2400" dirty="0"/>
              <a:t>server</a:t>
            </a:r>
            <a:r>
              <a:rPr lang="en-US" sz="2400" b="0" dirty="0"/>
              <a:t>, and file </a:t>
            </a:r>
            <a:r>
              <a:rPr lang="en-US" sz="2400" dirty="0"/>
              <a:t>server</a:t>
            </a:r>
            <a:r>
              <a:rPr lang="en-US" sz="2400" b="0" dirty="0"/>
              <a:t>. </a:t>
            </a:r>
            <a:endParaRPr lang="en-US" sz="2400" b="0" dirty="0" smtClean="0"/>
          </a:p>
          <a:p>
            <a:pPr algn="just"/>
            <a:r>
              <a:rPr lang="en-US" sz="2400" b="0" dirty="0" smtClean="0"/>
              <a:t>As </a:t>
            </a:r>
            <a:r>
              <a:rPr lang="en-US" sz="2400" b="0" dirty="0"/>
              <a:t>a </a:t>
            </a:r>
            <a:r>
              <a:rPr lang="en-US" sz="2400" dirty="0"/>
              <a:t>server</a:t>
            </a:r>
            <a:r>
              <a:rPr lang="en-US" sz="2400" b="0" dirty="0"/>
              <a:t> operating system, it is also the platform for separately acquired </a:t>
            </a:r>
            <a:r>
              <a:rPr lang="en-US" sz="2400" dirty="0"/>
              <a:t>server</a:t>
            </a:r>
            <a:r>
              <a:rPr lang="en-US" sz="2400" b="0" dirty="0"/>
              <a:t> applications such as Exchange </a:t>
            </a:r>
            <a:r>
              <a:rPr lang="en-US" sz="2400" dirty="0"/>
              <a:t>Server</a:t>
            </a:r>
            <a:r>
              <a:rPr lang="en-US" sz="2400" b="0" dirty="0"/>
              <a:t> or SQL </a:t>
            </a:r>
            <a:r>
              <a:rPr lang="en-US" sz="2400" dirty="0"/>
              <a:t>Server</a:t>
            </a:r>
            <a:r>
              <a:rPr lang="en-US" sz="2400" b="0" dirty="0"/>
              <a:t>.</a:t>
            </a:r>
            <a:endParaRPr lang="en-IN" sz="2400" dirty="0"/>
          </a:p>
        </p:txBody>
      </p:sp>
    </p:spTree>
    <p:extLst>
      <p:ext uri="{BB962C8B-B14F-4D97-AF65-F5344CB8AC3E}">
        <p14:creationId xmlns:p14="http://schemas.microsoft.com/office/powerpoint/2010/main" val="1386891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718"/>
            <a:ext cx="8686800" cy="533082"/>
          </a:xfrm>
        </p:spPr>
        <p:txBody>
          <a:bodyPr>
            <a:normAutofit/>
          </a:bodyPr>
          <a:lstStyle/>
          <a:p>
            <a:r>
              <a:rPr lang="en-US" sz="2800" dirty="0"/>
              <a:t>Windows </a:t>
            </a:r>
            <a:r>
              <a:rPr lang="en-US" sz="2800" dirty="0" smtClean="0"/>
              <a:t>Server </a:t>
            </a:r>
            <a:r>
              <a:rPr lang="en-IN" sz="2800" dirty="0" smtClean="0"/>
              <a:t>Architecture</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8686800" cy="5886127"/>
          </a:xfrm>
        </p:spPr>
      </p:pic>
    </p:spTree>
    <p:extLst>
      <p:ext uri="{BB962C8B-B14F-4D97-AF65-F5344CB8AC3E}">
        <p14:creationId xmlns:p14="http://schemas.microsoft.com/office/powerpoint/2010/main" val="3139794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533082"/>
          </a:xfrm>
        </p:spPr>
        <p:txBody>
          <a:bodyPr>
            <a:normAutofit fontScale="90000"/>
          </a:bodyPr>
          <a:lstStyle/>
          <a:p>
            <a:r>
              <a:rPr lang="en-US" dirty="0" smtClean="0"/>
              <a:t>INTRODUCTION TO WINDOWS OS</a:t>
            </a:r>
            <a:endParaRPr lang="en-IN" dirty="0"/>
          </a:p>
        </p:txBody>
      </p:sp>
      <p:sp>
        <p:nvSpPr>
          <p:cNvPr id="3" name="Content Placeholder 2"/>
          <p:cNvSpPr>
            <a:spLocks noGrp="1"/>
          </p:cNvSpPr>
          <p:nvPr>
            <p:ph idx="1"/>
          </p:nvPr>
        </p:nvSpPr>
        <p:spPr>
          <a:xfrm>
            <a:off x="228600" y="685800"/>
            <a:ext cx="8610600" cy="6019800"/>
          </a:xfrm>
        </p:spPr>
        <p:txBody>
          <a:bodyPr>
            <a:normAutofit/>
          </a:bodyPr>
          <a:lstStyle/>
          <a:p>
            <a:pPr algn="just"/>
            <a:r>
              <a:rPr lang="en-US" sz="2400" b="0" dirty="0"/>
              <a:t>The Windows operating system (Windows OS) refers to a family of operating systems developed by Microsoft Corporation. We look at the history of Windows OS from 1985 to present day.</a:t>
            </a:r>
          </a:p>
          <a:p>
            <a:pPr algn="just"/>
            <a:r>
              <a:rPr lang="en-US" sz="2400" b="0" dirty="0"/>
              <a:t>The Windows operating system (</a:t>
            </a:r>
            <a:r>
              <a:rPr lang="en-US" sz="2400" b="0" i="1" dirty="0"/>
              <a:t>Windows OS</a:t>
            </a:r>
            <a:r>
              <a:rPr lang="en-US" sz="2400" b="0" dirty="0"/>
              <a:t>) for desktop PCs is more formally called Microsoft Windows and is actually </a:t>
            </a:r>
            <a:r>
              <a:rPr lang="en-US" sz="2400" b="0" i="1" dirty="0"/>
              <a:t>a family</a:t>
            </a:r>
            <a:r>
              <a:rPr lang="en-US" sz="2400" b="0" dirty="0"/>
              <a:t> of operating systems for personal computers. Windows has traditionally dominated the personal computer world, running, by some estimates, more than 75 percent of all personal computers. Beginning in the early </a:t>
            </a:r>
            <a:r>
              <a:rPr lang="en-US" sz="2400" b="0" dirty="0" smtClean="0"/>
              <a:t>2000s.</a:t>
            </a:r>
            <a:endParaRPr lang="en-US" sz="2400" b="0" dirty="0"/>
          </a:p>
        </p:txBody>
      </p:sp>
    </p:spTree>
    <p:extLst>
      <p:ext uri="{BB962C8B-B14F-4D97-AF65-F5344CB8AC3E}">
        <p14:creationId xmlns:p14="http://schemas.microsoft.com/office/powerpoint/2010/main" val="3802209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533082"/>
          </a:xfrm>
        </p:spPr>
        <p:txBody>
          <a:bodyPr>
            <a:normAutofit fontScale="90000"/>
          </a:bodyPr>
          <a:lstStyle/>
          <a:p>
            <a:r>
              <a:rPr lang="en-US" dirty="0" smtClean="0"/>
              <a:t>INTRODUCTION TO WINDOWS OS</a:t>
            </a:r>
            <a:endParaRPr lang="en-IN" dirty="0"/>
          </a:p>
        </p:txBody>
      </p:sp>
      <p:sp>
        <p:nvSpPr>
          <p:cNvPr id="3" name="Content Placeholder 2"/>
          <p:cNvSpPr>
            <a:spLocks noGrp="1"/>
          </p:cNvSpPr>
          <p:nvPr>
            <p:ph idx="1"/>
          </p:nvPr>
        </p:nvSpPr>
        <p:spPr>
          <a:xfrm>
            <a:off x="228600" y="685800"/>
            <a:ext cx="8610600" cy="6019800"/>
          </a:xfrm>
        </p:spPr>
        <p:txBody>
          <a:bodyPr>
            <a:normAutofit/>
          </a:bodyPr>
          <a:lstStyle/>
          <a:p>
            <a:pPr algn="just"/>
            <a:r>
              <a:rPr lang="en-US" sz="2400" b="0" dirty="0" smtClean="0"/>
              <a:t>Windows </a:t>
            </a:r>
            <a:r>
              <a:rPr lang="en-US" sz="2400" b="0" dirty="0"/>
              <a:t>provides a graphical user interface (GUI), virtual memory management, multitasking, and support for many peripheral devices. In addition to Windows operating systems for personal computers, Microsoft </a:t>
            </a:r>
            <a:r>
              <a:rPr lang="en-US" sz="2400" b="0" dirty="0" smtClean="0"/>
              <a:t>also </a:t>
            </a:r>
            <a:r>
              <a:rPr lang="en-US" sz="2400" b="0" dirty="0"/>
              <a:t>offers operating systems for servers and mobile devices</a:t>
            </a:r>
            <a:r>
              <a:rPr lang="en-US" sz="2400" b="0" dirty="0" smtClean="0"/>
              <a:t>.</a:t>
            </a:r>
          </a:p>
          <a:p>
            <a:pPr algn="just"/>
            <a:r>
              <a:rPr lang="en-US" sz="2400" b="0" dirty="0"/>
              <a:t>An operating system or OS is system software. It provides an interface between computer user and computer hardware. An operating system is used to perform all the basic tasks like file management, process management, memory management, handling input and output devices, and controlling peripheral devices such as disk drives and printers.</a:t>
            </a:r>
            <a:endParaRPr lang="en-US" sz="2400" b="0" dirty="0" smtClean="0"/>
          </a:p>
        </p:txBody>
      </p:sp>
    </p:spTree>
    <p:extLst>
      <p:ext uri="{BB962C8B-B14F-4D97-AF65-F5344CB8AC3E}">
        <p14:creationId xmlns:p14="http://schemas.microsoft.com/office/powerpoint/2010/main" val="190698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533082"/>
          </a:xfrm>
        </p:spPr>
        <p:txBody>
          <a:bodyPr>
            <a:normAutofit fontScale="90000"/>
          </a:bodyPr>
          <a:lstStyle/>
          <a:p>
            <a:r>
              <a:rPr lang="en-US" dirty="0" smtClean="0"/>
              <a:t>Versions of WINDOWS OS</a:t>
            </a:r>
            <a:endParaRPr lang="en-IN" dirty="0"/>
          </a:p>
        </p:txBody>
      </p:sp>
      <p:sp>
        <p:nvSpPr>
          <p:cNvPr id="3" name="Content Placeholder 2"/>
          <p:cNvSpPr>
            <a:spLocks noGrp="1"/>
          </p:cNvSpPr>
          <p:nvPr>
            <p:ph idx="1"/>
          </p:nvPr>
        </p:nvSpPr>
        <p:spPr>
          <a:xfrm>
            <a:off x="228600" y="685800"/>
            <a:ext cx="8610600" cy="6248400"/>
          </a:xfrm>
        </p:spPr>
        <p:txBody>
          <a:bodyPr>
            <a:normAutofit fontScale="62500" lnSpcReduction="20000"/>
          </a:bodyPr>
          <a:lstStyle/>
          <a:p>
            <a:r>
              <a:rPr lang="en-IN" sz="2600" b="0" dirty="0" smtClean="0"/>
              <a:t>MS-DOS</a:t>
            </a:r>
            <a:endParaRPr lang="en-IN" sz="2600" b="0" dirty="0"/>
          </a:p>
          <a:p>
            <a:r>
              <a:rPr lang="en-IN" sz="2600" b="0" dirty="0"/>
              <a:t>Windows 1.0 – 2.0</a:t>
            </a:r>
          </a:p>
          <a:p>
            <a:r>
              <a:rPr lang="en-IN" sz="2600" b="0" dirty="0"/>
              <a:t>Windows 3.0 3.1</a:t>
            </a:r>
          </a:p>
          <a:p>
            <a:r>
              <a:rPr lang="en-IN" sz="2600" b="0" dirty="0"/>
              <a:t>Windows 95</a:t>
            </a:r>
          </a:p>
          <a:p>
            <a:r>
              <a:rPr lang="en-IN" sz="2600" b="0" dirty="0"/>
              <a:t>Windows 98</a:t>
            </a:r>
          </a:p>
          <a:p>
            <a:r>
              <a:rPr lang="en-IN" sz="2600" b="0" dirty="0"/>
              <a:t>Windows ME – Millennium Edition</a:t>
            </a:r>
          </a:p>
          <a:p>
            <a:r>
              <a:rPr lang="en-IN" sz="2600" b="0" dirty="0"/>
              <a:t>Windows NT 31. – 4.0</a:t>
            </a:r>
          </a:p>
          <a:p>
            <a:r>
              <a:rPr lang="en-IN" sz="2600" b="0" dirty="0"/>
              <a:t>Windows 2000</a:t>
            </a:r>
          </a:p>
          <a:p>
            <a:r>
              <a:rPr lang="en-IN" sz="2600" b="0" dirty="0"/>
              <a:t>Windows XP</a:t>
            </a:r>
          </a:p>
          <a:p>
            <a:r>
              <a:rPr lang="en-IN" sz="2600" b="0" dirty="0"/>
              <a:t>Windows Vista</a:t>
            </a:r>
          </a:p>
          <a:p>
            <a:r>
              <a:rPr lang="en-IN" sz="2600" b="0" dirty="0"/>
              <a:t>Windows 7</a:t>
            </a:r>
          </a:p>
          <a:p>
            <a:r>
              <a:rPr lang="en-IN" sz="2600" b="0" dirty="0"/>
              <a:t>Windows 8</a:t>
            </a:r>
          </a:p>
          <a:p>
            <a:r>
              <a:rPr lang="en-IN" sz="2600" b="0" dirty="0"/>
              <a:t>Windows 10</a:t>
            </a:r>
          </a:p>
          <a:p>
            <a:r>
              <a:rPr lang="en-IN" sz="2600" b="0" dirty="0"/>
              <a:t>Windows Server</a:t>
            </a:r>
          </a:p>
          <a:p>
            <a:r>
              <a:rPr lang="en-IN" sz="2600" b="0" dirty="0"/>
              <a:t>Windows Home Server</a:t>
            </a:r>
          </a:p>
          <a:p>
            <a:r>
              <a:rPr lang="en-IN" sz="2600" b="0" dirty="0"/>
              <a:t>Windows CE</a:t>
            </a:r>
          </a:p>
          <a:p>
            <a:r>
              <a:rPr lang="en-IN" sz="2600" b="0" dirty="0"/>
              <a:t>Windows Mobile</a:t>
            </a:r>
          </a:p>
          <a:p>
            <a:r>
              <a:rPr lang="en-IN" sz="2600" b="0" dirty="0"/>
              <a:t>Windows Phone 7-10</a:t>
            </a:r>
          </a:p>
          <a:p>
            <a:pPr algn="just"/>
            <a:endParaRPr lang="en-IN" dirty="0"/>
          </a:p>
        </p:txBody>
      </p:sp>
    </p:spTree>
    <p:extLst>
      <p:ext uri="{BB962C8B-B14F-4D97-AF65-F5344CB8AC3E}">
        <p14:creationId xmlns:p14="http://schemas.microsoft.com/office/powerpoint/2010/main" val="3543878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09282"/>
          </a:xfrm>
        </p:spPr>
        <p:txBody>
          <a:bodyPr>
            <a:normAutofit fontScale="90000"/>
          </a:bodyPr>
          <a:lstStyle/>
          <a:p>
            <a:r>
              <a:rPr lang="en-IN" dirty="0"/>
              <a:t>Windows OS Installation</a:t>
            </a:r>
          </a:p>
        </p:txBody>
      </p:sp>
      <p:sp>
        <p:nvSpPr>
          <p:cNvPr id="3" name="Content Placeholder 2"/>
          <p:cNvSpPr>
            <a:spLocks noGrp="1"/>
          </p:cNvSpPr>
          <p:nvPr>
            <p:ph idx="1"/>
          </p:nvPr>
        </p:nvSpPr>
        <p:spPr>
          <a:xfrm>
            <a:off x="457200" y="990600"/>
            <a:ext cx="8305800" cy="5638800"/>
          </a:xfrm>
        </p:spPr>
        <p:txBody>
          <a:bodyPr/>
          <a:lstStyle/>
          <a:p>
            <a:r>
              <a:rPr lang="en-US" b="0" dirty="0"/>
              <a:t>The </a:t>
            </a:r>
            <a:r>
              <a:rPr lang="en-US" dirty="0"/>
              <a:t>installation</a:t>
            </a:r>
            <a:r>
              <a:rPr lang="en-US" b="0" dirty="0"/>
              <a:t> and initial booting of the </a:t>
            </a:r>
            <a:r>
              <a:rPr lang="en-US" dirty="0"/>
              <a:t>OS</a:t>
            </a:r>
            <a:r>
              <a:rPr lang="en-US" b="0" dirty="0"/>
              <a:t> is called the </a:t>
            </a:r>
            <a:r>
              <a:rPr lang="en-US" dirty="0"/>
              <a:t>operating system setup</a:t>
            </a:r>
            <a:r>
              <a:rPr lang="en-US" b="0" dirty="0"/>
              <a:t>. Although it is possible to </a:t>
            </a:r>
            <a:r>
              <a:rPr lang="en-US" dirty="0"/>
              <a:t>install</a:t>
            </a:r>
            <a:r>
              <a:rPr lang="en-US" b="0" dirty="0"/>
              <a:t> an </a:t>
            </a:r>
            <a:r>
              <a:rPr lang="en-US" dirty="0"/>
              <a:t>OS</a:t>
            </a:r>
            <a:r>
              <a:rPr lang="en-US" b="0" dirty="0"/>
              <a:t> over a network from a server or from a local hard drive, the </a:t>
            </a:r>
            <a:r>
              <a:rPr lang="en-US" dirty="0"/>
              <a:t>most common installation method</a:t>
            </a:r>
            <a:r>
              <a:rPr lang="en-US" b="0" dirty="0"/>
              <a:t> for a home or small business is with CDs or DVDs.</a:t>
            </a:r>
            <a:endParaRPr lang="en-IN" dirty="0" smtClean="0"/>
          </a:p>
          <a:p>
            <a:r>
              <a:rPr lang="en-IN" dirty="0" smtClean="0"/>
              <a:t>https</a:t>
            </a:r>
            <a:r>
              <a:rPr lang="en-IN" dirty="0"/>
              <a:t>://www.youtube.com/watch?v=YrfdVrbsu-M</a:t>
            </a:r>
          </a:p>
        </p:txBody>
      </p:sp>
    </p:spTree>
    <p:extLst>
      <p:ext uri="{BB962C8B-B14F-4D97-AF65-F5344CB8AC3E}">
        <p14:creationId xmlns:p14="http://schemas.microsoft.com/office/powerpoint/2010/main" val="153398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lstStyle/>
          <a:p>
            <a:r>
              <a:rPr lang="en-IN" dirty="0"/>
              <a:t>Process Management</a:t>
            </a:r>
          </a:p>
        </p:txBody>
      </p:sp>
      <p:sp>
        <p:nvSpPr>
          <p:cNvPr id="3" name="Content Placeholder 2"/>
          <p:cNvSpPr>
            <a:spLocks noGrp="1"/>
          </p:cNvSpPr>
          <p:nvPr>
            <p:ph idx="1"/>
          </p:nvPr>
        </p:nvSpPr>
        <p:spPr>
          <a:xfrm>
            <a:off x="457200" y="914400"/>
            <a:ext cx="7620000" cy="5211763"/>
          </a:xfrm>
        </p:spPr>
        <p:txBody>
          <a:bodyPr/>
          <a:lstStyle/>
          <a:p>
            <a:r>
              <a:rPr lang="en-US" dirty="0"/>
              <a:t>Process management</a:t>
            </a:r>
            <a:r>
              <a:rPr lang="en-US" b="0" dirty="0"/>
              <a:t> involves various tasks like creation, scheduling, termination of </a:t>
            </a:r>
            <a:r>
              <a:rPr lang="en-US" dirty="0"/>
              <a:t>processes</a:t>
            </a:r>
            <a:r>
              <a:rPr lang="en-US" b="0" dirty="0"/>
              <a:t>, and a dead lock. ... It is the job of </a:t>
            </a:r>
            <a:r>
              <a:rPr lang="en-US" dirty="0"/>
              <a:t>OS</a:t>
            </a:r>
            <a:r>
              <a:rPr lang="en-US" b="0" dirty="0"/>
              <a:t> to manage all the running </a:t>
            </a:r>
            <a:r>
              <a:rPr lang="en-US" dirty="0"/>
              <a:t>processes</a:t>
            </a:r>
            <a:r>
              <a:rPr lang="en-US" b="0" dirty="0"/>
              <a:t> of the </a:t>
            </a:r>
            <a:r>
              <a:rPr lang="en-US" dirty="0"/>
              <a:t>system</a:t>
            </a:r>
            <a:r>
              <a:rPr lang="en-US" b="0" dirty="0"/>
              <a:t>. It handles operations by performing tasks like </a:t>
            </a:r>
            <a:r>
              <a:rPr lang="en-US" dirty="0"/>
              <a:t>process</a:t>
            </a:r>
            <a:r>
              <a:rPr lang="en-US" b="0" dirty="0"/>
              <a:t> scheduling and such as resource </a:t>
            </a:r>
            <a:r>
              <a:rPr lang="en-US" b="0" dirty="0" smtClean="0"/>
              <a:t>allocation</a:t>
            </a:r>
          </a:p>
          <a:p>
            <a:endParaRPr lang="en-IN" dirty="0"/>
          </a:p>
        </p:txBody>
      </p:sp>
    </p:spTree>
    <p:extLst>
      <p:ext uri="{BB962C8B-B14F-4D97-AF65-F5344CB8AC3E}">
        <p14:creationId xmlns:p14="http://schemas.microsoft.com/office/powerpoint/2010/main" val="1664635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8349</TotalTime>
  <Words>259</Words>
  <Application>Microsoft Office PowerPoint</Application>
  <PresentationFormat>On-screen Show (4:3)</PresentationFormat>
  <Paragraphs>102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Essential</vt:lpstr>
      <vt:lpstr>   UNIT-5 Windows OS and Windows Server Architecture</vt:lpstr>
      <vt:lpstr>Windows OS and Windows Server Architecture</vt:lpstr>
      <vt:lpstr>Windows OS and Windows Server Architecture</vt:lpstr>
      <vt:lpstr>Windows Server Architecture</vt:lpstr>
      <vt:lpstr>INTRODUCTION TO WINDOWS OS</vt:lpstr>
      <vt:lpstr>INTRODUCTION TO WINDOWS OS</vt:lpstr>
      <vt:lpstr>Versions of WINDOWS OS</vt:lpstr>
      <vt:lpstr>Windows OS Installation</vt:lpstr>
      <vt:lpstr>Process Management</vt:lpstr>
      <vt:lpstr>Process Management</vt:lpstr>
      <vt:lpstr>Control Panel Overview</vt:lpstr>
      <vt:lpstr>Control Panel Overview</vt:lpstr>
      <vt:lpstr>Users, Security and Privacy Settings</vt:lpstr>
      <vt:lpstr>Users, Security and Privacy Settings</vt:lpstr>
      <vt:lpstr>Identify Accessibility Settings</vt:lpstr>
      <vt:lpstr>Service Management in windows 10</vt:lpstr>
      <vt:lpstr>Syncing Devices and File Sharing in windows 10</vt:lpstr>
      <vt:lpstr>Windows Utilities in windows 10</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Cloud Computing SUBJECT CODE–IT-34</dc:title>
  <dc:creator>admin</dc:creator>
  <cp:lastModifiedBy>Priyanka</cp:lastModifiedBy>
  <cp:revision>268</cp:revision>
  <dcterms:created xsi:type="dcterms:W3CDTF">2020-07-04T04:21:01Z</dcterms:created>
  <dcterms:modified xsi:type="dcterms:W3CDTF">2023-10-31T11:26:21Z</dcterms:modified>
</cp:coreProperties>
</file>