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81" r:id="rId3"/>
    <p:sldId id="288" r:id="rId4"/>
    <p:sldId id="289" r:id="rId5"/>
    <p:sldId id="282" r:id="rId6"/>
    <p:sldId id="283" r:id="rId7"/>
    <p:sldId id="284" r:id="rId8"/>
    <p:sldId id="285" r:id="rId9"/>
    <p:sldId id="286" r:id="rId10"/>
    <p:sldId id="287" r:id="rId11"/>
    <p:sldId id="290" r:id="rId12"/>
    <p:sldId id="291" r:id="rId13"/>
    <p:sldId id="29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smtClean="0"/>
            <a:t>OPERATING SYSTEM CONCEPTS</a:t>
          </a:r>
          <a:endParaRPr lang="en-US" sz="1100" b="1" dirty="0"/>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smtClean="0"/>
            <a:t>UNIT-5</a:t>
          </a:r>
          <a:endParaRPr lang="en-US" sz="1200" b="1" dirty="0"/>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smtClean="0"/>
            <a:t>Introduction to Ubuntu</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US"/>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US"/>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US"/>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custLinFactNeighborX="-14975" custLinFactNeighborY="900">
        <dgm:presLayoutVars>
          <dgm:bulletEnabled val="1"/>
        </dgm:presLayoutVars>
      </dgm:prSet>
      <dgm:spPr/>
      <dgm:t>
        <a:bodyPr/>
        <a:lstStyle/>
        <a:p>
          <a:endParaRPr lang="en-US"/>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smtClean="0"/>
            <a:t>OPERATING SYSTEM CONCEPTS</a:t>
          </a:r>
          <a:endParaRPr lang="en-US" sz="1100" b="1" kern="1200" dirty="0"/>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smtClean="0"/>
            <a:t>UNIT-5</a:t>
          </a:r>
          <a:endParaRPr lang="en-US" sz="1200" b="1" kern="1200" dirty="0"/>
        </a:p>
      </dsp:txBody>
      <dsp:txXfrm>
        <a:off x="1470605" y="289505"/>
        <a:ext cx="1097388" cy="1097388"/>
      </dsp:txXfrm>
    </dsp:sp>
    <dsp:sp modelId="{2848E03A-8AFF-4AFE-94C5-A1CFDFBE2373}">
      <dsp:nvSpPr>
        <dsp:cNvPr id="0" name=""/>
        <dsp:cNvSpPr/>
      </dsp:nvSpPr>
      <dsp:spPr>
        <a:xfrm>
          <a:off x="2438402" y="76196"/>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smtClean="0"/>
            <a:t>Introduction to Ubuntu</a:t>
          </a:r>
          <a:endParaRPr lang="en-US" sz="800" kern="1200" dirty="0"/>
        </a:p>
      </dsp:txBody>
      <dsp:txXfrm>
        <a:off x="2665679" y="303473"/>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10/31/2023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Db-vFJajhAU" TargetMode="External"/><Relationship Id="rId2" Type="http://schemas.openxmlformats.org/officeDocument/2006/relationships/hyperlink" Target="https://www.guru99.com/linux-adm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TQ5m6TgzWx0" TargetMode="External"/><Relationship Id="rId2" Type="http://schemas.openxmlformats.org/officeDocument/2006/relationships/hyperlink" Target="https://www.linux.com/news/udev-introduction-device-management-modern-linux-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ifvcrsnBAp4" TargetMode="External"/><Relationship Id="rId2" Type="http://schemas.openxmlformats.org/officeDocument/2006/relationships/hyperlink" Target="https://linuxconfig.org/ubuntu-20-04-system-backup-and-resto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kBG3cpRfpMw" TargetMode="External"/><Relationship Id="rId2" Type="http://schemas.openxmlformats.org/officeDocument/2006/relationships/hyperlink" Target="https://linuxconfig.org/how-to-install-gnome-on-ubuntu-20-04-lts-focal-fossa#:~:text=GNOME%2C%20GNU%20Network%20Object%20Model,to%20use%20for%20non%2Dprogrammers" TargetMode="External"/><Relationship Id="rId1" Type="http://schemas.openxmlformats.org/officeDocument/2006/relationships/slideLayout" Target="../slideLayouts/slideLayout2.xml"/><Relationship Id="rId4" Type="http://schemas.openxmlformats.org/officeDocument/2006/relationships/hyperlink" Target="https://www.youtube.com/watch?v=Gqoark2Gu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8WbyB_2HthM" TargetMode="External"/><Relationship Id="rId2" Type="http://schemas.openxmlformats.org/officeDocument/2006/relationships/hyperlink" Target="https://www.youtube.com/watch?v=lmeDvSgN6z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ernel.org/doc/html/latest/filesystems/fsverity.html" TargetMode="External"/><Relationship Id="rId2" Type="http://schemas.openxmlformats.org/officeDocument/2006/relationships/hyperlink" Target="https://virtio-fs.gitlab.io/" TargetMode="External"/><Relationship Id="rId1" Type="http://schemas.openxmlformats.org/officeDocument/2006/relationships/slideLayout" Target="../slideLayouts/slideLayout2.xml"/><Relationship Id="rId5" Type="http://schemas.openxmlformats.org/officeDocument/2006/relationships/hyperlink" Target="https://www.youtube.com/watch?v=ID3gjDflqyA" TargetMode="External"/><Relationship Id="rId4" Type="http://schemas.openxmlformats.org/officeDocument/2006/relationships/hyperlink" Target="https://www.kernel.org/doc/html/latest/admin-guide/device-mapper/dm-clone.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G7ffzC4S0A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HbgzrKJvDR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linux-commands/" TargetMode="External"/><Relationship Id="rId2" Type="http://schemas.openxmlformats.org/officeDocument/2006/relationships/hyperlink" Target="https://ubuntu.com/tutorials/command-line-for-beginners#2-a-brief-history-lesson" TargetMode="External"/><Relationship Id="rId1" Type="http://schemas.openxmlformats.org/officeDocument/2006/relationships/slideLayout" Target="../slideLayouts/slideLayout2.xml"/><Relationship Id="rId5" Type="http://schemas.openxmlformats.org/officeDocument/2006/relationships/hyperlink" Target="https://www.youtube.com/watch?v=IVquJh3DXUA" TargetMode="External"/><Relationship Id="rId4" Type="http://schemas.openxmlformats.org/officeDocument/2006/relationships/hyperlink" Target="https://www.guru99.com/must-know-linux-command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P8GrPOpD8S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owtogeek.com/229699/how-to-uninstall-software-using-the-command-line-in-linux/" TargetMode="External"/><Relationship Id="rId2" Type="http://schemas.openxmlformats.org/officeDocument/2006/relationships/hyperlink" Target="https://itsfoss.com/remove-install-software-ubuntu/" TargetMode="External"/><Relationship Id="rId1" Type="http://schemas.openxmlformats.org/officeDocument/2006/relationships/slideLayout" Target="../slideLayouts/slideLayout2.xml"/><Relationship Id="rId4" Type="http://schemas.openxmlformats.org/officeDocument/2006/relationships/hyperlink" Target="https://www.youtube.com/watch?v=EwezNTJ-Lj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latin typeface="Times New Roman" pitchFamily="18" charset="0"/>
                <a:cs typeface="Times New Roman" pitchFamily="18" charset="0"/>
              </a:rPr>
              <a:t>UNIT-5</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IN" dirty="0"/>
              <a:t>Introduction to Ubuntu</a:t>
            </a:r>
            <a:endParaRPr lang="en-US" dirty="0"/>
          </a:p>
        </p:txBody>
      </p:sp>
      <p:graphicFrame>
        <p:nvGraphicFramePr>
          <p:cNvPr id="4" name="Diagram 3"/>
          <p:cNvGraphicFramePr/>
          <p:nvPr>
            <p:extLst>
              <p:ext uri="{D42A27DB-BD31-4B8C-83A1-F6EECF244321}">
                <p14:modId xmlns:p14="http://schemas.microsoft.com/office/powerpoint/2010/main" val="1093079565"/>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761682"/>
          </a:xfrm>
        </p:spPr>
        <p:txBody>
          <a:bodyPr/>
          <a:lstStyle/>
          <a:p>
            <a:r>
              <a:rPr lang="en-IN" dirty="0"/>
              <a:t>user management in </a:t>
            </a:r>
            <a:r>
              <a:rPr lang="en-IN" dirty="0" err="1"/>
              <a:t>linux</a:t>
            </a:r>
            <a:endParaRPr lang="en-IN" dirty="0"/>
          </a:p>
        </p:txBody>
      </p:sp>
      <p:sp>
        <p:nvSpPr>
          <p:cNvPr id="3" name="Content Placeholder 2"/>
          <p:cNvSpPr>
            <a:spLocks noGrp="1"/>
          </p:cNvSpPr>
          <p:nvPr>
            <p:ph idx="1"/>
          </p:nvPr>
        </p:nvSpPr>
        <p:spPr>
          <a:xfrm>
            <a:off x="457200" y="1143000"/>
            <a:ext cx="8382000" cy="4983163"/>
          </a:xfrm>
        </p:spPr>
        <p:txBody>
          <a:bodyPr/>
          <a:lstStyle/>
          <a:p>
            <a:pPr algn="just"/>
            <a:r>
              <a:rPr lang="en-US" b="0" dirty="0"/>
              <a:t>Normally Linux/</a:t>
            </a:r>
            <a:r>
              <a:rPr lang="en-US" dirty="0"/>
              <a:t>Unix</a:t>
            </a:r>
            <a:r>
              <a:rPr lang="en-US" b="0" dirty="0"/>
              <a:t> based systems have two </a:t>
            </a:r>
            <a:r>
              <a:rPr lang="en-US" dirty="0"/>
              <a:t>user</a:t>
            </a:r>
            <a:r>
              <a:rPr lang="en-US" b="0" dirty="0"/>
              <a:t> accounts; a general </a:t>
            </a:r>
            <a:r>
              <a:rPr lang="en-US" dirty="0"/>
              <a:t>user</a:t>
            </a:r>
            <a:r>
              <a:rPr lang="en-US" b="0" dirty="0"/>
              <a:t> account, and the root account, which is the super </a:t>
            </a:r>
            <a:r>
              <a:rPr lang="en-US" dirty="0"/>
              <a:t>user</a:t>
            </a:r>
            <a:r>
              <a:rPr lang="en-US" b="0" dirty="0"/>
              <a:t> that can access everything on the machine, make system changes, and administer other </a:t>
            </a:r>
            <a:r>
              <a:rPr lang="en-US" b="0" dirty="0" smtClean="0"/>
              <a:t>users.</a:t>
            </a:r>
          </a:p>
          <a:p>
            <a:pPr algn="just"/>
            <a:r>
              <a:rPr lang="en-IN" dirty="0">
                <a:hlinkClick r:id="rId2"/>
              </a:rPr>
              <a:t>https://</a:t>
            </a:r>
            <a:r>
              <a:rPr lang="en-IN" dirty="0" smtClean="0">
                <a:hlinkClick r:id="rId2"/>
              </a:rPr>
              <a:t>www.guru99.com/linux-admin.html</a:t>
            </a:r>
            <a:endParaRPr lang="en-IN" dirty="0" smtClean="0"/>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55619435"/>
              </p:ext>
            </p:extLst>
          </p:nvPr>
        </p:nvGraphicFramePr>
        <p:xfrm>
          <a:off x="647700" y="3124200"/>
          <a:ext cx="8001000" cy="2407920"/>
        </p:xfrm>
        <a:graphic>
          <a:graphicData uri="http://schemas.openxmlformats.org/drawingml/2006/table">
            <a:tbl>
              <a:tblPr/>
              <a:tblGrid>
                <a:gridCol w="4000500">
                  <a:extLst>
                    <a:ext uri="{9D8B030D-6E8A-4147-A177-3AD203B41FA5}">
                      <a16:colId xmlns:a16="http://schemas.microsoft.com/office/drawing/2014/main" xmlns="" val="2308424833"/>
                    </a:ext>
                  </a:extLst>
                </a:gridCol>
                <a:gridCol w="4000500">
                  <a:extLst>
                    <a:ext uri="{9D8B030D-6E8A-4147-A177-3AD203B41FA5}">
                      <a16:colId xmlns:a16="http://schemas.microsoft.com/office/drawing/2014/main" xmlns="" val="68725093"/>
                    </a:ext>
                  </a:extLst>
                </a:gridCol>
              </a:tblGrid>
              <a:tr h="247650">
                <a:tc>
                  <a:txBody>
                    <a:bodyPr/>
                    <a:lstStyle/>
                    <a:p>
                      <a:pPr algn="l" fontAlgn="t"/>
                      <a:r>
                        <a:rPr lang="en-IN" b="1" dirty="0" smtClean="0">
                          <a:solidFill>
                            <a:srgbClr val="000000"/>
                          </a:solidFill>
                          <a:effectLst/>
                        </a:rPr>
                        <a:t>Command</a:t>
                      </a:r>
                      <a:endParaRPr lang="en-IN" b="1" dirty="0">
                        <a:solidFill>
                          <a:srgbClr val="000000"/>
                        </a:solidFill>
                        <a:effectLst/>
                      </a:endParaRPr>
                    </a:p>
                  </a:txBody>
                  <a:tcPr marR="95250" marT="76200" marB="76200">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IN" b="1">
                          <a:solidFill>
                            <a:srgbClr val="000000"/>
                          </a:solidFill>
                          <a:effectLst/>
                        </a:rPr>
                        <a:t>Description</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xmlns="" val="2704386612"/>
                  </a:ext>
                </a:extLst>
              </a:tr>
              <a:tr h="247650">
                <a:tc>
                  <a:txBody>
                    <a:bodyPr/>
                    <a:lstStyle/>
                    <a:p>
                      <a:r>
                        <a:rPr lang="en-IN">
                          <a:effectLst/>
                        </a:rPr>
                        <a:t>sudo adduser username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dirty="0">
                          <a:effectLst/>
                        </a:rPr>
                        <a:t>Adds a </a:t>
                      </a:r>
                      <a:r>
                        <a:rPr lang="en-IN" b="1" dirty="0">
                          <a:effectLst/>
                        </a:rPr>
                        <a:t>user</a:t>
                      </a:r>
                      <a:endParaRPr lang="en-IN"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xmlns="" val="1018293263"/>
                  </a:ext>
                </a:extLst>
              </a:tr>
              <a:tr h="247650">
                <a:tc>
                  <a:txBody>
                    <a:bodyPr/>
                    <a:lstStyle/>
                    <a:p>
                      <a:r>
                        <a:rPr lang="en-IN" dirty="0" err="1">
                          <a:effectLst/>
                        </a:rPr>
                        <a:t>sudo</a:t>
                      </a:r>
                      <a:r>
                        <a:rPr lang="en-IN" dirty="0">
                          <a:effectLst/>
                        </a:rPr>
                        <a:t> </a:t>
                      </a:r>
                      <a:r>
                        <a:rPr lang="en-IN" dirty="0" err="1">
                          <a:effectLst/>
                        </a:rPr>
                        <a:t>passwd</a:t>
                      </a:r>
                      <a:r>
                        <a:rPr lang="en-IN" dirty="0">
                          <a:effectLst/>
                        </a:rPr>
                        <a:t> -l 'username'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a:effectLst/>
                        </a:rPr>
                        <a:t>Disable a </a:t>
                      </a:r>
                      <a:r>
                        <a:rPr lang="en-IN" b="1">
                          <a:effectLst/>
                        </a:rPr>
                        <a:t>user</a:t>
                      </a:r>
                      <a:endParaRPr lang="en-IN">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xmlns="" val="397271944"/>
                  </a:ext>
                </a:extLst>
              </a:tr>
              <a:tr h="247650">
                <a:tc>
                  <a:txBody>
                    <a:bodyPr/>
                    <a:lstStyle/>
                    <a:p>
                      <a:r>
                        <a:rPr lang="en-IN">
                          <a:effectLst/>
                        </a:rPr>
                        <a:t>sudo userdel -r 'username'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a:effectLst/>
                        </a:rPr>
                        <a:t>Delete a </a:t>
                      </a:r>
                      <a:r>
                        <a:rPr lang="en-IN" b="1">
                          <a:effectLst/>
                        </a:rPr>
                        <a:t>user</a:t>
                      </a:r>
                      <a:endParaRPr lang="en-IN">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xmlns="" val="514413671"/>
                  </a:ext>
                </a:extLst>
              </a:tr>
              <a:tr h="247650">
                <a:tc>
                  <a:txBody>
                    <a:bodyPr/>
                    <a:lstStyle/>
                    <a:p>
                      <a:r>
                        <a:rPr lang="en-IN" dirty="0" err="1">
                          <a:effectLst/>
                        </a:rPr>
                        <a:t>sudo</a:t>
                      </a:r>
                      <a:r>
                        <a:rPr lang="en-IN" dirty="0">
                          <a:effectLst/>
                        </a:rPr>
                        <a:t> </a:t>
                      </a:r>
                      <a:r>
                        <a:rPr lang="en-IN" dirty="0" err="1">
                          <a:effectLst/>
                        </a:rPr>
                        <a:t>usermod</a:t>
                      </a:r>
                      <a:r>
                        <a:rPr lang="en-IN" dirty="0">
                          <a:effectLst/>
                        </a:rPr>
                        <a:t> -a -G GROUPNAME USERNAME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dirty="0">
                          <a:effectLst/>
                        </a:rPr>
                        <a:t>Add </a:t>
                      </a:r>
                      <a:r>
                        <a:rPr lang="en-US" b="1" dirty="0">
                          <a:effectLst/>
                        </a:rPr>
                        <a:t>user</a:t>
                      </a:r>
                      <a:r>
                        <a:rPr lang="en-US" dirty="0">
                          <a:effectLst/>
                        </a:rPr>
                        <a:t> a to a </a:t>
                      </a:r>
                      <a:r>
                        <a:rPr lang="en-US" dirty="0" err="1">
                          <a:effectLst/>
                        </a:rPr>
                        <a:t>usergroup</a:t>
                      </a:r>
                      <a:endParaRPr lang="en-US"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xmlns="" val="2157876482"/>
                  </a:ext>
                </a:extLst>
              </a:tr>
            </a:tbl>
          </a:graphicData>
        </a:graphic>
      </p:graphicFrame>
      <p:sp>
        <p:nvSpPr>
          <p:cNvPr id="6" name="Rectangle 5"/>
          <p:cNvSpPr/>
          <p:nvPr/>
        </p:nvSpPr>
        <p:spPr>
          <a:xfrm>
            <a:off x="679654" y="5708432"/>
            <a:ext cx="8159545" cy="646331"/>
          </a:xfrm>
          <a:prstGeom prst="rect">
            <a:avLst/>
          </a:prstGeom>
        </p:spPr>
        <p:txBody>
          <a:bodyPr wrap="square">
            <a:spAutoFit/>
          </a:bodyPr>
          <a:lstStyle/>
          <a:p>
            <a:r>
              <a:rPr lang="en-IN" dirty="0">
                <a:hlinkClick r:id="rId3"/>
              </a:rPr>
              <a:t>https://</a:t>
            </a:r>
            <a:r>
              <a:rPr lang="en-IN" dirty="0" smtClean="0">
                <a:hlinkClick r:id="rId3"/>
              </a:rPr>
              <a:t>www.youtube.com/watch?v=Db-vFJajhAU</a:t>
            </a:r>
            <a:endParaRPr lang="en-IN" dirty="0" smtClean="0"/>
          </a:p>
          <a:p>
            <a:endParaRPr lang="en-IN" dirty="0"/>
          </a:p>
        </p:txBody>
      </p:sp>
    </p:spTree>
    <p:extLst>
      <p:ext uri="{BB962C8B-B14F-4D97-AF65-F5344CB8AC3E}">
        <p14:creationId xmlns:p14="http://schemas.microsoft.com/office/powerpoint/2010/main" val="303972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718"/>
            <a:ext cx="8382000" cy="761682"/>
          </a:xfrm>
        </p:spPr>
        <p:txBody>
          <a:bodyPr/>
          <a:lstStyle/>
          <a:p>
            <a:r>
              <a:rPr lang="en-IN" dirty="0"/>
              <a:t>File and Device Management</a:t>
            </a:r>
          </a:p>
        </p:txBody>
      </p:sp>
      <p:sp>
        <p:nvSpPr>
          <p:cNvPr id="3" name="Content Placeholder 2"/>
          <p:cNvSpPr>
            <a:spLocks noGrp="1"/>
          </p:cNvSpPr>
          <p:nvPr>
            <p:ph idx="1"/>
          </p:nvPr>
        </p:nvSpPr>
        <p:spPr>
          <a:xfrm>
            <a:off x="457200" y="990600"/>
            <a:ext cx="8153400" cy="5638800"/>
          </a:xfrm>
        </p:spPr>
        <p:txBody>
          <a:bodyPr>
            <a:normAutofit/>
          </a:bodyPr>
          <a:lstStyle/>
          <a:p>
            <a:pPr algn="just"/>
            <a:r>
              <a:rPr lang="en-US" b="0" dirty="0"/>
              <a:t>All </a:t>
            </a:r>
            <a:r>
              <a:rPr lang="en-US" dirty="0"/>
              <a:t>Linux device files</a:t>
            </a:r>
            <a:r>
              <a:rPr lang="en-US" b="0" dirty="0"/>
              <a:t> are located in the /dev directory, which is an integral part of the root (/) </a:t>
            </a:r>
            <a:r>
              <a:rPr lang="en-US" b="0" dirty="0" smtClean="0"/>
              <a:t>file system </a:t>
            </a:r>
            <a:r>
              <a:rPr lang="en-US" b="0" dirty="0"/>
              <a:t>because these </a:t>
            </a:r>
            <a:r>
              <a:rPr lang="en-US" dirty="0"/>
              <a:t>device files</a:t>
            </a:r>
            <a:r>
              <a:rPr lang="en-US" b="0" dirty="0"/>
              <a:t> must be available to the operating system during the boot </a:t>
            </a:r>
            <a:r>
              <a:rPr lang="en-US" b="0" dirty="0" smtClean="0"/>
              <a:t>process.</a:t>
            </a:r>
          </a:p>
          <a:p>
            <a:pPr algn="just"/>
            <a:r>
              <a:rPr lang="en-US" dirty="0"/>
              <a:t>Linux device management</a:t>
            </a:r>
            <a:r>
              <a:rPr lang="en-US" b="0" dirty="0"/>
              <a:t> starts with user access. IT or DevOps must </a:t>
            </a:r>
            <a:r>
              <a:rPr lang="en-US" dirty="0"/>
              <a:t>manage</a:t>
            </a:r>
            <a:r>
              <a:rPr lang="en-US" b="0" dirty="0"/>
              <a:t> access to the </a:t>
            </a:r>
            <a:r>
              <a:rPr lang="en-US" dirty="0"/>
              <a:t>device</a:t>
            </a:r>
            <a:r>
              <a:rPr lang="en-US" b="0" dirty="0"/>
              <a:t> in order to </a:t>
            </a:r>
            <a:r>
              <a:rPr lang="en-US" dirty="0"/>
              <a:t>manage</a:t>
            </a:r>
            <a:r>
              <a:rPr lang="en-US" b="0" dirty="0"/>
              <a:t> the </a:t>
            </a:r>
            <a:r>
              <a:rPr lang="en-US" dirty="0"/>
              <a:t>device</a:t>
            </a:r>
            <a:r>
              <a:rPr lang="en-US" b="0" dirty="0"/>
              <a:t> itself</a:t>
            </a:r>
            <a:r>
              <a:rPr lang="en-US" b="0" dirty="0" smtClean="0"/>
              <a:t>.</a:t>
            </a:r>
          </a:p>
          <a:p>
            <a:pPr algn="just"/>
            <a:r>
              <a:rPr lang="en-US" b="0" dirty="0" smtClean="0"/>
              <a:t> </a:t>
            </a:r>
            <a:r>
              <a:rPr lang="en-US" b="0" dirty="0"/>
              <a:t>Once IT or DevOps controls access, then systems can be put in place without heavy scripting such as from configuration </a:t>
            </a:r>
            <a:r>
              <a:rPr lang="en-US" dirty="0"/>
              <a:t>management</a:t>
            </a:r>
            <a:r>
              <a:rPr lang="en-US" b="0" dirty="0"/>
              <a:t> solutions and with better monitoring and reporting.</a:t>
            </a:r>
            <a:endParaRPr lang="en-US" dirty="0" smtClean="0"/>
          </a:p>
          <a:p>
            <a:pPr algn="just"/>
            <a:endParaRPr lang="en-US" dirty="0"/>
          </a:p>
          <a:p>
            <a:pPr algn="just"/>
            <a:r>
              <a:rPr lang="en-US" dirty="0">
                <a:hlinkClick r:id="rId2"/>
              </a:rPr>
              <a:t>https://www.linux.com/news/udev-introduction-device-management-modern-linux-system</a:t>
            </a:r>
            <a:r>
              <a:rPr lang="en-US" dirty="0" smtClean="0">
                <a:hlinkClick r:id="rId2"/>
              </a:rPr>
              <a:t>/</a:t>
            </a:r>
            <a:endParaRPr lang="en-US" dirty="0" smtClean="0"/>
          </a:p>
          <a:p>
            <a:pPr algn="just"/>
            <a:endParaRPr lang="en-US" dirty="0" smtClean="0"/>
          </a:p>
          <a:p>
            <a:pPr algn="just"/>
            <a:r>
              <a:rPr lang="en-IN" dirty="0" smtClean="0">
                <a:hlinkClick r:id="rId3"/>
              </a:rPr>
              <a:t>https</a:t>
            </a:r>
            <a:r>
              <a:rPr lang="en-IN" dirty="0">
                <a:hlinkClick r:id="rId3"/>
              </a:rPr>
              <a:t>://</a:t>
            </a:r>
            <a:r>
              <a:rPr lang="en-IN" dirty="0" smtClean="0">
                <a:hlinkClick r:id="rId3"/>
              </a:rPr>
              <a:t>www.youtube.com/watch?v=TQ5m6TgzWx0</a:t>
            </a:r>
            <a:endParaRPr lang="en-IN" dirty="0" smtClean="0"/>
          </a:p>
          <a:p>
            <a:pPr algn="just"/>
            <a:endParaRPr lang="en-IN" dirty="0"/>
          </a:p>
        </p:txBody>
      </p:sp>
    </p:spTree>
    <p:extLst>
      <p:ext uri="{BB962C8B-B14F-4D97-AF65-F5344CB8AC3E}">
        <p14:creationId xmlns:p14="http://schemas.microsoft.com/office/powerpoint/2010/main" val="2804403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718"/>
            <a:ext cx="8915400" cy="685482"/>
          </a:xfrm>
        </p:spPr>
        <p:txBody>
          <a:bodyPr/>
          <a:lstStyle/>
          <a:p>
            <a:r>
              <a:rPr lang="en-US" dirty="0"/>
              <a:t>Backup and recovery in </a:t>
            </a:r>
            <a:r>
              <a:rPr lang="en-US" dirty="0" err="1"/>
              <a:t>linux</a:t>
            </a:r>
            <a:endParaRPr lang="en-IN" dirty="0"/>
          </a:p>
        </p:txBody>
      </p:sp>
      <p:sp>
        <p:nvSpPr>
          <p:cNvPr id="3" name="Content Placeholder 2"/>
          <p:cNvSpPr>
            <a:spLocks noGrp="1"/>
          </p:cNvSpPr>
          <p:nvPr>
            <p:ph idx="1"/>
          </p:nvPr>
        </p:nvSpPr>
        <p:spPr>
          <a:xfrm>
            <a:off x="304800" y="1066800"/>
            <a:ext cx="8305800" cy="5715000"/>
          </a:xfrm>
        </p:spPr>
        <p:txBody>
          <a:bodyPr>
            <a:normAutofit/>
          </a:bodyPr>
          <a:lstStyle/>
          <a:p>
            <a:pPr algn="just"/>
            <a:r>
              <a:rPr lang="en-US" b="0" dirty="0"/>
              <a:t>Backing up file systems means copying file systems to removable media (such as tape) to safeguard against loss, damage, or corruption. </a:t>
            </a:r>
            <a:endParaRPr lang="en-US" b="0" dirty="0" smtClean="0"/>
          </a:p>
          <a:p>
            <a:pPr algn="just"/>
            <a:r>
              <a:rPr lang="en-US" dirty="0" smtClean="0"/>
              <a:t>Restoring</a:t>
            </a:r>
            <a:r>
              <a:rPr lang="en-US" b="0" dirty="0"/>
              <a:t> file systems means copying reasonably current </a:t>
            </a:r>
            <a:r>
              <a:rPr lang="en-US" dirty="0"/>
              <a:t>backup</a:t>
            </a:r>
            <a:r>
              <a:rPr lang="en-US" b="0" dirty="0"/>
              <a:t> files from removable media to a working directory</a:t>
            </a:r>
            <a:r>
              <a:rPr lang="en-US" b="0" dirty="0" smtClean="0"/>
              <a:t>.</a:t>
            </a:r>
          </a:p>
          <a:p>
            <a:pPr algn="just"/>
            <a:r>
              <a:rPr lang="en-US" b="0" dirty="0" smtClean="0">
                <a:hlinkClick r:id="rId2"/>
              </a:rPr>
              <a:t>https</a:t>
            </a:r>
            <a:r>
              <a:rPr lang="en-US" b="0" dirty="0">
                <a:hlinkClick r:id="rId2"/>
              </a:rPr>
              <a:t>://</a:t>
            </a:r>
            <a:r>
              <a:rPr lang="en-US" b="0" dirty="0" smtClean="0">
                <a:hlinkClick r:id="rId2"/>
              </a:rPr>
              <a:t>linuxconfig.org/ubuntu-20-04-system-backup-and-restore</a:t>
            </a:r>
            <a:endParaRPr lang="en-US" b="0" dirty="0" smtClean="0"/>
          </a:p>
          <a:p>
            <a:pPr algn="just"/>
            <a:endParaRPr lang="en-US" b="0" dirty="0" smtClean="0"/>
          </a:p>
          <a:p>
            <a:pPr algn="just"/>
            <a:r>
              <a:rPr lang="en-IN" dirty="0" smtClean="0">
                <a:hlinkClick r:id="rId3"/>
              </a:rPr>
              <a:t>https</a:t>
            </a:r>
            <a:r>
              <a:rPr lang="en-IN" dirty="0">
                <a:hlinkClick r:id="rId3"/>
              </a:rPr>
              <a:t>://</a:t>
            </a:r>
            <a:r>
              <a:rPr lang="en-IN" dirty="0" smtClean="0">
                <a:hlinkClick r:id="rId3"/>
              </a:rPr>
              <a:t>www.youtube.com/watch?v=ifvcrsnBAp4</a:t>
            </a:r>
            <a:endParaRPr lang="en-IN" dirty="0" smtClean="0"/>
          </a:p>
          <a:p>
            <a:pPr algn="just"/>
            <a:endParaRPr lang="en-IN" dirty="0"/>
          </a:p>
        </p:txBody>
      </p:sp>
    </p:spTree>
    <p:extLst>
      <p:ext uri="{BB962C8B-B14F-4D97-AF65-F5344CB8AC3E}">
        <p14:creationId xmlns:p14="http://schemas.microsoft.com/office/powerpoint/2010/main" val="3785413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990282"/>
          </a:xfrm>
        </p:spPr>
        <p:txBody>
          <a:bodyPr>
            <a:normAutofit fontScale="90000"/>
          </a:bodyPr>
          <a:lstStyle/>
          <a:p>
            <a:r>
              <a:rPr lang="en-IN" dirty="0"/>
              <a:t>Introduction to Graphical</a:t>
            </a:r>
            <a:br>
              <a:rPr lang="en-IN" dirty="0"/>
            </a:br>
            <a:r>
              <a:rPr lang="en-IN" dirty="0"/>
              <a:t>Environment (GNOME),</a:t>
            </a:r>
          </a:p>
        </p:txBody>
      </p:sp>
      <p:sp>
        <p:nvSpPr>
          <p:cNvPr id="3" name="Content Placeholder 2"/>
          <p:cNvSpPr>
            <a:spLocks noGrp="1"/>
          </p:cNvSpPr>
          <p:nvPr>
            <p:ph idx="1"/>
          </p:nvPr>
        </p:nvSpPr>
        <p:spPr>
          <a:xfrm>
            <a:off x="457200" y="1143000"/>
            <a:ext cx="8458200" cy="4983163"/>
          </a:xfrm>
        </p:spPr>
        <p:txBody>
          <a:bodyPr>
            <a:normAutofit fontScale="92500" lnSpcReduction="20000"/>
          </a:bodyPr>
          <a:lstStyle/>
          <a:p>
            <a:pPr algn="just"/>
            <a:r>
              <a:rPr lang="en-US" dirty="0"/>
              <a:t>GNOME</a:t>
            </a:r>
            <a:r>
              <a:rPr lang="en-US" b="0" dirty="0"/>
              <a:t> 3.36 and all the visual and performance improvements that come with it. </a:t>
            </a:r>
            <a:r>
              <a:rPr lang="en-US" dirty="0"/>
              <a:t>Ubuntu 20.04</a:t>
            </a:r>
            <a:r>
              <a:rPr lang="en-US" b="0" dirty="0"/>
              <a:t> has the latest </a:t>
            </a:r>
            <a:r>
              <a:rPr lang="en-US" dirty="0"/>
              <a:t>GNOME</a:t>
            </a:r>
            <a:r>
              <a:rPr lang="en-US" b="0" dirty="0"/>
              <a:t> 3.36 release. This means that all the new features in 3.36 are also available for </a:t>
            </a:r>
            <a:r>
              <a:rPr lang="en-US" dirty="0"/>
              <a:t>Ubuntu 20.04</a:t>
            </a:r>
            <a:r>
              <a:rPr lang="en-US" b="0" dirty="0"/>
              <a:t>. </a:t>
            </a:r>
            <a:endParaRPr lang="en-US" b="0" dirty="0" smtClean="0"/>
          </a:p>
          <a:p>
            <a:pPr algn="just"/>
            <a:r>
              <a:rPr lang="en-IN" dirty="0"/>
              <a:t>GNOME</a:t>
            </a:r>
            <a:r>
              <a:rPr lang="en-IN" b="0" dirty="0"/>
              <a:t>, GNU Network Object Model Environment is a graphical user interface (GUI) in Linux and, in particular, in the </a:t>
            </a:r>
            <a:r>
              <a:rPr lang="en-IN" dirty="0"/>
              <a:t>Ubuntu</a:t>
            </a:r>
            <a:r>
              <a:rPr lang="en-IN" b="0" dirty="0"/>
              <a:t> operating system. It includes a variety of desktop applications and its aim is to make a Linux system easy to use </a:t>
            </a:r>
            <a:r>
              <a:rPr lang="en-IN" b="0"/>
              <a:t>for </a:t>
            </a:r>
            <a:r>
              <a:rPr lang="en-IN" b="0" smtClean="0"/>
              <a:t>non-programmers.</a:t>
            </a:r>
            <a:endParaRPr lang="en-IN" b="0" dirty="0"/>
          </a:p>
          <a:p>
            <a:pPr algn="just"/>
            <a:endParaRPr lang="en-US" dirty="0" smtClean="0"/>
          </a:p>
          <a:p>
            <a:pPr algn="just"/>
            <a:endParaRPr lang="en-US" dirty="0"/>
          </a:p>
          <a:p>
            <a:pPr algn="just"/>
            <a:r>
              <a:rPr lang="en-US" dirty="0">
                <a:hlinkClick r:id="rId2"/>
              </a:rPr>
              <a:t>https://</a:t>
            </a:r>
            <a:r>
              <a:rPr lang="en-US" dirty="0" smtClean="0">
                <a:hlinkClick r:id="rId2"/>
              </a:rPr>
              <a:t>linuxconfig.org/how-to-install-gnome-on-ubuntu-20-04-lts-focal-fossa</a:t>
            </a:r>
            <a:r>
              <a:rPr lang="en-US" dirty="0">
                <a:hlinkClick r:id="rId2"/>
              </a:rPr>
              <a:t>#:~:text=GNOME%2C%20GNU%20Network%20Object%20Model,to%20use%20for%20non%2Dprogrammers</a:t>
            </a:r>
            <a:r>
              <a:rPr lang="en-US" dirty="0" smtClean="0"/>
              <a:t>.</a:t>
            </a:r>
          </a:p>
          <a:p>
            <a:pPr algn="just"/>
            <a:endParaRPr lang="en-US" dirty="0" smtClean="0"/>
          </a:p>
          <a:p>
            <a:pPr algn="just"/>
            <a:r>
              <a:rPr lang="en-US" dirty="0">
                <a:hlinkClick r:id="rId3"/>
              </a:rPr>
              <a:t>https://</a:t>
            </a:r>
            <a:r>
              <a:rPr lang="en-US" dirty="0" smtClean="0">
                <a:hlinkClick r:id="rId3"/>
              </a:rPr>
              <a:t>www.youtube.com/watch?v=kBG3cpRfpMw</a:t>
            </a:r>
            <a:endParaRPr lang="en-US" dirty="0" smtClean="0"/>
          </a:p>
          <a:p>
            <a:pPr algn="just"/>
            <a:endParaRPr lang="en-US" dirty="0" smtClean="0"/>
          </a:p>
          <a:p>
            <a:pPr algn="just"/>
            <a:r>
              <a:rPr lang="en-IN" dirty="0">
                <a:hlinkClick r:id="rId4"/>
              </a:rPr>
              <a:t>https://</a:t>
            </a:r>
            <a:r>
              <a:rPr lang="en-IN" dirty="0" smtClean="0">
                <a:hlinkClick r:id="rId4"/>
              </a:rPr>
              <a:t>www.youtube.com/watch?v=Gqoark2GuOM</a:t>
            </a:r>
            <a:endParaRPr lang="en-IN" dirty="0" smtClean="0"/>
          </a:p>
          <a:p>
            <a:pPr algn="just"/>
            <a:endParaRPr lang="en-IN" dirty="0"/>
          </a:p>
        </p:txBody>
      </p:sp>
    </p:spTree>
    <p:extLst>
      <p:ext uri="{BB962C8B-B14F-4D97-AF65-F5344CB8AC3E}">
        <p14:creationId xmlns:p14="http://schemas.microsoft.com/office/powerpoint/2010/main" val="1508069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3600" dirty="0" smtClean="0"/>
              <a:t>Thank You </a:t>
            </a:r>
          </a:p>
          <a:p>
            <a:pPr algn="ctr"/>
            <a:endParaRPr lang="en-US" sz="3600" dirty="0"/>
          </a:p>
          <a:p>
            <a:pPr algn="ctr"/>
            <a:r>
              <a:rPr lang="en-US" sz="3600" dirty="0" smtClean="0"/>
              <a:t>Have a Good Day!</a:t>
            </a:r>
            <a:endParaRPr lang="en-US" sz="3600" dirty="0"/>
          </a:p>
        </p:txBody>
      </p:sp>
    </p:spTree>
    <p:extLst>
      <p:ext uri="{BB962C8B-B14F-4D97-AF65-F5344CB8AC3E}">
        <p14:creationId xmlns:p14="http://schemas.microsoft.com/office/powerpoint/2010/main" val="4245359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533082"/>
          </a:xfrm>
        </p:spPr>
        <p:txBody>
          <a:bodyPr>
            <a:normAutofit fontScale="90000"/>
          </a:bodyPr>
          <a:lstStyle/>
          <a:p>
            <a:r>
              <a:rPr lang="en-IN" dirty="0"/>
              <a:t>Introduction to Ubuntu</a:t>
            </a:r>
          </a:p>
        </p:txBody>
      </p:sp>
      <p:sp>
        <p:nvSpPr>
          <p:cNvPr id="3" name="Content Placeholder 2"/>
          <p:cNvSpPr>
            <a:spLocks noGrp="1"/>
          </p:cNvSpPr>
          <p:nvPr>
            <p:ph idx="1"/>
          </p:nvPr>
        </p:nvSpPr>
        <p:spPr>
          <a:xfrm>
            <a:off x="457200" y="914400"/>
            <a:ext cx="8458200" cy="5211763"/>
          </a:xfrm>
        </p:spPr>
        <p:txBody>
          <a:bodyPr>
            <a:normAutofit lnSpcReduction="10000"/>
          </a:bodyPr>
          <a:lstStyle/>
          <a:p>
            <a:pPr algn="just"/>
            <a:r>
              <a:rPr lang="en-US" dirty="0"/>
              <a:t>Ubuntu</a:t>
            </a:r>
            <a:r>
              <a:rPr lang="en-US" b="0" dirty="0"/>
              <a:t> is a free </a:t>
            </a:r>
            <a:r>
              <a:rPr lang="en-US" dirty="0"/>
              <a:t>operating system</a:t>
            </a:r>
            <a:r>
              <a:rPr lang="en-US" b="0" dirty="0"/>
              <a:t> that uses the Linux kernel. ... The word "</a:t>
            </a:r>
            <a:r>
              <a:rPr lang="en-US" dirty="0" err="1"/>
              <a:t>ubuntu</a:t>
            </a:r>
            <a:r>
              <a:rPr lang="en-US" b="0" dirty="0"/>
              <a:t>" is an African word </a:t>
            </a:r>
            <a:r>
              <a:rPr lang="en-US" dirty="0"/>
              <a:t>meaning</a:t>
            </a:r>
            <a:r>
              <a:rPr lang="en-US" b="0" dirty="0"/>
              <a:t> "humanity to </a:t>
            </a:r>
            <a:r>
              <a:rPr lang="en-US" b="0" dirty="0" smtClean="0"/>
              <a:t>others</a:t>
            </a:r>
          </a:p>
          <a:p>
            <a:pPr algn="just"/>
            <a:r>
              <a:rPr lang="en-US" b="0" dirty="0" smtClean="0"/>
              <a:t>Ubuntu </a:t>
            </a:r>
            <a:r>
              <a:rPr lang="en-US" b="0" dirty="0"/>
              <a:t>is a complete Linux operating system, freely available with both community and professional support. </a:t>
            </a:r>
            <a:endParaRPr lang="en-US" b="0" dirty="0" smtClean="0"/>
          </a:p>
          <a:p>
            <a:pPr algn="just"/>
            <a:r>
              <a:rPr lang="en-US" b="0" dirty="0" smtClean="0"/>
              <a:t>The </a:t>
            </a:r>
            <a:r>
              <a:rPr lang="en-US" b="0" dirty="0"/>
              <a:t>Ubuntu community is built on the ideas enshrined in the Ubuntu Manifesto: that software should be available free of charge, that software tools should be usable by people in their local language and despite any disabilities, and that people should have the freedom to customize and alter their software in whatever way they see fit</a:t>
            </a:r>
            <a:r>
              <a:rPr lang="en-US" b="0" dirty="0" smtClean="0"/>
              <a:t>.</a:t>
            </a:r>
          </a:p>
          <a:p>
            <a:pPr algn="just"/>
            <a:endParaRPr lang="en-US" b="0" dirty="0"/>
          </a:p>
          <a:p>
            <a:pPr algn="just"/>
            <a:r>
              <a:rPr lang="en-IN" dirty="0">
                <a:hlinkClick r:id="rId2"/>
              </a:rPr>
              <a:t>https://</a:t>
            </a:r>
            <a:r>
              <a:rPr lang="en-IN" dirty="0" smtClean="0">
                <a:hlinkClick r:id="rId2"/>
              </a:rPr>
              <a:t>www.youtube.com/watch?v=lmeDvSgN6zY</a:t>
            </a:r>
            <a:endParaRPr lang="en-IN" dirty="0" smtClean="0"/>
          </a:p>
          <a:p>
            <a:pPr algn="just"/>
            <a:r>
              <a:rPr lang="en-IN" dirty="0">
                <a:hlinkClick r:id="rId3"/>
              </a:rPr>
              <a:t>https://</a:t>
            </a:r>
            <a:r>
              <a:rPr lang="en-IN" dirty="0" smtClean="0">
                <a:hlinkClick r:id="rId3"/>
              </a:rPr>
              <a:t>www.youtube.com/watch?v=8WbyB_2HthM</a:t>
            </a:r>
            <a:endParaRPr lang="en-IN" dirty="0" smtClean="0"/>
          </a:p>
          <a:p>
            <a:pPr algn="just"/>
            <a:endParaRPr lang="en-IN" dirty="0" smtClean="0"/>
          </a:p>
          <a:p>
            <a:pPr algn="just"/>
            <a:r>
              <a:rPr lang="en-IN" dirty="0" smtClean="0"/>
              <a:t>https</a:t>
            </a:r>
            <a:r>
              <a:rPr lang="en-IN" dirty="0"/>
              <a:t>://www.youtube.com/watch?v=_tCY-c-sPZc</a:t>
            </a:r>
          </a:p>
        </p:txBody>
      </p:sp>
    </p:spTree>
    <p:extLst>
      <p:ext uri="{BB962C8B-B14F-4D97-AF65-F5344CB8AC3E}">
        <p14:creationId xmlns:p14="http://schemas.microsoft.com/office/powerpoint/2010/main" val="298387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990282"/>
          </a:xfrm>
        </p:spPr>
        <p:txBody>
          <a:bodyPr>
            <a:normAutofit fontScale="90000"/>
          </a:bodyPr>
          <a:lstStyle/>
          <a:p>
            <a:r>
              <a:rPr lang="en-US" dirty="0"/>
              <a:t>overview of kernel in </a:t>
            </a:r>
            <a:r>
              <a:rPr lang="en-US" dirty="0" err="1"/>
              <a:t>ubuntu</a:t>
            </a:r>
            <a:r>
              <a:rPr lang="en-US" dirty="0"/>
              <a:t> 20.04</a:t>
            </a:r>
            <a:endParaRPr lang="en-IN" dirty="0"/>
          </a:p>
        </p:txBody>
      </p:sp>
      <p:sp>
        <p:nvSpPr>
          <p:cNvPr id="3" name="Content Placeholder 2"/>
          <p:cNvSpPr>
            <a:spLocks noGrp="1"/>
          </p:cNvSpPr>
          <p:nvPr>
            <p:ph idx="1"/>
          </p:nvPr>
        </p:nvSpPr>
        <p:spPr>
          <a:xfrm>
            <a:off x="457200" y="1143000"/>
            <a:ext cx="8305800" cy="5486400"/>
          </a:xfrm>
        </p:spPr>
        <p:txBody>
          <a:bodyPr>
            <a:normAutofit/>
          </a:bodyPr>
          <a:lstStyle/>
          <a:p>
            <a:pPr algn="just"/>
            <a:r>
              <a:rPr lang="en-US" b="0" dirty="0"/>
              <a:t>Ubuntu 20.04 LTS has just arrived. The latest LTS comes with a new version of the Linux kernel – 5.4 – which brings a lot of exciting new features, faster boot times, enhanced performance and security. Additionally, the Canonical kernel team ran benchmark tests to validate the performance improvements of the new kernel.</a:t>
            </a:r>
            <a:br>
              <a:rPr lang="en-US" b="0" dirty="0"/>
            </a:br>
            <a:endParaRPr lang="en-US" b="0" dirty="0"/>
          </a:p>
          <a:p>
            <a:r>
              <a:rPr lang="en-US" dirty="0"/>
              <a:t>Feature highlights in Ubuntu kernel v5.4</a:t>
            </a:r>
          </a:p>
          <a:p>
            <a:r>
              <a:rPr lang="en-US" b="0" dirty="0"/>
              <a:t>This release enhances the kernel lockdown mode from previous Ubuntu releases.  Lockdown is a significant Linux security module which strengthens the boundary between the root user and the kernel, restricting root access to various pieces of kernel functionality. Kernel lockdown can be configured at runtime, boot time or build time. </a:t>
            </a:r>
            <a:br>
              <a:rPr lang="en-US" b="0" dirty="0"/>
            </a:br>
            <a:endParaRPr lang="en-US" b="0" dirty="0"/>
          </a:p>
        </p:txBody>
      </p:sp>
    </p:spTree>
    <p:extLst>
      <p:ext uri="{BB962C8B-B14F-4D97-AF65-F5344CB8AC3E}">
        <p14:creationId xmlns:p14="http://schemas.microsoft.com/office/powerpoint/2010/main" val="3870312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990282"/>
          </a:xfrm>
        </p:spPr>
        <p:txBody>
          <a:bodyPr>
            <a:normAutofit fontScale="90000"/>
          </a:bodyPr>
          <a:lstStyle/>
          <a:p>
            <a:r>
              <a:rPr lang="en-US" dirty="0"/>
              <a:t>overview of kernel in </a:t>
            </a:r>
            <a:r>
              <a:rPr lang="en-US" dirty="0" err="1"/>
              <a:t>ubuntu</a:t>
            </a:r>
            <a:r>
              <a:rPr lang="en-US" dirty="0"/>
              <a:t> 20.04</a:t>
            </a:r>
            <a:endParaRPr lang="en-IN" dirty="0"/>
          </a:p>
        </p:txBody>
      </p:sp>
      <p:sp>
        <p:nvSpPr>
          <p:cNvPr id="3" name="Content Placeholder 2"/>
          <p:cNvSpPr>
            <a:spLocks noGrp="1"/>
          </p:cNvSpPr>
          <p:nvPr>
            <p:ph idx="1"/>
          </p:nvPr>
        </p:nvSpPr>
        <p:spPr>
          <a:xfrm>
            <a:off x="457200" y="1143000"/>
            <a:ext cx="8305800" cy="5486400"/>
          </a:xfrm>
        </p:spPr>
        <p:txBody>
          <a:bodyPr>
            <a:noAutofit/>
          </a:bodyPr>
          <a:lstStyle/>
          <a:p>
            <a:pPr algn="just"/>
            <a:r>
              <a:rPr lang="en-US" sz="1800" b="0" dirty="0" smtClean="0"/>
              <a:t>5.4 </a:t>
            </a:r>
            <a:r>
              <a:rPr lang="en-US" sz="1800" b="0" dirty="0"/>
              <a:t>also includes </a:t>
            </a:r>
            <a:r>
              <a:rPr lang="en-US" sz="1800" b="0" dirty="0" err="1">
                <a:hlinkClick r:id="rId2"/>
              </a:rPr>
              <a:t>virtio</a:t>
            </a:r>
            <a:r>
              <a:rPr lang="en-US" sz="1800" b="0" dirty="0">
                <a:hlinkClick r:id="rId2"/>
              </a:rPr>
              <a:t>-fs</a:t>
            </a:r>
            <a:r>
              <a:rPr lang="en-US" sz="1800" b="0" dirty="0"/>
              <a:t> – a high-performance, FUSE-based </a:t>
            </a:r>
            <a:r>
              <a:rPr lang="en-US" sz="1800" b="0" dirty="0" err="1"/>
              <a:t>virtio</a:t>
            </a:r>
            <a:r>
              <a:rPr lang="en-US" sz="1800" b="0" dirty="0"/>
              <a:t> driver for full OS </a:t>
            </a:r>
            <a:r>
              <a:rPr lang="en-US" sz="1800" b="0" dirty="0" err="1"/>
              <a:t>virtualisation</a:t>
            </a:r>
            <a:r>
              <a:rPr lang="en-US" sz="1800" b="0" dirty="0"/>
              <a:t>. </a:t>
            </a:r>
            <a:r>
              <a:rPr lang="en-US" sz="1800" b="0" dirty="0" err="1"/>
              <a:t>Virtio</a:t>
            </a:r>
            <a:r>
              <a:rPr lang="en-US" sz="1800" b="0" dirty="0"/>
              <a:t>-fs allows a </a:t>
            </a:r>
            <a:r>
              <a:rPr lang="en-US" sz="1800" b="0" dirty="0" err="1"/>
              <a:t>virtualised</a:t>
            </a:r>
            <a:r>
              <a:rPr lang="en-US" sz="1800" b="0" dirty="0"/>
              <a:t> guest to share file systems with the host and mount a directory that has been exported on the host. Although this is already possible via solutions such as NFS or virtio-9P, </a:t>
            </a:r>
            <a:r>
              <a:rPr lang="en-US" sz="1800" b="0" dirty="0" err="1"/>
              <a:t>virtio</a:t>
            </a:r>
            <a:r>
              <a:rPr lang="en-US" sz="1800" b="0" dirty="0"/>
              <a:t>-fs does this with greater performance and application compatibility.</a:t>
            </a:r>
            <a:br>
              <a:rPr lang="en-US" sz="1800" b="0" dirty="0"/>
            </a:br>
            <a:endParaRPr lang="en-US" sz="1800" b="0" dirty="0"/>
          </a:p>
          <a:p>
            <a:pPr algn="just"/>
            <a:r>
              <a:rPr lang="en-US" sz="1800" b="0" dirty="0">
                <a:hlinkClick r:id="rId3"/>
              </a:rPr>
              <a:t>Fs-verity</a:t>
            </a:r>
            <a:r>
              <a:rPr lang="en-US" sz="1800" b="0" dirty="0"/>
              <a:t> is a new support layer that file systems can use to detect file tampering, similar to </a:t>
            </a:r>
            <a:r>
              <a:rPr lang="en-US" sz="1800" b="0" dirty="0" err="1"/>
              <a:t>dm</a:t>
            </a:r>
            <a:r>
              <a:rPr lang="en-US" sz="1800" b="0" dirty="0"/>
              <a:t>-verity. The biggest difference between the two is that fs-verity works on files rather than block devices. Fs-verity is currently supported on ext4 and f2fs file systems. In principle, fs-verity detects accidental (non-malicious) file corruption, but in practice it is also used as a tool to support authentication (detection of malicious modifications).</a:t>
            </a:r>
            <a:br>
              <a:rPr lang="en-US" sz="1800" b="0" dirty="0"/>
            </a:br>
            <a:endParaRPr lang="en-US" sz="1800" b="0" dirty="0"/>
          </a:p>
          <a:p>
            <a:pPr algn="just"/>
            <a:r>
              <a:rPr lang="en-US" sz="1800" b="0" dirty="0"/>
              <a:t>Other important novelties of the 5.4 kernel are </a:t>
            </a:r>
            <a:r>
              <a:rPr lang="en-US" sz="1800" b="0" dirty="0" err="1">
                <a:hlinkClick r:id="rId4"/>
              </a:rPr>
              <a:t>dm</a:t>
            </a:r>
            <a:r>
              <a:rPr lang="en-US" sz="1800" b="0" dirty="0">
                <a:hlinkClick r:id="rId4"/>
              </a:rPr>
              <a:t>-clone</a:t>
            </a:r>
            <a:r>
              <a:rPr lang="en-US" sz="1800" b="0" dirty="0"/>
              <a:t>, which allows users to clone device mapper targets, the support for new Intel/AMD GPUs and the </a:t>
            </a:r>
            <a:r>
              <a:rPr lang="en-US" sz="1800" b="0" dirty="0" err="1"/>
              <a:t>exfat</a:t>
            </a:r>
            <a:r>
              <a:rPr lang="en-US" sz="1800" b="0" dirty="0"/>
              <a:t> file system. Additionally, a new </a:t>
            </a:r>
            <a:r>
              <a:rPr lang="en-US" sz="1800" b="0" dirty="0" err="1"/>
              <a:t>haltpoll</a:t>
            </a:r>
            <a:r>
              <a:rPr lang="en-US" sz="1800" b="0" dirty="0"/>
              <a:t> </a:t>
            </a:r>
            <a:r>
              <a:rPr lang="en-US" sz="1800" b="0" dirty="0" err="1"/>
              <a:t>cpuidle</a:t>
            </a:r>
            <a:r>
              <a:rPr lang="en-US" sz="1800" b="0" dirty="0"/>
              <a:t> driver and a matching governor greatly improve performance, as they allow remote vCPUs to do guest-side polling for a specified amount of time before halting. Finally, </a:t>
            </a:r>
            <a:r>
              <a:rPr lang="en-US" sz="1800" b="0" dirty="0" err="1"/>
              <a:t>blk-iocost</a:t>
            </a:r>
            <a:r>
              <a:rPr lang="en-US" sz="1800" b="0" dirty="0"/>
              <a:t>, a new I/O </a:t>
            </a:r>
            <a:r>
              <a:rPr lang="en-US" sz="1800" b="0" dirty="0" err="1"/>
              <a:t>cgroup</a:t>
            </a:r>
            <a:r>
              <a:rPr lang="en-US" sz="1800" b="0" dirty="0"/>
              <a:t> controller, provides more accurate calculations of the cost of I/O.</a:t>
            </a:r>
          </a:p>
          <a:p>
            <a:pPr algn="just"/>
            <a:r>
              <a:rPr lang="en-US" sz="1800" b="0" dirty="0">
                <a:hlinkClick r:id="rId5"/>
              </a:rPr>
              <a:t>https://</a:t>
            </a:r>
            <a:r>
              <a:rPr lang="en-US" sz="1800" b="0" dirty="0" smtClean="0">
                <a:hlinkClick r:id="rId5"/>
              </a:rPr>
              <a:t>www.youtube.com/watch?v=ID3gjDflqyA</a:t>
            </a:r>
            <a:endParaRPr lang="en-US" sz="1800" b="0" dirty="0" smtClean="0"/>
          </a:p>
          <a:p>
            <a:pPr algn="just"/>
            <a:r>
              <a:rPr lang="en-US" sz="1800" b="0" dirty="0"/>
              <a:t/>
            </a:r>
            <a:br>
              <a:rPr lang="en-US" sz="1800" b="0" dirty="0"/>
            </a:br>
            <a:endParaRPr lang="en-IN" sz="1800" dirty="0"/>
          </a:p>
        </p:txBody>
      </p:sp>
    </p:spTree>
    <p:extLst>
      <p:ext uri="{BB962C8B-B14F-4D97-AF65-F5344CB8AC3E}">
        <p14:creationId xmlns:p14="http://schemas.microsoft.com/office/powerpoint/2010/main" val="118379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685482"/>
          </a:xfrm>
        </p:spPr>
        <p:txBody>
          <a:bodyPr/>
          <a:lstStyle/>
          <a:p>
            <a:r>
              <a:rPr lang="en-IN" dirty="0"/>
              <a:t>Installation of Ubuntu</a:t>
            </a:r>
          </a:p>
        </p:txBody>
      </p:sp>
      <p:sp>
        <p:nvSpPr>
          <p:cNvPr id="3" name="Content Placeholder 2"/>
          <p:cNvSpPr>
            <a:spLocks noGrp="1"/>
          </p:cNvSpPr>
          <p:nvPr>
            <p:ph idx="1"/>
          </p:nvPr>
        </p:nvSpPr>
        <p:spPr>
          <a:xfrm>
            <a:off x="457200" y="1066800"/>
            <a:ext cx="8229600" cy="5059363"/>
          </a:xfrm>
        </p:spPr>
        <p:txBody>
          <a:bodyPr/>
          <a:lstStyle/>
          <a:p>
            <a:r>
              <a:rPr lang="en-US" b="0" dirty="0" smtClean="0"/>
              <a:t>Step </a:t>
            </a:r>
            <a:r>
              <a:rPr lang="en-US" b="0" dirty="0"/>
              <a:t>1: Download </a:t>
            </a:r>
            <a:r>
              <a:rPr lang="en-US" dirty="0"/>
              <a:t>Ubuntu</a:t>
            </a:r>
            <a:r>
              <a:rPr lang="en-US" b="0" dirty="0"/>
              <a:t>. Before you do anything, you have to download </a:t>
            </a:r>
            <a:r>
              <a:rPr lang="en-US" dirty="0"/>
              <a:t>Ubuntu</a:t>
            </a:r>
            <a:r>
              <a:rPr lang="en-US" b="0" dirty="0"/>
              <a:t>. ...</a:t>
            </a:r>
          </a:p>
          <a:p>
            <a:r>
              <a:rPr lang="en-US" b="0" dirty="0"/>
              <a:t>Step 2: Create a live USB. Once you have downloaded </a:t>
            </a:r>
            <a:r>
              <a:rPr lang="en-US" dirty="0"/>
              <a:t>Ubuntu's</a:t>
            </a:r>
            <a:r>
              <a:rPr lang="en-US" b="0" dirty="0"/>
              <a:t> ISO file, the next step is to create a live USB of </a:t>
            </a:r>
            <a:r>
              <a:rPr lang="en-US" dirty="0"/>
              <a:t>Ubuntu</a:t>
            </a:r>
            <a:r>
              <a:rPr lang="en-US" b="0" dirty="0"/>
              <a:t>. ...</a:t>
            </a:r>
          </a:p>
          <a:p>
            <a:r>
              <a:rPr lang="en-US" b="0" dirty="0"/>
              <a:t>Step 3: Boot from the live USB. Plug in your live </a:t>
            </a:r>
            <a:r>
              <a:rPr lang="en-US" dirty="0"/>
              <a:t>Ubuntu</a:t>
            </a:r>
            <a:r>
              <a:rPr lang="en-US" b="0" dirty="0"/>
              <a:t> USB disk to the system. ...</a:t>
            </a:r>
          </a:p>
          <a:p>
            <a:r>
              <a:rPr lang="en-US" b="0" dirty="0"/>
              <a:t>Step 4: </a:t>
            </a:r>
            <a:r>
              <a:rPr lang="en-US" dirty="0"/>
              <a:t>Install Ubuntu</a:t>
            </a:r>
            <a:r>
              <a:rPr lang="en-US" b="0" dirty="0"/>
              <a:t>.</a:t>
            </a:r>
          </a:p>
          <a:p>
            <a:r>
              <a:rPr lang="en-IN" dirty="0">
                <a:hlinkClick r:id="rId2"/>
              </a:rPr>
              <a:t>https://</a:t>
            </a:r>
            <a:r>
              <a:rPr lang="en-IN" dirty="0" smtClean="0">
                <a:hlinkClick r:id="rId2"/>
              </a:rPr>
              <a:t>www.youtube.com/watch?v=G7ffzC4S0A4</a:t>
            </a:r>
            <a:endParaRPr lang="en-IN" dirty="0" smtClean="0"/>
          </a:p>
          <a:p>
            <a:endParaRPr lang="en-IN" dirty="0"/>
          </a:p>
        </p:txBody>
      </p:sp>
    </p:spTree>
    <p:extLst>
      <p:ext uri="{BB962C8B-B14F-4D97-AF65-F5344CB8AC3E}">
        <p14:creationId xmlns:p14="http://schemas.microsoft.com/office/powerpoint/2010/main" val="3173397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761682"/>
          </a:xfrm>
        </p:spPr>
        <p:txBody>
          <a:bodyPr/>
          <a:lstStyle/>
          <a:p>
            <a:r>
              <a:rPr lang="en-IN" dirty="0"/>
              <a:t>File system in </a:t>
            </a:r>
            <a:r>
              <a:rPr lang="en-IN" dirty="0" err="1"/>
              <a:t>ubuntu</a:t>
            </a:r>
            <a:endParaRPr lang="en-IN" dirty="0"/>
          </a:p>
        </p:txBody>
      </p:sp>
      <p:sp>
        <p:nvSpPr>
          <p:cNvPr id="3" name="Content Placeholder 2"/>
          <p:cNvSpPr>
            <a:spLocks noGrp="1"/>
          </p:cNvSpPr>
          <p:nvPr>
            <p:ph idx="1"/>
          </p:nvPr>
        </p:nvSpPr>
        <p:spPr>
          <a:xfrm>
            <a:off x="457200" y="1143000"/>
            <a:ext cx="8382000" cy="5486400"/>
          </a:xfrm>
        </p:spPr>
        <p:txBody>
          <a:bodyPr/>
          <a:lstStyle/>
          <a:p>
            <a:pPr algn="just"/>
            <a:r>
              <a:rPr lang="en-US" dirty="0"/>
              <a:t>Ubuntu</a:t>
            </a:r>
            <a:r>
              <a:rPr lang="en-US" b="0" dirty="0"/>
              <a:t> can read and write disks and partitions that use the familiar FAT32 and NTFS formats, but by default it uses a more advanced format called Ext4. This format is less likely to lose data in the event of a crash, and it can support large disks or </a:t>
            </a:r>
            <a:r>
              <a:rPr lang="en-US" dirty="0" smtClean="0"/>
              <a:t>files.</a:t>
            </a:r>
          </a:p>
          <a:p>
            <a:pPr algn="just"/>
            <a:r>
              <a:rPr lang="en-US" b="0" dirty="0"/>
              <a:t>Accessing the </a:t>
            </a:r>
            <a:r>
              <a:rPr lang="en-US" dirty="0"/>
              <a:t>File</a:t>
            </a:r>
            <a:r>
              <a:rPr lang="en-US" b="0" dirty="0"/>
              <a:t> Manager from the </a:t>
            </a:r>
            <a:r>
              <a:rPr lang="en-US" dirty="0"/>
              <a:t>Files</a:t>
            </a:r>
            <a:r>
              <a:rPr lang="en-US" b="0" dirty="0"/>
              <a:t> icon in the </a:t>
            </a:r>
            <a:r>
              <a:rPr lang="en-US" dirty="0"/>
              <a:t>Ubuntu</a:t>
            </a:r>
            <a:r>
              <a:rPr lang="en-US" b="0" dirty="0"/>
              <a:t> Dock/Activities panel. The </a:t>
            </a:r>
            <a:r>
              <a:rPr lang="en-US" dirty="0"/>
              <a:t>File</a:t>
            </a:r>
            <a:r>
              <a:rPr lang="en-US" b="0" dirty="0"/>
              <a:t> Manager opens in your Home folder by default. In </a:t>
            </a:r>
            <a:r>
              <a:rPr lang="en-US" dirty="0"/>
              <a:t>Ubuntu</a:t>
            </a:r>
            <a:r>
              <a:rPr lang="en-US" b="0" dirty="0"/>
              <a:t> you can open your required folder by double-clicking it, or by choosing one of the options from the right-click menu: Open</a:t>
            </a:r>
            <a:r>
              <a:rPr lang="en-US" b="0" dirty="0" smtClean="0"/>
              <a:t>.</a:t>
            </a:r>
          </a:p>
          <a:p>
            <a:pPr algn="just"/>
            <a:r>
              <a:rPr lang="en-US" dirty="0"/>
              <a:t>Ubuntu 20.04</a:t>
            </a:r>
            <a:r>
              <a:rPr lang="en-US" b="0" dirty="0"/>
              <a:t> LTS ships with a newer </a:t>
            </a:r>
            <a:r>
              <a:rPr lang="en-US" dirty="0"/>
              <a:t>ZFS</a:t>
            </a:r>
            <a:r>
              <a:rPr lang="en-US" b="0" dirty="0"/>
              <a:t> which features native, hardware-enabled encryption, device removal, pool trim and improved performance. While still experimental, we've built upon this feature with the addition of </a:t>
            </a:r>
            <a:r>
              <a:rPr lang="en-US" b="0" dirty="0" err="1"/>
              <a:t>zsys</a:t>
            </a:r>
            <a:r>
              <a:rPr lang="en-US" b="0" dirty="0" smtClean="0"/>
              <a:t>.</a:t>
            </a:r>
          </a:p>
          <a:p>
            <a:pPr algn="just"/>
            <a:r>
              <a:rPr lang="en-IN" dirty="0">
                <a:hlinkClick r:id="rId2"/>
              </a:rPr>
              <a:t>https://</a:t>
            </a:r>
            <a:r>
              <a:rPr lang="en-IN" dirty="0" smtClean="0">
                <a:hlinkClick r:id="rId2"/>
              </a:rPr>
              <a:t>www.youtube.com/watch?v=HbgzrKJvDRw</a:t>
            </a:r>
            <a:endParaRPr lang="en-IN" dirty="0" smtClean="0"/>
          </a:p>
          <a:p>
            <a:pPr algn="just"/>
            <a:endParaRPr lang="en-IN" dirty="0"/>
          </a:p>
        </p:txBody>
      </p:sp>
    </p:spTree>
    <p:extLst>
      <p:ext uri="{BB962C8B-B14F-4D97-AF65-F5344CB8AC3E}">
        <p14:creationId xmlns:p14="http://schemas.microsoft.com/office/powerpoint/2010/main" val="2077751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609282"/>
          </a:xfrm>
        </p:spPr>
        <p:txBody>
          <a:bodyPr>
            <a:normAutofit fontScale="90000"/>
          </a:bodyPr>
          <a:lstStyle/>
          <a:p>
            <a:r>
              <a:rPr lang="en-IN" dirty="0"/>
              <a:t>Basic Commands of Linux</a:t>
            </a:r>
          </a:p>
        </p:txBody>
      </p:sp>
      <p:sp>
        <p:nvSpPr>
          <p:cNvPr id="3" name="Content Placeholder 2"/>
          <p:cNvSpPr>
            <a:spLocks noGrp="1"/>
          </p:cNvSpPr>
          <p:nvPr>
            <p:ph idx="1"/>
          </p:nvPr>
        </p:nvSpPr>
        <p:spPr>
          <a:xfrm>
            <a:off x="457200" y="762000"/>
            <a:ext cx="8458200" cy="5867400"/>
          </a:xfrm>
        </p:spPr>
        <p:txBody>
          <a:bodyPr/>
          <a:lstStyle/>
          <a:p>
            <a:pPr algn="just"/>
            <a:r>
              <a:rPr lang="en-US" b="0" dirty="0"/>
              <a:t>The Linux command line is a text interface to your computer. Often referred to as the shell, terminal, console, prompt or various other names, it can give the appearance of being complex and confusing to use. </a:t>
            </a:r>
            <a:endParaRPr lang="en-US" b="0" dirty="0" smtClean="0"/>
          </a:p>
          <a:p>
            <a:pPr algn="just"/>
            <a:endParaRPr lang="en-US" b="0" dirty="0" smtClean="0"/>
          </a:p>
          <a:p>
            <a:pPr algn="just"/>
            <a:r>
              <a:rPr lang="en-US" b="0" dirty="0">
                <a:hlinkClick r:id="rId2"/>
              </a:rPr>
              <a:t>https://</a:t>
            </a:r>
            <a:r>
              <a:rPr lang="en-US" b="0" dirty="0" smtClean="0">
                <a:hlinkClick r:id="rId2"/>
              </a:rPr>
              <a:t>ubuntu.com/tutorials/command-line-for-beginners#2-a-brief-history-lesson</a:t>
            </a:r>
            <a:endParaRPr lang="en-US" b="0" dirty="0" smtClean="0"/>
          </a:p>
          <a:p>
            <a:pPr algn="just"/>
            <a:r>
              <a:rPr lang="en-US" b="0" dirty="0">
                <a:hlinkClick r:id="rId3"/>
              </a:rPr>
              <a:t>https://www.geeksforgeeks.org/linux-commands</a:t>
            </a:r>
            <a:r>
              <a:rPr lang="en-US" b="0" dirty="0" smtClean="0">
                <a:hlinkClick r:id="rId3"/>
              </a:rPr>
              <a:t>/</a:t>
            </a:r>
            <a:endParaRPr lang="en-US" b="0" dirty="0" smtClean="0"/>
          </a:p>
          <a:p>
            <a:pPr algn="just"/>
            <a:r>
              <a:rPr lang="en-US" b="0" dirty="0">
                <a:hlinkClick r:id="rId4"/>
              </a:rPr>
              <a:t>https://</a:t>
            </a:r>
            <a:r>
              <a:rPr lang="en-US" b="0" dirty="0" smtClean="0">
                <a:hlinkClick r:id="rId4"/>
              </a:rPr>
              <a:t>www.guru99.com/must-know-linux-commands.html</a:t>
            </a:r>
            <a:endParaRPr lang="en-US" b="0" dirty="0" smtClean="0"/>
          </a:p>
          <a:p>
            <a:pPr algn="just"/>
            <a:endParaRPr lang="en-US" b="0" dirty="0" smtClean="0"/>
          </a:p>
          <a:p>
            <a:pPr algn="just"/>
            <a:r>
              <a:rPr lang="en-US" b="0" dirty="0">
                <a:hlinkClick r:id="rId5"/>
              </a:rPr>
              <a:t>https://</a:t>
            </a:r>
            <a:r>
              <a:rPr lang="en-US" b="0" dirty="0" smtClean="0">
                <a:hlinkClick r:id="rId5"/>
              </a:rPr>
              <a:t>www.youtube.com/watch?v=IVquJh3DXUA</a:t>
            </a:r>
            <a:endParaRPr lang="en-US" b="0" dirty="0" smtClean="0"/>
          </a:p>
          <a:p>
            <a:pPr algn="just"/>
            <a:endParaRPr lang="en-US" b="0" dirty="0" smtClean="0"/>
          </a:p>
          <a:p>
            <a:pPr algn="just"/>
            <a:endParaRPr lang="en-IN" dirty="0"/>
          </a:p>
        </p:txBody>
      </p:sp>
    </p:spTree>
    <p:extLst>
      <p:ext uri="{BB962C8B-B14F-4D97-AF65-F5344CB8AC3E}">
        <p14:creationId xmlns:p14="http://schemas.microsoft.com/office/powerpoint/2010/main" val="3395535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837882"/>
          </a:xfrm>
        </p:spPr>
        <p:txBody>
          <a:bodyPr>
            <a:normAutofit fontScale="90000"/>
          </a:bodyPr>
          <a:lstStyle/>
          <a:p>
            <a:r>
              <a:rPr lang="en-IN" dirty="0"/>
              <a:t>Managing Processes in Linux</a:t>
            </a:r>
          </a:p>
        </p:txBody>
      </p:sp>
      <p:sp>
        <p:nvSpPr>
          <p:cNvPr id="3" name="Content Placeholder 2"/>
          <p:cNvSpPr>
            <a:spLocks noGrp="1"/>
          </p:cNvSpPr>
          <p:nvPr>
            <p:ph idx="1"/>
          </p:nvPr>
        </p:nvSpPr>
        <p:spPr>
          <a:xfrm>
            <a:off x="457200" y="1295400"/>
            <a:ext cx="8382000" cy="5334000"/>
          </a:xfrm>
        </p:spPr>
        <p:txBody>
          <a:bodyPr>
            <a:normAutofit fontScale="85000" lnSpcReduction="20000"/>
          </a:bodyPr>
          <a:lstStyle/>
          <a:p>
            <a:pPr algn="just"/>
            <a:r>
              <a:rPr lang="en-US" b="0" dirty="0"/>
              <a:t>Any application that runs on a </a:t>
            </a:r>
            <a:r>
              <a:rPr lang="en-US" dirty="0"/>
              <a:t>Linux</a:t>
            </a:r>
            <a:r>
              <a:rPr lang="en-US" b="0" dirty="0"/>
              <a:t> system is assigned a </a:t>
            </a:r>
            <a:r>
              <a:rPr lang="en-US" dirty="0"/>
              <a:t>process</a:t>
            </a:r>
            <a:r>
              <a:rPr lang="en-US" b="0" dirty="0"/>
              <a:t> ID or PID. </a:t>
            </a:r>
            <a:r>
              <a:rPr lang="en-US" dirty="0"/>
              <a:t>Process Management</a:t>
            </a:r>
            <a:r>
              <a:rPr lang="en-US" b="0" dirty="0"/>
              <a:t> is the series of tasks a System Administrator completes to monitor, manage, and maintain instances of running applications. </a:t>
            </a:r>
            <a:endParaRPr lang="en-IN" dirty="0" smtClean="0">
              <a:hlinkClick r:id="rId2"/>
            </a:endParaRPr>
          </a:p>
          <a:p>
            <a:pPr algn="just"/>
            <a:r>
              <a:rPr lang="en-IN" dirty="0">
                <a:hlinkClick r:id="rId2"/>
              </a:rPr>
              <a:t>https://</a:t>
            </a:r>
            <a:r>
              <a:rPr lang="en-IN" dirty="0" smtClean="0">
                <a:hlinkClick r:id="rId2"/>
              </a:rPr>
              <a:t>www.guru99.com/managing-processes-in-linux.html</a:t>
            </a:r>
          </a:p>
          <a:p>
            <a:r>
              <a:rPr lang="en-US" dirty="0"/>
              <a:t>Check running process in Linux</a:t>
            </a:r>
            <a:endParaRPr lang="en-US" b="0" dirty="0"/>
          </a:p>
          <a:p>
            <a:r>
              <a:rPr lang="en-US" b="0" dirty="0"/>
              <a:t>Open the terminal window on </a:t>
            </a:r>
            <a:r>
              <a:rPr lang="en-US" dirty="0"/>
              <a:t>Linux</a:t>
            </a:r>
            <a:r>
              <a:rPr lang="en-US" b="0" dirty="0"/>
              <a:t>.</a:t>
            </a:r>
          </a:p>
          <a:p>
            <a:r>
              <a:rPr lang="en-US" b="0" dirty="0"/>
              <a:t>For remote </a:t>
            </a:r>
            <a:r>
              <a:rPr lang="en-US" dirty="0"/>
              <a:t>Linux</a:t>
            </a:r>
            <a:r>
              <a:rPr lang="en-US" b="0" dirty="0"/>
              <a:t> server use the </a:t>
            </a:r>
            <a:r>
              <a:rPr lang="en-US" b="0" dirty="0" err="1"/>
              <a:t>ssh</a:t>
            </a:r>
            <a:r>
              <a:rPr lang="en-US" b="0" dirty="0"/>
              <a:t> command for log in purpose.</a:t>
            </a:r>
          </a:p>
          <a:p>
            <a:r>
              <a:rPr lang="en-US" b="0" dirty="0"/>
              <a:t>Type the </a:t>
            </a:r>
            <a:r>
              <a:rPr lang="en-US" b="0" dirty="0" err="1"/>
              <a:t>ps</a:t>
            </a:r>
            <a:r>
              <a:rPr lang="en-US" b="0" dirty="0"/>
              <a:t> aux command to </a:t>
            </a:r>
            <a:r>
              <a:rPr lang="en-US" dirty="0"/>
              <a:t>see</a:t>
            </a:r>
            <a:r>
              <a:rPr lang="en-US" b="0" dirty="0"/>
              <a:t> all running </a:t>
            </a:r>
            <a:r>
              <a:rPr lang="en-US" dirty="0"/>
              <a:t>process in Linux</a:t>
            </a:r>
            <a:r>
              <a:rPr lang="en-US" b="0" dirty="0"/>
              <a:t>.</a:t>
            </a:r>
          </a:p>
          <a:p>
            <a:r>
              <a:rPr lang="en-US" b="0" dirty="0"/>
              <a:t>Alternatively, you can issue the top command or </a:t>
            </a:r>
            <a:r>
              <a:rPr lang="en-US" b="0" dirty="0" err="1"/>
              <a:t>htop</a:t>
            </a:r>
            <a:r>
              <a:rPr lang="en-US" b="0" dirty="0"/>
              <a:t> command to </a:t>
            </a:r>
            <a:r>
              <a:rPr lang="en-US" dirty="0"/>
              <a:t>view</a:t>
            </a:r>
            <a:r>
              <a:rPr lang="en-US" b="0" dirty="0"/>
              <a:t> running </a:t>
            </a:r>
            <a:r>
              <a:rPr lang="en-US" dirty="0"/>
              <a:t>process in Linux</a:t>
            </a:r>
            <a:r>
              <a:rPr lang="en-US" b="0" dirty="0" smtClean="0"/>
              <a:t>.</a:t>
            </a:r>
          </a:p>
          <a:p>
            <a:endParaRPr lang="en-US" b="0" dirty="0"/>
          </a:p>
          <a:p>
            <a:pPr algn="just"/>
            <a:r>
              <a:rPr lang="en-US" b="0" dirty="0" err="1"/>
              <a:t>bg</a:t>
            </a:r>
            <a:r>
              <a:rPr lang="en-US" b="0" dirty="0"/>
              <a:t> Command : </a:t>
            </a:r>
            <a:r>
              <a:rPr lang="en-US" b="0" dirty="0" err="1"/>
              <a:t>bg</a:t>
            </a:r>
            <a:r>
              <a:rPr lang="en-US" b="0" dirty="0"/>
              <a:t> is a </a:t>
            </a:r>
            <a:r>
              <a:rPr lang="en-US" dirty="0"/>
              <a:t>process control</a:t>
            </a:r>
            <a:r>
              <a:rPr lang="en-US" b="0" dirty="0"/>
              <a:t> command that resumes suspended </a:t>
            </a:r>
            <a:r>
              <a:rPr lang="en-US" dirty="0"/>
              <a:t>process</a:t>
            </a:r>
            <a:r>
              <a:rPr lang="en-US" b="0" dirty="0"/>
              <a:t> while keeping them running in the background. User can run a job in the background by adding a “&amp;” symbol at the end of the command.</a:t>
            </a:r>
            <a:endParaRPr lang="en-IN" dirty="0">
              <a:hlinkClick r:id="rId2"/>
            </a:endParaRPr>
          </a:p>
          <a:p>
            <a:pPr algn="just"/>
            <a:endParaRPr lang="en-IN" dirty="0" smtClean="0">
              <a:hlinkClick r:id="rId2"/>
            </a:endParaRPr>
          </a:p>
          <a:p>
            <a:pPr algn="just"/>
            <a:endParaRPr lang="en-IN" dirty="0">
              <a:hlinkClick r:id="rId2"/>
            </a:endParaRPr>
          </a:p>
          <a:p>
            <a:pPr algn="just"/>
            <a:r>
              <a:rPr lang="en-IN" dirty="0" smtClean="0">
                <a:hlinkClick r:id="rId2"/>
              </a:rPr>
              <a:t>https</a:t>
            </a:r>
            <a:r>
              <a:rPr lang="en-IN" dirty="0">
                <a:hlinkClick r:id="rId2"/>
              </a:rPr>
              <a:t>://</a:t>
            </a:r>
            <a:r>
              <a:rPr lang="en-IN" dirty="0" smtClean="0">
                <a:hlinkClick r:id="rId2"/>
              </a:rPr>
              <a:t>www.youtube.com/watch?v=P8GrPOpD8Sk</a:t>
            </a:r>
            <a:endParaRPr lang="en-IN" dirty="0" smtClean="0"/>
          </a:p>
          <a:p>
            <a:pPr algn="just"/>
            <a:endParaRPr lang="en-IN" dirty="0"/>
          </a:p>
        </p:txBody>
      </p:sp>
    </p:spTree>
    <p:extLst>
      <p:ext uri="{BB962C8B-B14F-4D97-AF65-F5344CB8AC3E}">
        <p14:creationId xmlns:p14="http://schemas.microsoft.com/office/powerpoint/2010/main" val="1887764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IN" dirty="0"/>
              <a:t>Installing and deleting </a:t>
            </a:r>
            <a:r>
              <a:rPr lang="en-IN" dirty="0" smtClean="0"/>
              <a:t>software packages</a:t>
            </a:r>
            <a:endParaRPr lang="en-IN" dirty="0"/>
          </a:p>
        </p:txBody>
      </p:sp>
      <p:sp>
        <p:nvSpPr>
          <p:cNvPr id="3" name="Content Placeholder 2"/>
          <p:cNvSpPr>
            <a:spLocks noGrp="1"/>
          </p:cNvSpPr>
          <p:nvPr>
            <p:ph idx="1"/>
          </p:nvPr>
        </p:nvSpPr>
        <p:spPr>
          <a:xfrm>
            <a:off x="457200" y="1752600"/>
            <a:ext cx="8382000" cy="4953000"/>
          </a:xfrm>
        </p:spPr>
        <p:txBody>
          <a:bodyPr/>
          <a:lstStyle/>
          <a:p>
            <a:pPr algn="just"/>
            <a:r>
              <a:rPr lang="en-US" b="0" dirty="0"/>
              <a:t>Click on the </a:t>
            </a:r>
            <a:r>
              <a:rPr lang="en-US" dirty="0"/>
              <a:t>Ubuntu Software</a:t>
            </a:r>
            <a:r>
              <a:rPr lang="en-US" b="0" dirty="0"/>
              <a:t> icon in the Activities toolbar; this will open the </a:t>
            </a:r>
            <a:r>
              <a:rPr lang="en-US" dirty="0"/>
              <a:t>Ubuntu Software</a:t>
            </a:r>
            <a:r>
              <a:rPr lang="en-US" b="0" dirty="0"/>
              <a:t> manager through which you can search for, </a:t>
            </a:r>
            <a:r>
              <a:rPr lang="en-US" dirty="0"/>
              <a:t>install and uninstall software</a:t>
            </a:r>
            <a:r>
              <a:rPr lang="en-US" b="0" dirty="0"/>
              <a:t> from your computer. </a:t>
            </a:r>
            <a:endParaRPr lang="en-US" b="0" dirty="0" smtClean="0"/>
          </a:p>
          <a:p>
            <a:pPr algn="just"/>
            <a:r>
              <a:rPr lang="en-US" b="0" dirty="0" smtClean="0"/>
              <a:t>From </a:t>
            </a:r>
            <a:r>
              <a:rPr lang="en-US" b="0" dirty="0"/>
              <a:t>the list of applications, look up for the one you want to </a:t>
            </a:r>
            <a:r>
              <a:rPr lang="en-US" dirty="0"/>
              <a:t>uninstall</a:t>
            </a:r>
            <a:r>
              <a:rPr lang="en-US" b="0" dirty="0"/>
              <a:t> and then click the </a:t>
            </a:r>
            <a:r>
              <a:rPr lang="en-US" dirty="0"/>
              <a:t>Remove</a:t>
            </a:r>
            <a:r>
              <a:rPr lang="en-US" b="0" dirty="0"/>
              <a:t> button against it</a:t>
            </a:r>
            <a:r>
              <a:rPr lang="en-US" b="0" dirty="0" smtClean="0"/>
              <a:t>..</a:t>
            </a:r>
          </a:p>
          <a:p>
            <a:pPr algn="just"/>
            <a:endParaRPr lang="en-US" b="0" dirty="0"/>
          </a:p>
          <a:p>
            <a:pPr algn="just"/>
            <a:r>
              <a:rPr lang="en-US" b="0" dirty="0">
                <a:hlinkClick r:id="rId2"/>
              </a:rPr>
              <a:t>https://itsfoss.com/remove-install-software-ubuntu</a:t>
            </a:r>
            <a:r>
              <a:rPr lang="en-US" b="0" dirty="0" smtClean="0">
                <a:hlinkClick r:id="rId2"/>
              </a:rPr>
              <a:t>/</a:t>
            </a:r>
            <a:endParaRPr lang="en-US" b="0" dirty="0" smtClean="0"/>
          </a:p>
          <a:p>
            <a:pPr algn="just"/>
            <a:endParaRPr lang="en-US" b="0" dirty="0" smtClean="0"/>
          </a:p>
          <a:p>
            <a:pPr algn="just"/>
            <a:r>
              <a:rPr lang="en-IN" dirty="0">
                <a:hlinkClick r:id="rId3"/>
              </a:rPr>
              <a:t>https://www.howtogeek.com/229699/how-to-uninstall-software-using-the-command-line-in-linux</a:t>
            </a:r>
            <a:r>
              <a:rPr lang="en-IN" dirty="0" smtClean="0">
                <a:hlinkClick r:id="rId3"/>
              </a:rPr>
              <a:t>/</a:t>
            </a:r>
            <a:endParaRPr lang="en-IN" dirty="0" smtClean="0"/>
          </a:p>
          <a:p>
            <a:pPr algn="just"/>
            <a:endParaRPr lang="en-US" dirty="0"/>
          </a:p>
          <a:p>
            <a:pPr algn="just"/>
            <a:r>
              <a:rPr lang="en-IN" dirty="0">
                <a:hlinkClick r:id="rId4"/>
              </a:rPr>
              <a:t>https://</a:t>
            </a:r>
            <a:r>
              <a:rPr lang="en-IN" dirty="0" smtClean="0">
                <a:hlinkClick r:id="rId4"/>
              </a:rPr>
              <a:t>www.youtube.com/watch?v=EwezNTJ-Lj0</a:t>
            </a:r>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val="4261639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17459</TotalTime>
  <Words>262</Words>
  <Application>Microsoft Office PowerPoint</Application>
  <PresentationFormat>On-screen Show (4:3)</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  UNIT-5 Introduction to Ubuntu</vt:lpstr>
      <vt:lpstr>Introduction to Ubuntu</vt:lpstr>
      <vt:lpstr>overview of kernel in ubuntu 20.04</vt:lpstr>
      <vt:lpstr>overview of kernel in ubuntu 20.04</vt:lpstr>
      <vt:lpstr>Installation of Ubuntu</vt:lpstr>
      <vt:lpstr>File system in ubuntu</vt:lpstr>
      <vt:lpstr>Basic Commands of Linux</vt:lpstr>
      <vt:lpstr>Managing Processes in Linux</vt:lpstr>
      <vt:lpstr>Installing and deleting software packages</vt:lpstr>
      <vt:lpstr>user management in linux</vt:lpstr>
      <vt:lpstr>File and Device Management</vt:lpstr>
      <vt:lpstr>Backup and recovery in linux</vt:lpstr>
      <vt:lpstr>Introduction to Graphical Environment (GNOME),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321</cp:revision>
  <dcterms:created xsi:type="dcterms:W3CDTF">2020-07-04T04:21:01Z</dcterms:created>
  <dcterms:modified xsi:type="dcterms:W3CDTF">2023-10-31T11:26:38Z</dcterms:modified>
</cp:coreProperties>
</file>