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8" r:id="rId5"/>
    <p:sldId id="269" r:id="rId6"/>
    <p:sldId id="284" r:id="rId7"/>
    <p:sldId id="285" r:id="rId8"/>
    <p:sldId id="270" r:id="rId9"/>
    <p:sldId id="271" r:id="rId10"/>
    <p:sldId id="286" r:id="rId11"/>
    <p:sldId id="272" r:id="rId12"/>
    <p:sldId id="288" r:id="rId13"/>
    <p:sldId id="289" r:id="rId14"/>
    <p:sldId id="290" r:id="rId15"/>
    <p:sldId id="273" r:id="rId16"/>
    <p:sldId id="291" r:id="rId17"/>
    <p:sldId id="274" r:id="rId18"/>
    <p:sldId id="292" r:id="rId19"/>
    <p:sldId id="293" r:id="rId20"/>
    <p:sldId id="294" r:id="rId21"/>
    <p:sldId id="275" r:id="rId22"/>
    <p:sldId id="276" r:id="rId23"/>
    <p:sldId id="26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40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1DECE-5BA3-4262-B061-C8652B5FA20F}" type="doc">
      <dgm:prSet loTypeId="urn:microsoft.com/office/officeart/2005/8/layout/venn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0E4454-E7CF-46AC-9AEA-4BE466816978}">
      <dgm:prSet phldrT="[Text]" custT="1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en-US" sz="1100" b="1" dirty="0" smtClean="0"/>
            <a:t>OPERATING SYSTEM CONCEPTS</a:t>
          </a:r>
          <a:endParaRPr lang="en-US" sz="1100" b="1" dirty="0"/>
        </a:p>
      </dgm:t>
    </dgm:pt>
    <dgm:pt modelId="{7052AB01-5452-4964-A880-9C6B62C29F23}" type="parTrans" cxnId="{165888FE-293F-4852-A6FA-0573A1C258CA}">
      <dgm:prSet/>
      <dgm:spPr/>
      <dgm:t>
        <a:bodyPr/>
        <a:lstStyle/>
        <a:p>
          <a:endParaRPr lang="en-US"/>
        </a:p>
      </dgm:t>
    </dgm:pt>
    <dgm:pt modelId="{323D1387-0379-4D0F-863A-294F2FC75246}" type="sibTrans" cxnId="{165888FE-293F-4852-A6FA-0573A1C258CA}">
      <dgm:prSet/>
      <dgm:spPr/>
      <dgm:t>
        <a:bodyPr/>
        <a:lstStyle/>
        <a:p>
          <a:endParaRPr lang="en-US"/>
        </a:p>
      </dgm:t>
    </dgm:pt>
    <dgm:pt modelId="{48ED3669-5418-41BD-9C00-958E9DE5DDF3}">
      <dgm:prSet phldrT="[Text]" custT="1"/>
      <dgm:spPr>
        <a:solidFill>
          <a:srgbClr val="00B050">
            <a:alpha val="27000"/>
          </a:srgbClr>
        </a:solidFill>
      </dgm:spPr>
      <dgm:t>
        <a:bodyPr/>
        <a:lstStyle/>
        <a:p>
          <a:r>
            <a:rPr lang="en-US" sz="1200" b="1" dirty="0" smtClean="0"/>
            <a:t>UNIT-6</a:t>
          </a:r>
          <a:endParaRPr lang="en-US" sz="1200" b="1" dirty="0"/>
        </a:p>
      </dgm:t>
    </dgm:pt>
    <dgm:pt modelId="{CECD0B22-3E45-495B-B65C-7CF40A0A6728}" type="parTrans" cxnId="{4AA50661-29E1-4190-B92A-C5E551EEE0D8}">
      <dgm:prSet/>
      <dgm:spPr/>
      <dgm:t>
        <a:bodyPr/>
        <a:lstStyle/>
        <a:p>
          <a:endParaRPr lang="en-US"/>
        </a:p>
      </dgm:t>
    </dgm:pt>
    <dgm:pt modelId="{D3E594E0-8523-46A2-8BB6-D0F4E020B049}" type="sibTrans" cxnId="{4AA50661-29E1-4190-B92A-C5E551EEE0D8}">
      <dgm:prSet/>
      <dgm:spPr/>
      <dgm:t>
        <a:bodyPr/>
        <a:lstStyle/>
        <a:p>
          <a:endParaRPr lang="en-US"/>
        </a:p>
      </dgm:t>
    </dgm:pt>
    <dgm:pt modelId="{49375BD1-7676-42CF-B92E-D7E5FBF156EC}">
      <dgm:prSet phldrT="[Text]" custT="1"/>
      <dgm:spPr>
        <a:solidFill>
          <a:srgbClr val="FFFF00">
            <a:alpha val="50000"/>
          </a:srgbClr>
        </a:solidFill>
      </dgm:spPr>
      <dgm:t>
        <a:bodyPr/>
        <a:lstStyle/>
        <a:p>
          <a:r>
            <a:rPr lang="en-US" sz="900" dirty="0" smtClean="0"/>
            <a:t>Linux Shell Scripting</a:t>
          </a:r>
          <a:endParaRPr lang="en-US" sz="800" dirty="0"/>
        </a:p>
      </dgm:t>
    </dgm:pt>
    <dgm:pt modelId="{630627CF-9274-4ECF-8967-125306CDFC2B}" type="parTrans" cxnId="{AD1E3428-0AD7-4F3D-9044-07D13AACDF25}">
      <dgm:prSet/>
      <dgm:spPr/>
      <dgm:t>
        <a:bodyPr/>
        <a:lstStyle/>
        <a:p>
          <a:endParaRPr lang="en-US"/>
        </a:p>
      </dgm:t>
    </dgm:pt>
    <dgm:pt modelId="{0B9FDFBC-B545-4BEC-862C-0FF39441E24A}" type="sibTrans" cxnId="{AD1E3428-0AD7-4F3D-9044-07D13AACDF25}">
      <dgm:prSet/>
      <dgm:spPr/>
      <dgm:t>
        <a:bodyPr/>
        <a:lstStyle/>
        <a:p>
          <a:endParaRPr lang="en-US"/>
        </a:p>
      </dgm:t>
    </dgm:pt>
    <dgm:pt modelId="{9A30739C-7378-4D93-812A-2232306E265B}" type="pres">
      <dgm:prSet presAssocID="{FA51DECE-5BA3-4262-B061-C8652B5FA20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FF29A1-C0E4-44DC-A44E-E1F8CEF3D701}" type="pres">
      <dgm:prSet presAssocID="{AA0E4454-E7CF-46AC-9AEA-4BE466816978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B72854-0547-485B-869F-1A03639A94A4}" type="pres">
      <dgm:prSet presAssocID="{323D1387-0379-4D0F-863A-294F2FC75246}" presName="space" presStyleCnt="0"/>
      <dgm:spPr/>
    </dgm:pt>
    <dgm:pt modelId="{93CF67FB-4A30-4BF7-91F9-E08421F0D4B8}" type="pres">
      <dgm:prSet presAssocID="{48ED3669-5418-41BD-9C00-958E9DE5DDF3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B80C54-8235-4DD0-8DF0-5C894C73F756}" type="pres">
      <dgm:prSet presAssocID="{D3E594E0-8523-46A2-8BB6-D0F4E020B049}" presName="space" presStyleCnt="0"/>
      <dgm:spPr/>
    </dgm:pt>
    <dgm:pt modelId="{2848E03A-8AFF-4AFE-94C5-A1CFDFBE2373}" type="pres">
      <dgm:prSet presAssocID="{49375BD1-7676-42CF-B92E-D7E5FBF156EC}" presName="Name5" presStyleLbl="vennNode1" presStyleIdx="2" presStyleCnt="3" custLinFactNeighborX="-14975" custLinFactNeighborY="9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AC0112-1C9B-410C-AB77-D0F98ACAB32D}" type="presOf" srcId="{48ED3669-5418-41BD-9C00-958E9DE5DDF3}" destId="{93CF67FB-4A30-4BF7-91F9-E08421F0D4B8}" srcOrd="0" destOrd="0" presId="urn:microsoft.com/office/officeart/2005/8/layout/venn3"/>
    <dgm:cxn modelId="{165888FE-293F-4852-A6FA-0573A1C258CA}" srcId="{FA51DECE-5BA3-4262-B061-C8652B5FA20F}" destId="{AA0E4454-E7CF-46AC-9AEA-4BE466816978}" srcOrd="0" destOrd="0" parTransId="{7052AB01-5452-4964-A880-9C6B62C29F23}" sibTransId="{323D1387-0379-4D0F-863A-294F2FC75246}"/>
    <dgm:cxn modelId="{51852C2C-01B8-456D-B9CA-208E0945AD57}" type="presOf" srcId="{FA51DECE-5BA3-4262-B061-C8652B5FA20F}" destId="{9A30739C-7378-4D93-812A-2232306E265B}" srcOrd="0" destOrd="0" presId="urn:microsoft.com/office/officeart/2005/8/layout/venn3"/>
    <dgm:cxn modelId="{4AA50661-29E1-4190-B92A-C5E551EEE0D8}" srcId="{FA51DECE-5BA3-4262-B061-C8652B5FA20F}" destId="{48ED3669-5418-41BD-9C00-958E9DE5DDF3}" srcOrd="1" destOrd="0" parTransId="{CECD0B22-3E45-495B-B65C-7CF40A0A6728}" sibTransId="{D3E594E0-8523-46A2-8BB6-D0F4E020B049}"/>
    <dgm:cxn modelId="{AD1E3428-0AD7-4F3D-9044-07D13AACDF25}" srcId="{FA51DECE-5BA3-4262-B061-C8652B5FA20F}" destId="{49375BD1-7676-42CF-B92E-D7E5FBF156EC}" srcOrd="2" destOrd="0" parTransId="{630627CF-9274-4ECF-8967-125306CDFC2B}" sibTransId="{0B9FDFBC-B545-4BEC-862C-0FF39441E24A}"/>
    <dgm:cxn modelId="{B82444BD-E415-4826-8E22-A6CB6F2C0ACD}" type="presOf" srcId="{AA0E4454-E7CF-46AC-9AEA-4BE466816978}" destId="{92FF29A1-C0E4-44DC-A44E-E1F8CEF3D701}" srcOrd="0" destOrd="0" presId="urn:microsoft.com/office/officeart/2005/8/layout/venn3"/>
    <dgm:cxn modelId="{0F54631F-A010-4260-A197-11A89E9B0B6C}" type="presOf" srcId="{49375BD1-7676-42CF-B92E-D7E5FBF156EC}" destId="{2848E03A-8AFF-4AFE-94C5-A1CFDFBE2373}" srcOrd="0" destOrd="0" presId="urn:microsoft.com/office/officeart/2005/8/layout/venn3"/>
    <dgm:cxn modelId="{DAA7F547-0AD1-4D02-B24C-E22DD94995B0}" type="presParOf" srcId="{9A30739C-7378-4D93-812A-2232306E265B}" destId="{92FF29A1-C0E4-44DC-A44E-E1F8CEF3D701}" srcOrd="0" destOrd="0" presId="urn:microsoft.com/office/officeart/2005/8/layout/venn3"/>
    <dgm:cxn modelId="{218A5969-16E0-4139-B8E7-3588953713CE}" type="presParOf" srcId="{9A30739C-7378-4D93-812A-2232306E265B}" destId="{C2B72854-0547-485B-869F-1A03639A94A4}" srcOrd="1" destOrd="0" presId="urn:microsoft.com/office/officeart/2005/8/layout/venn3"/>
    <dgm:cxn modelId="{65BB70FE-1AE7-4EAE-8ED3-75CD7FE6E27F}" type="presParOf" srcId="{9A30739C-7378-4D93-812A-2232306E265B}" destId="{93CF67FB-4A30-4BF7-91F9-E08421F0D4B8}" srcOrd="2" destOrd="0" presId="urn:microsoft.com/office/officeart/2005/8/layout/venn3"/>
    <dgm:cxn modelId="{5A831DFB-825A-4532-8745-C229AE212308}" type="presParOf" srcId="{9A30739C-7378-4D93-812A-2232306E265B}" destId="{84B80C54-8235-4DD0-8DF0-5C894C73F756}" srcOrd="3" destOrd="0" presId="urn:microsoft.com/office/officeart/2005/8/layout/venn3"/>
    <dgm:cxn modelId="{41F86A73-DF6D-4F93-ACB2-3EBE87EBC767}" type="presParOf" srcId="{9A30739C-7378-4D93-812A-2232306E265B}" destId="{2848E03A-8AFF-4AFE-94C5-A1CFDFBE2373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F29A1-C0E4-44DC-A44E-E1F8CEF3D701}">
      <dsp:nvSpPr>
        <dsp:cNvPr id="0" name=""/>
        <dsp:cNvSpPr/>
      </dsp:nvSpPr>
      <dsp:spPr>
        <a:xfrm>
          <a:off x="1774" y="62228"/>
          <a:ext cx="1551942" cy="1551942"/>
        </a:xfrm>
        <a:prstGeom prst="ellipse">
          <a:avLst/>
        </a:prstGeom>
        <a:solidFill>
          <a:srgbClr val="FF0000">
            <a:alpha val="50000"/>
          </a:srgb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409" tIns="13970" rIns="85409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OPERATING SYSTEM CONCEPTS</a:t>
          </a:r>
          <a:endParaRPr lang="en-US" sz="1100" b="1" kern="1200" dirty="0"/>
        </a:p>
      </dsp:txBody>
      <dsp:txXfrm>
        <a:off x="229051" y="289505"/>
        <a:ext cx="1097388" cy="1097388"/>
      </dsp:txXfrm>
    </dsp:sp>
    <dsp:sp modelId="{93CF67FB-4A30-4BF7-91F9-E08421F0D4B8}">
      <dsp:nvSpPr>
        <dsp:cNvPr id="0" name=""/>
        <dsp:cNvSpPr/>
      </dsp:nvSpPr>
      <dsp:spPr>
        <a:xfrm>
          <a:off x="1243328" y="62228"/>
          <a:ext cx="1551942" cy="1551942"/>
        </a:xfrm>
        <a:prstGeom prst="ellipse">
          <a:avLst/>
        </a:prstGeom>
        <a:solidFill>
          <a:srgbClr val="00B050">
            <a:alpha val="27000"/>
          </a:srgb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409" tIns="15240" rIns="85409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UNIT-6</a:t>
          </a:r>
          <a:endParaRPr lang="en-US" sz="1200" b="1" kern="1200" dirty="0"/>
        </a:p>
      </dsp:txBody>
      <dsp:txXfrm>
        <a:off x="1470605" y="289505"/>
        <a:ext cx="1097388" cy="1097388"/>
      </dsp:txXfrm>
    </dsp:sp>
    <dsp:sp modelId="{2848E03A-8AFF-4AFE-94C5-A1CFDFBE2373}">
      <dsp:nvSpPr>
        <dsp:cNvPr id="0" name=""/>
        <dsp:cNvSpPr/>
      </dsp:nvSpPr>
      <dsp:spPr>
        <a:xfrm>
          <a:off x="2438402" y="76196"/>
          <a:ext cx="1551942" cy="1551942"/>
        </a:xfrm>
        <a:prstGeom prst="ellipse">
          <a:avLst/>
        </a:prstGeom>
        <a:solidFill>
          <a:srgbClr val="FFFF00">
            <a:alpha val="50000"/>
          </a:srgb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409" tIns="11430" rIns="85409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Linux Shell Scripting</a:t>
          </a:r>
          <a:endParaRPr lang="en-US" sz="800" kern="1200" dirty="0"/>
        </a:p>
      </dsp:txBody>
      <dsp:txXfrm>
        <a:off x="2665679" y="303473"/>
        <a:ext cx="1097388" cy="1097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A43-441D-4EB4-8F53-A1983EFDBE05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D9747-B290-4EEC-9380-70AB2C737F4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A43-441D-4EB4-8F53-A1983EFDBE05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747-B290-4EEC-9380-70AB2C737F4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A43-441D-4EB4-8F53-A1983EFDBE05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747-B290-4EEC-9380-70AB2C737F4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A43-441D-4EB4-8F53-A1983EFDBE05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747-B290-4EEC-9380-70AB2C737F4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A43-441D-4EB4-8F53-A1983EFDBE05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D9747-B290-4EEC-9380-70AB2C737F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A43-441D-4EB4-8F53-A1983EFDBE05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747-B290-4EEC-9380-70AB2C737F4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A43-441D-4EB4-8F53-A1983EFDBE05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747-B290-4EEC-9380-70AB2C737F4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A43-441D-4EB4-8F53-A1983EFDBE05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747-B290-4EEC-9380-70AB2C737F4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A43-441D-4EB4-8F53-A1983EFDBE05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747-B290-4EEC-9380-70AB2C737F4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A43-441D-4EB4-8F53-A1983EFDBE05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747-B290-4EEC-9380-70AB2C737F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A43-441D-4EB4-8F53-A1983EFDBE05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D9747-B290-4EEC-9380-70AB2C737F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E089A43-441D-4EB4-8F53-A1983EFDBE05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F6D9747-B290-4EEC-9380-70AB2C737F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7BufAVwDiM&amp;ab_channel=linuxhint" TargetMode="External"/><Relationship Id="rId2" Type="http://schemas.openxmlformats.org/officeDocument/2006/relationships/hyperlink" Target="https://linuxhint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berciti.biz/tips/top-linux-monitoring-tools.html" TargetMode="External"/><Relationship Id="rId2" Type="http://schemas.openxmlformats.org/officeDocument/2006/relationships/hyperlink" Target="https://ubuntu.com/server/docs/backups-shell-scrip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mint.com/using-shell-script-to-automate-linux-system-maintenance-tasks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610600" cy="3505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UNIT-6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/>
              <a:t>Linux Shell Scripting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66398562"/>
              </p:ext>
            </p:extLst>
          </p:nvPr>
        </p:nvGraphicFramePr>
        <p:xfrm>
          <a:off x="304800" y="76200"/>
          <a:ext cx="40386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5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6092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Lists- </a:t>
            </a:r>
            <a:r>
              <a:rPr lang="en-IN" b="1" dirty="0"/>
              <a:t>Array in Shell Scripting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82000" cy="5943600"/>
          </a:xfrm>
        </p:spPr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/>
              <a:t>To Print Array Value in Shell Script?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/>
              <a:t>To Print All elements</a:t>
            </a:r>
            <a:br>
              <a:rPr lang="en-US" altLang="en-US" sz="1900" dirty="0"/>
            </a:br>
            <a:r>
              <a:rPr lang="en-US" altLang="en-US" sz="1900" dirty="0"/>
              <a:t>[@] &amp; [*] means All elements of Array.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/>
              <a:t>echo ${ARRAYNAME[*]} </a:t>
            </a:r>
          </a:p>
          <a:p>
            <a:pPr fontAlgn="base"/>
            <a:r>
              <a:rPr lang="en-IN" b="0" dirty="0"/>
              <a:t>To Print first element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FF1493"/>
                </a:solidFill>
                <a:latin typeface="Consolas" panose="020B0609020204030204" pitchFamily="49" charset="0"/>
              </a:rPr>
              <a:t>echo</a:t>
            </a:r>
            <a:r>
              <a:rPr lang="en-US" altLang="en-US" sz="1200" b="0" dirty="0">
                <a:solidFill>
                  <a:srgbClr val="40424E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[0]}        </a:t>
            </a:r>
            <a:endParaRPr lang="en-US" altLang="en-US" sz="12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FF1493"/>
                </a:solidFill>
                <a:latin typeface="Consolas" panose="020B0609020204030204" pitchFamily="49" charset="0"/>
              </a:rPr>
              <a:t>echo</a:t>
            </a:r>
            <a:r>
              <a:rPr lang="en-US" altLang="en-US" sz="1200" b="0" dirty="0">
                <a:solidFill>
                  <a:srgbClr val="40424E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altLang="en-US" sz="32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altLang="en-US" sz="4800" b="0" dirty="0">
              <a:latin typeface="Arial" panose="020B0604020202020204" pitchFamily="34" charset="0"/>
            </a:endParaRPr>
          </a:p>
          <a:p>
            <a:r>
              <a:rPr lang="en-US" b="0" dirty="0"/>
              <a:t>To Print Selected index </a:t>
            </a:r>
            <a:r>
              <a:rPr lang="en-US" b="0" dirty="0" smtClean="0"/>
              <a:t>element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FF1493"/>
                </a:solidFill>
                <a:latin typeface="Consolas" panose="020B0609020204030204" pitchFamily="49" charset="0"/>
              </a:rPr>
              <a:t>echo</a:t>
            </a:r>
            <a:r>
              <a:rPr lang="en-US" altLang="en-US" sz="1200" b="0" dirty="0">
                <a:solidFill>
                  <a:srgbClr val="40424E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[3]}        </a:t>
            </a:r>
            <a:endParaRPr lang="en-US" altLang="en-US" sz="12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FF1493"/>
                </a:solidFill>
                <a:latin typeface="Consolas" panose="020B0609020204030204" pitchFamily="49" charset="0"/>
              </a:rPr>
              <a:t>echo</a:t>
            </a:r>
            <a:r>
              <a:rPr lang="en-US" altLang="en-US" sz="1200" b="0" dirty="0">
                <a:solidFill>
                  <a:srgbClr val="40424E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[1</a:t>
            </a:r>
            <a:r>
              <a:rPr lang="en-US" alt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0" dirty="0"/>
              <a:t>To print elements in </a:t>
            </a:r>
            <a:r>
              <a:rPr lang="en-US" b="0" dirty="0" smtClean="0"/>
              <a:t>range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FF1493"/>
                </a:solidFill>
                <a:latin typeface="Consolas" panose="020B0609020204030204" pitchFamily="49" charset="0"/>
              </a:rPr>
              <a:t>echo</a:t>
            </a:r>
            <a:r>
              <a:rPr lang="en-US" altLang="en-US" sz="1200" b="0" dirty="0">
                <a:solidFill>
                  <a:srgbClr val="40424E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[@]:1:4}     </a:t>
            </a:r>
            <a:endParaRPr lang="en-US" altLang="en-US" sz="12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FF1493"/>
                </a:solidFill>
                <a:latin typeface="Consolas" panose="020B0609020204030204" pitchFamily="49" charset="0"/>
              </a:rPr>
              <a:t>echo</a:t>
            </a:r>
            <a:r>
              <a:rPr lang="en-US" altLang="en-US" sz="1200" b="0" dirty="0">
                <a:solidFill>
                  <a:srgbClr val="40424E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[@]:2:3}</a:t>
            </a:r>
            <a:r>
              <a:rPr lang="en-US" altLang="en-US" sz="36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en-US" sz="5400" b="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To delete Array </a:t>
            </a:r>
            <a:r>
              <a:rPr lang="en-IN" dirty="0" smtClean="0"/>
              <a:t>Variable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latin typeface="Arial Unicode MS"/>
              </a:rPr>
              <a:t>unset ARRAYNAME[1]</a:t>
            </a:r>
            <a:r>
              <a:rPr lang="en-US" altLang="en-US" sz="1200" b="0" dirty="0"/>
              <a:t> </a:t>
            </a:r>
            <a:endParaRPr lang="en-US" altLang="en-US" sz="1200" b="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To delete the whole </a:t>
            </a:r>
            <a:r>
              <a:rPr lang="en-US" dirty="0" smtClean="0"/>
              <a:t>Array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latin typeface="Arial Unicode MS"/>
              </a:rPr>
              <a:t>unset ARRAYNAME</a:t>
            </a:r>
            <a:r>
              <a:rPr lang="en-US" altLang="en-US" sz="1200" b="0" dirty="0"/>
              <a:t> </a:t>
            </a:r>
            <a:endParaRPr lang="en-US" altLang="en-US" sz="3600" b="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b="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b="0" dirty="0">
              <a:latin typeface="Arial" panose="020B0604020202020204" pitchFamily="34" charset="0"/>
            </a:endParaRPr>
          </a:p>
          <a:p>
            <a:endParaRPr lang="en-US" altLang="en-US" sz="3200" b="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00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609282"/>
          </a:xfrm>
        </p:spPr>
        <p:txBody>
          <a:bodyPr>
            <a:normAutofit fontScale="90000"/>
          </a:bodyPr>
          <a:lstStyle/>
          <a:p>
            <a:r>
              <a:rPr lang="en-IN" dirty="0"/>
              <a:t>Manipulating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715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String manipulation</a:t>
            </a:r>
            <a:r>
              <a:rPr lang="en-US" b="0" dirty="0"/>
              <a:t> basically refers to the process of handling and analyzing </a:t>
            </a:r>
            <a:r>
              <a:rPr lang="en-US" dirty="0"/>
              <a:t>strings</a:t>
            </a:r>
            <a:r>
              <a:rPr lang="en-US" b="0" dirty="0"/>
              <a:t>. It involves various operations concerned with modification and parsing of </a:t>
            </a:r>
            <a:r>
              <a:rPr lang="en-US" dirty="0"/>
              <a:t>strings</a:t>
            </a:r>
            <a:r>
              <a:rPr lang="en-US" b="0" dirty="0"/>
              <a:t> to use and change its data</a:t>
            </a:r>
            <a:r>
              <a:rPr lang="en-US" b="0" dirty="0" smtClean="0"/>
              <a:t>.</a:t>
            </a:r>
          </a:p>
          <a:p>
            <a:pPr marL="457200" indent="-457200" algn="just">
              <a:buAutoNum type="arabicPeriod"/>
            </a:pPr>
            <a:r>
              <a:rPr lang="en-US" dirty="0" smtClean="0"/>
              <a:t>Assigning </a:t>
            </a:r>
            <a:r>
              <a:rPr lang="en-US" dirty="0"/>
              <a:t>content to a variable and printing its content</a:t>
            </a:r>
            <a:r>
              <a:rPr lang="en-US" dirty="0" smtClean="0"/>
              <a:t>:</a:t>
            </a:r>
          </a:p>
          <a:p>
            <a:pPr lvl="0" algn="just"/>
            <a:r>
              <a:rPr lang="en-US" altLang="en-US" b="0" dirty="0" err="1">
                <a:latin typeface="Consolas" panose="020B0609020204030204" pitchFamily="49" charset="0"/>
              </a:rPr>
              <a:t>VariableName</a:t>
            </a:r>
            <a:r>
              <a:rPr lang="en-US" altLang="en-US" b="0" dirty="0">
                <a:latin typeface="Consolas" panose="020B0609020204030204" pitchFamily="49" charset="0"/>
              </a:rPr>
              <a:t>=value </a:t>
            </a:r>
            <a:endParaRPr lang="en-US" altLang="en-US" b="0" dirty="0" smtClean="0">
              <a:latin typeface="Consolas" panose="020B0609020204030204" pitchFamily="49" charset="0"/>
            </a:endParaRPr>
          </a:p>
          <a:p>
            <a:pPr lvl="0" algn="just"/>
            <a:r>
              <a:rPr lang="en-US" altLang="en-US" b="0" dirty="0" smtClean="0">
                <a:latin typeface="Consolas" panose="020B0609020204030204" pitchFamily="49" charset="0"/>
              </a:rPr>
              <a:t>echo </a:t>
            </a:r>
            <a:r>
              <a:rPr lang="en-US" altLang="en-US" b="0" dirty="0">
                <a:latin typeface="Consolas" panose="020B0609020204030204" pitchFamily="49" charset="0"/>
              </a:rPr>
              <a:t>"$</a:t>
            </a:r>
            <a:r>
              <a:rPr lang="en-US" altLang="en-US" b="0" dirty="0" err="1">
                <a:latin typeface="Consolas" panose="020B0609020204030204" pitchFamily="49" charset="0"/>
              </a:rPr>
              <a:t>VariableName</a:t>
            </a:r>
            <a:r>
              <a:rPr lang="en-US" altLang="en-US" b="0" dirty="0">
                <a:latin typeface="Consolas" panose="020B0609020204030204" pitchFamily="49" charset="0"/>
              </a:rPr>
              <a:t>"</a:t>
            </a:r>
            <a:r>
              <a:rPr lang="en-US" altLang="en-US" sz="1100" b="0" dirty="0"/>
              <a:t> </a:t>
            </a:r>
            <a:endParaRPr lang="en-US" altLang="en-US" sz="1100" b="0" dirty="0" smtClean="0"/>
          </a:p>
          <a:p>
            <a:pPr lvl="0" algn="just"/>
            <a:r>
              <a:rPr lang="en-US" dirty="0"/>
              <a:t>2. To print length of string inside Bash Shell: </a:t>
            </a:r>
            <a:r>
              <a:rPr lang="en-US" b="0" dirty="0"/>
              <a:t>‘</a:t>
            </a:r>
            <a:r>
              <a:rPr lang="en-US" dirty="0"/>
              <a:t>#</a:t>
            </a:r>
            <a:r>
              <a:rPr lang="en-US" b="0" dirty="0"/>
              <a:t>‘</a:t>
            </a:r>
            <a:r>
              <a:rPr lang="en-US" dirty="0"/>
              <a:t> </a:t>
            </a:r>
            <a:r>
              <a:rPr lang="en-US" b="0" dirty="0"/>
              <a:t>symbol is used to print the length of a string</a:t>
            </a:r>
            <a:r>
              <a:rPr lang="en-US" b="0" dirty="0" smtClean="0"/>
              <a:t>.</a:t>
            </a:r>
          </a:p>
          <a:p>
            <a:pPr algn="just"/>
            <a:r>
              <a:rPr lang="en-US" altLang="en-US" b="0" dirty="0" err="1">
                <a:latin typeface="Consolas" panose="020B0609020204030204" pitchFamily="49" charset="0"/>
              </a:rPr>
              <a:t>variableName</a:t>
            </a:r>
            <a:r>
              <a:rPr lang="en-US" altLang="en-US" b="0" dirty="0">
                <a:latin typeface="Consolas" panose="020B0609020204030204" pitchFamily="49" charset="0"/>
              </a:rPr>
              <a:t>=value </a:t>
            </a:r>
            <a:endParaRPr lang="en-US" altLang="en-US" b="0" dirty="0" smtClean="0">
              <a:latin typeface="Consolas" panose="020B0609020204030204" pitchFamily="49" charset="0"/>
            </a:endParaRPr>
          </a:p>
          <a:p>
            <a:pPr algn="just"/>
            <a:r>
              <a:rPr lang="en-US" altLang="en-US" b="0" dirty="0" smtClean="0">
                <a:latin typeface="Consolas" panose="020B0609020204030204" pitchFamily="49" charset="0"/>
              </a:rPr>
              <a:t>echo </a:t>
            </a:r>
            <a:r>
              <a:rPr lang="en-US" altLang="en-US" b="0" dirty="0">
                <a:latin typeface="Consolas" panose="020B0609020204030204" pitchFamily="49" charset="0"/>
              </a:rPr>
              <a:t>${#</a:t>
            </a:r>
            <a:r>
              <a:rPr lang="en-US" altLang="en-US" b="0" dirty="0" err="1">
                <a:latin typeface="Consolas" panose="020B0609020204030204" pitchFamily="49" charset="0"/>
              </a:rPr>
              <a:t>variablename</a:t>
            </a:r>
            <a:r>
              <a:rPr lang="en-US" altLang="en-US" b="0" dirty="0">
                <a:latin typeface="Consolas" panose="020B0609020204030204" pitchFamily="49" charset="0"/>
              </a:rPr>
              <a:t>}</a:t>
            </a:r>
            <a:r>
              <a:rPr lang="en-US" altLang="en-US" sz="1100" b="0" dirty="0"/>
              <a:t> </a:t>
            </a:r>
            <a:endParaRPr lang="en-US" altLang="en-US" sz="3200" b="0" dirty="0">
              <a:latin typeface="Arial" panose="020B0604020202020204" pitchFamily="34" charset="0"/>
            </a:endParaRPr>
          </a:p>
          <a:p>
            <a:pPr lvl="0" algn="just"/>
            <a:r>
              <a:rPr lang="en-IN" dirty="0"/>
              <a:t>3. Concatenate strings </a:t>
            </a:r>
            <a:endParaRPr lang="en-IN" dirty="0" smtClean="0"/>
          </a:p>
          <a:p>
            <a:pPr algn="just"/>
            <a:r>
              <a:rPr lang="en-US" altLang="en-US" b="0" dirty="0" err="1" smtClean="0">
                <a:latin typeface="Consolas" panose="020B0609020204030204" pitchFamily="49" charset="0"/>
              </a:rPr>
              <a:t>var</a:t>
            </a:r>
            <a:r>
              <a:rPr lang="en-US" altLang="en-US" b="0" dirty="0" smtClean="0">
                <a:latin typeface="Consolas" panose="020B0609020204030204" pitchFamily="49" charset="0"/>
              </a:rPr>
              <a:t>=${var1}${var2}${var3} or </a:t>
            </a:r>
            <a:r>
              <a:rPr lang="en-US" altLang="en-US" b="0" dirty="0" err="1" smtClean="0">
                <a:latin typeface="Consolas" panose="020B0609020204030204" pitchFamily="49" charset="0"/>
              </a:rPr>
              <a:t>var</a:t>
            </a:r>
            <a:r>
              <a:rPr lang="en-US" altLang="en-US" b="0" dirty="0" smtClean="0">
                <a:latin typeface="Consolas" panose="020B0609020204030204" pitchFamily="49" charset="0"/>
              </a:rPr>
              <a:t>=$var1$var2$var3</a:t>
            </a:r>
            <a:r>
              <a:rPr lang="en-US" altLang="en-US" sz="1100" b="0" dirty="0" smtClean="0"/>
              <a:t> </a:t>
            </a:r>
          </a:p>
          <a:p>
            <a:pPr lvl="0"/>
            <a:r>
              <a:rPr lang="en-US" dirty="0" smtClean="0"/>
              <a:t>To concatenate any character between the strings: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altLang="en-US" sz="2200" b="0" dirty="0" smtClean="0">
                <a:latin typeface="Consolas" panose="020B0609020204030204" pitchFamily="49" charset="0"/>
              </a:rPr>
              <a:t>The following will insert "</a:t>
            </a:r>
            <a:r>
              <a:rPr lang="en-US" altLang="en-US" sz="2200" dirty="0" smtClean="0">
                <a:latin typeface="Consolas" panose="020B0609020204030204" pitchFamily="49" charset="0"/>
              </a:rPr>
              <a:t>**</a:t>
            </a:r>
            <a:r>
              <a:rPr lang="en-US" altLang="en-US" sz="2200" b="0" dirty="0" smtClean="0">
                <a:latin typeface="Consolas" panose="020B0609020204030204" pitchFamily="49" charset="0"/>
              </a:rPr>
              <a:t>" between the strings </a:t>
            </a:r>
          </a:p>
          <a:p>
            <a:pPr lvl="0"/>
            <a:r>
              <a:rPr lang="en-US" altLang="en-US" sz="2200" b="0" dirty="0" err="1" smtClean="0">
                <a:latin typeface="Consolas" panose="020B0609020204030204" pitchFamily="49" charset="0"/>
              </a:rPr>
              <a:t>var</a:t>
            </a:r>
            <a:r>
              <a:rPr lang="en-US" altLang="en-US" sz="2200" b="0" dirty="0">
                <a:latin typeface="Consolas" panose="020B0609020204030204" pitchFamily="49" charset="0"/>
              </a:rPr>
              <a:t>=${var1}**${var2}**${var3} or </a:t>
            </a:r>
            <a:r>
              <a:rPr lang="en-US" altLang="en-US" sz="2200" b="0" dirty="0" err="1">
                <a:latin typeface="Consolas" panose="020B0609020204030204" pitchFamily="49" charset="0"/>
              </a:rPr>
              <a:t>var</a:t>
            </a:r>
            <a:r>
              <a:rPr lang="en-US" altLang="en-US" sz="2200" b="0" dirty="0">
                <a:latin typeface="Consolas" panose="020B0609020204030204" pitchFamily="49" charset="0"/>
              </a:rPr>
              <a:t>=$var1**$var2**$var3</a:t>
            </a:r>
            <a:r>
              <a:rPr lang="en-US" altLang="en-US" sz="1200" b="0" dirty="0"/>
              <a:t> </a:t>
            </a:r>
            <a:endParaRPr lang="en-US" altLang="en-US" sz="3500" b="0" dirty="0">
              <a:latin typeface="Arial" panose="020B0604020202020204" pitchFamily="34" charset="0"/>
            </a:endParaRPr>
          </a:p>
          <a:p>
            <a:endParaRPr lang="en-US" altLang="en-US" sz="2200" dirty="0">
              <a:latin typeface="Arial" panose="020B0604020202020204" pitchFamily="34" charset="0"/>
            </a:endParaRPr>
          </a:p>
          <a:p>
            <a:pPr lvl="0" algn="just"/>
            <a:endParaRPr lang="en-US" altLang="en-US" sz="3200" b="0" dirty="0">
              <a:latin typeface="Arial" panose="020B0604020202020204" pitchFamily="34" charset="0"/>
            </a:endParaRPr>
          </a:p>
          <a:p>
            <a:pPr algn="just"/>
            <a:endParaRPr lang="en-US" b="0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68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609282"/>
          </a:xfrm>
        </p:spPr>
        <p:txBody>
          <a:bodyPr>
            <a:normAutofit fontScale="90000"/>
          </a:bodyPr>
          <a:lstStyle/>
          <a:p>
            <a:r>
              <a:rPr lang="en-IN" dirty="0"/>
              <a:t>Manipulating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715000"/>
          </a:xfrm>
        </p:spPr>
        <p:txBody>
          <a:bodyPr>
            <a:normAutofit lnSpcReduction="10000"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111111"/>
                </a:solidFill>
                <a:latin typeface="Georgia" panose="02040502050405020303" pitchFamily="18" charset="0"/>
              </a:rPr>
              <a:t>Extract a Substring from a Variable inside Bash Shell Script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111111"/>
                </a:solidFill>
                <a:latin typeface="Georgia" panose="02040502050405020303" pitchFamily="18" charset="0"/>
              </a:rPr>
              <a:t>Bash provides a way to extract a substring from a string. The following example </a:t>
            </a:r>
            <a:r>
              <a:rPr lang="en-US" altLang="en-US" b="0" dirty="0" smtClean="0">
                <a:solidFill>
                  <a:srgbClr val="111111"/>
                </a:solidFill>
                <a:latin typeface="Georgia" panose="02040502050405020303" pitchFamily="18" charset="0"/>
              </a:rPr>
              <a:t>explains </a:t>
            </a:r>
            <a:r>
              <a:rPr lang="en-US" altLang="en-US" b="0" dirty="0">
                <a:solidFill>
                  <a:srgbClr val="111111"/>
                </a:solidFill>
                <a:latin typeface="Georgia" panose="02040502050405020303" pitchFamily="18" charset="0"/>
              </a:rPr>
              <a:t>how to parse n characters starting from a particular position</a:t>
            </a:r>
            <a:r>
              <a:rPr lang="en-US" altLang="en-US" b="0" dirty="0" smtClean="0">
                <a:solidFill>
                  <a:srgbClr val="111111"/>
                </a:solidFill>
                <a:latin typeface="Georgia" panose="02040502050405020303" pitchFamily="18" charset="0"/>
              </a:rPr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0" dirty="0">
              <a:solidFill>
                <a:srgbClr val="111111"/>
              </a:solidFill>
              <a:latin typeface="Consolas" panose="020B06090202040302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>
                <a:solidFill>
                  <a:srgbClr val="111111"/>
                </a:solidFill>
                <a:latin typeface="Consolas" panose="020B0609020204030204" pitchFamily="49" charset="0"/>
              </a:rPr>
              <a:t>${</a:t>
            </a:r>
            <a:r>
              <a:rPr lang="en-US" altLang="en-US" sz="1800" b="0" dirty="0" err="1">
                <a:solidFill>
                  <a:srgbClr val="111111"/>
                </a:solidFill>
                <a:latin typeface="Consolas" panose="020B0609020204030204" pitchFamily="49" charset="0"/>
              </a:rPr>
              <a:t>string:position</a:t>
            </a:r>
            <a:r>
              <a:rPr lang="en-US" altLang="en-US" sz="1800" b="0" dirty="0" smtClean="0">
                <a:solidFill>
                  <a:srgbClr val="111111"/>
                </a:solidFill>
                <a:latin typeface="Consolas" panose="020B0609020204030204" pitchFamily="49" charset="0"/>
              </a:rPr>
              <a:t>}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b="0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111111"/>
                </a:solidFill>
                <a:latin typeface="Georgia" panose="02040502050405020303" pitchFamily="18" charset="0"/>
              </a:rPr>
              <a:t>Extract substring from $string at $</a:t>
            </a:r>
            <a:r>
              <a:rPr lang="en-US" altLang="en-US" b="0" dirty="0" smtClean="0">
                <a:solidFill>
                  <a:srgbClr val="111111"/>
                </a:solidFill>
                <a:latin typeface="Georgia" panose="02040502050405020303" pitchFamily="18" charset="0"/>
              </a:rPr>
              <a:t>position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0" dirty="0">
              <a:solidFill>
                <a:srgbClr val="111111"/>
              </a:solidFill>
              <a:latin typeface="Georgia" panose="02040502050405020303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>
                <a:solidFill>
                  <a:srgbClr val="111111"/>
                </a:solidFill>
                <a:latin typeface="Consolas" panose="020B0609020204030204" pitchFamily="49" charset="0"/>
              </a:rPr>
              <a:t>${</a:t>
            </a:r>
            <a:r>
              <a:rPr lang="en-US" altLang="en-US" sz="1800" b="0" dirty="0" err="1">
                <a:solidFill>
                  <a:srgbClr val="111111"/>
                </a:solidFill>
                <a:latin typeface="Consolas" panose="020B0609020204030204" pitchFamily="49" charset="0"/>
              </a:rPr>
              <a:t>string:position:length</a:t>
            </a:r>
            <a:r>
              <a:rPr lang="en-US" altLang="en-US" sz="1800" b="0" dirty="0" smtClean="0">
                <a:solidFill>
                  <a:srgbClr val="111111"/>
                </a:solidFill>
                <a:latin typeface="Consolas" panose="020B0609020204030204" pitchFamily="49" charset="0"/>
              </a:rPr>
              <a:t>}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b="0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111111"/>
                </a:solidFill>
                <a:latin typeface="Georgia" panose="02040502050405020303" pitchFamily="18" charset="0"/>
              </a:rPr>
              <a:t>Extract $length of characters substring from $string starting from $position. In the below example, first echo statement returns the substring starting from 15th position. Second echo statement returns the 4 characters starting from 15th position. Length must be the number greater than or equal to zero</a:t>
            </a:r>
            <a:r>
              <a:rPr lang="en-US" altLang="en-US" b="0" dirty="0" smtClean="0">
                <a:solidFill>
                  <a:srgbClr val="111111"/>
                </a:solidFill>
                <a:latin typeface="Georgia" panose="02040502050405020303" pitchFamily="18" charset="0"/>
              </a:rPr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0" dirty="0">
              <a:solidFill>
                <a:srgbClr val="111111"/>
              </a:solidFill>
              <a:latin typeface="Consolas" panose="020B06090202040302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>
                <a:solidFill>
                  <a:srgbClr val="111111"/>
                </a:solidFill>
                <a:latin typeface="Consolas" panose="020B0609020204030204" pitchFamily="49" charset="0"/>
              </a:rPr>
              <a:t>$ cat </a:t>
            </a:r>
            <a:r>
              <a:rPr lang="en-US" altLang="en-US" sz="1800" b="0" dirty="0" smtClean="0">
                <a:solidFill>
                  <a:srgbClr val="111111"/>
                </a:solidFill>
                <a:latin typeface="Consolas" panose="020B0609020204030204" pitchFamily="49" charset="0"/>
              </a:rPr>
              <a:t>substr.sh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 smtClean="0">
                <a:solidFill>
                  <a:srgbClr val="11111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0" dirty="0">
                <a:solidFill>
                  <a:srgbClr val="111111"/>
                </a:solidFill>
                <a:latin typeface="Consolas" panose="020B0609020204030204" pitchFamily="49" charset="0"/>
              </a:rPr>
              <a:t>#! /bin/bash </a:t>
            </a:r>
            <a:endParaRPr lang="en-US" altLang="en-US" sz="1800" b="0" dirty="0" smtClean="0">
              <a:solidFill>
                <a:srgbClr val="111111"/>
              </a:solidFill>
              <a:latin typeface="Consolas" panose="020B06090202040302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 err="1" smtClean="0">
                <a:solidFill>
                  <a:srgbClr val="111111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800" b="0" dirty="0">
                <a:solidFill>
                  <a:srgbClr val="111111"/>
                </a:solidFill>
                <a:latin typeface="Consolas" panose="020B0609020204030204" pitchFamily="49" charset="0"/>
              </a:rPr>
              <a:t>="Welcome to the </a:t>
            </a:r>
            <a:r>
              <a:rPr lang="en-US" altLang="en-US" sz="1800" b="0" dirty="0" err="1" smtClean="0">
                <a:solidFill>
                  <a:srgbClr val="111111"/>
                </a:solidFill>
                <a:latin typeface="Consolas" panose="020B0609020204030204" pitchFamily="49" charset="0"/>
              </a:rPr>
              <a:t>geekstuff</a:t>
            </a:r>
            <a:r>
              <a:rPr lang="en-US" altLang="en-US" sz="1800" b="0" dirty="0" smtClean="0">
                <a:solidFill>
                  <a:srgbClr val="111111"/>
                </a:solidFill>
                <a:latin typeface="Consolas" panose="020B0609020204030204" pitchFamily="49" charset="0"/>
              </a:rPr>
              <a:t>“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 smtClean="0">
                <a:solidFill>
                  <a:srgbClr val="111111"/>
                </a:solidFill>
                <a:latin typeface="Consolas" panose="020B0609020204030204" pitchFamily="49" charset="0"/>
              </a:rPr>
              <a:t>echo </a:t>
            </a:r>
            <a:r>
              <a:rPr lang="en-US" altLang="en-US" sz="1800" b="0" dirty="0">
                <a:solidFill>
                  <a:srgbClr val="111111"/>
                </a:solidFill>
                <a:latin typeface="Consolas" panose="020B0609020204030204" pitchFamily="49" charset="0"/>
              </a:rPr>
              <a:t>${var:15} </a:t>
            </a:r>
            <a:endParaRPr lang="en-US" altLang="en-US" sz="1800" b="0" dirty="0" smtClean="0">
              <a:solidFill>
                <a:srgbClr val="111111"/>
              </a:solidFill>
              <a:latin typeface="Consolas" panose="020B06090202040302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 smtClean="0">
                <a:solidFill>
                  <a:srgbClr val="111111"/>
                </a:solidFill>
                <a:latin typeface="Consolas" panose="020B0609020204030204" pitchFamily="49" charset="0"/>
              </a:rPr>
              <a:t>echo </a:t>
            </a:r>
            <a:r>
              <a:rPr lang="en-US" altLang="en-US" sz="1800" b="0" dirty="0">
                <a:solidFill>
                  <a:srgbClr val="111111"/>
                </a:solidFill>
                <a:latin typeface="Consolas" panose="020B0609020204030204" pitchFamily="49" charset="0"/>
              </a:rPr>
              <a:t>${var:15:4} </a:t>
            </a:r>
            <a:endParaRPr lang="en-US" altLang="en-US" sz="1800" b="0" dirty="0" smtClean="0">
              <a:solidFill>
                <a:srgbClr val="111111"/>
              </a:solidFill>
              <a:latin typeface="Consolas" panose="020B06090202040302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 smtClean="0">
                <a:solidFill>
                  <a:srgbClr val="111111"/>
                </a:solidFill>
                <a:latin typeface="Consolas" panose="020B0609020204030204" pitchFamily="49" charset="0"/>
              </a:rPr>
              <a:t>$ </a:t>
            </a:r>
            <a:r>
              <a:rPr lang="en-US" altLang="en-US" sz="1800" b="0" dirty="0">
                <a:solidFill>
                  <a:srgbClr val="111111"/>
                </a:solidFill>
                <a:latin typeface="Consolas" panose="020B0609020204030204" pitchFamily="49" charset="0"/>
              </a:rPr>
              <a:t>./substr.sh </a:t>
            </a:r>
            <a:r>
              <a:rPr lang="en-US" altLang="en-US" sz="1800" b="0" dirty="0" err="1">
                <a:solidFill>
                  <a:srgbClr val="111111"/>
                </a:solidFill>
                <a:latin typeface="Consolas" panose="020B0609020204030204" pitchFamily="49" charset="0"/>
              </a:rPr>
              <a:t>geekstuff</a:t>
            </a:r>
            <a:r>
              <a:rPr lang="en-US" altLang="en-US" sz="1800" b="0" dirty="0">
                <a:solidFill>
                  <a:srgbClr val="111111"/>
                </a:solidFill>
                <a:latin typeface="Consolas" panose="020B0609020204030204" pitchFamily="49" charset="0"/>
              </a:rPr>
              <a:t> geek</a:t>
            </a:r>
            <a:r>
              <a:rPr lang="en-US" altLang="en-US" sz="1600" b="0" dirty="0"/>
              <a:t> </a:t>
            </a:r>
            <a:endParaRPr lang="en-US" altLang="en-US" sz="4400" b="0" dirty="0">
              <a:latin typeface="Arial" panose="020B0604020202020204" pitchFamily="34" charset="0"/>
            </a:endParaRPr>
          </a:p>
          <a:p>
            <a:pPr lvl="0" algn="just"/>
            <a:endParaRPr lang="en-US" altLang="en-US" sz="2800" b="0" dirty="0">
              <a:latin typeface="Arial" panose="020B0604020202020204" pitchFamily="34" charset="0"/>
            </a:endParaRPr>
          </a:p>
          <a:p>
            <a:pPr algn="just"/>
            <a:endParaRPr lang="en-US" sz="1800" b="0" dirty="0" smtClean="0"/>
          </a:p>
          <a:p>
            <a:pPr algn="just"/>
            <a:endParaRPr lang="en-IN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6882"/>
            <a:ext cx="65" cy="51096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170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26882"/>
            <a:ext cx="65" cy="51096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170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609282"/>
          </a:xfrm>
        </p:spPr>
        <p:txBody>
          <a:bodyPr>
            <a:normAutofit fontScale="90000"/>
          </a:bodyPr>
          <a:lstStyle/>
          <a:p>
            <a:r>
              <a:rPr lang="en-IN" dirty="0"/>
              <a:t>Manipulating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715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sz="1800" dirty="0" smtClean="0">
                <a:solidFill>
                  <a:srgbClr val="111111"/>
                </a:solidFill>
                <a:latin typeface="Georgia" panose="02040502050405020303" pitchFamily="18" charset="0"/>
              </a:rPr>
              <a:t>Shortest </a:t>
            </a:r>
            <a:r>
              <a:rPr lang="en-US" altLang="en-US" sz="1800" dirty="0">
                <a:solidFill>
                  <a:srgbClr val="111111"/>
                </a:solidFill>
                <a:latin typeface="Georgia" panose="02040502050405020303" pitchFamily="18" charset="0"/>
              </a:rPr>
              <a:t>Substring Match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0" dirty="0">
                <a:solidFill>
                  <a:srgbClr val="111111"/>
                </a:solidFill>
                <a:latin typeface="Georgia" panose="02040502050405020303" pitchFamily="18" charset="0"/>
              </a:rPr>
              <a:t>Following syntax deletes the shortest match of $substring from front of $string</a:t>
            </a:r>
            <a:endParaRPr lang="en-US" altLang="en-US" sz="1400" b="0" dirty="0">
              <a:solidFill>
                <a:srgbClr val="11111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 smtClean="0">
                <a:solidFill>
                  <a:srgbClr val="111111"/>
                </a:solidFill>
                <a:latin typeface="Consolas" panose="020B0609020204030204" pitchFamily="49" charset="0"/>
              </a:rPr>
              <a:t>${</a:t>
            </a:r>
            <a:r>
              <a:rPr lang="en-US" altLang="en-US" b="0" dirty="0" err="1">
                <a:solidFill>
                  <a:srgbClr val="111111"/>
                </a:solidFill>
                <a:latin typeface="Consolas" panose="020B0609020204030204" pitchFamily="49" charset="0"/>
              </a:rPr>
              <a:t>string#substring</a:t>
            </a:r>
            <a:r>
              <a:rPr lang="en-US" altLang="en-US" b="0" dirty="0">
                <a:solidFill>
                  <a:srgbClr val="111111"/>
                </a:solidFill>
                <a:latin typeface="Consolas" panose="020B0609020204030204" pitchFamily="49" charset="0"/>
              </a:rPr>
              <a:t>}</a:t>
            </a:r>
            <a:endParaRPr lang="en-US" altLang="en-US" sz="18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0" dirty="0">
                <a:solidFill>
                  <a:srgbClr val="111111"/>
                </a:solidFill>
                <a:latin typeface="Georgia" panose="02040502050405020303" pitchFamily="18" charset="0"/>
              </a:rPr>
              <a:t>Following syntax deletes the shortest match of $substring from back of $string</a:t>
            </a:r>
            <a:endParaRPr lang="en-US" altLang="en-US" sz="1400" b="0" dirty="0">
              <a:solidFill>
                <a:srgbClr val="11111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111111"/>
                </a:solidFill>
                <a:latin typeface="Consolas" panose="020B0609020204030204" pitchFamily="49" charset="0"/>
              </a:rPr>
              <a:t>${</a:t>
            </a:r>
            <a:r>
              <a:rPr lang="en-US" altLang="en-US" b="0" dirty="0" err="1">
                <a:solidFill>
                  <a:srgbClr val="111111"/>
                </a:solidFill>
                <a:latin typeface="Consolas" panose="020B0609020204030204" pitchFamily="49" charset="0"/>
              </a:rPr>
              <a:t>string%substring</a:t>
            </a:r>
            <a:r>
              <a:rPr lang="en-US" altLang="en-US" b="0" dirty="0">
                <a:solidFill>
                  <a:srgbClr val="111111"/>
                </a:solidFill>
                <a:latin typeface="Consolas" panose="020B0609020204030204" pitchFamily="49" charset="0"/>
              </a:rPr>
              <a:t>}</a:t>
            </a:r>
            <a:endParaRPr lang="en-US" altLang="en-US" sz="18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111111"/>
                </a:solidFill>
                <a:latin typeface="Georgia" panose="02040502050405020303" pitchFamily="18" charset="0"/>
              </a:rPr>
              <a:t>Following sample shell script explains the above two shortest substring match concepts.</a:t>
            </a:r>
            <a:endParaRPr lang="en-US" altLang="en-US" sz="1200" b="0" dirty="0">
              <a:solidFill>
                <a:srgbClr val="11111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>
                <a:solidFill>
                  <a:srgbClr val="111111"/>
                </a:solidFill>
                <a:latin typeface="Consolas" panose="020B0609020204030204" pitchFamily="49" charset="0"/>
              </a:rPr>
              <a:t>$ cat shortest.sh </a:t>
            </a:r>
            <a:endParaRPr lang="en-US" altLang="en-US" sz="1800" b="0" dirty="0" smtClean="0">
              <a:solidFill>
                <a:srgbClr val="11111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 smtClean="0">
                <a:solidFill>
                  <a:srgbClr val="111111"/>
                </a:solidFill>
                <a:latin typeface="Consolas" panose="020B0609020204030204" pitchFamily="49" charset="0"/>
              </a:rPr>
              <a:t>#! </a:t>
            </a:r>
            <a:r>
              <a:rPr lang="en-US" altLang="en-US" sz="1800" b="0" dirty="0">
                <a:solidFill>
                  <a:srgbClr val="111111"/>
                </a:solidFill>
                <a:latin typeface="Consolas" panose="020B0609020204030204" pitchFamily="49" charset="0"/>
              </a:rPr>
              <a:t>/bin/bash </a:t>
            </a:r>
            <a:endParaRPr lang="en-US" altLang="en-US" sz="1800" b="0" dirty="0" smtClean="0">
              <a:solidFill>
                <a:srgbClr val="11111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 smtClean="0">
                <a:solidFill>
                  <a:srgbClr val="111111"/>
                </a:solidFill>
                <a:latin typeface="Consolas" panose="020B0609020204030204" pitchFamily="49" charset="0"/>
              </a:rPr>
              <a:t>filename</a:t>
            </a:r>
            <a:r>
              <a:rPr lang="en-US" altLang="en-US" sz="1800" b="0" dirty="0">
                <a:solidFill>
                  <a:srgbClr val="111111"/>
                </a:solidFill>
                <a:latin typeface="Consolas" panose="020B0609020204030204" pitchFamily="49" charset="0"/>
              </a:rPr>
              <a:t>="bash.string.txt" </a:t>
            </a:r>
            <a:endParaRPr lang="en-US" altLang="en-US" sz="1800" b="0" dirty="0" smtClean="0">
              <a:solidFill>
                <a:srgbClr val="11111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 smtClean="0">
                <a:solidFill>
                  <a:srgbClr val="111111"/>
                </a:solidFill>
                <a:latin typeface="Consolas" panose="020B0609020204030204" pitchFamily="49" charset="0"/>
              </a:rPr>
              <a:t>echo </a:t>
            </a:r>
            <a:r>
              <a:rPr lang="en-US" altLang="en-US" sz="1800" b="0" dirty="0">
                <a:solidFill>
                  <a:srgbClr val="111111"/>
                </a:solidFill>
                <a:latin typeface="Consolas" panose="020B0609020204030204" pitchFamily="49" charset="0"/>
              </a:rPr>
              <a:t>${filename#*.} </a:t>
            </a:r>
            <a:endParaRPr lang="en-US" altLang="en-US" sz="1800" b="0" dirty="0" smtClean="0">
              <a:solidFill>
                <a:srgbClr val="11111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 smtClean="0">
                <a:solidFill>
                  <a:srgbClr val="111111"/>
                </a:solidFill>
                <a:latin typeface="Consolas" panose="020B0609020204030204" pitchFamily="49" charset="0"/>
              </a:rPr>
              <a:t>echo </a:t>
            </a:r>
            <a:r>
              <a:rPr lang="en-US" altLang="en-US" sz="1800" b="0" dirty="0">
                <a:solidFill>
                  <a:srgbClr val="111111"/>
                </a:solidFill>
                <a:latin typeface="Consolas" panose="020B0609020204030204" pitchFamily="49" charset="0"/>
              </a:rPr>
              <a:t>${filename%.*} </a:t>
            </a:r>
            <a:endParaRPr lang="en-US" altLang="en-US" sz="1800" b="0" dirty="0" smtClean="0">
              <a:solidFill>
                <a:srgbClr val="11111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 smtClean="0">
                <a:solidFill>
                  <a:srgbClr val="111111"/>
                </a:solidFill>
                <a:latin typeface="Consolas" panose="020B0609020204030204" pitchFamily="49" charset="0"/>
              </a:rPr>
              <a:t>$ </a:t>
            </a:r>
            <a:r>
              <a:rPr lang="en-US" altLang="en-US" sz="1800" b="0" dirty="0">
                <a:solidFill>
                  <a:srgbClr val="111111"/>
                </a:solidFill>
                <a:latin typeface="Consolas" panose="020B0609020204030204" pitchFamily="49" charset="0"/>
              </a:rPr>
              <a:t>./shortest.sh </a:t>
            </a:r>
            <a:endParaRPr lang="en-US" altLang="en-US" sz="1800" b="0" dirty="0" smtClean="0">
              <a:solidFill>
                <a:srgbClr val="11111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b="0" dirty="0" smtClean="0">
              <a:solidFill>
                <a:srgbClr val="11111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 smtClean="0">
                <a:solidFill>
                  <a:srgbClr val="111111"/>
                </a:solidFill>
                <a:latin typeface="Consolas" panose="020B0609020204030204" pitchFamily="49" charset="0"/>
              </a:rPr>
              <a:t>After </a:t>
            </a:r>
            <a:r>
              <a:rPr lang="en-US" altLang="en-US" sz="1800" b="0" dirty="0">
                <a:solidFill>
                  <a:srgbClr val="111111"/>
                </a:solidFill>
                <a:latin typeface="Consolas" panose="020B0609020204030204" pitchFamily="49" charset="0"/>
              </a:rPr>
              <a:t>deletion of shortest match from front: string.txt </a:t>
            </a:r>
            <a:endParaRPr lang="en-US" altLang="en-US" sz="1800" b="0" dirty="0" smtClean="0">
              <a:solidFill>
                <a:srgbClr val="11111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b="0" dirty="0">
              <a:solidFill>
                <a:srgbClr val="11111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 smtClean="0">
                <a:solidFill>
                  <a:srgbClr val="111111"/>
                </a:solidFill>
                <a:latin typeface="Consolas" panose="020B0609020204030204" pitchFamily="49" charset="0"/>
              </a:rPr>
              <a:t>After </a:t>
            </a:r>
            <a:r>
              <a:rPr lang="en-US" altLang="en-US" sz="1800" b="0" dirty="0">
                <a:solidFill>
                  <a:srgbClr val="111111"/>
                </a:solidFill>
                <a:latin typeface="Consolas" panose="020B0609020204030204" pitchFamily="49" charset="0"/>
              </a:rPr>
              <a:t>deletion of shortest match from back: </a:t>
            </a:r>
            <a:r>
              <a:rPr lang="en-US" altLang="en-US" sz="1800" b="0" dirty="0" err="1">
                <a:solidFill>
                  <a:srgbClr val="111111"/>
                </a:solidFill>
                <a:latin typeface="Consolas" panose="020B0609020204030204" pitchFamily="49" charset="0"/>
              </a:rPr>
              <a:t>bash.string</a:t>
            </a:r>
            <a:r>
              <a:rPr lang="en-US" altLang="en-US" sz="1600" b="0" dirty="0"/>
              <a:t> </a:t>
            </a:r>
            <a:endParaRPr lang="en-US" altLang="en-US" sz="4400" b="0" dirty="0">
              <a:latin typeface="Arial" panose="020B0604020202020204" pitchFamily="34" charset="0"/>
            </a:endParaRPr>
          </a:p>
          <a:p>
            <a:pPr algn="just"/>
            <a:endParaRPr lang="en-IN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6882"/>
            <a:ext cx="65" cy="51096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170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26882"/>
            <a:ext cx="65" cy="51096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170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68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609282"/>
          </a:xfrm>
        </p:spPr>
        <p:txBody>
          <a:bodyPr>
            <a:normAutofit fontScale="90000"/>
          </a:bodyPr>
          <a:lstStyle/>
          <a:p>
            <a:r>
              <a:rPr lang="en-IN" dirty="0"/>
              <a:t>Manipulating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715000"/>
          </a:xfrm>
        </p:spPr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>
                <a:solidFill>
                  <a:srgbClr val="111111"/>
                </a:solidFill>
                <a:latin typeface="Georgia" panose="02040502050405020303" pitchFamily="18" charset="0"/>
              </a:rPr>
              <a:t>Find </a:t>
            </a:r>
            <a:r>
              <a:rPr lang="en-US" altLang="en-US" sz="1800" dirty="0">
                <a:solidFill>
                  <a:srgbClr val="111111"/>
                </a:solidFill>
                <a:latin typeface="Georgia" panose="02040502050405020303" pitchFamily="18" charset="0"/>
              </a:rPr>
              <a:t>and Replace String Values inside Bash Shell Script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b="0" dirty="0">
              <a:solidFill>
                <a:srgbClr val="111111"/>
              </a:solidFill>
              <a:latin typeface="Georgia" panose="020405020504050203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111111"/>
                </a:solidFill>
                <a:latin typeface="Georgia" panose="02040502050405020303" pitchFamily="18" charset="0"/>
              </a:rPr>
              <a:t>Replace only first </a:t>
            </a:r>
            <a:r>
              <a:rPr lang="en-US" altLang="en-US" b="0" dirty="0" smtClean="0">
                <a:solidFill>
                  <a:srgbClr val="111111"/>
                </a:solidFill>
                <a:latin typeface="Georgia" panose="02040502050405020303" pitchFamily="18" charset="0"/>
              </a:rPr>
              <a:t>match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0" dirty="0">
              <a:solidFill>
                <a:srgbClr val="111111"/>
              </a:solidFill>
              <a:latin typeface="Georgia" panose="020405020504050203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>
                <a:solidFill>
                  <a:srgbClr val="111111"/>
                </a:solidFill>
                <a:latin typeface="Consolas" panose="020B0609020204030204" pitchFamily="49" charset="0"/>
              </a:rPr>
              <a:t>${string/pattern/replacement</a:t>
            </a:r>
            <a:r>
              <a:rPr lang="en-US" altLang="en-US" sz="1800" b="0" dirty="0" smtClean="0">
                <a:solidFill>
                  <a:srgbClr val="111111"/>
                </a:solidFill>
                <a:latin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0" dirty="0">
                <a:solidFill>
                  <a:srgbClr val="111111"/>
                </a:solidFill>
                <a:latin typeface="Georgia" panose="02040502050405020303" pitchFamily="18" charset="0"/>
              </a:rPr>
              <a:t>It matches the pattern in the variable $string, and replace only the first match of the pattern with the replacement</a:t>
            </a:r>
            <a:r>
              <a:rPr lang="en-US" altLang="en-US" sz="2400" b="0" dirty="0" smtClean="0">
                <a:solidFill>
                  <a:srgbClr val="111111"/>
                </a:solidFill>
                <a:latin typeface="Georgia" panose="02040502050405020303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0" dirty="0">
              <a:solidFill>
                <a:srgbClr val="11111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>
                <a:solidFill>
                  <a:srgbClr val="111111"/>
                </a:solidFill>
                <a:latin typeface="Consolas" panose="020B0609020204030204" pitchFamily="49" charset="0"/>
              </a:rPr>
              <a:t>$ cat firstmatch.sh </a:t>
            </a:r>
            <a:endParaRPr lang="en-US" altLang="en-US" sz="1800" b="0" dirty="0" smtClean="0">
              <a:solidFill>
                <a:srgbClr val="11111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 smtClean="0">
                <a:solidFill>
                  <a:srgbClr val="111111"/>
                </a:solidFill>
                <a:latin typeface="Consolas" panose="020B0609020204030204" pitchFamily="49" charset="0"/>
              </a:rPr>
              <a:t>#! </a:t>
            </a:r>
            <a:r>
              <a:rPr lang="en-US" altLang="en-US" sz="1800" b="0" dirty="0">
                <a:solidFill>
                  <a:srgbClr val="111111"/>
                </a:solidFill>
                <a:latin typeface="Consolas" panose="020B0609020204030204" pitchFamily="49" charset="0"/>
              </a:rPr>
              <a:t>/bin/bash </a:t>
            </a:r>
            <a:endParaRPr lang="en-US" altLang="en-US" sz="1800" b="0" dirty="0" smtClean="0">
              <a:solidFill>
                <a:srgbClr val="11111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 smtClean="0">
                <a:solidFill>
                  <a:srgbClr val="111111"/>
                </a:solidFill>
                <a:latin typeface="Consolas" panose="020B0609020204030204" pitchFamily="49" charset="0"/>
              </a:rPr>
              <a:t>filename</a:t>
            </a:r>
            <a:r>
              <a:rPr lang="en-US" altLang="en-US" sz="1800" b="0" dirty="0">
                <a:solidFill>
                  <a:srgbClr val="111111"/>
                </a:solidFill>
                <a:latin typeface="Consolas" panose="020B0609020204030204" pitchFamily="49" charset="0"/>
              </a:rPr>
              <a:t>="</a:t>
            </a:r>
            <a:r>
              <a:rPr lang="en-US" altLang="en-US" sz="1800" b="0" dirty="0" smtClean="0">
                <a:solidFill>
                  <a:srgbClr val="111111"/>
                </a:solidFill>
                <a:latin typeface="Consolas" panose="020B0609020204030204" pitchFamily="49" charset="0"/>
              </a:rPr>
              <a:t>bash.string.txt“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 smtClean="0">
                <a:solidFill>
                  <a:srgbClr val="11111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0" dirty="0">
                <a:solidFill>
                  <a:srgbClr val="111111"/>
                </a:solidFill>
                <a:latin typeface="Consolas" panose="020B0609020204030204" pitchFamily="49" charset="0"/>
              </a:rPr>
              <a:t>echo "After Replacement:" </a:t>
            </a:r>
            <a:endParaRPr lang="en-US" altLang="en-US" sz="1800" b="0" dirty="0" smtClean="0">
              <a:solidFill>
                <a:srgbClr val="11111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 smtClean="0">
                <a:solidFill>
                  <a:srgbClr val="111111"/>
                </a:solidFill>
                <a:latin typeface="Consolas" panose="020B0609020204030204" pitchFamily="49" charset="0"/>
              </a:rPr>
              <a:t>${</a:t>
            </a:r>
            <a:r>
              <a:rPr lang="en-US" altLang="en-US" sz="1800" b="0" dirty="0">
                <a:solidFill>
                  <a:srgbClr val="111111"/>
                </a:solidFill>
                <a:latin typeface="Consolas" panose="020B0609020204030204" pitchFamily="49" charset="0"/>
              </a:rPr>
              <a:t>filename/</a:t>
            </a:r>
            <a:r>
              <a:rPr lang="en-US" altLang="en-US" sz="1800" b="0" dirty="0" err="1">
                <a:solidFill>
                  <a:srgbClr val="111111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1800" b="0" dirty="0">
                <a:solidFill>
                  <a:srgbClr val="111111"/>
                </a:solidFill>
                <a:latin typeface="Consolas" panose="020B0609020204030204" pitchFamily="49" charset="0"/>
              </a:rPr>
              <a:t>*./operations.} </a:t>
            </a:r>
            <a:endParaRPr lang="en-US" altLang="en-US" sz="1800" b="0" dirty="0" smtClean="0">
              <a:solidFill>
                <a:srgbClr val="11111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 smtClean="0">
                <a:solidFill>
                  <a:srgbClr val="111111"/>
                </a:solidFill>
                <a:latin typeface="Consolas" panose="020B0609020204030204" pitchFamily="49" charset="0"/>
              </a:rPr>
              <a:t>$ </a:t>
            </a:r>
            <a:r>
              <a:rPr lang="en-US" altLang="en-US" sz="1800" b="0" dirty="0">
                <a:solidFill>
                  <a:srgbClr val="111111"/>
                </a:solidFill>
                <a:latin typeface="Consolas" panose="020B0609020204030204" pitchFamily="49" charset="0"/>
              </a:rPr>
              <a:t>./</a:t>
            </a:r>
            <a:r>
              <a:rPr lang="en-US" altLang="en-US" sz="1800" b="0" dirty="0" smtClean="0">
                <a:solidFill>
                  <a:srgbClr val="111111"/>
                </a:solidFill>
                <a:latin typeface="Consolas" panose="020B0609020204030204" pitchFamily="49" charset="0"/>
              </a:rPr>
              <a:t>firstmatch.sh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 smtClean="0">
                <a:solidFill>
                  <a:srgbClr val="11111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0" dirty="0">
                <a:solidFill>
                  <a:srgbClr val="111111"/>
                </a:solidFill>
                <a:latin typeface="Consolas" panose="020B0609020204030204" pitchFamily="49" charset="0"/>
              </a:rPr>
              <a:t>After Replacement: bash.operations.txt</a:t>
            </a:r>
            <a:r>
              <a:rPr lang="en-US" altLang="en-US" sz="1600" b="0" dirty="0"/>
              <a:t> </a:t>
            </a:r>
            <a:endParaRPr lang="en-US" altLang="en-US" sz="4400" b="0" dirty="0">
              <a:latin typeface="Arial" panose="020B0604020202020204" pitchFamily="34" charset="0"/>
            </a:endParaRPr>
          </a:p>
          <a:p>
            <a:pPr algn="just"/>
            <a:endParaRPr lang="en-US" sz="16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6882"/>
            <a:ext cx="65" cy="51096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170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26882"/>
            <a:ext cx="65" cy="51096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170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6882"/>
            <a:ext cx="65" cy="51096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170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26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609282"/>
          </a:xfrm>
        </p:spPr>
        <p:txBody>
          <a:bodyPr>
            <a:normAutofit fontScale="90000"/>
          </a:bodyPr>
          <a:lstStyle/>
          <a:p>
            <a:r>
              <a:rPr lang="en-IN" dirty="0"/>
              <a:t>Reading and Writing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05800" cy="5943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Reading and writing files in </a:t>
            </a:r>
            <a:r>
              <a:rPr lang="en-US" dirty="0" err="1"/>
              <a:t>linux</a:t>
            </a:r>
            <a:r>
              <a:rPr lang="en-US" b="0" dirty="0"/>
              <a:t> is simple, you just use the standard utilities for </a:t>
            </a:r>
            <a:r>
              <a:rPr lang="en-US" dirty="0"/>
              <a:t>reading files</a:t>
            </a:r>
            <a:r>
              <a:rPr lang="en-US" b="0" dirty="0"/>
              <a:t> such as cat, </a:t>
            </a:r>
            <a:r>
              <a:rPr lang="en-US" b="0" dirty="0" err="1"/>
              <a:t>grep</a:t>
            </a:r>
            <a:r>
              <a:rPr lang="en-US" b="0" dirty="0"/>
              <a:t>, tail, head, </a:t>
            </a:r>
            <a:r>
              <a:rPr lang="en-US" b="0" dirty="0" err="1"/>
              <a:t>awk</a:t>
            </a:r>
            <a:r>
              <a:rPr lang="en-US" b="0" dirty="0"/>
              <a:t> etc.. And you primarily use the output redirect operator &gt; and standard commands like </a:t>
            </a:r>
            <a:r>
              <a:rPr lang="en-US" b="0" dirty="0" err="1"/>
              <a:t>sed</a:t>
            </a:r>
            <a:r>
              <a:rPr lang="en-US" b="0" dirty="0"/>
              <a:t> for </a:t>
            </a:r>
            <a:r>
              <a:rPr lang="en-US" dirty="0"/>
              <a:t>writing </a:t>
            </a:r>
            <a:r>
              <a:rPr lang="en-US" dirty="0" smtClean="0"/>
              <a:t>files.</a:t>
            </a:r>
          </a:p>
          <a:p>
            <a:pPr algn="just"/>
            <a:r>
              <a:rPr lang="en-US" dirty="0"/>
              <a:t>Reading file content from command line</a:t>
            </a:r>
          </a:p>
          <a:p>
            <a:pPr algn="just"/>
            <a:r>
              <a:rPr lang="en-US" b="0" dirty="0"/>
              <a:t>$ while read line; </a:t>
            </a:r>
            <a:endParaRPr lang="en-US" b="0" dirty="0" smtClean="0"/>
          </a:p>
          <a:p>
            <a:pPr algn="just"/>
            <a:r>
              <a:rPr lang="en-US" b="0" dirty="0" smtClean="0"/>
              <a:t>do</a:t>
            </a:r>
            <a:r>
              <a:rPr lang="en-US" b="0" dirty="0"/>
              <a:t> echo $line; </a:t>
            </a:r>
            <a:endParaRPr lang="en-US" b="0" dirty="0" smtClean="0"/>
          </a:p>
          <a:p>
            <a:pPr algn="just"/>
            <a:r>
              <a:rPr lang="en-US" b="0" dirty="0" smtClean="0"/>
              <a:t>done</a:t>
            </a:r>
            <a:r>
              <a:rPr lang="en-US" b="0" dirty="0"/>
              <a:t> &lt; </a:t>
            </a:r>
            <a:r>
              <a:rPr lang="en-US" b="0" dirty="0" smtClean="0"/>
              <a:t>company.txt</a:t>
            </a:r>
          </a:p>
          <a:p>
            <a:pPr algn="just"/>
            <a:endParaRPr lang="en-US" b="0" dirty="0" smtClean="0"/>
          </a:p>
          <a:p>
            <a:pPr algn="just"/>
            <a:r>
              <a:rPr lang="en-IN" dirty="0"/>
              <a:t>$ cat </a:t>
            </a:r>
            <a:r>
              <a:rPr lang="en-IN" dirty="0" smtClean="0"/>
              <a:t>company.txt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Reading file content using script</a:t>
            </a:r>
          </a:p>
          <a:p>
            <a:r>
              <a:rPr lang="en-US" b="0" dirty="0"/>
              <a:t>#!/bin/bash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filename='company.txt'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n=1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while read line; do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# reading each line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echo "Line No. $n : $line"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n=$((n+1))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done &lt; $</a:t>
            </a:r>
            <a:r>
              <a:rPr lang="en-US" b="0" dirty="0" smtClean="0"/>
              <a:t>filename</a:t>
            </a:r>
          </a:p>
          <a:p>
            <a:endParaRPr lang="en-IN" b="0" dirty="0" smtClean="0"/>
          </a:p>
          <a:p>
            <a:r>
              <a:rPr lang="en-IN" dirty="0" smtClean="0"/>
              <a:t>$</a:t>
            </a:r>
            <a:r>
              <a:rPr lang="en-IN" dirty="0"/>
              <a:t> </a:t>
            </a:r>
            <a:r>
              <a:rPr lang="en-IN" dirty="0" smtClean="0"/>
              <a:t>./</a:t>
            </a:r>
            <a:r>
              <a:rPr lang="en-IN" dirty="0"/>
              <a:t> readfile1.sh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9558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609282"/>
          </a:xfrm>
        </p:spPr>
        <p:txBody>
          <a:bodyPr>
            <a:normAutofit fontScale="90000"/>
          </a:bodyPr>
          <a:lstStyle/>
          <a:p>
            <a:r>
              <a:rPr lang="en-IN" dirty="0"/>
              <a:t>Reading and Writing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05800" cy="594360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Passing filename from the command line and reading the </a:t>
            </a:r>
            <a:r>
              <a:rPr lang="en-US" dirty="0" smtClean="0"/>
              <a:t>file</a:t>
            </a:r>
          </a:p>
          <a:p>
            <a:pPr fontAlgn="base"/>
            <a:r>
              <a:rPr lang="en-US" b="0" dirty="0"/>
              <a:t>#!/bin/bash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filename=$1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while read line; do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# reading each line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echo $line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done &lt; $</a:t>
            </a:r>
            <a:r>
              <a:rPr lang="en-US" b="0" dirty="0" smtClean="0"/>
              <a:t>filename</a:t>
            </a:r>
          </a:p>
          <a:p>
            <a:pPr fontAlgn="base"/>
            <a:r>
              <a:rPr lang="en-US" b="0" dirty="0"/>
              <a:t>Run the above script with </a:t>
            </a:r>
            <a:r>
              <a:rPr lang="en-US" dirty="0"/>
              <a:t>employee.txt</a:t>
            </a:r>
            <a:r>
              <a:rPr lang="en-US" b="0" dirty="0"/>
              <a:t> file as argument value. The output will show the content of </a:t>
            </a:r>
            <a:r>
              <a:rPr lang="en-US" dirty="0"/>
              <a:t>employee.txt</a:t>
            </a:r>
            <a:r>
              <a:rPr lang="en-US" b="0" dirty="0"/>
              <a:t> file by removing extra space. You can show the original content of </a:t>
            </a:r>
            <a:r>
              <a:rPr lang="en-US" dirty="0"/>
              <a:t>employee.txt</a:t>
            </a:r>
            <a:r>
              <a:rPr lang="en-US" b="0" dirty="0"/>
              <a:t> file by using </a:t>
            </a:r>
            <a:r>
              <a:rPr lang="en-US" dirty="0"/>
              <a:t>‘cat’</a:t>
            </a:r>
            <a:r>
              <a:rPr lang="en-US" b="0" dirty="0"/>
              <a:t> command.</a:t>
            </a:r>
          </a:p>
          <a:p>
            <a:pPr fontAlgn="base"/>
            <a:r>
              <a:rPr lang="en-US" b="0" dirty="0"/>
              <a:t>$ bash readfile2.txt employee.txt</a:t>
            </a:r>
            <a:br>
              <a:rPr lang="en-US" b="0" dirty="0"/>
            </a:br>
            <a:r>
              <a:rPr lang="en-US" b="0" dirty="0"/>
              <a:t>$ cat employee.txt</a:t>
            </a:r>
          </a:p>
          <a:p>
            <a:pPr fontAlgn="base"/>
            <a:r>
              <a:rPr lang="en-US" dirty="0"/>
              <a:t>Writing the output into the </a:t>
            </a:r>
            <a:r>
              <a:rPr lang="en-US" dirty="0" smtClean="0"/>
              <a:t>file</a:t>
            </a:r>
          </a:p>
          <a:p>
            <a:pPr fontAlgn="base"/>
            <a:r>
              <a:rPr lang="en-IN" b="0" dirty="0"/>
              <a:t>$ ls &gt; </a:t>
            </a:r>
            <a:r>
              <a:rPr lang="en-IN" b="0" dirty="0" smtClean="0"/>
              <a:t>foo.txt</a:t>
            </a:r>
          </a:p>
          <a:p>
            <a:pPr fontAlgn="base"/>
            <a:r>
              <a:rPr lang="en-IN" b="0" dirty="0"/>
              <a:t>$ cat foo.txt</a:t>
            </a:r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3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91400" cy="609282"/>
          </a:xfrm>
        </p:spPr>
        <p:txBody>
          <a:bodyPr>
            <a:normAutofit fontScale="90000"/>
          </a:bodyPr>
          <a:lstStyle/>
          <a:p>
            <a:r>
              <a:rPr lang="en-IN" dirty="0"/>
              <a:t>Positional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82000" cy="5943600"/>
          </a:xfrm>
        </p:spPr>
        <p:txBody>
          <a:bodyPr/>
          <a:lstStyle/>
          <a:p>
            <a:pPr algn="just"/>
            <a:r>
              <a:rPr lang="en-US" b="0" dirty="0"/>
              <a:t>A </a:t>
            </a:r>
            <a:r>
              <a:rPr lang="en-US" dirty="0"/>
              <a:t>positional parameter</a:t>
            </a:r>
            <a:r>
              <a:rPr lang="en-US" b="0" dirty="0"/>
              <a:t> is an </a:t>
            </a:r>
            <a:r>
              <a:rPr lang="en-US" dirty="0"/>
              <a:t>argument</a:t>
            </a:r>
            <a:r>
              <a:rPr lang="en-US" b="0" dirty="0"/>
              <a:t> specified on the command line, used to launch the current process in a </a:t>
            </a:r>
            <a:r>
              <a:rPr lang="en-US" dirty="0"/>
              <a:t>shell</a:t>
            </a:r>
            <a:r>
              <a:rPr lang="en-US" b="0" dirty="0"/>
              <a:t>. </a:t>
            </a:r>
            <a:r>
              <a:rPr lang="en-US" dirty="0"/>
              <a:t>Positional parameter</a:t>
            </a:r>
            <a:r>
              <a:rPr lang="en-US" b="0" dirty="0"/>
              <a:t> values are stored in a special set of variables maintained by the </a:t>
            </a:r>
            <a:r>
              <a:rPr lang="en-US" dirty="0"/>
              <a:t>shell</a:t>
            </a:r>
            <a:r>
              <a:rPr lang="en-US" b="0" dirty="0" smtClean="0"/>
              <a:t>.</a:t>
            </a:r>
          </a:p>
          <a:p>
            <a:r>
              <a:rPr lang="en-US" b="0" dirty="0"/>
              <a:t>A bash shell script have parameters. These parameters start from </a:t>
            </a:r>
            <a:r>
              <a:rPr lang="en-US" dirty="0"/>
              <a:t>$1</a:t>
            </a:r>
            <a:r>
              <a:rPr lang="en-US" b="0" dirty="0"/>
              <a:t> to </a:t>
            </a:r>
            <a:r>
              <a:rPr lang="en-US" dirty="0"/>
              <a:t>$9.</a:t>
            </a:r>
            <a:endParaRPr lang="en-US" b="0" dirty="0"/>
          </a:p>
          <a:p>
            <a:r>
              <a:rPr lang="en-US" b="0" dirty="0"/>
              <a:t>When we pass arguments into the command line interface, a positional parameter is assigned to these arguments through the shell.</a:t>
            </a:r>
          </a:p>
          <a:p>
            <a:r>
              <a:rPr lang="en-US" b="0" dirty="0"/>
              <a:t>The first argument is assigned as $1, second argument is assigned as $2 and so on...</a:t>
            </a:r>
          </a:p>
          <a:p>
            <a:r>
              <a:rPr lang="en-US" b="0" dirty="0"/>
              <a:t>If there are more than 9 arguments, then </a:t>
            </a:r>
            <a:r>
              <a:rPr lang="en-US" dirty="0"/>
              <a:t>tenth</a:t>
            </a:r>
            <a:r>
              <a:rPr lang="en-US" b="0" dirty="0"/>
              <a:t> or onwards arguments can't be assigned as $10 or $11.</a:t>
            </a:r>
          </a:p>
          <a:p>
            <a:r>
              <a:rPr lang="en-US" b="0" dirty="0"/>
              <a:t>You have to either process or save the $1 parameter, then with the help of </a:t>
            </a:r>
            <a:r>
              <a:rPr lang="en-US" dirty="0"/>
              <a:t>shift</a:t>
            </a:r>
            <a:r>
              <a:rPr lang="en-US" b="0" dirty="0"/>
              <a:t> command drop parameter 1 and move all other arguments down by one. It will make $10 as $9, $9 as $8 and so on.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447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725"/>
            <a:ext cx="7391400" cy="6092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shell </a:t>
            </a:r>
            <a:r>
              <a:rPr lang="en-IN" dirty="0"/>
              <a:t>Parameters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379865"/>
              </p:ext>
            </p:extLst>
          </p:nvPr>
        </p:nvGraphicFramePr>
        <p:xfrm>
          <a:off x="504825" y="1089660"/>
          <a:ext cx="8286750" cy="5539742"/>
        </p:xfrm>
        <a:graphic>
          <a:graphicData uri="http://schemas.openxmlformats.org/drawingml/2006/table">
            <a:tbl>
              <a:tblPr/>
              <a:tblGrid>
                <a:gridCol w="4143375">
                  <a:extLst>
                    <a:ext uri="{9D8B030D-6E8A-4147-A177-3AD203B41FA5}">
                      <a16:colId xmlns:a16="http://schemas.microsoft.com/office/drawing/2014/main" xmlns="" val="2840803704"/>
                    </a:ext>
                  </a:extLst>
                </a:gridCol>
                <a:gridCol w="4143375">
                  <a:extLst>
                    <a:ext uri="{9D8B030D-6E8A-4147-A177-3AD203B41FA5}">
                      <a16:colId xmlns:a16="http://schemas.microsoft.com/office/drawing/2014/main" xmlns="" val="2355230465"/>
                    </a:ext>
                  </a:extLst>
                </a:gridCol>
              </a:tblGrid>
              <a:tr h="526834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Parameters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8003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03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03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8003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03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03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481632"/>
                  </a:ext>
                </a:extLst>
              </a:tr>
              <a:tr h="734375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$1-$9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Represent positional parameters for arguments one to nine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129335"/>
                  </a:ext>
                </a:extLst>
              </a:tr>
              <a:tr h="734375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${10}-${n}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Represent positional parameters for arguments after nine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4458250"/>
                  </a:ext>
                </a:extLst>
              </a:tr>
              <a:tr h="44701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$0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Represent name of the script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6191904"/>
                  </a:ext>
                </a:extLst>
              </a:tr>
              <a:tr h="734375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$∗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Represent all the arguments as a single 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1139818"/>
                  </a:ext>
                </a:extLst>
              </a:tr>
              <a:tr h="7343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$@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Same as $∗, but differ when enclosed in (")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8877973"/>
                  </a:ext>
                </a:extLst>
              </a:tr>
              <a:tr h="734375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$#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Represent total number of arguments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4695133"/>
                  </a:ext>
                </a:extLst>
              </a:tr>
              <a:tr h="44701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$$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PID of the script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4506081"/>
                  </a:ext>
                </a:extLst>
              </a:tr>
              <a:tr h="44701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$?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Represent last return code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0103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963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725"/>
            <a:ext cx="7391400" cy="609282"/>
          </a:xfrm>
        </p:spPr>
        <p:txBody>
          <a:bodyPr>
            <a:normAutofit fontScale="90000"/>
          </a:bodyPr>
          <a:lstStyle/>
          <a:p>
            <a:r>
              <a:rPr lang="en-IN" dirty="0"/>
              <a:t>Positional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3008"/>
            <a:ext cx="8229600" cy="6002592"/>
          </a:xfrm>
        </p:spPr>
        <p:txBody>
          <a:bodyPr/>
          <a:lstStyle/>
          <a:p>
            <a:r>
              <a:rPr lang="en-US" b="0" dirty="0" smtClean="0"/>
              <a:t>Create </a:t>
            </a:r>
            <a:r>
              <a:rPr lang="en-US" b="0" dirty="0"/>
              <a:t>a simple shell script called cmdargs.sh</a:t>
            </a:r>
            <a:r>
              <a:rPr lang="en-US" b="0" dirty="0" smtClean="0"/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3200" b="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script name : </a:t>
            </a:r>
            <a:r>
              <a:rPr lang="en-US" altLang="en-US" b="0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</a:t>
            </a:r>
            <a:r>
              <a:rPr lang="en-US" altLang="en-US" b="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3200" b="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value of the first argument to the script : </a:t>
            </a:r>
            <a:r>
              <a:rPr lang="en-US" altLang="en-US" b="0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altLang="en-US" b="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3200" b="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value of the second argument to the script : </a:t>
            </a:r>
            <a:r>
              <a:rPr lang="en-US" altLang="en-US" b="0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altLang="en-US" b="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3200" b="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value of the third argument to the script : </a:t>
            </a:r>
            <a:r>
              <a:rPr lang="en-US" altLang="en-US" b="0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$3</a:t>
            </a:r>
            <a:r>
              <a:rPr lang="en-US" altLang="en-US" b="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3200" b="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number of arguments passed to the script : </a:t>
            </a:r>
            <a:r>
              <a:rPr lang="en-US" altLang="en-US" b="0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$#</a:t>
            </a:r>
            <a:r>
              <a:rPr lang="en-US" altLang="en-US" b="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3200" b="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value of all command-line arguments (\$* version) : </a:t>
            </a:r>
            <a:r>
              <a:rPr lang="en-US" altLang="en-US" b="0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$*</a:t>
            </a:r>
            <a:r>
              <a:rPr lang="en-US" altLang="en-US" b="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3200" b="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value of all command-line arguments (\$@ version) : </a:t>
            </a:r>
            <a:r>
              <a:rPr lang="en-US" altLang="en-US" b="0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r>
              <a:rPr lang="en-US" altLang="en-US" b="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b="0" dirty="0"/>
              <a:t> </a:t>
            </a:r>
            <a:endParaRPr lang="en-US" altLang="en-US" sz="1600" b="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>
                <a:latin typeface="Arial" panose="020B0604020202020204" pitchFamily="34" charset="0"/>
              </a:rPr>
              <a:t>Execute File: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lvl="0"/>
            <a:r>
              <a:rPr lang="en-US" altLang="en-US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+x cmdargs.sh </a:t>
            </a:r>
            <a:endParaRPr lang="en-US" altLang="en-US" b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en-US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cmdargs.sh </a:t>
            </a:r>
            <a:r>
              <a:rPr lang="en-US" altLang="en-US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ford </a:t>
            </a:r>
            <a:r>
              <a:rPr lang="en-US" altLang="en-US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toyota</a:t>
            </a:r>
            <a:r>
              <a:rPr lang="en-US" altLang="en-US" sz="1600" b="0" dirty="0"/>
              <a:t> </a:t>
            </a:r>
            <a:endParaRPr lang="en-US" altLang="en-US" sz="4400" b="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Introduction shell scripting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562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0" dirty="0"/>
              <a:t>A </a:t>
            </a:r>
            <a:r>
              <a:rPr lang="en-US" dirty="0"/>
              <a:t>script</a:t>
            </a:r>
            <a:r>
              <a:rPr lang="en-US" b="0" dirty="0"/>
              <a:t> is used in Linux and has written commands into it according to work specifications and assignments. On executing such a script, each command in the script executes in order one by one. The </a:t>
            </a:r>
            <a:r>
              <a:rPr lang="en-US" dirty="0"/>
              <a:t>shell</a:t>
            </a:r>
            <a:r>
              <a:rPr lang="en-US" b="0" dirty="0"/>
              <a:t> is the user-written commands interpreter. </a:t>
            </a:r>
            <a:endParaRPr lang="en-US" b="0" dirty="0" smtClean="0"/>
          </a:p>
          <a:p>
            <a:pPr algn="just"/>
            <a:r>
              <a:rPr lang="en-US" b="0" dirty="0" smtClean="0"/>
              <a:t>A</a:t>
            </a:r>
            <a:r>
              <a:rPr lang="en-US" b="0" dirty="0"/>
              <a:t> </a:t>
            </a:r>
            <a:r>
              <a:rPr lang="en-US" dirty="0"/>
              <a:t>Shell script</a:t>
            </a:r>
            <a:r>
              <a:rPr lang="en-US" b="0" dirty="0"/>
              <a:t> helps a user with writing and executing multiple commands at the same time</a:t>
            </a:r>
            <a:r>
              <a:rPr lang="en-US" b="0" dirty="0" smtClean="0"/>
              <a:t>.</a:t>
            </a:r>
          </a:p>
          <a:p>
            <a:pPr fontAlgn="base"/>
            <a:r>
              <a:rPr lang="en-US" b="0" dirty="0" smtClean="0"/>
              <a:t>Create </a:t>
            </a:r>
            <a:r>
              <a:rPr lang="en-US" b="0" dirty="0"/>
              <a:t>a file with “.</a:t>
            </a:r>
            <a:r>
              <a:rPr lang="en-US" b="0" dirty="0" err="1"/>
              <a:t>sh</a:t>
            </a:r>
            <a:r>
              <a:rPr lang="en-US" b="0" dirty="0"/>
              <a:t>” </a:t>
            </a:r>
            <a:r>
              <a:rPr lang="en-US" b="0" dirty="0" smtClean="0"/>
              <a:t>extension</a:t>
            </a:r>
          </a:p>
          <a:p>
            <a:pPr fontAlgn="base"/>
            <a:r>
              <a:rPr lang="en-US" b="0" dirty="0" smtClean="0"/>
              <a:t>Save your file  as  : test.sh</a:t>
            </a:r>
            <a:endParaRPr lang="en-US" b="0" dirty="0"/>
          </a:p>
          <a:p>
            <a:pPr algn="just"/>
            <a:r>
              <a:rPr lang="en-US" b="0" dirty="0"/>
              <a:t>First, you have to make the shell script executable by running the following command</a:t>
            </a:r>
            <a:r>
              <a:rPr lang="en-US" b="0" dirty="0" smtClean="0"/>
              <a:t>:</a:t>
            </a:r>
          </a:p>
          <a:p>
            <a:pPr lvl="0" fontAlgn="base"/>
            <a:r>
              <a:rPr lang="en-US" altLang="en-US" b="0" dirty="0"/>
              <a:t>$</a:t>
            </a:r>
            <a:r>
              <a:rPr lang="en-US" altLang="en-US" b="0" dirty="0" err="1"/>
              <a:t>chmod</a:t>
            </a:r>
            <a:r>
              <a:rPr lang="en-US" altLang="en-US" b="0" dirty="0"/>
              <a:t> +x </a:t>
            </a:r>
            <a:r>
              <a:rPr lang="en-US" altLang="en-US" b="0" dirty="0" smtClean="0"/>
              <a:t>test.sh</a:t>
            </a:r>
          </a:p>
          <a:p>
            <a:pPr lvl="0" fontAlgn="base"/>
            <a:r>
              <a:rPr lang="en-US" b="0" dirty="0"/>
              <a:t>Run the script using the following command:</a:t>
            </a:r>
            <a:endParaRPr lang="en-US" altLang="en-US" b="0" dirty="0" smtClean="0"/>
          </a:p>
          <a:p>
            <a:pPr fontAlgn="base"/>
            <a:r>
              <a:rPr lang="en-US" altLang="en-US" b="0" dirty="0"/>
              <a:t>$ </a:t>
            </a:r>
            <a:r>
              <a:rPr lang="en-US" altLang="en-US" b="0" dirty="0" smtClean="0"/>
              <a:t>./test.sh</a:t>
            </a:r>
            <a:endParaRPr lang="en-US" altLang="en-US" b="0" dirty="0"/>
          </a:p>
          <a:p>
            <a:pPr lvl="0" fontAlgn="base"/>
            <a:r>
              <a:rPr lang="en-US" altLang="en-US" b="0" dirty="0">
                <a:hlinkClick r:id="rId2"/>
              </a:rPr>
              <a:t>https://linuxhint.com</a:t>
            </a:r>
            <a:r>
              <a:rPr lang="en-US" altLang="en-US" b="0" dirty="0" smtClean="0">
                <a:hlinkClick r:id="rId2"/>
              </a:rPr>
              <a:t>/</a:t>
            </a:r>
            <a:endParaRPr lang="en-US" altLang="en-US" b="0" dirty="0" smtClean="0"/>
          </a:p>
          <a:p>
            <a:pPr lvl="0" fontAlgn="base"/>
            <a:r>
              <a:rPr lang="en-US" altLang="en-US" b="0" dirty="0">
                <a:hlinkClick r:id="rId3"/>
              </a:rPr>
              <a:t>https://</a:t>
            </a:r>
            <a:r>
              <a:rPr lang="en-US" altLang="en-US" b="0" dirty="0" smtClean="0">
                <a:hlinkClick r:id="rId3"/>
              </a:rPr>
              <a:t>www.youtube.com/watch?v=e7BufAVwDiM&amp;ab_channel=linuxhint</a:t>
            </a:r>
            <a:endParaRPr lang="en-US" altLang="en-US" b="0" dirty="0" smtClean="0"/>
          </a:p>
          <a:p>
            <a:pPr lvl="0" fontAlgn="base"/>
            <a:endParaRPr lang="en-US" altLang="en-US" b="0" dirty="0" smtClean="0"/>
          </a:p>
          <a:p>
            <a:pPr lvl="0" fontAlgn="base"/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260719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725"/>
            <a:ext cx="7391400" cy="609282"/>
          </a:xfrm>
        </p:spPr>
        <p:txBody>
          <a:bodyPr>
            <a:normAutofit fontScale="90000"/>
          </a:bodyPr>
          <a:lstStyle/>
          <a:p>
            <a:r>
              <a:rPr lang="en-IN" dirty="0"/>
              <a:t>Positional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3008"/>
            <a:ext cx="8229600" cy="6002592"/>
          </a:xfrm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US" alt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r>
              <a:rPr lang="en-US" altLang="en-US" dirty="0" smtClean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script name : ./cmdargs.sh </a:t>
            </a:r>
            <a:endParaRPr lang="en-US" altLang="en-US" b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of the first argument to the script : </a:t>
            </a:r>
            <a:r>
              <a:rPr lang="en-US" altLang="en-US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b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of the second argument to the script : ford </a:t>
            </a:r>
            <a:endParaRPr lang="en-US" altLang="en-US" b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of the third argument to the script : </a:t>
            </a:r>
            <a:r>
              <a:rPr lang="en-US" altLang="en-US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toyota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b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of arguments passed to the script : </a:t>
            </a:r>
            <a:r>
              <a:rPr lang="en-US" altLang="en-US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of all command-line arguments ($* version) : </a:t>
            </a:r>
            <a:r>
              <a:rPr lang="en-US" altLang="en-US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ford </a:t>
            </a:r>
            <a:r>
              <a:rPr lang="en-US" altLang="en-US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toyota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b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of all command-line arguments ($@ version) : </a:t>
            </a:r>
            <a:r>
              <a:rPr lang="en-US" altLang="en-US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ford </a:t>
            </a:r>
            <a:r>
              <a:rPr lang="en-US" altLang="en-US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toyota</a:t>
            </a:r>
            <a:r>
              <a:rPr lang="en-US" altLang="en-US" sz="1600" b="0" dirty="0"/>
              <a:t> </a:t>
            </a:r>
            <a:endParaRPr lang="en-US" altLang="en-US" sz="4400" b="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1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533082"/>
          </a:xfrm>
        </p:spPr>
        <p:txBody>
          <a:bodyPr>
            <a:normAutofit fontScale="90000"/>
          </a:bodyPr>
          <a:lstStyle/>
          <a:p>
            <a:r>
              <a:rPr lang="en-IN" dirty="0"/>
              <a:t>Case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305800" cy="6019800"/>
          </a:xfrm>
        </p:spPr>
        <p:txBody>
          <a:bodyPr/>
          <a:lstStyle/>
          <a:p>
            <a:pPr algn="just"/>
            <a:r>
              <a:rPr lang="en-US" b="0" dirty="0"/>
              <a:t>In </a:t>
            </a:r>
            <a:r>
              <a:rPr lang="en-US" dirty="0"/>
              <a:t>bash shell case statements</a:t>
            </a:r>
            <a:r>
              <a:rPr lang="en-US" b="0" dirty="0"/>
              <a:t> are started with keyword </a:t>
            </a:r>
            <a:r>
              <a:rPr lang="en-US" dirty="0"/>
              <a:t>case</a:t>
            </a:r>
            <a:r>
              <a:rPr lang="en-US" b="0" dirty="0"/>
              <a:t> and ends with </a:t>
            </a:r>
            <a:r>
              <a:rPr lang="en-US" b="0" dirty="0" err="1"/>
              <a:t>esac</a:t>
            </a:r>
            <a:r>
              <a:rPr lang="en-US" b="0" dirty="0"/>
              <a:t>. In above </a:t>
            </a:r>
            <a:r>
              <a:rPr lang="en-US" dirty="0"/>
              <a:t>syntax</a:t>
            </a:r>
            <a:r>
              <a:rPr lang="en-US" b="0" dirty="0"/>
              <a:t> $VARIABLE will be the value which will be matched with patterns and the of matching pattern code block will be executed. All the program code must be ended with ;; </a:t>
            </a:r>
            <a:r>
              <a:rPr lang="en-US" b="0" dirty="0" smtClean="0"/>
              <a:t>.</a:t>
            </a:r>
          </a:p>
          <a:p>
            <a:pPr lvl="0" algn="just"/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#! /bin/bash </a:t>
            </a:r>
            <a:endParaRPr lang="en-US" altLang="en-US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/>
            <a:r>
              <a:rPr lang="en-US" alt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vehicle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=$1 </a:t>
            </a:r>
            <a:endParaRPr lang="en-US" altLang="en-US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/>
            <a:r>
              <a:rPr lang="en-US" alt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case 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$vehicle in </a:t>
            </a:r>
            <a:endParaRPr lang="en-US" altLang="en-US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/>
            <a:r>
              <a:rPr lang="en-US" alt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car" ) </a:t>
            </a:r>
            <a:endParaRPr lang="en-US" altLang="en-US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/>
            <a:r>
              <a:rPr lang="en-US" alt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echo 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"Rent of $vehicle is 100 dollar" ;; </a:t>
            </a:r>
            <a:endParaRPr lang="en-US" altLang="en-US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/>
            <a:r>
              <a:rPr lang="en-US" alt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van" ) echo "Rent of $vehicle is 80 dollar" ;; </a:t>
            </a:r>
            <a:endParaRPr lang="en-US" altLang="en-US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/>
            <a:r>
              <a:rPr lang="en-US" alt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bicycle" ) echo "Rent of $vehicle is 5 dollar" ;; </a:t>
            </a:r>
            <a:endParaRPr lang="en-US" altLang="en-US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/>
            <a:r>
              <a:rPr lang="en-US" alt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truck" ) echo "Rent of $vehicle is 150 dollar" </a:t>
            </a:r>
            <a:r>
              <a:rPr lang="en-US" alt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;;</a:t>
            </a:r>
          </a:p>
          <a:p>
            <a:pPr lvl="0" algn="just"/>
            <a:r>
              <a:rPr lang="en-US" alt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* ) echo "Unknown vehicle" ;; </a:t>
            </a:r>
            <a:endParaRPr lang="en-US" altLang="en-US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/>
            <a:r>
              <a:rPr lang="en-US" altLang="en-US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esac</a:t>
            </a:r>
            <a:r>
              <a:rPr lang="en-US" altLang="en-US" sz="1600" b="0" dirty="0" smtClean="0"/>
              <a:t> </a:t>
            </a:r>
            <a:endParaRPr lang="en-US" altLang="en-US" sz="4400" b="0" dirty="0">
              <a:latin typeface="Arial" panose="020B0604020202020204" pitchFamily="34" charset="0"/>
            </a:endParaRPr>
          </a:p>
          <a:p>
            <a:pPr algn="just"/>
            <a:endParaRPr lang="en-US" b="0" dirty="0" smtClean="0"/>
          </a:p>
          <a:p>
            <a:pPr algn="just"/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359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05800" cy="914082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Real time scripts for different system administration activities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562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b="0" dirty="0" smtClean="0"/>
              <a:t>software</a:t>
            </a:r>
            <a:r>
              <a:rPr lang="en-IN" b="0" dirty="0"/>
              <a:t> </a:t>
            </a:r>
            <a:r>
              <a:rPr lang="en-IN" dirty="0"/>
              <a:t>management</a:t>
            </a:r>
            <a:r>
              <a:rPr lang="en-IN" b="0" dirty="0"/>
              <a:t>, </a:t>
            </a:r>
            <a:r>
              <a:rPr lang="en-IN" b="0" dirty="0" err="1"/>
              <a:t>systemd</a:t>
            </a:r>
            <a:r>
              <a:rPr lang="en-IN" b="0" dirty="0"/>
              <a:t> service </a:t>
            </a:r>
            <a:r>
              <a:rPr lang="en-IN" dirty="0"/>
              <a:t>management</a:t>
            </a:r>
            <a:r>
              <a:rPr lang="en-IN" b="0" dirty="0"/>
              <a:t>, </a:t>
            </a:r>
            <a:r>
              <a:rPr lang="en-IN" b="0" dirty="0" err="1"/>
              <a:t>systemd-networkd</a:t>
            </a:r>
            <a:r>
              <a:rPr lang="en-IN" b="0" dirty="0"/>
              <a:t> and </a:t>
            </a:r>
            <a:r>
              <a:rPr lang="en-IN" b="0" dirty="0" err="1"/>
              <a:t>Netplan</a:t>
            </a:r>
            <a:r>
              <a:rPr lang="en-IN" b="0" dirty="0"/>
              <a:t> network configuration, </a:t>
            </a:r>
            <a:r>
              <a:rPr lang="en-IN" b="0" dirty="0" err="1"/>
              <a:t>AppArmor</a:t>
            </a:r>
            <a:r>
              <a:rPr lang="en-IN" b="0" dirty="0"/>
              <a:t> security, </a:t>
            </a:r>
            <a:r>
              <a:rPr lang="en-IN" b="0" dirty="0" err="1"/>
              <a:t>OpenSSH</a:t>
            </a:r>
            <a:r>
              <a:rPr lang="en-IN" b="0" dirty="0"/>
              <a:t>, the </a:t>
            </a:r>
            <a:r>
              <a:rPr lang="en-IN" b="0" dirty="0" err="1"/>
              <a:t>Chrony</a:t>
            </a:r>
            <a:r>
              <a:rPr lang="en-IN" b="0" dirty="0"/>
              <a:t> time </a:t>
            </a:r>
            <a:r>
              <a:rPr lang="en-IN" dirty="0"/>
              <a:t>server</a:t>
            </a:r>
            <a:r>
              <a:rPr lang="en-IN" b="0" dirty="0"/>
              <a:t>, and </a:t>
            </a:r>
            <a:r>
              <a:rPr lang="en-IN" dirty="0"/>
              <a:t>Ubuntu</a:t>
            </a:r>
            <a:r>
              <a:rPr lang="en-IN" b="0" dirty="0"/>
              <a:t> cloud services. Key servers are examined, including Web, FTP, CUPS printing, NFS, and Samba Windows </a:t>
            </a:r>
            <a:r>
              <a:rPr lang="en-IN" b="0" dirty="0" err="1"/>
              <a:t>shares.</a:t>
            </a:r>
            <a:r>
              <a:rPr lang="en-IN" dirty="0" err="1" smtClean="0"/>
              <a:t>Linux</a:t>
            </a:r>
            <a:r>
              <a:rPr lang="en-IN" dirty="0" smtClean="0"/>
              <a:t> </a:t>
            </a:r>
          </a:p>
          <a:p>
            <a:pPr algn="just"/>
            <a:r>
              <a:rPr lang="en-IN" dirty="0" smtClean="0"/>
              <a:t>Administrator </a:t>
            </a:r>
            <a:r>
              <a:rPr lang="en-IN" dirty="0"/>
              <a:t>Duties and Responsibilities</a:t>
            </a:r>
            <a:endParaRPr lang="en-IN" b="0" dirty="0"/>
          </a:p>
          <a:p>
            <a:pPr algn="just"/>
            <a:r>
              <a:rPr lang="en-IN" b="0" dirty="0"/>
              <a:t>Install and Configure </a:t>
            </a:r>
            <a:r>
              <a:rPr lang="en-IN" dirty="0"/>
              <a:t>Linux Systems</a:t>
            </a:r>
            <a:r>
              <a:rPr lang="en-IN" b="0" dirty="0"/>
              <a:t>. ...</a:t>
            </a:r>
          </a:p>
          <a:p>
            <a:pPr algn="just"/>
            <a:r>
              <a:rPr lang="en-IN" b="0" dirty="0"/>
              <a:t>Perform </a:t>
            </a:r>
            <a:r>
              <a:rPr lang="en-IN" dirty="0"/>
              <a:t>System</a:t>
            </a:r>
            <a:r>
              <a:rPr lang="en-IN" b="0" dirty="0"/>
              <a:t> Maintenance. ...</a:t>
            </a:r>
          </a:p>
          <a:p>
            <a:pPr algn="just"/>
            <a:r>
              <a:rPr lang="en-IN" b="0" dirty="0"/>
              <a:t>Create </a:t>
            </a:r>
            <a:r>
              <a:rPr lang="en-IN" dirty="0"/>
              <a:t>System</a:t>
            </a:r>
            <a:r>
              <a:rPr lang="en-IN" b="0" dirty="0"/>
              <a:t> Backups. ...</a:t>
            </a:r>
          </a:p>
          <a:p>
            <a:pPr algn="just"/>
            <a:r>
              <a:rPr lang="en-IN" b="0" dirty="0"/>
              <a:t>Monitor </a:t>
            </a:r>
            <a:r>
              <a:rPr lang="en-IN" dirty="0"/>
              <a:t>System</a:t>
            </a:r>
            <a:r>
              <a:rPr lang="en-IN" b="0" dirty="0"/>
              <a:t> Performance. ...</a:t>
            </a:r>
          </a:p>
          <a:p>
            <a:pPr algn="just"/>
            <a:r>
              <a:rPr lang="en-IN" b="0" dirty="0"/>
              <a:t>Provide Technical Support and Guidance. ...</a:t>
            </a:r>
          </a:p>
          <a:p>
            <a:pPr algn="just"/>
            <a:r>
              <a:rPr lang="en-IN" b="0" dirty="0"/>
              <a:t>Maintain </a:t>
            </a:r>
            <a:r>
              <a:rPr lang="en-IN" dirty="0"/>
              <a:t>System</a:t>
            </a:r>
            <a:r>
              <a:rPr lang="en-IN" b="0" dirty="0"/>
              <a:t> Security.</a:t>
            </a:r>
          </a:p>
          <a:p>
            <a:pPr algn="just"/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www.youtube.com/watch?v=HsDIz0zKwjs&amp;ab_channel=LoiLiangYang</a:t>
            </a:r>
          </a:p>
          <a:p>
            <a:pPr algn="just"/>
            <a:r>
              <a:rPr lang="en-IN">
                <a:hlinkClick r:id="rId2"/>
              </a:rPr>
              <a:t>https://www.youtube.com/watch?v=5KxvhDyPeGk&amp;ab_channel=AbhimanyuGautam</a:t>
            </a:r>
            <a:endParaRPr lang="en-IN" dirty="0" smtClean="0">
              <a:hlinkClick r:id="rId2"/>
            </a:endParaRPr>
          </a:p>
          <a:p>
            <a:pPr algn="just"/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ubuntu.com/server/docs/backups-shell-scripts</a:t>
            </a:r>
            <a:endParaRPr lang="en-IN" dirty="0" smtClean="0"/>
          </a:p>
          <a:p>
            <a:pPr algn="just"/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www.cyberciti.biz/tips/top-linux-monitoring-tools.html</a:t>
            </a:r>
            <a:endParaRPr lang="en-IN" dirty="0" smtClean="0"/>
          </a:p>
          <a:p>
            <a:pPr algn="just"/>
            <a:r>
              <a:rPr lang="en-IN" dirty="0">
                <a:hlinkClick r:id="rId4"/>
              </a:rPr>
              <a:t>https://www.tecmint.com/using-shell-script-to-automate-linux-system-maintenance-tasks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765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Thank You 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 smtClean="0"/>
              <a:t>Have a Good Day!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453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09282"/>
          </a:xfrm>
        </p:spPr>
        <p:txBody>
          <a:bodyPr>
            <a:normAutofit fontScale="90000"/>
          </a:bodyPr>
          <a:lstStyle/>
          <a:p>
            <a:r>
              <a:rPr lang="en-IN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0" dirty="0"/>
              <a:t>A </a:t>
            </a:r>
            <a:r>
              <a:rPr lang="en-US" dirty="0"/>
              <a:t>variable</a:t>
            </a:r>
            <a:r>
              <a:rPr lang="en-US" b="0" dirty="0"/>
              <a:t> is a character string to which we assign a value. The value assigned could be a number, text, filename, device, or any other type of data. A </a:t>
            </a:r>
            <a:r>
              <a:rPr lang="en-US" dirty="0"/>
              <a:t>variable</a:t>
            </a:r>
            <a:r>
              <a:rPr lang="en-US" b="0" dirty="0"/>
              <a:t> is nothing more than a pointer to the actual data. The </a:t>
            </a:r>
            <a:r>
              <a:rPr lang="en-US" dirty="0"/>
              <a:t>shell</a:t>
            </a:r>
            <a:r>
              <a:rPr lang="en-US" b="0" dirty="0"/>
              <a:t> enables you to create, assign, and delete </a:t>
            </a:r>
            <a:r>
              <a:rPr lang="en-US" dirty="0"/>
              <a:t>variables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$</a:t>
            </a:r>
            <a:r>
              <a:rPr lang="en-US" b="0" dirty="0"/>
              <a:t> </a:t>
            </a:r>
            <a:r>
              <a:rPr lang="en-US" b="0" dirty="0" err="1"/>
              <a:t>my_var</a:t>
            </a:r>
            <a:r>
              <a:rPr lang="en-US" b="0" dirty="0" smtClean="0"/>
              <a:t>=“how </a:t>
            </a:r>
            <a:r>
              <a:rPr lang="en-US" b="0" dirty="0"/>
              <a:t>to use the </a:t>
            </a:r>
            <a:r>
              <a:rPr lang="en-US" b="0" dirty="0" smtClean="0"/>
              <a:t>variable”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$ </a:t>
            </a:r>
            <a:r>
              <a:rPr lang="en-US" b="0" dirty="0" smtClean="0"/>
              <a:t>echo</a:t>
            </a:r>
            <a:r>
              <a:rPr lang="en-US" b="0" dirty="0"/>
              <a:t> $</a:t>
            </a:r>
            <a:r>
              <a:rPr lang="en-US" b="0" dirty="0" err="1" smtClean="0"/>
              <a:t>my_var</a:t>
            </a:r>
            <a:endParaRPr lang="en-IN" b="0" dirty="0"/>
          </a:p>
          <a:p>
            <a:r>
              <a:rPr lang="en-US" dirty="0" smtClean="0"/>
              <a:t>Example:</a:t>
            </a:r>
          </a:p>
          <a:p>
            <a:r>
              <a:rPr lang="en-US" b="0" dirty="0"/>
              <a:t>#!/bin/bash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 err="1"/>
              <a:t>Str</a:t>
            </a:r>
            <a:r>
              <a:rPr lang="en-US" b="0" dirty="0"/>
              <a:t>="How to use variables in BASH Script"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# Display string value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echo $</a:t>
            </a:r>
            <a:r>
              <a:rPr lang="en-US" b="0" dirty="0" err="1"/>
              <a:t>Str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 err="1"/>
              <a:t>num</a:t>
            </a:r>
            <a:r>
              <a:rPr lang="en-US" b="0" dirty="0"/>
              <a:t>=100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# Subtract 10 numeric values from a variable </a:t>
            </a:r>
            <a:r>
              <a:rPr lang="en-US" b="0" dirty="0" err="1"/>
              <a:t>num</a:t>
            </a:r>
            <a:r>
              <a:rPr lang="en-US" b="0" dirty="0"/>
              <a:t>=100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(( result=$num-10))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# Display the numeric output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echo $</a:t>
            </a:r>
            <a:r>
              <a:rPr lang="en-US" b="0" dirty="0" smtClean="0"/>
              <a:t>result</a:t>
            </a:r>
          </a:p>
          <a:p>
            <a:r>
              <a:rPr lang="en-IN" dirty="0"/>
              <a:t>https://help.ubuntu.com/community/Beginners/BashScripting</a:t>
            </a:r>
          </a:p>
        </p:txBody>
      </p:sp>
    </p:spTree>
    <p:extLst>
      <p:ext uri="{BB962C8B-B14F-4D97-AF65-F5344CB8AC3E}">
        <p14:creationId xmlns:p14="http://schemas.microsoft.com/office/powerpoint/2010/main" val="199237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09282"/>
          </a:xfrm>
        </p:spPr>
        <p:txBody>
          <a:bodyPr>
            <a:normAutofit fontScale="90000"/>
          </a:bodyPr>
          <a:lstStyle/>
          <a:p>
            <a:r>
              <a:rPr lang="en-IN" dirty="0"/>
              <a:t>Flow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7912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Flow control</a:t>
            </a:r>
            <a:r>
              <a:rPr lang="en-US" b="0" dirty="0"/>
              <a:t> gives a </a:t>
            </a:r>
            <a:r>
              <a:rPr lang="en-US" dirty="0"/>
              <a:t>programmer</a:t>
            </a:r>
            <a:r>
              <a:rPr lang="en-US" b="0" dirty="0"/>
              <a:t> the power to specify that only certain portions of a </a:t>
            </a:r>
            <a:r>
              <a:rPr lang="en-US" dirty="0"/>
              <a:t>program</a:t>
            </a:r>
            <a:r>
              <a:rPr lang="en-US" b="0" dirty="0"/>
              <a:t> run, or that certain portions run repeatedly, according to conditions such as the values of variables, whether or not commands execute properly, and others. We call this the ability to </a:t>
            </a:r>
            <a:r>
              <a:rPr lang="en-US" dirty="0"/>
              <a:t>control</a:t>
            </a:r>
            <a:r>
              <a:rPr lang="en-US" b="0" dirty="0"/>
              <a:t> the </a:t>
            </a:r>
            <a:r>
              <a:rPr lang="en-US" dirty="0"/>
              <a:t>flow</a:t>
            </a:r>
            <a:r>
              <a:rPr lang="en-US" b="0" dirty="0"/>
              <a:t> of a </a:t>
            </a:r>
            <a:r>
              <a:rPr lang="en-US" dirty="0"/>
              <a:t>program's</a:t>
            </a:r>
            <a:r>
              <a:rPr lang="en-US" b="0" dirty="0"/>
              <a:t> execution</a:t>
            </a:r>
            <a:r>
              <a:rPr lang="en-US" b="0" dirty="0" smtClean="0"/>
              <a:t>.</a:t>
            </a:r>
          </a:p>
          <a:p>
            <a:r>
              <a:rPr lang="en-IN" dirty="0" smtClean="0"/>
              <a:t>if</a:t>
            </a:r>
            <a:r>
              <a:rPr lang="en-IN" dirty="0"/>
              <a:t>...fi statement</a:t>
            </a:r>
          </a:p>
          <a:p>
            <a:r>
              <a:rPr lang="en-IN" dirty="0"/>
              <a:t>if...else...fi statement</a:t>
            </a:r>
          </a:p>
          <a:p>
            <a:r>
              <a:rPr lang="en-IN" dirty="0"/>
              <a:t>if...</a:t>
            </a:r>
            <a:r>
              <a:rPr lang="en-IN" dirty="0" err="1"/>
              <a:t>elif</a:t>
            </a:r>
            <a:r>
              <a:rPr lang="en-IN" dirty="0"/>
              <a:t>...else...fi </a:t>
            </a:r>
            <a:r>
              <a:rPr lang="en-IN" dirty="0" smtClean="0"/>
              <a:t>statement</a:t>
            </a:r>
          </a:p>
          <a:p>
            <a:r>
              <a:rPr lang="en-US" b="0" dirty="0"/>
              <a:t>#!/bin/bash</a:t>
            </a:r>
          </a:p>
          <a:p>
            <a:r>
              <a:rPr lang="en-US" b="0" i="1" dirty="0"/>
              <a:t># </a:t>
            </a:r>
            <a:r>
              <a:rPr lang="en-US" b="0" i="1" dirty="0" err="1"/>
              <a:t>elif</a:t>
            </a:r>
            <a:r>
              <a:rPr lang="en-US" b="0" i="1" dirty="0"/>
              <a:t> statements</a:t>
            </a:r>
            <a:endParaRPr lang="en-US" b="0" dirty="0"/>
          </a:p>
          <a:p>
            <a:r>
              <a:rPr lang="en-US" b="0" dirty="0"/>
              <a:t>if [ $1 -</a:t>
            </a:r>
            <a:r>
              <a:rPr lang="en-US" b="0" dirty="0" err="1"/>
              <a:t>ge</a:t>
            </a:r>
            <a:r>
              <a:rPr lang="en-US" b="0" dirty="0"/>
              <a:t> 18 ]</a:t>
            </a:r>
          </a:p>
          <a:p>
            <a:r>
              <a:rPr lang="en-US" b="0" dirty="0"/>
              <a:t>then</a:t>
            </a:r>
          </a:p>
          <a:p>
            <a:r>
              <a:rPr lang="en-US" b="0" dirty="0"/>
              <a:t>echo You may go to the party.</a:t>
            </a:r>
          </a:p>
          <a:p>
            <a:r>
              <a:rPr lang="en-US" b="0" dirty="0" err="1"/>
              <a:t>elif</a:t>
            </a:r>
            <a:r>
              <a:rPr lang="en-US" b="0" dirty="0"/>
              <a:t> [ $2 == 'yes' ]</a:t>
            </a:r>
          </a:p>
          <a:p>
            <a:r>
              <a:rPr lang="en-US" b="0" dirty="0"/>
              <a:t>then</a:t>
            </a:r>
          </a:p>
          <a:p>
            <a:r>
              <a:rPr lang="en-US" b="0" dirty="0"/>
              <a:t>echo You may go to the party but be back before midnight.</a:t>
            </a:r>
          </a:p>
          <a:p>
            <a:r>
              <a:rPr lang="en-US" b="0" dirty="0"/>
              <a:t>else</a:t>
            </a:r>
          </a:p>
          <a:p>
            <a:r>
              <a:rPr lang="en-US" b="0" dirty="0"/>
              <a:t>echo You may not go to the party.</a:t>
            </a:r>
          </a:p>
          <a:p>
            <a:r>
              <a:rPr lang="en-US" b="0" dirty="0"/>
              <a:t>fi</a:t>
            </a:r>
          </a:p>
          <a:p>
            <a:r>
              <a:rPr lang="en-IN" dirty="0"/>
              <a:t>https://ryanstutorials.net/bash-scripting-tutorial/bash-if-statements.php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38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092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For 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05800" cy="59436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Loops</a:t>
            </a:r>
            <a:r>
              <a:rPr lang="en-US" b="0" dirty="0"/>
              <a:t> are control structures used to repeat a given section of code a certain number of times or until a particular condition is met. </a:t>
            </a:r>
            <a:endParaRPr lang="en-US" b="0" dirty="0" smtClean="0"/>
          </a:p>
          <a:p>
            <a:pPr algn="just"/>
            <a:r>
              <a:rPr lang="en-US" dirty="0"/>
              <a:t>#!/bin/bash</a:t>
            </a:r>
          </a:p>
          <a:p>
            <a:pPr algn="just"/>
            <a:r>
              <a:rPr lang="en-US" dirty="0"/>
              <a:t>for (( c=1; c&lt;=5; </a:t>
            </a:r>
            <a:r>
              <a:rPr lang="en-US" dirty="0" err="1"/>
              <a:t>c++</a:t>
            </a:r>
            <a:r>
              <a:rPr lang="en-US" dirty="0"/>
              <a:t> ))</a:t>
            </a:r>
          </a:p>
          <a:p>
            <a:pPr algn="just"/>
            <a:r>
              <a:rPr lang="en-US" dirty="0"/>
              <a:t>do  </a:t>
            </a:r>
          </a:p>
          <a:p>
            <a:pPr algn="just"/>
            <a:r>
              <a:rPr lang="en-US" dirty="0"/>
              <a:t>   echo "Welcome $c times"</a:t>
            </a:r>
          </a:p>
          <a:p>
            <a:pPr algn="just"/>
            <a:r>
              <a:rPr lang="en-US" dirty="0"/>
              <a:t>done</a:t>
            </a:r>
          </a:p>
          <a:p>
            <a:pPr algn="just"/>
            <a:endParaRPr lang="en-US" dirty="0" smtClean="0"/>
          </a:p>
          <a:p>
            <a:pPr algn="just"/>
            <a:r>
              <a:rPr lang="en-IN" b="0" dirty="0"/>
              <a:t>$ for </a:t>
            </a:r>
            <a:r>
              <a:rPr lang="en-IN" b="0" dirty="0" err="1"/>
              <a:t>i</a:t>
            </a:r>
            <a:r>
              <a:rPr lang="en-IN" b="0" dirty="0"/>
              <a:t> in $(</a:t>
            </a:r>
            <a:r>
              <a:rPr lang="en-IN" b="0" dirty="0" err="1"/>
              <a:t>seq</a:t>
            </a:r>
            <a:r>
              <a:rPr lang="en-IN" b="0" dirty="0"/>
              <a:t> 1 5); </a:t>
            </a:r>
            <a:endParaRPr lang="en-IN" b="0" dirty="0" smtClean="0"/>
          </a:p>
          <a:p>
            <a:pPr algn="just"/>
            <a:r>
              <a:rPr lang="en-IN" b="0" dirty="0" smtClean="0"/>
              <a:t>do </a:t>
            </a:r>
          </a:p>
          <a:p>
            <a:pPr algn="just"/>
            <a:r>
              <a:rPr lang="en-IN" b="0" dirty="0" smtClean="0"/>
              <a:t>echo </a:t>
            </a:r>
            <a:r>
              <a:rPr lang="en-IN" b="0" dirty="0"/>
              <a:t>$</a:t>
            </a:r>
            <a:r>
              <a:rPr lang="en-IN" b="0" dirty="0" err="1"/>
              <a:t>i</a:t>
            </a:r>
            <a:r>
              <a:rPr lang="en-IN" b="0" dirty="0"/>
              <a:t>; </a:t>
            </a:r>
            <a:endParaRPr lang="en-IN" b="0" dirty="0" smtClean="0"/>
          </a:p>
          <a:p>
            <a:pPr algn="just"/>
            <a:r>
              <a:rPr lang="en-IN" b="0" dirty="0" smtClean="0"/>
              <a:t>done</a:t>
            </a:r>
          </a:p>
          <a:p>
            <a:pPr algn="just"/>
            <a:endParaRPr lang="en-IN" b="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200" b="0" dirty="0">
                <a:solidFill>
                  <a:srgbClr val="40424E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a in 1 2 3 4 5 6 7 8 9 10</a:t>
            </a:r>
            <a:endParaRPr lang="en-US" altLang="en-US" sz="12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6699"/>
                </a:solidFill>
                <a:latin typeface="Consolas" panose="020B0609020204030204" pitchFamily="49" charset="0"/>
              </a:rPr>
              <a:t>do</a:t>
            </a:r>
            <a:endParaRPr lang="en-US" altLang="en-US" sz="12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40424E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en-US" altLang="en-US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200" b="0" dirty="0">
                <a:solidFill>
                  <a:srgbClr val="40424E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a = 5 then </a:t>
            </a:r>
            <a:r>
              <a:rPr lang="en-US" altLang="en-US" dirty="0">
                <a:solidFill>
                  <a:srgbClr val="006699"/>
                </a:solidFill>
                <a:latin typeface="Consolas" panose="020B0609020204030204" pitchFamily="49" charset="0"/>
              </a:rPr>
              <a:t>continue</a:t>
            </a:r>
            <a:r>
              <a:rPr lang="en-US" altLang="en-US" sz="1200" b="0" dirty="0">
                <a:solidFill>
                  <a:srgbClr val="40424E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the loop </a:t>
            </a:r>
            <a:r>
              <a:rPr lang="en-US" altLang="en-US" dirty="0">
                <a:solidFill>
                  <a:srgbClr val="006699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1200" b="0" dirty="0">
                <a:solidFill>
                  <a:srgbClr val="40424E"/>
                </a:solidFill>
                <a:latin typeface="Consolas" panose="020B0609020204030204" pitchFamily="49" charset="0"/>
              </a:rPr>
              <a:t> </a:t>
            </a:r>
            <a:endParaRPr lang="en-US" altLang="en-US" sz="36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40424E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# don't move to line 8</a:t>
            </a:r>
            <a:endParaRPr lang="en-US" altLang="en-US" sz="12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40424E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200" b="0" dirty="0">
                <a:solidFill>
                  <a:srgbClr val="40424E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-US" altLang="en-US" b="0" dirty="0">
                <a:solidFill>
                  <a:srgbClr val="AA7700"/>
                </a:solidFill>
                <a:latin typeface="Consolas" panose="020B0609020204030204" pitchFamily="49" charset="0"/>
              </a:rPr>
              <a:t>$a</a:t>
            </a:r>
            <a:r>
              <a:rPr lang="en-US" altLang="en-US" sz="1200" b="0" dirty="0">
                <a:solidFill>
                  <a:srgbClr val="40424E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== 5 ]</a:t>
            </a:r>
            <a:endParaRPr lang="en-US" altLang="en-US" sz="12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40424E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then </a:t>
            </a:r>
            <a:endParaRPr lang="en-US" altLang="en-US" sz="12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40424E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dirty="0">
                <a:solidFill>
                  <a:srgbClr val="006699"/>
                </a:solidFill>
                <a:latin typeface="Consolas" panose="020B0609020204030204" pitchFamily="49" charset="0"/>
              </a:rPr>
              <a:t>continue</a:t>
            </a:r>
            <a:endParaRPr lang="en-US" altLang="en-US" sz="12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40424E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fi</a:t>
            </a:r>
            <a:endParaRPr lang="en-US" altLang="en-US" sz="12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40424E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b="0" dirty="0">
                <a:solidFill>
                  <a:srgbClr val="FF1493"/>
                </a:solidFill>
                <a:latin typeface="Consolas" panose="020B0609020204030204" pitchFamily="49" charset="0"/>
              </a:rPr>
              <a:t>echo</a:t>
            </a:r>
            <a:r>
              <a:rPr lang="en-US" altLang="en-US" sz="1200" b="0" dirty="0">
                <a:solidFill>
                  <a:srgbClr val="40424E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"Iteration no $a"</a:t>
            </a:r>
            <a:endParaRPr lang="en-US" altLang="en-US" sz="12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done</a:t>
            </a:r>
            <a:endParaRPr lang="en-US" altLang="en-US" sz="3600" b="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45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092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while 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05800" cy="5943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Loops</a:t>
            </a:r>
            <a:r>
              <a:rPr lang="en-US" b="0" dirty="0"/>
              <a:t> are control structures used to repeat a given section of code a certain number of times or until a particular condition is met. </a:t>
            </a:r>
            <a:endParaRPr lang="en-US" b="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a=0</a:t>
            </a:r>
            <a:endParaRPr lang="en-US" altLang="en-US" sz="12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# -</a:t>
            </a:r>
            <a:r>
              <a:rPr lang="en-US" alt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lt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is less than operator</a:t>
            </a:r>
            <a:endParaRPr lang="en-US" altLang="en-US" sz="12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40424E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200" b="0" dirty="0">
                <a:solidFill>
                  <a:srgbClr val="40424E"/>
                </a:solidFill>
                <a:latin typeface="Consolas" panose="020B0609020204030204" pitchFamily="49" charset="0"/>
              </a:rPr>
              <a:t> </a:t>
            </a:r>
            <a:endParaRPr lang="en-US" altLang="en-US" sz="36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#Iterate the loop until a less than 10</a:t>
            </a:r>
            <a:endParaRPr lang="en-US" altLang="en-US" sz="12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6699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1200" b="0" dirty="0">
                <a:solidFill>
                  <a:srgbClr val="40424E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-US" altLang="en-US" b="0" dirty="0">
                <a:solidFill>
                  <a:srgbClr val="AA7700"/>
                </a:solidFill>
                <a:latin typeface="Consolas" panose="020B0609020204030204" pitchFamily="49" charset="0"/>
              </a:rPr>
              <a:t>$a</a:t>
            </a:r>
            <a:r>
              <a:rPr lang="en-US" altLang="en-US" sz="1200" b="0" dirty="0">
                <a:solidFill>
                  <a:srgbClr val="40424E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lt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10 ]</a:t>
            </a:r>
            <a:endParaRPr lang="en-US" altLang="en-US" sz="12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6699"/>
                </a:solidFill>
                <a:latin typeface="Consolas" panose="020B0609020204030204" pitchFamily="49" charset="0"/>
              </a:rPr>
              <a:t>do</a:t>
            </a:r>
            <a:r>
              <a:rPr lang="en-US" altLang="en-US" sz="1200" b="0" dirty="0">
                <a:solidFill>
                  <a:srgbClr val="40424E"/>
                </a:solidFill>
                <a:latin typeface="Consolas" panose="020B0609020204030204" pitchFamily="49" charset="0"/>
              </a:rPr>
              <a:t> </a:t>
            </a:r>
            <a:endParaRPr lang="en-US" altLang="en-US" sz="36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40424E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en-US" altLang="en-US" b="0" dirty="0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200" b="0" dirty="0">
                <a:solidFill>
                  <a:srgbClr val="40424E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the values</a:t>
            </a:r>
            <a:endParaRPr lang="en-US" altLang="en-US" sz="12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40424E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b="0" dirty="0">
                <a:solidFill>
                  <a:srgbClr val="FF1493"/>
                </a:solidFill>
                <a:latin typeface="Consolas" panose="020B0609020204030204" pitchFamily="49" charset="0"/>
              </a:rPr>
              <a:t>echo</a:t>
            </a:r>
            <a:r>
              <a:rPr lang="en-US" altLang="en-US" sz="1200" b="0" dirty="0">
                <a:solidFill>
                  <a:srgbClr val="40424E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0" dirty="0">
                <a:solidFill>
                  <a:srgbClr val="AA7700"/>
                </a:solidFill>
                <a:latin typeface="Consolas" panose="020B0609020204030204" pitchFamily="49" charset="0"/>
              </a:rPr>
              <a:t>$a</a:t>
            </a:r>
            <a:endParaRPr lang="en-US" altLang="en-US" sz="12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40424E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en-US" sz="1200" b="0" dirty="0">
                <a:solidFill>
                  <a:srgbClr val="40424E"/>
                </a:solidFill>
                <a:latin typeface="Consolas" panose="020B0609020204030204" pitchFamily="49" charset="0"/>
              </a:rPr>
              <a:t> </a:t>
            </a:r>
            <a:endParaRPr lang="en-US" altLang="en-US" sz="36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40424E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# increment the value</a:t>
            </a:r>
            <a:endParaRPr lang="en-US" altLang="en-US" sz="12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40424E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a=`expr </a:t>
            </a:r>
            <a:r>
              <a:rPr lang="en-US" altLang="en-US" b="0" dirty="0">
                <a:solidFill>
                  <a:srgbClr val="AA7700"/>
                </a:solidFill>
                <a:latin typeface="Consolas" panose="020B0609020204030204" pitchFamily="49" charset="0"/>
              </a:rPr>
              <a:t>$a</a:t>
            </a:r>
            <a:r>
              <a:rPr lang="en-US" altLang="en-US" sz="1200" b="0" dirty="0">
                <a:solidFill>
                  <a:srgbClr val="40424E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+ 1`</a:t>
            </a:r>
            <a:endParaRPr lang="en-US" altLang="en-US" sz="12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done</a:t>
            </a:r>
            <a:endParaRPr lang="en-US" altLang="en-US" sz="3600" b="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11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092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until 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05800" cy="5943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Loops</a:t>
            </a:r>
            <a:r>
              <a:rPr lang="en-US" b="0" dirty="0"/>
              <a:t> are control structures used to repeat a given section of code a certain number of times or until a particular condition is met. </a:t>
            </a:r>
            <a:endParaRPr lang="en-US" b="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a=0</a:t>
            </a:r>
            <a:endParaRPr lang="en-US" altLang="en-US" sz="12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# -</a:t>
            </a:r>
            <a:r>
              <a:rPr lang="en-US" alt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gt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is greater than operator</a:t>
            </a:r>
            <a:endParaRPr lang="en-US" altLang="en-US" sz="12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40424E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200" b="0" dirty="0">
                <a:solidFill>
                  <a:srgbClr val="40424E"/>
                </a:solidFill>
                <a:latin typeface="Consolas" panose="020B0609020204030204" pitchFamily="49" charset="0"/>
              </a:rPr>
              <a:t> </a:t>
            </a:r>
            <a:endParaRPr lang="en-US" altLang="en-US" sz="36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#Iterate the loop until a is greater than 10</a:t>
            </a:r>
            <a:endParaRPr lang="en-US" altLang="en-US" sz="12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until [ </a:t>
            </a:r>
            <a:r>
              <a:rPr lang="en-US" altLang="en-US" b="0" dirty="0">
                <a:solidFill>
                  <a:srgbClr val="AA7700"/>
                </a:solidFill>
                <a:latin typeface="Consolas" panose="020B0609020204030204" pitchFamily="49" charset="0"/>
              </a:rPr>
              <a:t>$a</a:t>
            </a:r>
            <a:r>
              <a:rPr lang="en-US" altLang="en-US" sz="1200" b="0" dirty="0">
                <a:solidFill>
                  <a:srgbClr val="40424E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gt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10 ]</a:t>
            </a:r>
            <a:endParaRPr lang="en-US" altLang="en-US" sz="12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6699"/>
                </a:solidFill>
                <a:latin typeface="Consolas" panose="020B0609020204030204" pitchFamily="49" charset="0"/>
              </a:rPr>
              <a:t>do</a:t>
            </a:r>
            <a:r>
              <a:rPr lang="en-US" altLang="en-US" sz="1200" b="0" dirty="0">
                <a:solidFill>
                  <a:srgbClr val="40424E"/>
                </a:solidFill>
                <a:latin typeface="Consolas" panose="020B0609020204030204" pitchFamily="49" charset="0"/>
              </a:rPr>
              <a:t> </a:t>
            </a:r>
            <a:endParaRPr lang="en-US" altLang="en-US" sz="36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40424E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en-US" altLang="en-US" b="0" dirty="0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200" b="0" dirty="0">
                <a:solidFill>
                  <a:srgbClr val="40424E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the values</a:t>
            </a:r>
            <a:endParaRPr lang="en-US" altLang="en-US" sz="12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40424E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b="0" dirty="0">
                <a:solidFill>
                  <a:srgbClr val="FF1493"/>
                </a:solidFill>
                <a:latin typeface="Consolas" panose="020B0609020204030204" pitchFamily="49" charset="0"/>
              </a:rPr>
              <a:t>echo</a:t>
            </a:r>
            <a:r>
              <a:rPr lang="en-US" altLang="en-US" sz="1200" b="0" dirty="0">
                <a:solidFill>
                  <a:srgbClr val="40424E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0" dirty="0">
                <a:solidFill>
                  <a:srgbClr val="AA7700"/>
                </a:solidFill>
                <a:latin typeface="Consolas" panose="020B0609020204030204" pitchFamily="49" charset="0"/>
              </a:rPr>
              <a:t>$a</a:t>
            </a:r>
            <a:endParaRPr lang="en-US" altLang="en-US" sz="12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40424E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en-US" sz="1200" b="0" dirty="0">
                <a:solidFill>
                  <a:srgbClr val="40424E"/>
                </a:solidFill>
                <a:latin typeface="Consolas" panose="020B0609020204030204" pitchFamily="49" charset="0"/>
              </a:rPr>
              <a:t> </a:t>
            </a:r>
            <a:endParaRPr lang="en-US" altLang="en-US" sz="36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40424E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# increment the value</a:t>
            </a:r>
            <a:endParaRPr lang="en-US" altLang="en-US" sz="12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40424E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a=`expr </a:t>
            </a:r>
            <a:r>
              <a:rPr lang="en-US" altLang="en-US" b="0" dirty="0">
                <a:solidFill>
                  <a:srgbClr val="AA7700"/>
                </a:solidFill>
                <a:latin typeface="Consolas" panose="020B0609020204030204" pitchFamily="49" charset="0"/>
              </a:rPr>
              <a:t>$a</a:t>
            </a:r>
            <a:r>
              <a:rPr lang="en-US" altLang="en-US" sz="1200" b="0" dirty="0">
                <a:solidFill>
                  <a:srgbClr val="40424E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+ 1`</a:t>
            </a:r>
            <a:endParaRPr lang="en-US" altLang="en-US" sz="12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done</a:t>
            </a:r>
            <a:endParaRPr lang="en-US" altLang="en-US" sz="3600" b="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5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85482"/>
          </a:xfrm>
        </p:spPr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943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0" dirty="0"/>
              <a:t>Function is a reusable block of code. Often we put repeated code in a function and call that function from various places</a:t>
            </a:r>
            <a:r>
              <a:rPr lang="en-US" b="0" dirty="0" smtClean="0"/>
              <a:t>.</a:t>
            </a:r>
          </a:p>
          <a:p>
            <a:pPr algn="just"/>
            <a:r>
              <a:rPr lang="en-US" dirty="0" smtClean="0"/>
              <a:t>Define Function  (function.sh )</a:t>
            </a:r>
          </a:p>
          <a:p>
            <a:pPr algn="just"/>
            <a:r>
              <a:rPr lang="en-US" b="0" dirty="0" smtClean="0"/>
              <a:t>function </a:t>
            </a:r>
            <a:r>
              <a:rPr lang="en-US" b="0" dirty="0" err="1"/>
              <a:t>print_msg</a:t>
            </a:r>
            <a:r>
              <a:rPr lang="en-US" b="0" dirty="0"/>
              <a:t> </a:t>
            </a:r>
            <a:endParaRPr lang="en-US" b="0" dirty="0" smtClean="0"/>
          </a:p>
          <a:p>
            <a:pPr algn="just"/>
            <a:r>
              <a:rPr lang="en-US" b="0" dirty="0" smtClean="0"/>
              <a:t>{ </a:t>
            </a:r>
            <a:r>
              <a:rPr lang="en-US" b="0" dirty="0"/>
              <a:t>       echo "Hello, World"  } </a:t>
            </a:r>
          </a:p>
          <a:p>
            <a:pPr algn="just"/>
            <a:r>
              <a:rPr lang="en-US" dirty="0" smtClean="0"/>
              <a:t>Execute </a:t>
            </a:r>
            <a:r>
              <a:rPr lang="en-US" dirty="0"/>
              <a:t>Function</a:t>
            </a:r>
          </a:p>
          <a:p>
            <a:pPr algn="just"/>
            <a:r>
              <a:rPr lang="en-IN" b="0" dirty="0" smtClean="0"/>
              <a:t>$ </a:t>
            </a:r>
            <a:r>
              <a:rPr lang="en-IN" b="0" dirty="0" err="1"/>
              <a:t>print_msg</a:t>
            </a:r>
            <a:r>
              <a:rPr lang="en-IN" b="0" dirty="0"/>
              <a:t> </a:t>
            </a:r>
            <a:endParaRPr lang="en-IN" b="0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Execute </a:t>
            </a:r>
            <a:r>
              <a:rPr lang="en-US" dirty="0"/>
              <a:t>Function</a:t>
            </a:r>
          </a:p>
          <a:p>
            <a:pPr algn="just"/>
            <a:r>
              <a:rPr lang="en-IN" b="0" dirty="0"/>
              <a:t> $ </a:t>
            </a:r>
            <a:r>
              <a:rPr lang="en-IN" b="0" dirty="0" err="1"/>
              <a:t>chmod</a:t>
            </a:r>
            <a:r>
              <a:rPr lang="en-IN" b="0" dirty="0"/>
              <a:t> +x function.sh  </a:t>
            </a:r>
            <a:endParaRPr lang="en-IN" b="0" dirty="0" smtClean="0"/>
          </a:p>
          <a:p>
            <a:pPr algn="just"/>
            <a:r>
              <a:rPr lang="en-IN" b="0" dirty="0" smtClean="0"/>
              <a:t>$ </a:t>
            </a:r>
            <a:r>
              <a:rPr lang="en-IN" b="0" dirty="0"/>
              <a:t>./function.sh </a:t>
            </a:r>
            <a:endParaRPr lang="en-IN" b="0" dirty="0" smtClean="0"/>
          </a:p>
          <a:p>
            <a:pPr algn="just"/>
            <a:endParaRPr lang="en-IN" b="0" dirty="0"/>
          </a:p>
          <a:p>
            <a:pPr algn="just"/>
            <a:r>
              <a:rPr lang="en-IN" dirty="0"/>
              <a:t>Passing arguments to </a:t>
            </a:r>
            <a:r>
              <a:rPr lang="en-IN" dirty="0" smtClean="0"/>
              <a:t>function</a:t>
            </a:r>
          </a:p>
          <a:p>
            <a:pPr algn="just"/>
            <a:r>
              <a:rPr lang="en-US" b="0" dirty="0"/>
              <a:t>function </a:t>
            </a:r>
            <a:r>
              <a:rPr lang="en-US" b="0" dirty="0" err="1"/>
              <a:t>print_msg</a:t>
            </a:r>
            <a:r>
              <a:rPr lang="en-US" b="0" dirty="0"/>
              <a:t> {        echo "Hello $1"  } </a:t>
            </a:r>
            <a:endParaRPr lang="en-US" b="0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Execute Function</a:t>
            </a:r>
          </a:p>
          <a:p>
            <a:pPr algn="just"/>
            <a:endParaRPr lang="en-US" b="0" dirty="0" smtClean="0"/>
          </a:p>
          <a:p>
            <a:pPr algn="just"/>
            <a:r>
              <a:rPr lang="en-US" b="0" dirty="0"/>
              <a:t>$ </a:t>
            </a:r>
            <a:r>
              <a:rPr lang="en-US" b="0" dirty="0" err="1"/>
              <a:t>print_msg</a:t>
            </a:r>
            <a:r>
              <a:rPr lang="en-US" b="0" dirty="0"/>
              <a:t> </a:t>
            </a:r>
            <a:r>
              <a:rPr lang="en-US" b="0" dirty="0" smtClean="0"/>
              <a:t>“Rajesh" </a:t>
            </a:r>
            <a:endParaRPr lang="en-US" b="0" dirty="0"/>
          </a:p>
          <a:p>
            <a:pPr algn="just"/>
            <a:endParaRPr lang="en-US" b="0" dirty="0" smtClean="0"/>
          </a:p>
          <a:p>
            <a:pPr algn="just"/>
            <a:endParaRPr lang="en-IN" b="0" dirty="0" smtClean="0"/>
          </a:p>
          <a:p>
            <a:pPr algn="just"/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90981"/>
            <a:ext cx="65" cy="63916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90981"/>
            <a:ext cx="65" cy="63916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90981"/>
            <a:ext cx="65" cy="63916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90981"/>
            <a:ext cx="65" cy="63916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-90981"/>
            <a:ext cx="65" cy="63916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-90981"/>
            <a:ext cx="65" cy="63916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4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6092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Lists- </a:t>
            </a:r>
            <a:r>
              <a:rPr lang="en-IN" b="1" dirty="0"/>
              <a:t>Array in Shell Scripting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82000" cy="5943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0" dirty="0"/>
              <a:t>An </a:t>
            </a:r>
            <a:r>
              <a:rPr lang="en-US" dirty="0"/>
              <a:t>array</a:t>
            </a:r>
            <a:r>
              <a:rPr lang="en-US" b="0" dirty="0"/>
              <a:t> is a systematic arrangement of the same type of data. But in </a:t>
            </a:r>
            <a:r>
              <a:rPr lang="en-US" dirty="0"/>
              <a:t>Shell script Array</a:t>
            </a:r>
            <a:r>
              <a:rPr lang="en-US" b="0" dirty="0"/>
              <a:t> is a variable which contains multiple values may be of same type or different type since by default in </a:t>
            </a:r>
            <a:r>
              <a:rPr lang="en-US" dirty="0"/>
              <a:t>shell script</a:t>
            </a:r>
            <a:r>
              <a:rPr lang="en-US" b="0" dirty="0"/>
              <a:t> everything is treated as a string. An </a:t>
            </a:r>
            <a:r>
              <a:rPr lang="en-US" dirty="0"/>
              <a:t>array</a:t>
            </a:r>
            <a:r>
              <a:rPr lang="en-US" b="0" dirty="0"/>
              <a:t> is zero-based </a:t>
            </a:r>
            <a:r>
              <a:rPr lang="en-US" b="0" dirty="0" err="1"/>
              <a:t>ie</a:t>
            </a:r>
            <a:r>
              <a:rPr lang="en-US" b="0" dirty="0"/>
              <a:t> indexing </a:t>
            </a:r>
            <a:r>
              <a:rPr lang="en-US" b="0" dirty="0" smtClean="0"/>
              <a:t>start with 0.</a:t>
            </a:r>
            <a:endParaRPr lang="en-IN" b="0" dirty="0"/>
          </a:p>
          <a:p>
            <a:pPr algn="just"/>
            <a:r>
              <a:rPr lang="en-US" dirty="0" smtClean="0"/>
              <a:t>Declare Array in Shell Scripting: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40424E"/>
                </a:solidFill>
                <a:latin typeface="urw-din"/>
              </a:rPr>
              <a:t>1. Indirect Declaration</a:t>
            </a:r>
            <a:br>
              <a:rPr lang="en-US" altLang="en-US" b="0" dirty="0">
                <a:solidFill>
                  <a:srgbClr val="40424E"/>
                </a:solidFill>
                <a:latin typeface="urw-din"/>
              </a:rPr>
            </a:br>
            <a:r>
              <a:rPr lang="en-US" altLang="en-US" b="0" dirty="0">
                <a:solidFill>
                  <a:srgbClr val="40424E"/>
                </a:solidFill>
                <a:latin typeface="urw-din"/>
              </a:rPr>
              <a:t>In Indirect declaration, We assigned a value in a particular index of Array Variable. No need to first declare.</a:t>
            </a:r>
            <a:br>
              <a:rPr lang="en-US" altLang="en-US" b="0" dirty="0">
                <a:solidFill>
                  <a:srgbClr val="40424E"/>
                </a:solidFill>
                <a:latin typeface="urw-din"/>
              </a:rPr>
            </a:br>
            <a:endParaRPr lang="en-US" altLang="en-US" sz="1800" b="0" dirty="0"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>
                <a:latin typeface="Arial Unicode MS"/>
              </a:rPr>
              <a:t>ARRAYNAME[INDEXNR]=</a:t>
            </a:r>
            <a:r>
              <a:rPr lang="en-US" altLang="en-US" sz="1800" b="0" dirty="0" smtClean="0">
                <a:latin typeface="Arial Unicode MS"/>
              </a:rPr>
              <a:t>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40424E"/>
                </a:solidFill>
                <a:latin typeface="urw-din"/>
              </a:rPr>
              <a:t>2. Explicit Declaration</a:t>
            </a:r>
            <a:br>
              <a:rPr lang="en-US" altLang="en-US" b="0" dirty="0">
                <a:solidFill>
                  <a:srgbClr val="40424E"/>
                </a:solidFill>
                <a:latin typeface="urw-din"/>
              </a:rPr>
            </a:br>
            <a:r>
              <a:rPr lang="en-US" altLang="en-US" b="0" dirty="0">
                <a:solidFill>
                  <a:srgbClr val="40424E"/>
                </a:solidFill>
                <a:latin typeface="urw-din"/>
              </a:rPr>
              <a:t>In Explicit Declaration, First We declare array then assigned the values.</a:t>
            </a:r>
            <a:br>
              <a:rPr lang="en-US" altLang="en-US" b="0" dirty="0">
                <a:solidFill>
                  <a:srgbClr val="40424E"/>
                </a:solidFill>
                <a:latin typeface="urw-din"/>
              </a:rPr>
            </a:br>
            <a:endParaRPr lang="en-US" altLang="en-US" sz="1800" b="0" dirty="0">
              <a:solidFill>
                <a:srgbClr val="40424E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 smtClean="0">
                <a:latin typeface="Arial Unicode MS"/>
              </a:rPr>
              <a:t>declare </a:t>
            </a:r>
            <a:r>
              <a:rPr lang="en-US" altLang="en-US" sz="1800" b="0" dirty="0">
                <a:latin typeface="Arial Unicode MS"/>
              </a:rPr>
              <a:t>-a </a:t>
            </a:r>
            <a:r>
              <a:rPr lang="en-US" altLang="en-US" sz="1800" b="0" dirty="0" smtClean="0">
                <a:latin typeface="Arial Unicode MS"/>
              </a:rPr>
              <a:t>ARRAYNAME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40424E"/>
                </a:solidFill>
                <a:latin typeface="urw-din"/>
              </a:rPr>
              <a:t>3. Compound Assignment</a:t>
            </a:r>
            <a:br>
              <a:rPr lang="en-US" altLang="en-US" b="0" dirty="0">
                <a:solidFill>
                  <a:srgbClr val="40424E"/>
                </a:solidFill>
                <a:latin typeface="urw-din"/>
              </a:rPr>
            </a:br>
            <a:r>
              <a:rPr lang="en-US" altLang="en-US" b="0" dirty="0">
                <a:solidFill>
                  <a:srgbClr val="40424E"/>
                </a:solidFill>
                <a:latin typeface="urw-din"/>
              </a:rPr>
              <a:t>In </a:t>
            </a:r>
            <a:r>
              <a:rPr lang="en-US" altLang="en-US" b="0" dirty="0" err="1">
                <a:solidFill>
                  <a:srgbClr val="40424E"/>
                </a:solidFill>
                <a:latin typeface="urw-din"/>
              </a:rPr>
              <a:t>Compount</a:t>
            </a:r>
            <a:r>
              <a:rPr lang="en-US" altLang="en-US" b="0" dirty="0">
                <a:solidFill>
                  <a:srgbClr val="40424E"/>
                </a:solidFill>
                <a:latin typeface="urw-din"/>
              </a:rPr>
              <a:t> Assignment, We declare array with a bunch of values. We can add other values later too.</a:t>
            </a:r>
            <a:br>
              <a:rPr lang="en-US" altLang="en-US" b="0" dirty="0">
                <a:solidFill>
                  <a:srgbClr val="40424E"/>
                </a:solidFill>
                <a:latin typeface="urw-din"/>
              </a:rPr>
            </a:br>
            <a:endParaRPr lang="en-US" altLang="en-US" sz="1800" b="0" dirty="0"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>
                <a:latin typeface="Arial Unicode MS"/>
              </a:rPr>
              <a:t>ARRAYNAME=(value1 value2 .... </a:t>
            </a:r>
            <a:r>
              <a:rPr lang="en-US" altLang="en-US" sz="1800" b="0" dirty="0" err="1">
                <a:latin typeface="Arial Unicode MS"/>
              </a:rPr>
              <a:t>valueN</a:t>
            </a:r>
            <a:r>
              <a:rPr lang="en-US" altLang="en-US" sz="1800" b="0" dirty="0">
                <a:latin typeface="Arial Unicode MS"/>
              </a:rPr>
              <a:t>)</a:t>
            </a:r>
            <a:endParaRPr lang="en-US" altLang="en-US" sz="11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40424E"/>
                </a:solidFill>
                <a:latin typeface="urw-din"/>
              </a:rPr>
              <a:t>or</a:t>
            </a:r>
            <a:br>
              <a:rPr lang="en-US" altLang="en-US" b="0" dirty="0">
                <a:solidFill>
                  <a:srgbClr val="40424E"/>
                </a:solidFill>
                <a:latin typeface="urw-din"/>
              </a:rPr>
            </a:br>
            <a:r>
              <a:rPr lang="en-US" altLang="en-US" b="0" dirty="0">
                <a:solidFill>
                  <a:srgbClr val="40424E"/>
                </a:solidFill>
                <a:latin typeface="urw-din"/>
              </a:rPr>
              <a:t>[</a:t>
            </a:r>
            <a:r>
              <a:rPr lang="en-US" altLang="en-US" b="0" dirty="0" err="1">
                <a:solidFill>
                  <a:srgbClr val="40424E"/>
                </a:solidFill>
                <a:latin typeface="urw-din"/>
              </a:rPr>
              <a:t>indexnumber</a:t>
            </a:r>
            <a:r>
              <a:rPr lang="en-US" altLang="en-US" b="0" dirty="0">
                <a:solidFill>
                  <a:srgbClr val="40424E"/>
                </a:solidFill>
                <a:latin typeface="urw-din"/>
              </a:rPr>
              <a:t>=]string</a:t>
            </a:r>
            <a:br>
              <a:rPr lang="en-US" altLang="en-US" b="0" dirty="0">
                <a:solidFill>
                  <a:srgbClr val="40424E"/>
                </a:solidFill>
                <a:latin typeface="urw-din"/>
              </a:rPr>
            </a:br>
            <a:endParaRPr lang="en-US" altLang="en-US" sz="1800" b="0" dirty="0"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>
                <a:latin typeface="Arial Unicode MS"/>
              </a:rPr>
              <a:t>ARRAYNAME=([1]=10 [2]=20 [3]=30)</a:t>
            </a:r>
            <a:r>
              <a:rPr lang="en-US" altLang="en-US" sz="1100" b="0" dirty="0"/>
              <a:t> </a:t>
            </a:r>
            <a:endParaRPr lang="en-US" altLang="en-US" sz="3200" b="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35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20885</TotalTime>
  <Words>527</Words>
  <Application>Microsoft Office PowerPoint</Application>
  <PresentationFormat>On-screen Show (4:3)</PresentationFormat>
  <Paragraphs>312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Essential</vt:lpstr>
      <vt:lpstr>  UNIT-6 Linux Shell Scripting</vt:lpstr>
      <vt:lpstr>Introduction shell scripting</vt:lpstr>
      <vt:lpstr>Variables</vt:lpstr>
      <vt:lpstr>Flow Controls</vt:lpstr>
      <vt:lpstr>For Loops</vt:lpstr>
      <vt:lpstr>while Loops</vt:lpstr>
      <vt:lpstr>until Loops</vt:lpstr>
      <vt:lpstr>Functions</vt:lpstr>
      <vt:lpstr>Lists- Array in Shell Scripting</vt:lpstr>
      <vt:lpstr>Lists- Array in Shell Scripting</vt:lpstr>
      <vt:lpstr>Manipulating Strings</vt:lpstr>
      <vt:lpstr>Manipulating Strings</vt:lpstr>
      <vt:lpstr>Manipulating Strings</vt:lpstr>
      <vt:lpstr>Manipulating Strings</vt:lpstr>
      <vt:lpstr>Reading and Writing Files</vt:lpstr>
      <vt:lpstr>Reading and Writing Files</vt:lpstr>
      <vt:lpstr>Positional Parameters</vt:lpstr>
      <vt:lpstr>shell Parameters</vt:lpstr>
      <vt:lpstr>Positional Parameters</vt:lpstr>
      <vt:lpstr>Positional Parameters</vt:lpstr>
      <vt:lpstr>Case statement</vt:lpstr>
      <vt:lpstr>Real time scripts for different system administration activities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Cloud Computing SUBJECT CODE–IT-34</dc:title>
  <dc:creator>admin</dc:creator>
  <cp:lastModifiedBy>Priyanka</cp:lastModifiedBy>
  <cp:revision>430</cp:revision>
  <dcterms:created xsi:type="dcterms:W3CDTF">2020-07-04T04:21:01Z</dcterms:created>
  <dcterms:modified xsi:type="dcterms:W3CDTF">2023-10-31T11:27:18Z</dcterms:modified>
</cp:coreProperties>
</file>