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300" r:id="rId6"/>
    <p:sldId id="288" r:id="rId7"/>
    <p:sldId id="257" r:id="rId8"/>
    <p:sldId id="286" r:id="rId9"/>
    <p:sldId id="301" r:id="rId10"/>
    <p:sldId id="302" r:id="rId11"/>
    <p:sldId id="297" r:id="rId12"/>
    <p:sldId id="290" r:id="rId13"/>
    <p:sldId id="291" r:id="rId14"/>
    <p:sldId id="289" r:id="rId15"/>
    <p:sldId id="292" r:id="rId16"/>
    <p:sldId id="294" r:id="rId17"/>
    <p:sldId id="296"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AF616-B188-1A28-063E-8F11D3316FC7}" v="20" dt="2024-08-25T23:26:41.13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106" d="100"/>
          <a:sy n="106" d="100"/>
        </p:scale>
        <p:origin x="792" y="7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8/25/2024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61685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6" r:id="rId10"/>
    <p:sldLayoutId id="2147483661" r:id="rId11"/>
    <p:sldLayoutId id="2147483666" r:id="rId12"/>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inglecare.com/blog/what-is-medicare-part-a/" TargetMode="External"/><Relationship Id="rId2" Type="http://schemas.openxmlformats.org/officeDocument/2006/relationships/hyperlink" Target="https://www.aarp.org/health/medicare-insurance/info-2020/what-is-medicare.html" TargetMode="External"/><Relationship Id="rId1" Type="http://schemas.openxmlformats.org/officeDocument/2006/relationships/slideLayout" Target="../slideLayouts/slideLayout2.xml"/><Relationship Id="rId5" Type="http://schemas.openxmlformats.org/officeDocument/2006/relationships/hyperlink" Target="https://www.uhc.com/content/dam/uhcdotcom/foundation/blog/blog_primary-author-large-image.png" TargetMode="External"/><Relationship Id="rId4" Type="http://schemas.openxmlformats.org/officeDocument/2006/relationships/hyperlink" Target="https://www.seniorliving.org/medicare-medicai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795402" y="730854"/>
            <a:ext cx="8601196" cy="3830130"/>
          </a:xfrm>
        </p:spPr>
        <p:txBody>
          <a:bodyPr/>
          <a:lstStyle/>
          <a:p>
            <a:pPr algn="ctr"/>
            <a:r>
              <a:rPr lang="en-US" dirty="0">
                <a:solidFill>
                  <a:schemeClr val="accent4"/>
                </a:solidFill>
              </a:rPr>
              <a:t>Group 5 </a:t>
            </a:r>
            <a:br>
              <a:rPr lang="en-US" dirty="0"/>
            </a:br>
            <a:r>
              <a:rPr lang="en-US" sz="6600" dirty="0"/>
              <a:t>Final Group SLDC Project</a:t>
            </a:r>
            <a:endParaRPr lang="en-US" dirty="0"/>
          </a:p>
        </p:txBody>
      </p:sp>
      <p:sp>
        <p:nvSpPr>
          <p:cNvPr id="5" name="TextBox 4">
            <a:extLst>
              <a:ext uri="{FF2B5EF4-FFF2-40B4-BE49-F238E27FC236}">
                <a16:creationId xmlns:a16="http://schemas.microsoft.com/office/drawing/2014/main" id="{1691361E-848C-21FE-C156-8AC3DCC1840A}"/>
              </a:ext>
            </a:extLst>
          </p:cNvPr>
          <p:cNvSpPr txBox="1"/>
          <p:nvPr/>
        </p:nvSpPr>
        <p:spPr>
          <a:xfrm>
            <a:off x="3004646" y="4560984"/>
            <a:ext cx="6192864" cy="646331"/>
          </a:xfrm>
          <a:prstGeom prst="rect">
            <a:avLst/>
          </a:prstGeom>
          <a:noFill/>
        </p:spPr>
        <p:txBody>
          <a:bodyPr wrap="square" lIns="91440" tIns="45720" rIns="91440" bIns="45720" rtlCol="0" anchor="t">
            <a:spAutoFit/>
          </a:bodyPr>
          <a:lstStyle/>
          <a:p>
            <a:pPr algn="ctr"/>
            <a:r>
              <a:rPr lang="en-US" b="1" dirty="0">
                <a:solidFill>
                  <a:schemeClr val="accent1"/>
                </a:solidFill>
              </a:rPr>
              <a:t>Presenters</a:t>
            </a:r>
          </a:p>
          <a:p>
            <a:r>
              <a:rPr lang="en-US" dirty="0">
                <a:solidFill>
                  <a:schemeClr val="accent4"/>
                </a:solidFill>
              </a:rPr>
              <a:t>Angel Murphy, </a:t>
            </a:r>
            <a:r>
              <a:rPr lang="en-US" sz="1800" b="0" i="0" u="none" strike="noStrike" kern="1200" dirty="0">
                <a:solidFill>
                  <a:schemeClr val="accent4"/>
                </a:solidFill>
                <a:effectLst/>
                <a:latin typeface="Tenorite" panose="020F0502020204030204" pitchFamily="2" charset="0"/>
              </a:rPr>
              <a:t>Julianna Rabin, Jennifer Pham, Jemilla Banner</a:t>
            </a:r>
            <a:endParaRPr lang="en-US" dirty="0">
              <a:solidFill>
                <a:schemeClr val="accent4"/>
              </a:solidFill>
            </a:endParaRPr>
          </a:p>
        </p:txBody>
      </p:sp>
      <p:sp>
        <p:nvSpPr>
          <p:cNvPr id="6" name="TextBox 5">
            <a:extLst>
              <a:ext uri="{FF2B5EF4-FFF2-40B4-BE49-F238E27FC236}">
                <a16:creationId xmlns:a16="http://schemas.microsoft.com/office/drawing/2014/main" id="{FBDE9635-B08C-26E0-7F26-007DD58B7E8D}"/>
              </a:ext>
            </a:extLst>
          </p:cNvPr>
          <p:cNvSpPr txBox="1"/>
          <p:nvPr/>
        </p:nvSpPr>
        <p:spPr>
          <a:xfrm>
            <a:off x="4218812" y="1711645"/>
            <a:ext cx="3744211" cy="369332"/>
          </a:xfrm>
          <a:prstGeom prst="rect">
            <a:avLst/>
          </a:prstGeom>
          <a:noFill/>
        </p:spPr>
        <p:txBody>
          <a:bodyPr wrap="square" rtlCol="0">
            <a:spAutoFit/>
          </a:bodyPr>
          <a:lstStyle/>
          <a:p>
            <a:pPr algn="ctr"/>
            <a:r>
              <a:rPr lang="en-US" dirty="0"/>
              <a:t>HI 4122 System Analysis and Design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908" y="505888"/>
            <a:ext cx="12197263" cy="446723"/>
          </a:xfrm>
        </p:spPr>
        <p:txBody>
          <a:bodyPr/>
          <a:lstStyle/>
          <a:p>
            <a:pPr algn="ctr"/>
            <a:r>
              <a:rPr lang="en-US" sz="4400" dirty="0">
                <a:ea typeface="+mj-lt"/>
                <a:cs typeface="+mj-lt"/>
              </a:rPr>
              <a:t>Stakeholder Feedback</a:t>
            </a:r>
            <a:endParaRPr lang="en-US" sz="4400" dirty="0"/>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2670493" y="957263"/>
            <a:ext cx="9002395" cy="5760402"/>
          </a:xfrm>
        </p:spPr>
        <p:txBody>
          <a:bodyPr vert="horz" lIns="91440" tIns="45720" rIns="91440" bIns="45720" rtlCol="0" anchor="t">
            <a:normAutofit fontScale="92500" lnSpcReduction="20000"/>
          </a:bodyPr>
          <a:lstStyle/>
          <a:p>
            <a:pPr marL="0" indent="0">
              <a:lnSpc>
                <a:spcPct val="150000"/>
              </a:lnSpc>
              <a:buNone/>
            </a:pPr>
            <a:r>
              <a:rPr lang="en-US" sz="1700" b="1" dirty="0"/>
              <a:t>Feedback Collection</a:t>
            </a:r>
            <a:endParaRPr lang="en-US" dirty="0"/>
          </a:p>
          <a:p>
            <a:pPr marL="852805" lvl="1" indent="-285750">
              <a:lnSpc>
                <a:spcPct val="150000"/>
              </a:lnSpc>
              <a:buFont typeface="Wingdings"/>
              <a:buChar char="Ø"/>
            </a:pPr>
            <a:r>
              <a:rPr lang="en-US" sz="1700" b="1" dirty="0">
                <a:ea typeface="+mn-lt"/>
                <a:cs typeface="+mn-lt"/>
              </a:rPr>
              <a:t>Method</a:t>
            </a:r>
            <a:r>
              <a:rPr lang="en-US" sz="1700" dirty="0">
                <a:ea typeface="+mn-lt"/>
                <a:cs typeface="+mn-lt"/>
              </a:rPr>
              <a:t>: Conducted through interviews, surveys, and focus groups.</a:t>
            </a:r>
            <a:endParaRPr lang="en-US" sz="1700" dirty="0"/>
          </a:p>
          <a:p>
            <a:pPr marL="0" indent="0">
              <a:lnSpc>
                <a:spcPct val="150000"/>
              </a:lnSpc>
              <a:buNone/>
            </a:pPr>
            <a:r>
              <a:rPr lang="en-US" sz="1700" b="1" dirty="0">
                <a:ea typeface="+mn-lt"/>
                <a:cs typeface="+mn-lt"/>
              </a:rPr>
              <a:t>Beneficiary Focus Groups (n=50)</a:t>
            </a:r>
            <a:endParaRPr lang="en-US" sz="1700" dirty="0"/>
          </a:p>
          <a:p>
            <a:pPr marL="852805" lvl="1" indent="-285750">
              <a:lnSpc>
                <a:spcPct val="150000"/>
              </a:lnSpc>
              <a:buFont typeface="Wingdings"/>
              <a:buChar char="Ø"/>
            </a:pPr>
            <a:r>
              <a:rPr lang="en-US" sz="1700" b="1" dirty="0">
                <a:ea typeface="+mn-lt"/>
                <a:cs typeface="+mn-lt"/>
              </a:rPr>
              <a:t>90%</a:t>
            </a:r>
            <a:r>
              <a:rPr lang="en-US" sz="1700" dirty="0">
                <a:ea typeface="+mn-lt"/>
                <a:cs typeface="+mn-lt"/>
              </a:rPr>
              <a:t> appreciate personalized education and decision support tools.</a:t>
            </a:r>
            <a:endParaRPr lang="en-US" sz="1700"/>
          </a:p>
          <a:p>
            <a:pPr marL="852805" lvl="1" indent="-285750">
              <a:lnSpc>
                <a:spcPct val="150000"/>
              </a:lnSpc>
              <a:buFont typeface="Wingdings"/>
              <a:buChar char="Ø"/>
            </a:pPr>
            <a:r>
              <a:rPr lang="en-US" sz="1700" b="1" dirty="0">
                <a:ea typeface="+mn-lt"/>
                <a:cs typeface="+mn-lt"/>
              </a:rPr>
              <a:t>80%</a:t>
            </a:r>
            <a:r>
              <a:rPr lang="en-US" sz="1700" dirty="0">
                <a:ea typeface="+mn-lt"/>
                <a:cs typeface="+mn-lt"/>
              </a:rPr>
              <a:t> support intuitive self-service options.</a:t>
            </a:r>
          </a:p>
          <a:p>
            <a:pPr marL="0" indent="0">
              <a:lnSpc>
                <a:spcPct val="150000"/>
              </a:lnSpc>
              <a:buNone/>
            </a:pPr>
            <a:r>
              <a:rPr lang="en-US" sz="1700" b="1" dirty="0">
                <a:ea typeface="+mn-lt"/>
                <a:cs typeface="+mn-lt"/>
              </a:rPr>
              <a:t>Provider Advisory Board (n=15)</a:t>
            </a:r>
            <a:endParaRPr lang="en-US" sz="1700" dirty="0"/>
          </a:p>
          <a:p>
            <a:pPr marL="852805" lvl="1" indent="-285750">
              <a:lnSpc>
                <a:spcPct val="150000"/>
              </a:lnSpc>
              <a:buFont typeface="Wingdings"/>
              <a:buChar char="Ø"/>
            </a:pPr>
            <a:r>
              <a:rPr lang="en-US" sz="1700" dirty="0">
                <a:ea typeface="+mn-lt"/>
                <a:cs typeface="+mn-lt"/>
              </a:rPr>
              <a:t>Benefits noted: Improved payment transparency and timeliness.</a:t>
            </a:r>
            <a:endParaRPr lang="en-US" sz="1700"/>
          </a:p>
          <a:p>
            <a:pPr marL="852805" lvl="1" indent="-285750">
              <a:lnSpc>
                <a:spcPct val="150000"/>
              </a:lnSpc>
              <a:buFont typeface="Wingdings"/>
              <a:buChar char="Ø"/>
            </a:pPr>
            <a:r>
              <a:rPr lang="en-US" sz="1700" dirty="0">
                <a:ea typeface="+mn-lt"/>
                <a:cs typeface="+mn-lt"/>
              </a:rPr>
              <a:t>Recommended a phased rollout and comprehensive training.</a:t>
            </a:r>
            <a:endParaRPr lang="en-US" sz="1700" dirty="0"/>
          </a:p>
          <a:p>
            <a:pPr marL="0" indent="0">
              <a:lnSpc>
                <a:spcPct val="150000"/>
              </a:lnSpc>
              <a:buNone/>
            </a:pPr>
            <a:r>
              <a:rPr lang="en-US" sz="1700" b="1" dirty="0">
                <a:ea typeface="+mn-lt"/>
                <a:cs typeface="+mn-lt"/>
              </a:rPr>
              <a:t>Medicare Leadership (n=5)</a:t>
            </a:r>
            <a:endParaRPr lang="en-US" sz="1700" dirty="0">
              <a:ea typeface="+mn-lt"/>
              <a:cs typeface="+mn-lt"/>
            </a:endParaRPr>
          </a:p>
          <a:p>
            <a:pPr marL="852805" lvl="1" indent="-285750">
              <a:lnSpc>
                <a:spcPct val="150000"/>
              </a:lnSpc>
              <a:buFont typeface="Wingdings"/>
              <a:buChar char="Ø"/>
            </a:pPr>
            <a:r>
              <a:rPr lang="en-US" sz="1700" dirty="0">
                <a:ea typeface="+mn-lt"/>
                <a:cs typeface="+mn-lt"/>
              </a:rPr>
              <a:t>Emphasis on modernizing beneficiary experience and delivering incremental value.</a:t>
            </a:r>
            <a:endParaRPr lang="en-US" sz="1700" dirty="0"/>
          </a:p>
          <a:p>
            <a:pPr marL="0" indent="0">
              <a:lnSpc>
                <a:spcPct val="150000"/>
              </a:lnSpc>
              <a:buNone/>
            </a:pPr>
            <a:r>
              <a:rPr lang="en-US" sz="1700" b="1" dirty="0">
                <a:ea typeface="+mn-lt"/>
                <a:cs typeface="+mn-lt"/>
              </a:rPr>
              <a:t>Key Concerns and Mitigations</a:t>
            </a:r>
            <a:endParaRPr lang="en-US" sz="1700" dirty="0"/>
          </a:p>
          <a:p>
            <a:pPr marL="852805" lvl="1" indent="-285750">
              <a:lnSpc>
                <a:spcPct val="150000"/>
              </a:lnSpc>
              <a:buFont typeface="Wingdings"/>
              <a:buChar char="Ø"/>
            </a:pPr>
            <a:r>
              <a:rPr lang="en-US" sz="1700" b="1" dirty="0">
                <a:ea typeface="+mn-lt"/>
                <a:cs typeface="+mn-lt"/>
              </a:rPr>
              <a:t>Complexity &amp; Adoption</a:t>
            </a:r>
            <a:r>
              <a:rPr lang="en-US" sz="1700" dirty="0">
                <a:ea typeface="+mn-lt"/>
                <a:cs typeface="+mn-lt"/>
              </a:rPr>
              <a:t>: User-centric design and proactive change management.</a:t>
            </a:r>
            <a:endParaRPr lang="en-US" sz="1700"/>
          </a:p>
          <a:p>
            <a:pPr marL="852805" lvl="1" indent="-285750">
              <a:lnSpc>
                <a:spcPct val="150000"/>
              </a:lnSpc>
              <a:buFont typeface="Wingdings"/>
              <a:buChar char="Ø"/>
            </a:pPr>
            <a:r>
              <a:rPr lang="en-US" sz="1700" b="1" dirty="0">
                <a:ea typeface="+mn-lt"/>
                <a:cs typeface="+mn-lt"/>
              </a:rPr>
              <a:t>Financial Projections</a:t>
            </a:r>
            <a:r>
              <a:rPr lang="en-US" sz="1700" dirty="0">
                <a:ea typeface="+mn-lt"/>
                <a:cs typeface="+mn-lt"/>
              </a:rPr>
              <a:t>: Conservative estimates and sensitivity analysis.</a:t>
            </a:r>
            <a:endParaRPr lang="en-US" sz="1700" dirty="0"/>
          </a:p>
          <a:p>
            <a:pPr marL="0" indent="0">
              <a:buNone/>
            </a:pPr>
            <a:endParaRPr lang="en-US" dirty="0"/>
          </a:p>
        </p:txBody>
      </p:sp>
      <p:pic>
        <p:nvPicPr>
          <p:cNvPr id="7" name="Graphic 6" descr="Clipboard outline">
            <a:extLst>
              <a:ext uri="{FF2B5EF4-FFF2-40B4-BE49-F238E27FC236}">
                <a16:creationId xmlns:a16="http://schemas.microsoft.com/office/drawing/2014/main" id="{E38F0A18-438C-8747-8913-646CDEF04E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2160" y="3073400"/>
            <a:ext cx="629920" cy="518160"/>
          </a:xfrm>
          <a:prstGeom prst="rect">
            <a:avLst/>
          </a:prstGeom>
        </p:spPr>
      </p:pic>
      <p:pic>
        <p:nvPicPr>
          <p:cNvPr id="8" name="Graphic 7" descr="Man with cane outline">
            <a:extLst>
              <a:ext uri="{FF2B5EF4-FFF2-40B4-BE49-F238E27FC236}">
                <a16:creationId xmlns:a16="http://schemas.microsoft.com/office/drawing/2014/main" id="{F808CB61-9A6D-E906-C975-F322997D41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2160" y="1803400"/>
            <a:ext cx="629920" cy="629920"/>
          </a:xfrm>
          <a:prstGeom prst="rect">
            <a:avLst/>
          </a:prstGeom>
        </p:spPr>
      </p:pic>
      <p:pic>
        <p:nvPicPr>
          <p:cNvPr id="10" name="Graphic 9" descr="Questions outline">
            <a:extLst>
              <a:ext uri="{FF2B5EF4-FFF2-40B4-BE49-F238E27FC236}">
                <a16:creationId xmlns:a16="http://schemas.microsoft.com/office/drawing/2014/main" id="{C68E0F35-1211-D840-D6CB-CB9BCA2707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042160" y="797560"/>
            <a:ext cx="629920" cy="629920"/>
          </a:xfrm>
          <a:prstGeom prst="rect">
            <a:avLst/>
          </a:prstGeom>
        </p:spPr>
      </p:pic>
      <p:pic>
        <p:nvPicPr>
          <p:cNvPr id="11" name="Graphic 10" descr="First aid kit outline">
            <a:extLst>
              <a:ext uri="{FF2B5EF4-FFF2-40B4-BE49-F238E27FC236}">
                <a16:creationId xmlns:a16="http://schemas.microsoft.com/office/drawing/2014/main" id="{A452CD32-9C4B-231B-DA3E-1368CBD618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42160" y="4323080"/>
            <a:ext cx="629920" cy="629920"/>
          </a:xfrm>
          <a:prstGeom prst="rect">
            <a:avLst/>
          </a:prstGeom>
        </p:spPr>
      </p:pic>
      <p:pic>
        <p:nvPicPr>
          <p:cNvPr id="12" name="Graphic 11" descr="Shield Tick outline">
            <a:extLst>
              <a:ext uri="{FF2B5EF4-FFF2-40B4-BE49-F238E27FC236}">
                <a16:creationId xmlns:a16="http://schemas.microsoft.com/office/drawing/2014/main" id="{0DF998F4-AC50-170F-D06B-285376B717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42160" y="5328920"/>
            <a:ext cx="650240" cy="599440"/>
          </a:xfrm>
          <a:prstGeom prst="rect">
            <a:avLst/>
          </a:prstGeom>
        </p:spPr>
      </p:pic>
    </p:spTree>
    <p:extLst>
      <p:ext uri="{BB962C8B-B14F-4D97-AF65-F5344CB8AC3E}">
        <p14:creationId xmlns:p14="http://schemas.microsoft.com/office/powerpoint/2010/main" val="265210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445"/>
            <a:ext cx="9779183" cy="1285875"/>
          </a:xfrm>
        </p:spPr>
        <p:txBody>
          <a:bodyPr/>
          <a:lstStyle/>
          <a:p>
            <a:pPr algn="ctr"/>
            <a:r>
              <a:rPr lang="en-US" sz="4400" dirty="0">
                <a:solidFill>
                  <a:schemeClr val="accent1"/>
                </a:solidFill>
              </a:rPr>
              <a:t>Final Recommendation</a:t>
            </a:r>
            <a:endParaRPr lang="en-US"/>
          </a:p>
        </p:txBody>
      </p:sp>
      <p:graphicFrame>
        <p:nvGraphicFramePr>
          <p:cNvPr id="8" name="Table 7">
            <a:extLst>
              <a:ext uri="{FF2B5EF4-FFF2-40B4-BE49-F238E27FC236}">
                <a16:creationId xmlns:a16="http://schemas.microsoft.com/office/drawing/2014/main" id="{126F6998-A0AB-A774-D90B-F394587C3138}"/>
              </a:ext>
            </a:extLst>
          </p:cNvPr>
          <p:cNvGraphicFramePr>
            <a:graphicFrameLocks noGrp="1"/>
          </p:cNvGraphicFramePr>
          <p:nvPr>
            <p:extLst>
              <p:ext uri="{D42A27DB-BD31-4B8C-83A1-F6EECF244321}">
                <p14:modId xmlns:p14="http://schemas.microsoft.com/office/powerpoint/2010/main" val="905482936"/>
              </p:ext>
            </p:extLst>
          </p:nvPr>
        </p:nvGraphicFramePr>
        <p:xfrm>
          <a:off x="0" y="1229360"/>
          <a:ext cx="12202156" cy="5331097"/>
        </p:xfrm>
        <a:graphic>
          <a:graphicData uri="http://schemas.openxmlformats.org/drawingml/2006/table">
            <a:tbl>
              <a:tblPr firstRow="1" bandRow="1">
                <a:tableStyleId>{306799F8-075E-4A3A-A7F6-7FBC6576F1A4}</a:tableStyleId>
              </a:tblPr>
              <a:tblGrid>
                <a:gridCol w="3434080">
                  <a:extLst>
                    <a:ext uri="{9D8B030D-6E8A-4147-A177-3AD203B41FA5}">
                      <a16:colId xmlns:a16="http://schemas.microsoft.com/office/drawing/2014/main" val="2195405058"/>
                    </a:ext>
                  </a:extLst>
                </a:gridCol>
                <a:gridCol w="8768076">
                  <a:extLst>
                    <a:ext uri="{9D8B030D-6E8A-4147-A177-3AD203B41FA5}">
                      <a16:colId xmlns:a16="http://schemas.microsoft.com/office/drawing/2014/main" val="1926100387"/>
                    </a:ext>
                  </a:extLst>
                </a:gridCol>
              </a:tblGrid>
              <a:tr h="579120">
                <a:tc>
                  <a:txBody>
                    <a:bodyPr/>
                    <a:lstStyle/>
                    <a:p>
                      <a:pPr lvl="0" algn="ctr">
                        <a:buNone/>
                      </a:pPr>
                      <a:r>
                        <a:rPr lang="en-US" sz="3200" b="1" i="0" u="none" strike="noStrike" noProof="0" dirty="0">
                          <a:solidFill>
                            <a:schemeClr val="bg1"/>
                          </a:solidFill>
                          <a:latin typeface="Tenorite"/>
                        </a:rPr>
                        <a:t>Category</a:t>
                      </a:r>
                      <a:endParaRPr lang="en-US" sz="3200"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l">
                        <a:buNone/>
                      </a:pPr>
                      <a:r>
                        <a:rPr lang="en-US" sz="3200" b="1" i="0" u="none" strike="noStrike" noProof="0" dirty="0">
                          <a:solidFill>
                            <a:schemeClr val="bg1"/>
                          </a:solidFill>
                          <a:latin typeface="Tenorite"/>
                        </a:rPr>
                        <a:t>Details</a:t>
                      </a:r>
                      <a:endParaRPr lang="en-US" sz="3200" dirty="0">
                        <a:solidFill>
                          <a:schemeClr val="bg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509440692"/>
                  </a:ext>
                </a:extLst>
              </a:tr>
              <a:tr h="706922">
                <a:tc>
                  <a:txBody>
                    <a:bodyPr/>
                    <a:lstStyle/>
                    <a:p>
                      <a:pPr lvl="0" algn="ctr">
                        <a:buNone/>
                      </a:pPr>
                      <a:r>
                        <a:rPr lang="en-US" sz="1800" b="1" i="0" u="none" strike="noStrike" baseline="0" noProof="0" dirty="0">
                          <a:solidFill>
                            <a:srgbClr val="000000"/>
                          </a:solidFill>
                          <a:latin typeface="Tenorite"/>
                        </a:rPr>
                        <a:t>Recommended Strategy</a:t>
                      </a:r>
                      <a:endParaRPr lang="en-US" b="1">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0" i="0" u="none" strike="noStrike" baseline="0" noProof="0" dirty="0">
                          <a:solidFill>
                            <a:srgbClr val="000000"/>
                          </a:solidFill>
                          <a:latin typeface="Tenorite"/>
                        </a:rPr>
                        <a:t>Hybrid model: In-house development &amp; COTS solutions. </a:t>
                      </a:r>
                      <a:endParaRPr lang="en-US" dirty="0"/>
                    </a:p>
                    <a:p>
                      <a:pPr lvl="0">
                        <a:buNone/>
                      </a:pPr>
                      <a:r>
                        <a:rPr lang="en-US" sz="1800" b="0" i="0" u="none" strike="noStrike" baseline="0" noProof="0" dirty="0">
                          <a:solidFill>
                            <a:srgbClr val="000000"/>
                          </a:solidFill>
                          <a:latin typeface="Tenorite"/>
                        </a:rPr>
                        <a:t>Agile Methodology for flexibility and stakeholder engagement.</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059288126"/>
                  </a:ext>
                </a:extLst>
              </a:tr>
              <a:tr h="1009889">
                <a:tc>
                  <a:txBody>
                    <a:bodyPr/>
                    <a:lstStyle/>
                    <a:p>
                      <a:pPr lvl="0" algn="ctr">
                        <a:buNone/>
                      </a:pPr>
                      <a:r>
                        <a:rPr lang="en-US" sz="1800" b="1" i="0" u="none" strike="noStrike" baseline="0" noProof="0" dirty="0">
                          <a:solidFill>
                            <a:srgbClr val="000000"/>
                          </a:solidFill>
                          <a:latin typeface="Tenorite"/>
                        </a:rPr>
                        <a:t>Phased Implementation</a:t>
                      </a:r>
                      <a:endParaRPr lang="en-US" b="1"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0" i="0" u="none" strike="noStrike" baseline="0" noProof="0" dirty="0">
                          <a:solidFill>
                            <a:srgbClr val="000000"/>
                          </a:solidFill>
                          <a:latin typeface="Tenorite"/>
                        </a:rPr>
                        <a:t>Phase 1 (0-6 Months): Enrollment and Eligibility </a:t>
                      </a:r>
                      <a:endParaRPr lang="en-US" dirty="0"/>
                    </a:p>
                    <a:p>
                      <a:pPr lvl="0">
                        <a:buNone/>
                      </a:pPr>
                      <a:r>
                        <a:rPr lang="en-US" sz="1800" b="0" i="0" u="none" strike="noStrike" baseline="0" noProof="0" dirty="0">
                          <a:solidFill>
                            <a:srgbClr val="000000"/>
                          </a:solidFill>
                          <a:latin typeface="Tenorite"/>
                        </a:rPr>
                        <a:t>Phase 2 (6-12 Months): Plan Management and Beneficiary Support </a:t>
                      </a:r>
                      <a:endParaRPr lang="en-US" dirty="0"/>
                    </a:p>
                    <a:p>
                      <a:pPr lvl="0">
                        <a:buNone/>
                      </a:pPr>
                      <a:r>
                        <a:rPr lang="en-US" sz="1800" b="0" i="0" u="none" strike="noStrike" baseline="0" noProof="0" dirty="0">
                          <a:solidFill>
                            <a:srgbClr val="000000"/>
                          </a:solidFill>
                          <a:latin typeface="Tenorite"/>
                        </a:rPr>
                        <a:t>Phase 3 (12-18 Months): Provider Payment and Analytics</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295777449"/>
                  </a:ext>
                </a:extLst>
              </a:tr>
              <a:tr h="706922">
                <a:tc>
                  <a:txBody>
                    <a:bodyPr/>
                    <a:lstStyle/>
                    <a:p>
                      <a:pPr lvl="0" algn="ctr">
                        <a:buNone/>
                      </a:pPr>
                      <a:r>
                        <a:rPr lang="en-US" sz="1800" b="1" i="0" u="none" strike="noStrike" baseline="0" noProof="0" dirty="0">
                          <a:solidFill>
                            <a:srgbClr val="000000"/>
                          </a:solidFill>
                          <a:latin typeface="Tenorite"/>
                        </a:rPr>
                        <a:t>Key Development Activities</a:t>
                      </a:r>
                      <a:endParaRPr lang="en-US" b="1"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0" i="0" u="none" strike="noStrike" baseline="0" noProof="0" dirty="0">
                          <a:solidFill>
                            <a:srgbClr val="000000"/>
                          </a:solidFill>
                          <a:latin typeface="Tenorite"/>
                        </a:rPr>
                        <a:t>JAD Sessions, Iterative Prototyping, Integration and Performance Testing</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590817929"/>
                  </a:ext>
                </a:extLst>
              </a:tr>
              <a:tr h="706922">
                <a:tc>
                  <a:txBody>
                    <a:bodyPr/>
                    <a:lstStyle/>
                    <a:p>
                      <a:pPr lvl="0" algn="ctr">
                        <a:buNone/>
                      </a:pPr>
                      <a:r>
                        <a:rPr lang="en-US" sz="1800" b="1" i="0" u="none" strike="noStrike" baseline="0" noProof="0" dirty="0">
                          <a:solidFill>
                            <a:srgbClr val="000000"/>
                          </a:solidFill>
                          <a:latin typeface="Tenorite"/>
                        </a:rPr>
                        <a:t>Critical Success Factors</a:t>
                      </a:r>
                      <a:endParaRPr lang="en-US" b="1"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0" i="0" u="none" strike="noStrike" baseline="0" noProof="0" dirty="0">
                          <a:solidFill>
                            <a:srgbClr val="000000"/>
                          </a:solidFill>
                          <a:latin typeface="Tenorite"/>
                        </a:rPr>
                        <a:t>Executive Sponsorship, Change Management, Risk Management</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36974533"/>
                  </a:ext>
                </a:extLst>
              </a:tr>
              <a:tr h="706922">
                <a:tc>
                  <a:txBody>
                    <a:bodyPr/>
                    <a:lstStyle/>
                    <a:p>
                      <a:pPr lvl="0" algn="ctr">
                        <a:buNone/>
                      </a:pPr>
                      <a:r>
                        <a:rPr lang="en-US" sz="1800" b="1" i="0" u="none" strike="noStrike" baseline="0" noProof="0" dirty="0">
                          <a:solidFill>
                            <a:srgbClr val="000000"/>
                          </a:solidFill>
                          <a:latin typeface="Tenorite"/>
                        </a:rPr>
                        <a:t>Projected Outcomes</a:t>
                      </a:r>
                      <a:endParaRPr lang="en-US" b="1"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0" i="0" u="none" strike="noStrike" baseline="0" noProof="0" dirty="0">
                          <a:solidFill>
                            <a:srgbClr val="000000"/>
                          </a:solidFill>
                          <a:latin typeface="Tenorite"/>
                        </a:rPr>
                        <a:t>Enrollment increase: 250,000 by Year 5 </a:t>
                      </a:r>
                      <a:endParaRPr lang="en-US"/>
                    </a:p>
                    <a:p>
                      <a:pPr lvl="0">
                        <a:buNone/>
                      </a:pPr>
                      <a:r>
                        <a:rPr lang="en-US" sz="1800" b="0" i="0" u="none" strike="noStrike" baseline="0" noProof="0">
                          <a:solidFill>
                            <a:srgbClr val="000000"/>
                          </a:solidFill>
                          <a:latin typeface="Tenorite"/>
                        </a:rPr>
                        <a:t>Savings: $50M+ </a:t>
                      </a:r>
                      <a:endParaRPr lang="en-US"/>
                    </a:p>
                    <a:p>
                      <a:pPr lvl="0">
                        <a:buNone/>
                      </a:pPr>
                      <a:r>
                        <a:rPr lang="en-US" sz="1800" b="0" i="0" u="none" strike="noStrike" baseline="0" noProof="0" dirty="0">
                          <a:solidFill>
                            <a:srgbClr val="000000"/>
                          </a:solidFill>
                          <a:latin typeface="Tenorite"/>
                        </a:rPr>
                        <a:t>Satisfaction Score: From 3.5 to 4.5</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743457223"/>
                  </a:ext>
                </a:extLst>
              </a:tr>
              <a:tr h="706922">
                <a:tc>
                  <a:txBody>
                    <a:bodyPr/>
                    <a:lstStyle/>
                    <a:p>
                      <a:pPr lvl="0" algn="ctr">
                        <a:buNone/>
                      </a:pPr>
                      <a:r>
                        <a:rPr lang="en-US" sz="1800" b="1" i="0" u="none" strike="noStrike" baseline="0" noProof="0" dirty="0">
                          <a:solidFill>
                            <a:schemeClr val="tx1"/>
                          </a:solidFill>
                          <a:latin typeface="Tenorite"/>
                        </a:rPr>
                        <a:t>System Design Priorities</a:t>
                      </a:r>
                      <a:endParaRPr lang="en-US" b="1" dirty="0">
                        <a:solidFill>
                          <a:schemeClr val="tx1"/>
                        </a:solidFill>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800" b="0" i="0" u="none" strike="noStrike" baseline="0" noProof="0" dirty="0">
                          <a:solidFill>
                            <a:srgbClr val="000000"/>
                          </a:solidFill>
                          <a:latin typeface="Tenorite"/>
                        </a:rPr>
                        <a:t>User-friendly interfaces, Robust data security, Seamless integration</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43332022"/>
                  </a:ext>
                </a:extLst>
              </a:tr>
            </a:tbl>
          </a:graphicData>
        </a:graphic>
      </p:graphicFrame>
    </p:spTree>
    <p:extLst>
      <p:ext uri="{BB962C8B-B14F-4D97-AF65-F5344CB8AC3E}">
        <p14:creationId xmlns:p14="http://schemas.microsoft.com/office/powerpoint/2010/main" val="252933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F58C-138C-55F4-DA77-4C3F06C81A1C}"/>
              </a:ext>
            </a:extLst>
          </p:cNvPr>
          <p:cNvSpPr>
            <a:spLocks noGrp="1"/>
          </p:cNvSpPr>
          <p:nvPr>
            <p:ph type="title"/>
          </p:nvPr>
        </p:nvSpPr>
        <p:spPr>
          <a:xfrm>
            <a:off x="-908" y="904240"/>
            <a:ext cx="12187828" cy="365760"/>
          </a:xfrm>
        </p:spPr>
        <p:txBody>
          <a:bodyPr/>
          <a:lstStyle/>
          <a:p>
            <a:r>
              <a:rPr lang="en-US" sz="4400" dirty="0">
                <a:solidFill>
                  <a:schemeClr val="accent1"/>
                </a:solidFill>
                <a:ea typeface="+mj-lt"/>
                <a:cs typeface="+mj-lt"/>
              </a:rPr>
              <a:t>  </a:t>
            </a:r>
            <a:r>
              <a:rPr lang="en-US" sz="4400" dirty="0">
                <a:ea typeface="+mj-lt"/>
                <a:cs typeface="+mj-lt"/>
              </a:rPr>
              <a:t>Next Steps Implementing</a:t>
            </a:r>
            <a:endParaRPr lang="en-US" sz="4400" dirty="0"/>
          </a:p>
        </p:txBody>
      </p:sp>
      <p:sp>
        <p:nvSpPr>
          <p:cNvPr id="11" name="TextBox 10">
            <a:extLst>
              <a:ext uri="{FF2B5EF4-FFF2-40B4-BE49-F238E27FC236}">
                <a16:creationId xmlns:a16="http://schemas.microsoft.com/office/drawing/2014/main" id="{5E233D3A-E7EB-610D-FC8A-A6174C953805}"/>
              </a:ext>
            </a:extLst>
          </p:cNvPr>
          <p:cNvSpPr txBox="1"/>
          <p:nvPr/>
        </p:nvSpPr>
        <p:spPr>
          <a:xfrm>
            <a:off x="243840" y="1270000"/>
            <a:ext cx="9834880" cy="5016758"/>
          </a:xfrm>
          <a:prstGeom prst="rect">
            <a:avLst/>
          </a:prstGeom>
          <a:ln w="5715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1">
                    <a:lumMod val="50000"/>
                  </a:schemeClr>
                </a:solidFill>
                <a:ea typeface="+mn-lt"/>
                <a:cs typeface="+mn-lt"/>
              </a:rPr>
              <a:t>1. Steering Committee Approval</a:t>
            </a:r>
            <a:endParaRPr lang="en-US" sz="1600">
              <a:solidFill>
                <a:schemeClr val="accent1">
                  <a:lumMod val="50000"/>
                </a:schemeClr>
              </a:solidFill>
            </a:endParaRPr>
          </a:p>
          <a:p>
            <a:r>
              <a:rPr lang="en-US" sz="1400" b="1" dirty="0">
                <a:solidFill>
                  <a:schemeClr val="accent4"/>
                </a:solidFill>
                <a:ea typeface="+mn-lt"/>
                <a:cs typeface="+mn-lt"/>
              </a:rPr>
              <a:t>    </a:t>
            </a:r>
            <a:r>
              <a:rPr lang="en-US" sz="1400" b="1" dirty="0">
                <a:solidFill>
                  <a:schemeClr val="tx1"/>
                </a:solidFill>
                <a:ea typeface="+mn-lt"/>
                <a:cs typeface="+mn-lt"/>
              </a:rPr>
              <a:t>    - Action</a:t>
            </a:r>
            <a:r>
              <a:rPr lang="en-US" sz="1400" dirty="0">
                <a:solidFill>
                  <a:schemeClr val="tx1"/>
                </a:solidFill>
                <a:ea typeface="+mn-lt"/>
                <a:cs typeface="+mn-lt"/>
              </a:rPr>
              <a:t>: Seek project approval for strategic alignment</a:t>
            </a:r>
          </a:p>
          <a:p>
            <a:r>
              <a:rPr lang="en-US" sz="1600" b="1" dirty="0">
                <a:solidFill>
                  <a:schemeClr val="accent1">
                    <a:lumMod val="50000"/>
                  </a:schemeClr>
                </a:solidFill>
                <a:ea typeface="+mn-lt"/>
                <a:cs typeface="+mn-lt"/>
              </a:rPr>
              <a:t>2. Establish Project Governance</a:t>
            </a:r>
            <a:endParaRPr lang="en-US" sz="1600">
              <a:solidFill>
                <a:schemeClr val="accent1">
                  <a:lumMod val="50000"/>
                </a:schemeClr>
              </a:solidFill>
            </a:endParaRPr>
          </a:p>
          <a:p>
            <a:r>
              <a:rPr lang="en-US" sz="1400" b="1" dirty="0">
                <a:solidFill>
                  <a:schemeClr val="accent4"/>
                </a:solidFill>
                <a:ea typeface="+mn-lt"/>
                <a:cs typeface="+mn-lt"/>
              </a:rPr>
              <a:t>    </a:t>
            </a:r>
            <a:r>
              <a:rPr lang="en-US" sz="1400" b="1" dirty="0">
                <a:solidFill>
                  <a:schemeClr val="tx1"/>
                </a:solidFill>
                <a:ea typeface="+mn-lt"/>
                <a:cs typeface="+mn-lt"/>
              </a:rPr>
              <a:t>       - Action</a:t>
            </a:r>
            <a:r>
              <a:rPr lang="en-US" sz="1400" dirty="0">
                <a:solidFill>
                  <a:schemeClr val="tx1"/>
                </a:solidFill>
                <a:ea typeface="+mn-lt"/>
                <a:cs typeface="+mn-lt"/>
              </a:rPr>
              <a:t>: Formulate a governance structure </a:t>
            </a:r>
            <a:endParaRPr lang="en-US" dirty="0">
              <a:solidFill>
                <a:schemeClr val="tx1"/>
              </a:solidFill>
              <a:ea typeface="+mn-lt"/>
              <a:cs typeface="+mn-lt"/>
            </a:endParaRPr>
          </a:p>
          <a:p>
            <a:r>
              <a:rPr lang="en-US" sz="1600" b="1" dirty="0">
                <a:solidFill>
                  <a:schemeClr val="accent1">
                    <a:lumMod val="50000"/>
                  </a:schemeClr>
                </a:solidFill>
                <a:ea typeface="+mn-lt"/>
                <a:cs typeface="+mn-lt"/>
              </a:rPr>
              <a:t>3. Schedule Recurring Reviews</a:t>
            </a:r>
            <a:endParaRPr lang="en-US" sz="1600" dirty="0">
              <a:solidFill>
                <a:schemeClr val="accent1">
                  <a:lumMod val="50000"/>
                </a:schemeClr>
              </a:solidFill>
            </a:endParaRPr>
          </a:p>
          <a:p>
            <a:r>
              <a:rPr lang="en-US" sz="1400" b="1" dirty="0">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Set-up status reviews and decision checkpoints</a:t>
            </a:r>
          </a:p>
          <a:p>
            <a:r>
              <a:rPr lang="en-US" sz="1600" b="1" dirty="0">
                <a:solidFill>
                  <a:schemeClr val="accent1">
                    <a:lumMod val="50000"/>
                  </a:schemeClr>
                </a:solidFill>
                <a:ea typeface="+mn-lt"/>
                <a:cs typeface="+mn-lt"/>
              </a:rPr>
              <a:t>4. Kickoff Requirements Gathering Workshops</a:t>
            </a:r>
            <a:endParaRPr lang="en-US" sz="1600">
              <a:solidFill>
                <a:schemeClr val="accent1">
                  <a:lumMod val="50000"/>
                </a:schemeClr>
              </a:solidFill>
            </a:endParaRPr>
          </a:p>
          <a:p>
            <a:r>
              <a:rPr lang="en-US" sz="1400" b="1">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Validate priorities, &amp; refine functional designs</a:t>
            </a:r>
          </a:p>
          <a:p>
            <a:r>
              <a:rPr lang="en-US" sz="1600" b="1" dirty="0">
                <a:solidFill>
                  <a:schemeClr val="accent1">
                    <a:lumMod val="50000"/>
                  </a:schemeClr>
                </a:solidFill>
                <a:ea typeface="+mn-lt"/>
                <a:cs typeface="+mn-lt"/>
              </a:rPr>
              <a:t>5. Assess Change Management Needs</a:t>
            </a:r>
            <a:endParaRPr lang="en-US" sz="1600">
              <a:solidFill>
                <a:schemeClr val="accent1">
                  <a:lumMod val="50000"/>
                </a:schemeClr>
              </a:solidFill>
            </a:endParaRPr>
          </a:p>
          <a:p>
            <a:r>
              <a:rPr lang="en-US" sz="1400" b="1" dirty="0">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Identify process and policy impacts to tailor </a:t>
            </a:r>
          </a:p>
          <a:p>
            <a:r>
              <a:rPr lang="en-US" sz="1600" b="1" dirty="0">
                <a:solidFill>
                  <a:schemeClr val="accent1">
                    <a:lumMod val="50000"/>
                  </a:schemeClr>
                </a:solidFill>
                <a:ea typeface="+mn-lt"/>
                <a:cs typeface="+mn-lt"/>
              </a:rPr>
              <a:t>6. Launch RFP Process</a:t>
            </a:r>
            <a:endParaRPr lang="en-US" sz="1600">
              <a:solidFill>
                <a:schemeClr val="accent1">
                  <a:lumMod val="50000"/>
                </a:schemeClr>
              </a:solidFill>
            </a:endParaRPr>
          </a:p>
          <a:p>
            <a:r>
              <a:rPr lang="en-US" sz="1400" b="1" dirty="0">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Initiate RFP for COTS and integration partners</a:t>
            </a:r>
          </a:p>
          <a:p>
            <a:r>
              <a:rPr lang="en-US" sz="1600" b="1" dirty="0">
                <a:solidFill>
                  <a:schemeClr val="accent1">
                    <a:lumMod val="50000"/>
                  </a:schemeClr>
                </a:solidFill>
                <a:ea typeface="+mn-lt"/>
                <a:cs typeface="+mn-lt"/>
              </a:rPr>
              <a:t>7. Conduct Vendor Evaluations</a:t>
            </a:r>
            <a:endParaRPr lang="en-US" sz="1600">
              <a:solidFill>
                <a:schemeClr val="accent1">
                  <a:lumMod val="50000"/>
                </a:schemeClr>
              </a:solidFill>
            </a:endParaRPr>
          </a:p>
          <a:p>
            <a:r>
              <a:rPr lang="en-US" sz="1400" b="1">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Detailed vendor demos and reference checks</a:t>
            </a:r>
          </a:p>
          <a:p>
            <a:r>
              <a:rPr lang="en-US" sz="1600" b="1" dirty="0">
                <a:solidFill>
                  <a:schemeClr val="accent1">
                    <a:lumMod val="50000"/>
                  </a:schemeClr>
                </a:solidFill>
                <a:ea typeface="+mn-lt"/>
                <a:cs typeface="+mn-lt"/>
              </a:rPr>
              <a:t>8. Baseline Project Metrics</a:t>
            </a:r>
            <a:endParaRPr lang="en-US" sz="1600">
              <a:solidFill>
                <a:schemeClr val="accent1">
                  <a:lumMod val="50000"/>
                </a:schemeClr>
              </a:solidFill>
            </a:endParaRPr>
          </a:p>
          <a:p>
            <a:r>
              <a:rPr lang="en-US" sz="1400" b="1" dirty="0">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Establish baseline for schedule, budget, &amp; quality</a:t>
            </a:r>
            <a:endParaRPr lang="en-US" sz="1400">
              <a:solidFill>
                <a:schemeClr val="tx1"/>
              </a:solidFill>
            </a:endParaRPr>
          </a:p>
          <a:p>
            <a:r>
              <a:rPr lang="en-US" sz="1600" b="1" dirty="0">
                <a:solidFill>
                  <a:schemeClr val="accent1">
                    <a:lumMod val="50000"/>
                  </a:schemeClr>
                </a:solidFill>
                <a:ea typeface="+mn-lt"/>
                <a:cs typeface="+mn-lt"/>
              </a:rPr>
              <a:t>9. Identify and Assign Resources</a:t>
            </a:r>
            <a:endParaRPr lang="en-US" sz="1600">
              <a:solidFill>
                <a:schemeClr val="accent1">
                  <a:lumMod val="50000"/>
                </a:schemeClr>
              </a:solidFill>
            </a:endParaRPr>
          </a:p>
          <a:p>
            <a:r>
              <a:rPr lang="en-US" sz="1400" b="1" dirty="0">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Allocate and assign key project resources adequately</a:t>
            </a:r>
            <a:endParaRPr lang="en-US" sz="1400">
              <a:solidFill>
                <a:schemeClr val="tx1"/>
              </a:solidFill>
            </a:endParaRPr>
          </a:p>
          <a:p>
            <a:r>
              <a:rPr lang="en-US" sz="1600" b="1" dirty="0">
                <a:solidFill>
                  <a:schemeClr val="accent1">
                    <a:lumMod val="50000"/>
                  </a:schemeClr>
                </a:solidFill>
                <a:ea typeface="+mn-lt"/>
                <a:cs typeface="+mn-lt"/>
              </a:rPr>
              <a:t>10. Set Up Collaboration Tools</a:t>
            </a:r>
            <a:endParaRPr lang="en-US" sz="1600">
              <a:solidFill>
                <a:schemeClr val="accent1">
                  <a:lumMod val="50000"/>
                </a:schemeClr>
              </a:solidFill>
            </a:endParaRPr>
          </a:p>
          <a:p>
            <a:r>
              <a:rPr lang="en-US" sz="1400" b="1" dirty="0">
                <a:solidFill>
                  <a:schemeClr val="accent4"/>
                </a:solidFill>
                <a:ea typeface="+mn-lt"/>
                <a:cs typeface="+mn-lt"/>
              </a:rPr>
              <a:t>            - </a:t>
            </a:r>
            <a:r>
              <a:rPr lang="en-US" sz="1400" b="1" dirty="0">
                <a:solidFill>
                  <a:schemeClr val="tx1"/>
                </a:solidFill>
                <a:ea typeface="+mn-lt"/>
                <a:cs typeface="+mn-lt"/>
              </a:rPr>
              <a:t>Action</a:t>
            </a:r>
            <a:r>
              <a:rPr lang="en-US" sz="1400" dirty="0">
                <a:solidFill>
                  <a:schemeClr val="tx1"/>
                </a:solidFill>
                <a:ea typeface="+mn-lt"/>
                <a:cs typeface="+mn-lt"/>
              </a:rPr>
              <a:t>: Implement project collaboration tools &amp; establish </a:t>
            </a:r>
          </a:p>
          <a:p>
            <a:r>
              <a:rPr lang="en-US" sz="1400" dirty="0">
                <a:solidFill>
                  <a:schemeClr val="tx1"/>
                </a:solidFill>
                <a:ea typeface="+mn-lt"/>
                <a:cs typeface="+mn-lt"/>
              </a:rPr>
              <a:t>                          a knowledge repository</a:t>
            </a:r>
            <a:endParaRPr lang="en-US" sz="1400">
              <a:solidFill>
                <a:schemeClr val="tx1"/>
              </a:solidFill>
            </a:endParaRPr>
          </a:p>
        </p:txBody>
      </p:sp>
      <p:pic>
        <p:nvPicPr>
          <p:cNvPr id="25" name="Picture Placeholder 24">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srcRect l="15299" r="15299"/>
          <a:stretch/>
        </p:blipFill>
        <p:spPr>
          <a:xfrm>
            <a:off x="7094400" y="1071880"/>
            <a:ext cx="4854090" cy="54332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62649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3842609" y="355599"/>
            <a:ext cx="5943599" cy="1158240"/>
          </a:xfrm>
        </p:spPr>
        <p:txBody>
          <a:bodyPr/>
          <a:lstStyle/>
          <a:p>
            <a:r>
              <a:rPr lang="en-US" sz="4400" dirty="0">
                <a:ea typeface="+mj-lt"/>
                <a:cs typeface="+mj-lt"/>
              </a:rPr>
              <a:t>Conclusion</a:t>
            </a:r>
            <a:br>
              <a:rPr lang="en-US" sz="4400" dirty="0">
                <a:ea typeface="+mj-lt"/>
                <a:cs typeface="+mj-lt"/>
              </a:rPr>
            </a:br>
            <a:r>
              <a:rPr lang="en-US" sz="3600">
                <a:solidFill>
                  <a:schemeClr val="accent1"/>
                </a:solidFill>
              </a:rPr>
              <a:t> </a:t>
            </a:r>
            <a:r>
              <a:rPr lang="en-US" sz="3600" dirty="0">
                <a:solidFill>
                  <a:schemeClr val="accent1"/>
                </a:solidFill>
              </a:rPr>
              <a:t>Final tips &amp; takeaways</a:t>
            </a:r>
          </a:p>
        </p:txBody>
      </p:sp>
      <p:pic>
        <p:nvPicPr>
          <p:cNvPr id="5" name="Content Placeholder 4" descr="A close up of a card&#10;&#10;Description automatically generated">
            <a:extLst>
              <a:ext uri="{FF2B5EF4-FFF2-40B4-BE49-F238E27FC236}">
                <a16:creationId xmlns:a16="http://schemas.microsoft.com/office/drawing/2014/main" id="{F5BA9AA3-375A-C21B-D2C0-43BFA30A8D5C}"/>
              </a:ext>
            </a:extLst>
          </p:cNvPr>
          <p:cNvPicPr>
            <a:picLocks noGrp="1" noChangeAspect="1"/>
          </p:cNvPicPr>
          <p:nvPr>
            <p:ph idx="17"/>
          </p:nvPr>
        </p:nvPicPr>
        <p:blipFill>
          <a:blip r:embed="rId3"/>
          <a:stretch>
            <a:fillRect/>
          </a:stretch>
        </p:blipFill>
        <p:spPr>
          <a:xfrm>
            <a:off x="212725" y="588376"/>
            <a:ext cx="4044950" cy="387548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Content Placeholder 3">
            <a:extLst>
              <a:ext uri="{FF2B5EF4-FFF2-40B4-BE49-F238E27FC236}">
                <a16:creationId xmlns:a16="http://schemas.microsoft.com/office/drawing/2014/main" id="{DE5C7B5A-A5C3-15D4-DF71-B692D28942FC}"/>
              </a:ext>
            </a:extLst>
          </p:cNvPr>
          <p:cNvSpPr>
            <a:spLocks noGrp="1"/>
          </p:cNvSpPr>
          <p:nvPr>
            <p:ph idx="15"/>
          </p:nvPr>
        </p:nvSpPr>
        <p:spPr>
          <a:xfrm>
            <a:off x="4391660" y="1711008"/>
            <a:ext cx="7518400" cy="4571682"/>
          </a:xfrm>
        </p:spPr>
        <p:txBody>
          <a:bodyPr vert="horz" lIns="91440" tIns="45720" rIns="91440" bIns="45720" rtlCol="0" anchor="t">
            <a:normAutofit fontScale="85000" lnSpcReduction="20000"/>
          </a:bodyPr>
          <a:lstStyle/>
          <a:p>
            <a:pPr marL="0" indent="0">
              <a:buNone/>
            </a:pPr>
            <a:r>
              <a:rPr lang="en-US" b="1" dirty="0">
                <a:solidFill>
                  <a:schemeClr val="accent4"/>
                </a:solidFill>
              </a:rPr>
              <a:t>Final Tips</a:t>
            </a:r>
          </a:p>
          <a:p>
            <a:pPr marL="566420" lvl="1" indent="-283210">
              <a:buFont typeface="Wingdings" panose="020B0604020202020204" pitchFamily="34" charset="0"/>
              <a:buChar char="Ø"/>
            </a:pPr>
            <a:r>
              <a:rPr lang="en-US" b="1" u="sng" dirty="0"/>
              <a:t>Strong Governance:</a:t>
            </a:r>
            <a:r>
              <a:rPr lang="en-US" dirty="0"/>
              <a:t> Ensure robust project oversight through a structured governance model.</a:t>
            </a:r>
          </a:p>
          <a:p>
            <a:pPr marL="566420" lvl="1" indent="-283210">
              <a:buFont typeface="Wingdings" panose="020B0604020202020204" pitchFamily="34" charset="0"/>
              <a:buChar char="Ø"/>
            </a:pPr>
            <a:r>
              <a:rPr lang="en-US" b="1" u="sng" dirty="0"/>
              <a:t>Agile Approach</a:t>
            </a:r>
            <a:r>
              <a:rPr lang="en-US" u="sng" dirty="0"/>
              <a:t>:</a:t>
            </a:r>
            <a:r>
              <a:rPr lang="en-US" dirty="0"/>
              <a:t> Adopt an Agile methodology to remain flexible and responsive to changes.</a:t>
            </a:r>
          </a:p>
          <a:p>
            <a:pPr marL="566420" lvl="1" indent="-283210">
              <a:buFont typeface="Wingdings" panose="020B0604020202020204" pitchFamily="34" charset="0"/>
              <a:buChar char="Ø"/>
            </a:pPr>
            <a:r>
              <a:rPr lang="en-US" b="1" u="sng" dirty="0"/>
              <a:t>Stakeholder Engagement:</a:t>
            </a:r>
            <a:r>
              <a:rPr lang="en-US" dirty="0"/>
              <a:t> Maintain continuous engagement with all stakeholders to ensure their needs are met and to foster project support.</a:t>
            </a:r>
          </a:p>
          <a:p>
            <a:pPr marL="566420" lvl="1" indent="-283210">
              <a:buFont typeface="Wingdings" panose="020B0604020202020204" pitchFamily="34" charset="0"/>
              <a:buChar char="Ø"/>
            </a:pPr>
            <a:r>
              <a:rPr lang="en-US" b="1" u="sng" dirty="0"/>
              <a:t>Risk Management</a:t>
            </a:r>
            <a:r>
              <a:rPr lang="en-US" u="sng" dirty="0"/>
              <a:t>:</a:t>
            </a:r>
            <a:r>
              <a:rPr lang="en-US" dirty="0"/>
              <a:t> Proactively manage risks by anticipating potential issues and planning mitigations.</a:t>
            </a:r>
          </a:p>
          <a:p>
            <a:pPr marL="0" indent="0">
              <a:buNone/>
            </a:pPr>
            <a:r>
              <a:rPr lang="en-US" b="1" dirty="0">
                <a:solidFill>
                  <a:schemeClr val="accent4"/>
                </a:solidFill>
              </a:rPr>
              <a:t>Key Takeaways</a:t>
            </a:r>
          </a:p>
          <a:p>
            <a:pPr marL="566420" lvl="1" indent="-283210">
              <a:buFont typeface="Wingdings" panose="020B0604020202020204" pitchFamily="34" charset="0"/>
              <a:buChar char="Ø"/>
            </a:pPr>
            <a:r>
              <a:rPr lang="en-US" b="1" u="sng" dirty="0"/>
              <a:t>Beneficiary-Centric Design:</a:t>
            </a:r>
            <a:r>
              <a:rPr lang="en-US" dirty="0"/>
              <a:t> Prioritize user-friendly design to enhance beneficiary satisfaction and ease of use.</a:t>
            </a:r>
          </a:p>
          <a:p>
            <a:pPr marL="566420" lvl="1" indent="-283210">
              <a:buFont typeface="Wingdings" panose="020B0604020202020204" pitchFamily="34" charset="0"/>
              <a:buChar char="Ø"/>
            </a:pPr>
            <a:r>
              <a:rPr lang="en-US" b="1" u="sng" dirty="0"/>
              <a:t>Efficiency Gains:</a:t>
            </a:r>
            <a:r>
              <a:rPr lang="en-US" dirty="0"/>
              <a:t> Leverage technology to streamline processes, reducing time and cost while improving service quality.</a:t>
            </a:r>
          </a:p>
          <a:p>
            <a:pPr marL="566420" lvl="1" indent="-283210">
              <a:buFont typeface="Wingdings" panose="020B0604020202020204" pitchFamily="34" charset="0"/>
              <a:buChar char="Ø"/>
            </a:pPr>
            <a:r>
              <a:rPr lang="en-US" b="1" u="sng" dirty="0"/>
              <a:t>Data Integrity:</a:t>
            </a:r>
            <a:r>
              <a:rPr lang="en-US" dirty="0"/>
              <a:t> Focus on robust data management practices to ensure accuracy and security of beneficiary information.</a:t>
            </a:r>
          </a:p>
          <a:p>
            <a:pPr marL="566420" lvl="1" indent="-283210">
              <a:buFont typeface="Wingdings" panose="020B0604020202020204" pitchFamily="34" charset="0"/>
              <a:buChar char="Ø"/>
            </a:pPr>
            <a:r>
              <a:rPr lang="en-US" b="1" u="sng" dirty="0"/>
              <a:t>Sustainable Implementation:</a:t>
            </a:r>
            <a:r>
              <a:rPr lang="en-US" dirty="0"/>
              <a:t> Plan for a phased rollout to manage change effectively and ensure system stability.</a:t>
            </a:r>
          </a:p>
          <a:p>
            <a:pPr marL="283210" indent="-283210">
              <a:buFont typeface="Wingdings" panose="020B0604020202020204" pitchFamily="34" charset="0"/>
              <a:buChar char="Ø"/>
            </a:pPr>
            <a:endParaRPr lang="en-US" dirty="0"/>
          </a:p>
          <a:p>
            <a:pPr marL="566420" lvl="1" indent="-283210">
              <a:buFont typeface="Wingdings" panose="020B0604020202020204" pitchFamily="34" charset="0"/>
              <a:buChar char="Ø"/>
            </a:pPr>
            <a:endParaRPr lang="en-US" dirty="0"/>
          </a:p>
          <a:p>
            <a:pPr marL="283210" indent="-283210">
              <a:buFont typeface="Wingdings" panose="020B0604020202020204" pitchFamily="34" charset="0"/>
              <a:buChar char="Ø"/>
            </a:pPr>
            <a:endParaRPr lang="en-US" dirty="0"/>
          </a:p>
        </p:txBody>
      </p:sp>
    </p:spTree>
    <p:extLst>
      <p:ext uri="{BB962C8B-B14F-4D97-AF65-F5344CB8AC3E}">
        <p14:creationId xmlns:p14="http://schemas.microsoft.com/office/powerpoint/2010/main" val="85326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906" y="252549"/>
            <a:ext cx="8262438" cy="3262811"/>
          </a:xfrm>
        </p:spPr>
        <p:txBody>
          <a:bodyPr/>
          <a:lstStyle/>
          <a:p>
            <a:pPr algn="ctr"/>
            <a:r>
              <a:rPr lang="en-US" dirty="0"/>
              <a:t>Thank you</a:t>
            </a:r>
            <a:endParaRPr lang="en-US"/>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602" y="3515360"/>
            <a:ext cx="8262437" cy="2919512"/>
          </a:xfrm>
        </p:spPr>
        <p:txBody>
          <a:bodyPr/>
          <a:lstStyle/>
          <a:p>
            <a:pPr algn="ctr"/>
            <a:r>
              <a:rPr lang="en-US" dirty="0"/>
              <a:t>Q&amp;A?</a:t>
            </a:r>
            <a:endParaRPr lang="en-US"/>
          </a:p>
        </p:txBody>
      </p:sp>
    </p:spTree>
    <p:extLst>
      <p:ext uri="{BB962C8B-B14F-4D97-AF65-F5344CB8AC3E}">
        <p14:creationId xmlns:p14="http://schemas.microsoft.com/office/powerpoint/2010/main" val="160967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784A09-6F7D-1FA3-0CA0-F4E5A14437FB}"/>
              </a:ext>
            </a:extLst>
          </p:cNvPr>
          <p:cNvSpPr>
            <a:spLocks noGrp="1"/>
          </p:cNvSpPr>
          <p:nvPr>
            <p:ph type="title"/>
          </p:nvPr>
        </p:nvSpPr>
        <p:spPr>
          <a:xfrm>
            <a:off x="1158864" y="102021"/>
            <a:ext cx="9779183" cy="1744415"/>
          </a:xfrm>
        </p:spPr>
        <p:txBody>
          <a:bodyPr/>
          <a:lstStyle/>
          <a:p>
            <a:r>
              <a:rPr lang="en-US" dirty="0"/>
              <a:t>References</a:t>
            </a:r>
          </a:p>
        </p:txBody>
      </p:sp>
      <p:sp>
        <p:nvSpPr>
          <p:cNvPr id="10" name="Content Placeholder 2">
            <a:extLst>
              <a:ext uri="{FF2B5EF4-FFF2-40B4-BE49-F238E27FC236}">
                <a16:creationId xmlns:a16="http://schemas.microsoft.com/office/drawing/2014/main" id="{5E42CF93-C130-CF45-5FF9-B7029374E8D0}"/>
              </a:ext>
            </a:extLst>
          </p:cNvPr>
          <p:cNvSpPr>
            <a:spLocks noGrp="1"/>
          </p:cNvSpPr>
          <p:nvPr>
            <p:ph idx="1"/>
          </p:nvPr>
        </p:nvSpPr>
        <p:spPr>
          <a:xfrm>
            <a:off x="1158865" y="2017467"/>
            <a:ext cx="9779182" cy="3366815"/>
          </a:xfrm>
        </p:spPr>
        <p:txBody>
          <a:bodyPr>
            <a:normAutofit lnSpcReduction="10000"/>
          </a:bodyPr>
          <a:lstStyle/>
          <a:p>
            <a:r>
              <a:rPr lang="en-US" dirty="0">
                <a:hlinkClick r:id="rId2"/>
              </a:rPr>
              <a:t>https://www.aarp.org/health/medicare-insurance/info-2020/what-is-medicare.html</a:t>
            </a:r>
            <a:endParaRPr lang="en-US" dirty="0"/>
          </a:p>
          <a:p>
            <a:r>
              <a:rPr lang="en-US" dirty="0">
                <a:hlinkClick r:id="rId3"/>
              </a:rPr>
              <a:t>https://www.singlecare.com/blog/what-is-medicare-part-a/</a:t>
            </a:r>
            <a:endParaRPr lang="en-US" dirty="0"/>
          </a:p>
          <a:p>
            <a:r>
              <a:rPr lang="en-US" dirty="0">
                <a:hlinkClick r:id="rId4"/>
              </a:rPr>
              <a:t>https://www.seniorliving.org/medicare-medicaid/</a:t>
            </a:r>
            <a:endParaRPr lang="en-US" dirty="0"/>
          </a:p>
          <a:p>
            <a:r>
              <a:rPr lang="en-US" dirty="0">
                <a:hlinkClick r:id="rId5"/>
              </a:rPr>
              <a:t>https://www.uhc.com/content/dam/uhcdotcom/foundation/blog/blog_primary-author-large-image.png</a:t>
            </a:r>
            <a:endParaRPr lang="en-US" dirty="0"/>
          </a:p>
          <a:p>
            <a:r>
              <a:rPr lang="en-US" dirty="0">
                <a:hlinkClick r:id="rId5"/>
              </a:rPr>
              <a:t>https://www.uhc.com/content/dam/uhcdotcom/foundation/blog/blog_primary-author-large-image.png</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847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EF9C-5B5F-823D-54FA-5D8C9FCFCD5E}"/>
              </a:ext>
            </a:extLst>
          </p:cNvPr>
          <p:cNvSpPr>
            <a:spLocks noGrp="1"/>
          </p:cNvSpPr>
          <p:nvPr>
            <p:ph type="title"/>
          </p:nvPr>
        </p:nvSpPr>
        <p:spPr>
          <a:xfrm>
            <a:off x="499969" y="253999"/>
            <a:ext cx="5943599" cy="802640"/>
          </a:xfrm>
        </p:spPr>
        <p:txBody>
          <a:bodyPr anchor="b">
            <a:normAutofit/>
          </a:bodyPr>
          <a:lstStyle/>
          <a:p>
            <a:r>
              <a:rPr lang="en-US" sz="4400" dirty="0">
                <a:solidFill>
                  <a:schemeClr val="accent1"/>
                </a:solidFill>
              </a:rPr>
              <a:t>Agenda</a:t>
            </a:r>
          </a:p>
        </p:txBody>
      </p:sp>
      <p:pic>
        <p:nvPicPr>
          <p:cNvPr id="7" name="Picture Placeholder 6" descr="Skyscrapers shown from view looking up">
            <a:extLst>
              <a:ext uri="{FF2B5EF4-FFF2-40B4-BE49-F238E27FC236}">
                <a16:creationId xmlns:a16="http://schemas.microsoft.com/office/drawing/2014/main" id="{4599EDFD-EAFB-17E0-C1E3-6CF00F6863D8}"/>
              </a:ext>
            </a:extLst>
          </p:cNvPr>
          <p:cNvPicPr>
            <a:picLocks noGrp="1" noChangeAspect="1"/>
          </p:cNvPicPr>
          <p:nvPr>
            <p:ph idx="17"/>
          </p:nvPr>
        </p:nvPicPr>
        <p:blipFill rotWithShape="1">
          <a:blip r:embed="rId2"/>
          <a:srcRect l="8662" r="24587" b="-1"/>
          <a:stretch/>
        </p:blipFill>
        <p:spPr>
          <a:xfrm>
            <a:off x="7081668" y="1127760"/>
            <a:ext cx="4297680" cy="42976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Content Placeholder 2">
            <a:extLst>
              <a:ext uri="{FF2B5EF4-FFF2-40B4-BE49-F238E27FC236}">
                <a16:creationId xmlns:a16="http://schemas.microsoft.com/office/drawing/2014/main" id="{4FAA9012-FAF1-7330-A4D9-51D895085CD9}"/>
              </a:ext>
            </a:extLst>
          </p:cNvPr>
          <p:cNvSpPr>
            <a:spLocks noGrp="1"/>
          </p:cNvSpPr>
          <p:nvPr>
            <p:ph idx="15"/>
          </p:nvPr>
        </p:nvSpPr>
        <p:spPr>
          <a:xfrm>
            <a:off x="886050" y="1060449"/>
            <a:ext cx="5943600" cy="3708399"/>
          </a:xfrm>
        </p:spPr>
        <p:txBody>
          <a:bodyPr vert="horz" lIns="91440" tIns="45720" rIns="91440" bIns="45720" rtlCol="0" anchor="t">
            <a:noAutofit/>
          </a:bodyPr>
          <a:lstStyle/>
          <a:p>
            <a:pPr marL="283210" indent="-283210">
              <a:buFont typeface="Wingdings" panose="020B0604020202020204" pitchFamily="34" charset="0"/>
              <a:buChar char="Ø"/>
            </a:pPr>
            <a:r>
              <a:rPr lang="en-US" b="1" dirty="0"/>
              <a:t>Project Overview</a:t>
            </a:r>
            <a:endParaRPr lang="en-US"/>
          </a:p>
          <a:p>
            <a:pPr marL="283210" indent="-283210">
              <a:buFont typeface="Wingdings" panose="020B0604020202020204" pitchFamily="34" charset="0"/>
              <a:buChar char="Ø"/>
            </a:pPr>
            <a:r>
              <a:rPr lang="en-US" b="1" dirty="0"/>
              <a:t>Requirements Gathering and Documentation</a:t>
            </a:r>
          </a:p>
          <a:p>
            <a:pPr marL="283210" indent="-283210">
              <a:buFont typeface="Wingdings" panose="020B0604020202020204" pitchFamily="34" charset="0"/>
              <a:buChar char="Ø"/>
            </a:pPr>
            <a:r>
              <a:rPr lang="en-US" b="1" dirty="0"/>
              <a:t>System Analysis and Process Improvement</a:t>
            </a:r>
          </a:p>
          <a:p>
            <a:pPr marL="283210" indent="-283210">
              <a:buFont typeface="Wingdings" panose="020B0604020202020204" pitchFamily="34" charset="0"/>
              <a:buChar char="Ø"/>
            </a:pPr>
            <a:r>
              <a:rPr lang="en-US" b="1" dirty="0"/>
              <a:t>Context Data Flow Diagram</a:t>
            </a:r>
          </a:p>
          <a:p>
            <a:pPr marL="283210" indent="-283210">
              <a:buFont typeface="Wingdings" panose="020B0604020202020204" pitchFamily="34" charset="0"/>
              <a:buChar char="Ø"/>
            </a:pPr>
            <a:r>
              <a:rPr lang="en-US" b="1" dirty="0"/>
              <a:t>System Acquisition </a:t>
            </a:r>
          </a:p>
          <a:p>
            <a:pPr marL="283210" indent="-283210">
              <a:buFont typeface="Wingdings" panose="020B0604020202020204" pitchFamily="34" charset="0"/>
              <a:buChar char="Ø"/>
            </a:pPr>
            <a:r>
              <a:rPr lang="en-US" b="1" dirty="0"/>
              <a:t>Technical Feasibility Analysis</a:t>
            </a:r>
            <a:endParaRPr lang="en-US"/>
          </a:p>
          <a:p>
            <a:pPr marL="283210" indent="-283210">
              <a:buFont typeface="Wingdings" panose="020B0604020202020204" pitchFamily="34" charset="0"/>
              <a:buChar char="Ø"/>
            </a:pPr>
            <a:r>
              <a:rPr lang="en-US" b="1" dirty="0"/>
              <a:t>Cost-Benefit Analysis</a:t>
            </a:r>
          </a:p>
          <a:p>
            <a:pPr marL="283210" indent="-283210">
              <a:buFont typeface="Wingdings" panose="020B0604020202020204" pitchFamily="34" charset="0"/>
              <a:buChar char="Ø"/>
            </a:pPr>
            <a:r>
              <a:rPr lang="en-US" b="1" dirty="0"/>
              <a:t>Stakeholder Feedback</a:t>
            </a:r>
          </a:p>
          <a:p>
            <a:pPr marL="283210" indent="-283210">
              <a:buFont typeface="Wingdings" panose="020B0604020202020204" pitchFamily="34" charset="0"/>
              <a:buChar char="Ø"/>
            </a:pPr>
            <a:r>
              <a:rPr lang="en-US" b="1" dirty="0"/>
              <a:t>Final Recommendation</a:t>
            </a:r>
          </a:p>
          <a:p>
            <a:pPr marL="283210" indent="-283210">
              <a:buFont typeface="Wingdings" panose="020B0604020202020204" pitchFamily="34" charset="0"/>
              <a:buChar char="Ø"/>
            </a:pPr>
            <a:r>
              <a:rPr lang="en-US" b="1" dirty="0"/>
              <a:t>Next Steps</a:t>
            </a:r>
          </a:p>
          <a:p>
            <a:pPr marL="283210" indent="-283210">
              <a:buFont typeface="Wingdings" panose="020B0604020202020204" pitchFamily="34" charset="0"/>
              <a:buChar char="Ø"/>
            </a:pPr>
            <a:r>
              <a:rPr lang="en-US" b="1" dirty="0"/>
              <a:t>Conclusion</a:t>
            </a:r>
          </a:p>
        </p:txBody>
      </p:sp>
    </p:spTree>
    <p:extLst>
      <p:ext uri="{BB962C8B-B14F-4D97-AF65-F5344CB8AC3E}">
        <p14:creationId xmlns:p14="http://schemas.microsoft.com/office/powerpoint/2010/main" val="358826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2417172" y="796926"/>
            <a:ext cx="4338320" cy="602383"/>
          </a:xfrm>
        </p:spPr>
        <p:txBody>
          <a:bodyPr anchor="b">
            <a:noAutofit/>
          </a:bodyPr>
          <a:lstStyle/>
          <a:p>
            <a:pPr algn="ctr"/>
            <a:r>
              <a:rPr lang="en-US" sz="4400" dirty="0">
                <a:solidFill>
                  <a:schemeClr val="accent1"/>
                </a:solidFill>
                <a:ea typeface="+mj-lt"/>
                <a:cs typeface="+mj-lt"/>
              </a:rPr>
              <a:t>Project Overview</a:t>
            </a:r>
            <a:endParaRPr lang="en-US" sz="4400" dirty="0">
              <a:solidFill>
                <a:schemeClr val="accent1"/>
              </a:solidFill>
            </a:endParaRPr>
          </a:p>
        </p:txBody>
      </p:sp>
      <p:pic>
        <p:nvPicPr>
          <p:cNvPr id="17" name="Picture Placeholder 16">
            <a:extLst>
              <a:ext uri="{FF2B5EF4-FFF2-40B4-BE49-F238E27FC236}">
                <a16:creationId xmlns:a16="http://schemas.microsoft.com/office/drawing/2014/main" id="{2ECBBDA4-D2C1-0F46-BA36-5967266F87AD}"/>
              </a:ext>
            </a:extLst>
          </p:cNvPr>
          <p:cNvPicPr>
            <a:picLocks noGrp="1" noChangeAspect="1"/>
          </p:cNvPicPr>
          <p:nvPr>
            <p:ph idx="1"/>
          </p:nvPr>
        </p:nvPicPr>
        <p:blipFill rotWithShape="1">
          <a:blip r:embed="rId3"/>
          <a:srcRect l="1" r="2497"/>
          <a:stretch/>
        </p:blipFill>
        <p:spPr>
          <a:xfrm>
            <a:off x="301122" y="1551857"/>
            <a:ext cx="3967925" cy="37643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3FD2B52F-0BC6-87A5-21BA-1D4A2CCCF630}"/>
              </a:ext>
            </a:extLst>
          </p:cNvPr>
          <p:cNvSpPr txBox="1"/>
          <p:nvPr/>
        </p:nvSpPr>
        <p:spPr>
          <a:xfrm>
            <a:off x="4358640" y="1402080"/>
            <a:ext cx="7447280"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en-US" b="1" dirty="0">
                <a:latin typeface="Tenorite"/>
                <a:ea typeface="Segoe UI"/>
                <a:cs typeface="Segoe UI"/>
              </a:rPr>
              <a:t>Project</a:t>
            </a:r>
            <a:r>
              <a:rPr lang="en-US" b="1" i="0" u="none" strike="noStrike" baseline="0" dirty="0">
                <a:latin typeface="Tenorite"/>
                <a:ea typeface="Segoe UI"/>
                <a:cs typeface="Segoe UI"/>
              </a:rPr>
              <a:t> Title: Enhancing Medicare Enrollment for Beneficiaries</a:t>
            </a:r>
            <a:r>
              <a:rPr lang="en-US" b="1" i="0" dirty="0">
                <a:latin typeface="Tenorite"/>
                <a:ea typeface="Segoe UI"/>
                <a:cs typeface="Segoe UI"/>
              </a:rPr>
              <a:t>​</a:t>
            </a:r>
            <a:endParaRPr lang="en-US" b="1" i="0">
              <a:latin typeface="Tenorite"/>
              <a:ea typeface="Segoe UI"/>
              <a:cs typeface="Segoe UI"/>
            </a:endParaRPr>
          </a:p>
          <a:p>
            <a:r>
              <a:rPr lang="en-US" sz="1600" b="1" dirty="0">
                <a:latin typeface="Tenorite"/>
                <a:ea typeface="Segoe UI"/>
                <a:cs typeface="Segoe UI"/>
              </a:rPr>
              <a:t>Company: Medicare (CMS)</a:t>
            </a:r>
            <a:r>
              <a:rPr lang="en-US" sz="1600" dirty="0">
                <a:latin typeface="Tenorite"/>
                <a:ea typeface="Segoe UI"/>
                <a:cs typeface="Segoe UI"/>
              </a:rPr>
              <a:t> </a:t>
            </a:r>
            <a:endParaRPr lang="en-US"/>
          </a:p>
          <a:p>
            <a:pPr algn="l" rtl="0"/>
            <a:r>
              <a:rPr lang="en-US" sz="1600" b="1" i="0" u="none" strike="noStrike" baseline="0" dirty="0">
                <a:latin typeface="Tenorite"/>
                <a:ea typeface="Segoe UI"/>
                <a:cs typeface="Segoe UI"/>
              </a:rPr>
              <a:t>Objective:</a:t>
            </a:r>
            <a:r>
              <a:rPr lang="en-US" sz="1600" i="0" u="none" strike="noStrike" baseline="0" dirty="0">
                <a:latin typeface="Tenorite"/>
                <a:ea typeface="Segoe UI"/>
                <a:cs typeface="Segoe UI"/>
              </a:rPr>
              <a:t> Streamline enrollment processes, provide personalized support, and improve operational efficiency</a:t>
            </a:r>
            <a:r>
              <a:rPr lang="en-US" sz="1600" i="0" dirty="0">
                <a:latin typeface="Tenorite"/>
                <a:ea typeface="Segoe UI"/>
                <a:cs typeface="Segoe UI"/>
              </a:rPr>
              <a:t>​</a:t>
            </a:r>
            <a:endParaRPr lang="en-US" sz="1600" i="0">
              <a:latin typeface="Tenorite"/>
              <a:ea typeface="Segoe UI"/>
              <a:cs typeface="Segoe UI"/>
            </a:endParaRPr>
          </a:p>
          <a:p>
            <a:pPr algn="l" rtl="0"/>
            <a:r>
              <a:rPr lang="en-US" sz="1600" b="1" i="0" u="none" strike="noStrike" baseline="0" dirty="0">
                <a:latin typeface="Tenorite"/>
                <a:ea typeface="Segoe UI"/>
                <a:cs typeface="Segoe UI"/>
              </a:rPr>
              <a:t>Target Audience:</a:t>
            </a:r>
            <a:r>
              <a:rPr lang="en-US" sz="1600" i="0" u="none" strike="noStrike" baseline="0" dirty="0">
                <a:latin typeface="Tenorite"/>
                <a:ea typeface="Segoe UI"/>
                <a:cs typeface="Segoe UI"/>
              </a:rPr>
              <a:t> Elderly beneficiaries and those with certain disabilities</a:t>
            </a:r>
            <a:r>
              <a:rPr lang="en-US" sz="1600" i="0" dirty="0">
                <a:latin typeface="Tenorite"/>
                <a:ea typeface="Segoe UI"/>
                <a:cs typeface="Segoe UI"/>
              </a:rPr>
              <a:t>​</a:t>
            </a:r>
            <a:endParaRPr lang="en-US" sz="1600" i="0">
              <a:latin typeface="Tenorite"/>
              <a:ea typeface="Segoe UI"/>
              <a:cs typeface="Segoe UI"/>
            </a:endParaRPr>
          </a:p>
          <a:p>
            <a:endParaRPr lang="en-US" sz="1600" dirty="0">
              <a:latin typeface="Tenorite"/>
              <a:ea typeface="Segoe UI"/>
              <a:cs typeface="Segoe UI"/>
            </a:endParaRPr>
          </a:p>
          <a:p>
            <a:pPr algn="l" rtl="0"/>
            <a:r>
              <a:rPr lang="en-US" sz="1600" b="1" dirty="0">
                <a:latin typeface="Tenorite"/>
                <a:ea typeface="Segoe UI"/>
                <a:cs typeface="Segoe UI"/>
              </a:rPr>
              <a:t>Purpose</a:t>
            </a:r>
            <a:r>
              <a:rPr lang="en-US" sz="1600" b="1" i="0" u="none" strike="noStrike" baseline="0" dirty="0">
                <a:latin typeface="Tenorite"/>
                <a:ea typeface="Segoe UI"/>
                <a:cs typeface="Segoe UI"/>
              </a:rPr>
              <a:t>:</a:t>
            </a:r>
            <a:r>
              <a:rPr lang="en-US" sz="1600" i="0" dirty="0">
                <a:latin typeface="Tenorite"/>
                <a:ea typeface="Segoe UI"/>
                <a:cs typeface="Segoe UI"/>
              </a:rPr>
              <a:t>​</a:t>
            </a:r>
            <a:endParaRPr lang="en-US" sz="1600" i="0">
              <a:latin typeface="Tenorite"/>
              <a:ea typeface="Segoe UI"/>
              <a:cs typeface="Segoe UI"/>
            </a:endParaRPr>
          </a:p>
          <a:p>
            <a:pPr marL="742950" lvl="1" indent="-285750" algn="l" rtl="0">
              <a:buFont typeface="Wingdings"/>
              <a:buChar char="Ø"/>
            </a:pPr>
            <a:r>
              <a:rPr lang="en-US" sz="1600" i="0" u="none" strike="noStrike" baseline="0" dirty="0">
                <a:latin typeface="Tenorite"/>
                <a:ea typeface="Arial"/>
                <a:cs typeface="Arial"/>
              </a:rPr>
              <a:t>Develop a unified system to improve enrollment, education, and support</a:t>
            </a:r>
            <a:r>
              <a:rPr lang="en-US" sz="1600" i="0" dirty="0">
                <a:latin typeface="Tenorite"/>
                <a:ea typeface="Arial"/>
                <a:cs typeface="Arial"/>
              </a:rPr>
              <a:t>​</a:t>
            </a:r>
            <a:endParaRPr lang="en-US" sz="1600" i="0">
              <a:latin typeface="Tenorite"/>
              <a:ea typeface="Arial"/>
              <a:cs typeface="Arial"/>
            </a:endParaRPr>
          </a:p>
          <a:p>
            <a:pPr marL="742950" lvl="1" indent="-285750" algn="l" rtl="0">
              <a:buFont typeface="Wingdings"/>
              <a:buChar char="Ø"/>
            </a:pPr>
            <a:r>
              <a:rPr lang="en-US" sz="1600" i="0" u="none" strike="noStrike" baseline="0" dirty="0">
                <a:latin typeface="Tenorite"/>
                <a:ea typeface="Arial"/>
                <a:cs typeface="Arial"/>
              </a:rPr>
              <a:t>Streamline Medicare Advantage payment management</a:t>
            </a:r>
            <a:r>
              <a:rPr lang="en-US" sz="1600" i="0" dirty="0">
                <a:latin typeface="Tenorite"/>
                <a:ea typeface="Arial"/>
                <a:cs typeface="Arial"/>
              </a:rPr>
              <a:t>​</a:t>
            </a:r>
            <a:endParaRPr lang="en-US" sz="1600" i="0">
              <a:latin typeface="Tenorite"/>
              <a:ea typeface="Arial"/>
              <a:cs typeface="Arial"/>
            </a:endParaRPr>
          </a:p>
          <a:p>
            <a:r>
              <a:rPr lang="en-US" sz="1600" b="1" i="0" u="none" strike="noStrike" baseline="0" dirty="0">
                <a:latin typeface="Tenorite"/>
                <a:ea typeface="Segoe UI"/>
                <a:cs typeface="Segoe UI"/>
              </a:rPr>
              <a:t>Scope:</a:t>
            </a:r>
            <a:r>
              <a:rPr lang="en-US" sz="1600" i="0" dirty="0">
                <a:latin typeface="Tenorite"/>
                <a:ea typeface="Segoe UI"/>
                <a:cs typeface="Segoe UI"/>
              </a:rPr>
              <a:t>​</a:t>
            </a:r>
            <a:endParaRPr lang="en-US" sz="1600">
              <a:latin typeface="Tenorite"/>
              <a:cs typeface="Segoe UI"/>
            </a:endParaRPr>
          </a:p>
          <a:p>
            <a:pPr marL="742950" lvl="1" indent="-285750">
              <a:buFont typeface="Wingdings"/>
              <a:buChar char="Ø"/>
            </a:pPr>
            <a:r>
              <a:rPr lang="en-US" sz="1600" dirty="0">
                <a:latin typeface="Tenorite"/>
                <a:cs typeface="Arial"/>
              </a:rPr>
              <a:t>Design and implement a comprehensive Business Support System (BSS)​</a:t>
            </a:r>
          </a:p>
          <a:p>
            <a:pPr marL="742950" lvl="1" indent="-285750" algn="l">
              <a:buFont typeface="Wingdings"/>
              <a:buChar char="Ø"/>
            </a:pPr>
            <a:r>
              <a:rPr lang="en-US" sz="1600" dirty="0">
                <a:latin typeface="Tenorite"/>
                <a:cs typeface="Arial"/>
              </a:rPr>
              <a:t>Focus on enrollment, beneficiary support, and payment management​</a:t>
            </a:r>
            <a:endParaRPr lang="en-US" sz="1600"/>
          </a:p>
          <a:p>
            <a:pPr algn="l" rtl="0"/>
            <a:r>
              <a:rPr lang="en-US" sz="1600" b="1" dirty="0">
                <a:latin typeface="Tenorite"/>
                <a:ea typeface="Segoe UI"/>
                <a:cs typeface="Segoe UI"/>
              </a:rPr>
              <a:t>Goals</a:t>
            </a:r>
            <a:r>
              <a:rPr lang="en-US" sz="1600" b="1" i="0" u="none" strike="noStrike" baseline="0" dirty="0">
                <a:latin typeface="Tenorite"/>
                <a:ea typeface="Segoe UI"/>
                <a:cs typeface="Segoe UI"/>
              </a:rPr>
              <a:t>:</a:t>
            </a:r>
            <a:r>
              <a:rPr lang="en-US" sz="1600" i="0" dirty="0">
                <a:latin typeface="Tenorite"/>
                <a:ea typeface="Segoe UI"/>
                <a:cs typeface="Segoe UI"/>
              </a:rPr>
              <a:t>​</a:t>
            </a:r>
            <a:endParaRPr lang="en-US" sz="1600" i="0">
              <a:latin typeface="Tenorite"/>
              <a:ea typeface="Segoe UI"/>
              <a:cs typeface="Segoe UI"/>
            </a:endParaRPr>
          </a:p>
          <a:p>
            <a:pPr marL="742950" lvl="1" indent="-285750" algn="l" rtl="0">
              <a:buFont typeface="Wingdings"/>
              <a:buChar char="Ø"/>
            </a:pPr>
            <a:r>
              <a:rPr lang="en-US" sz="1600" i="0" u="none" strike="noStrike" baseline="0" dirty="0">
                <a:latin typeface="Tenorite"/>
                <a:ea typeface="Segoe UI"/>
                <a:cs typeface="Segoe UI"/>
              </a:rPr>
              <a:t>Improve usability and accessibility for elderly beneficiaries</a:t>
            </a:r>
            <a:r>
              <a:rPr lang="en-US" sz="1600" i="0" dirty="0">
                <a:latin typeface="Tenorite"/>
                <a:ea typeface="Segoe UI"/>
                <a:cs typeface="Segoe UI"/>
              </a:rPr>
              <a:t>​</a:t>
            </a:r>
            <a:endParaRPr lang="en-US" sz="1600" i="0">
              <a:latin typeface="Tenorite"/>
              <a:ea typeface="Segoe UI"/>
              <a:cs typeface="Segoe UI"/>
            </a:endParaRPr>
          </a:p>
          <a:p>
            <a:pPr marL="742950" lvl="1" indent="-285750" algn="l" rtl="0">
              <a:buFont typeface="Wingdings"/>
              <a:buChar char="Ø"/>
            </a:pPr>
            <a:r>
              <a:rPr lang="en-US" sz="1600" i="0" u="none" strike="noStrike" baseline="0" dirty="0">
                <a:latin typeface="Tenorite"/>
                <a:ea typeface="Segoe UI"/>
                <a:cs typeface="Segoe UI"/>
              </a:rPr>
              <a:t>Personalize support with tailored resources and tools</a:t>
            </a:r>
            <a:r>
              <a:rPr lang="en-US" sz="1600" i="0" dirty="0">
                <a:latin typeface="Tenorite"/>
                <a:ea typeface="Segoe UI"/>
                <a:cs typeface="Segoe UI"/>
              </a:rPr>
              <a:t>​</a:t>
            </a:r>
            <a:endParaRPr lang="en-US" sz="1600" i="0">
              <a:latin typeface="Tenorite"/>
              <a:ea typeface="Segoe UI"/>
              <a:cs typeface="Segoe UI"/>
            </a:endParaRPr>
          </a:p>
          <a:p>
            <a:pPr marL="742950" lvl="1" indent="-285750" algn="l" rtl="0">
              <a:buFont typeface="Wingdings"/>
              <a:buChar char="Ø"/>
            </a:pPr>
            <a:r>
              <a:rPr lang="en-US" sz="1600" i="0" u="none" strike="noStrike" baseline="0" dirty="0">
                <a:latin typeface="Tenorite"/>
                <a:ea typeface="Segoe UI"/>
                <a:cs typeface="Segoe UI"/>
              </a:rPr>
              <a:t>Enhance efficiency through data analytics</a:t>
            </a:r>
            <a:endParaRPr lang="en-US" sz="1600"/>
          </a:p>
        </p:txBody>
      </p:sp>
    </p:spTree>
    <p:extLst>
      <p:ext uri="{BB962C8B-B14F-4D97-AF65-F5344CB8AC3E}">
        <p14:creationId xmlns:p14="http://schemas.microsoft.com/office/powerpoint/2010/main" val="77975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883012" y="624206"/>
            <a:ext cx="9895840" cy="1094571"/>
          </a:xfrm>
        </p:spPr>
        <p:txBody>
          <a:bodyPr anchor="b">
            <a:noAutofit/>
          </a:bodyPr>
          <a:lstStyle/>
          <a:p>
            <a:r>
              <a:rPr lang="en-US" sz="4400" dirty="0">
                <a:solidFill>
                  <a:schemeClr val="accent1"/>
                </a:solidFill>
                <a:ea typeface="+mj-lt"/>
                <a:cs typeface="+mj-lt"/>
              </a:rPr>
              <a:t>Requirements Gathering and Documentation</a:t>
            </a:r>
            <a:endParaRPr lang="en-US" sz="4400" dirty="0">
              <a:solidFill>
                <a:schemeClr val="accent1"/>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16693" y="1719184"/>
            <a:ext cx="6217920" cy="4003392"/>
          </a:xfrm>
        </p:spPr>
        <p:txBody>
          <a:bodyPr vert="horz" lIns="91440" tIns="45720" rIns="91440" bIns="45720" rtlCol="0" anchor="t">
            <a:noAutofit/>
          </a:bodyPr>
          <a:lstStyle/>
          <a:p>
            <a:pPr>
              <a:lnSpc>
                <a:spcPct val="100000"/>
              </a:lnSpc>
            </a:pPr>
            <a:r>
              <a:rPr lang="en-US" sz="1600" b="1" u="sng" dirty="0">
                <a:ea typeface="+mn-lt"/>
                <a:cs typeface="+mn-lt"/>
              </a:rPr>
              <a:t>Streamlined Requirements Gathering</a:t>
            </a:r>
            <a:endParaRPr lang="en-US" sz="1600" b="1" u="sng"/>
          </a:p>
          <a:p>
            <a:pPr marL="228600" indent="-228600">
              <a:buAutoNum type="arabicPeriod"/>
            </a:pPr>
            <a:r>
              <a:rPr lang="en-US" sz="1600" b="1" dirty="0">
                <a:ea typeface="+mn-lt"/>
                <a:cs typeface="+mn-lt"/>
              </a:rPr>
              <a:t>Stakeholder Input</a:t>
            </a:r>
            <a:r>
              <a:rPr lang="en-US" sz="1600" dirty="0">
                <a:ea typeface="+mn-lt"/>
                <a:cs typeface="+mn-lt"/>
              </a:rPr>
              <a:t>: Engaged beneficiaries, healthcare providers, and administrators to collect comprehensive feedback.</a:t>
            </a:r>
            <a:endParaRPr lang="en-US" sz="1600"/>
          </a:p>
          <a:p>
            <a:pPr marL="228600" indent="-228600">
              <a:buAutoNum type="arabicPeriod"/>
            </a:pPr>
            <a:r>
              <a:rPr lang="en-US" sz="1600" b="1" dirty="0">
                <a:ea typeface="+mn-lt"/>
                <a:cs typeface="+mn-lt"/>
              </a:rPr>
              <a:t>Process Analysis:</a:t>
            </a:r>
            <a:r>
              <a:rPr lang="en-US" sz="1600" dirty="0">
                <a:ea typeface="+mn-lt"/>
                <a:cs typeface="+mn-lt"/>
              </a:rPr>
              <a:t> Identified bottlenecks and inefficiencies in current enrollment processes</a:t>
            </a:r>
            <a:endParaRPr lang="en-US" sz="1600"/>
          </a:p>
          <a:p>
            <a:pPr marL="228600" indent="-228600">
              <a:lnSpc>
                <a:spcPct val="100000"/>
              </a:lnSpc>
              <a:buAutoNum type="arabicPeriod"/>
            </a:pPr>
            <a:r>
              <a:rPr lang="en-US" sz="1600" b="1" dirty="0">
                <a:ea typeface="+mn-lt"/>
                <a:cs typeface="+mn-lt"/>
              </a:rPr>
              <a:t>Priority Requirements:</a:t>
            </a:r>
            <a:r>
              <a:rPr lang="en-US" sz="1600" dirty="0">
                <a:ea typeface="+mn-lt"/>
                <a:cs typeface="+mn-lt"/>
              </a:rPr>
              <a:t> Focused on enhancements to improve accessibility and process efficiency.</a:t>
            </a:r>
          </a:p>
          <a:p>
            <a:pPr marL="228600" indent="-228600">
              <a:lnSpc>
                <a:spcPct val="100000"/>
              </a:lnSpc>
              <a:buAutoNum type="arabicPeriod"/>
            </a:pPr>
            <a:r>
              <a:rPr lang="en-US" sz="1600" b="1" dirty="0">
                <a:ea typeface="+mn-lt"/>
                <a:cs typeface="+mn-lt"/>
              </a:rPr>
              <a:t>Documentation Outcome:</a:t>
            </a:r>
            <a:r>
              <a:rPr lang="en-US" sz="1600" dirty="0">
                <a:ea typeface="+mn-lt"/>
                <a:cs typeface="+mn-lt"/>
              </a:rPr>
              <a:t> Developed a prioritized list of system requirements based on strategic impact and feasibility.</a:t>
            </a:r>
            <a:endParaRPr lang="en-US" sz="1600"/>
          </a:p>
          <a:p>
            <a:pPr marL="228600" indent="-228600">
              <a:lnSpc>
                <a:spcPct val="100000"/>
              </a:lnSpc>
              <a:buAutoNum type="arabicPeriod"/>
            </a:pPr>
            <a:r>
              <a:rPr lang="en-US" sz="1600" b="1" dirty="0">
                <a:ea typeface="+mn-lt"/>
                <a:cs typeface="+mn-lt"/>
              </a:rPr>
              <a:t>Primary Functional Areas:</a:t>
            </a:r>
            <a:r>
              <a:rPr lang="en-US" sz="1600" dirty="0">
                <a:ea typeface="+mn-lt"/>
                <a:cs typeface="+mn-lt"/>
              </a:rPr>
              <a:t> enrollment, eligibility, plan management, communications, usability, performance, security, scalability</a:t>
            </a:r>
            <a:endParaRPr lang="en-US" sz="1600"/>
          </a:p>
          <a:p>
            <a:pPr marL="228600" indent="-228600">
              <a:lnSpc>
                <a:spcPct val="100000"/>
              </a:lnSpc>
              <a:buAutoNum type="arabicPeriod"/>
            </a:pPr>
            <a:r>
              <a:rPr lang="en-US" sz="1600" b="1" dirty="0">
                <a:ea typeface="+mn-lt"/>
                <a:cs typeface="+mn-lt"/>
              </a:rPr>
              <a:t>Requirements</a:t>
            </a:r>
            <a:r>
              <a:rPr lang="en-US" sz="1600" dirty="0">
                <a:ea typeface="+mn-lt"/>
                <a:cs typeface="+mn-lt"/>
              </a:rPr>
              <a:t> prioritized based on </a:t>
            </a:r>
            <a:r>
              <a:rPr lang="en-US" sz="1600" err="1">
                <a:ea typeface="+mn-lt"/>
                <a:cs typeface="+mn-lt"/>
              </a:rPr>
              <a:t>MoSCoW</a:t>
            </a:r>
            <a:r>
              <a:rPr lang="en-US" sz="1600" dirty="0">
                <a:ea typeface="+mn-lt"/>
                <a:cs typeface="+mn-lt"/>
              </a:rPr>
              <a:t> </a:t>
            </a:r>
            <a:r>
              <a:rPr lang="en-US" sz="1200" i="1" dirty="0">
                <a:ea typeface="+mn-lt"/>
                <a:cs typeface="+mn-lt"/>
              </a:rPr>
              <a:t>(Must, Should, Could, Won't)</a:t>
            </a:r>
            <a:endParaRPr lang="en-US" sz="1200" i="1"/>
          </a:p>
          <a:p>
            <a:pPr indent="0">
              <a:lnSpc>
                <a:spcPct val="100000"/>
              </a:lnSpc>
              <a:buNone/>
            </a:pPr>
            <a:endParaRPr lang="en-US">
              <a:solidFill>
                <a:srgbClr val="000000"/>
              </a:solidFill>
            </a:endParaRPr>
          </a:p>
        </p:txBody>
      </p:sp>
      <p:pic>
        <p:nvPicPr>
          <p:cNvPr id="5" name="Content Placeholder 4" descr="Medicare Logo, symbol, meaning, history, PNG, brand">
            <a:extLst>
              <a:ext uri="{FF2B5EF4-FFF2-40B4-BE49-F238E27FC236}">
                <a16:creationId xmlns:a16="http://schemas.microsoft.com/office/drawing/2014/main" id="{2500CB32-9D42-E828-8CFB-D00BE7CB9726}"/>
              </a:ext>
            </a:extLst>
          </p:cNvPr>
          <p:cNvPicPr>
            <a:picLocks noGrp="1" noChangeAspect="1"/>
          </p:cNvPicPr>
          <p:nvPr>
            <p:ph idx="10"/>
          </p:nvPr>
        </p:nvPicPr>
        <p:blipFill rotWithShape="1">
          <a:blip r:embed="rId3"/>
          <a:srcRect l="-20678" t="-30172" r="-20339" b="-44397"/>
          <a:stretch/>
        </p:blipFill>
        <p:spPr>
          <a:xfrm>
            <a:off x="7685088" y="1363584"/>
            <a:ext cx="4225182" cy="41221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60505C06-6524-0417-870E-22DB85A89E8B}"/>
              </a:ext>
            </a:extLst>
          </p:cNvPr>
          <p:cNvSpPr txBox="1"/>
          <p:nvPr/>
        </p:nvSpPr>
        <p:spPr>
          <a:xfrm>
            <a:off x="2489200" y="56286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021715" lvl="3" indent="-171450">
              <a:buFont typeface="Wingdings"/>
              <a:buChar char="Ø"/>
            </a:pPr>
            <a:r>
              <a:rPr lang="en-US" sz="1200" b="0" i="0" dirty="0">
                <a:latin typeface="Tenorite"/>
                <a:ea typeface="Arial"/>
                <a:cs typeface="Arial"/>
              </a:rPr>
              <a:t>​</a:t>
            </a:r>
            <a:r>
              <a:rPr lang="en-US" sz="1200" b="0" i="0" u="none" strike="noStrike" baseline="0" dirty="0">
                <a:latin typeface="Tenorite"/>
                <a:ea typeface="Arial"/>
                <a:cs typeface="Arial"/>
              </a:rPr>
              <a:t>15 Could Have </a:t>
            </a:r>
            <a:r>
              <a:rPr lang="en-US" sz="1200" b="0" i="0" dirty="0">
                <a:latin typeface="Tenorite"/>
                <a:ea typeface="Arial"/>
                <a:cs typeface="Arial"/>
              </a:rPr>
              <a:t>​</a:t>
            </a:r>
            <a:endParaRPr lang="en-US" dirty="0"/>
          </a:p>
          <a:p>
            <a:pPr marL="1021715" lvl="3" indent="-171450" algn="l" rtl="0">
              <a:buFont typeface="Wingdings"/>
              <a:buChar char="Ø"/>
            </a:pPr>
            <a:r>
              <a:rPr lang="en-US" sz="1200" b="0" i="0" u="none" strike="noStrike" baseline="0" dirty="0">
                <a:latin typeface="Tenorite"/>
                <a:ea typeface="Arial"/>
                <a:cs typeface="Arial"/>
              </a:rPr>
              <a:t>03 Won't Have</a:t>
            </a:r>
            <a:endParaRPr lang="en-US" dirty="0"/>
          </a:p>
        </p:txBody>
      </p:sp>
      <p:sp>
        <p:nvSpPr>
          <p:cNvPr id="6" name="TextBox 5">
            <a:extLst>
              <a:ext uri="{FF2B5EF4-FFF2-40B4-BE49-F238E27FC236}">
                <a16:creationId xmlns:a16="http://schemas.microsoft.com/office/drawing/2014/main" id="{36691E4F-958B-959E-B893-9E67D9B31EB3}"/>
              </a:ext>
            </a:extLst>
          </p:cNvPr>
          <p:cNvSpPr txBox="1"/>
          <p:nvPr/>
        </p:nvSpPr>
        <p:spPr>
          <a:xfrm>
            <a:off x="1117600" y="562864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021715" lvl="3" indent="-171450" algn="l" rtl="0">
              <a:buFont typeface="Wingdings,Sans-Serif"/>
              <a:buChar char="Ø"/>
            </a:pPr>
            <a:r>
              <a:rPr lang="en-US" sz="1200" b="0" i="0" u="none" strike="noStrike" baseline="0" dirty="0">
                <a:latin typeface="Tenorite"/>
                <a:ea typeface="Arial"/>
                <a:cs typeface="Arial"/>
              </a:rPr>
              <a:t>25 Must Have</a:t>
            </a:r>
            <a:r>
              <a:rPr lang="en-US" sz="1200" b="0" i="0" dirty="0">
                <a:latin typeface="Tenorite"/>
                <a:ea typeface="Arial"/>
                <a:cs typeface="Arial"/>
              </a:rPr>
              <a:t>​</a:t>
            </a:r>
          </a:p>
          <a:p>
            <a:pPr marL="1021715" lvl="3" indent="-171450" algn="l" rtl="0">
              <a:buFont typeface="Wingdings,Sans-Serif"/>
              <a:buChar char="Ø"/>
            </a:pPr>
            <a:r>
              <a:rPr lang="en-US" sz="1200" b="0" i="0" u="none" strike="noStrike" baseline="0" dirty="0">
                <a:latin typeface="Tenorite"/>
                <a:ea typeface="Arial"/>
                <a:cs typeface="Arial"/>
              </a:rPr>
              <a:t>20 Should Have</a:t>
            </a:r>
            <a:r>
              <a:rPr lang="en-US" sz="1200" b="0" i="0" u="none" strike="noStrike" baseline="0" dirty="0">
                <a:solidFill>
                  <a:srgbClr val="434E5E"/>
                </a:solidFill>
                <a:latin typeface="Tenorite"/>
                <a:ea typeface="Arial"/>
                <a:cs typeface="Arial"/>
              </a:rPr>
              <a:t> </a:t>
            </a:r>
            <a:r>
              <a:rPr lang="en-US" sz="1200" b="0" i="0" dirty="0">
                <a:solidFill>
                  <a:srgbClr val="000000"/>
                </a:solidFill>
                <a:latin typeface="Tenorite"/>
                <a:ea typeface="Arial"/>
                <a:cs typeface="Arial"/>
              </a:rPr>
              <a:t>​</a:t>
            </a:r>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a:blip r:embed="rId3"/>
          <a:srcRect l="21429" r="21429"/>
          <a:stretch/>
        </p:blipFill>
        <p:spPr>
          <a:xfrm>
            <a:off x="1473518" y="1717040"/>
            <a:ext cx="3596322" cy="2946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TextBox 2">
            <a:extLst>
              <a:ext uri="{FF2B5EF4-FFF2-40B4-BE49-F238E27FC236}">
                <a16:creationId xmlns:a16="http://schemas.microsoft.com/office/drawing/2014/main" id="{C6EA3732-A91E-A1EC-AB5C-9430FA4F38D0}"/>
              </a:ext>
            </a:extLst>
          </p:cNvPr>
          <p:cNvSpPr txBox="1"/>
          <p:nvPr/>
        </p:nvSpPr>
        <p:spPr>
          <a:xfrm>
            <a:off x="1016000" y="833120"/>
            <a:ext cx="1065784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chemeClr val="accent1"/>
                </a:solidFill>
                <a:ea typeface="+mn-lt"/>
                <a:cs typeface="+mn-lt"/>
              </a:rPr>
              <a:t>System Analysis and Process Improvement</a:t>
            </a:r>
            <a:endParaRPr lang="en-US" sz="4400" b="1" dirty="0">
              <a:solidFill>
                <a:schemeClr val="accent1"/>
              </a:solidFill>
            </a:endParaRPr>
          </a:p>
        </p:txBody>
      </p:sp>
      <p:sp>
        <p:nvSpPr>
          <p:cNvPr id="4" name="TextBox 3">
            <a:extLst>
              <a:ext uri="{FF2B5EF4-FFF2-40B4-BE49-F238E27FC236}">
                <a16:creationId xmlns:a16="http://schemas.microsoft.com/office/drawing/2014/main" id="{EA134BD9-59D9-3D58-D82E-925FE9BF5ED4}"/>
              </a:ext>
            </a:extLst>
          </p:cNvPr>
          <p:cNvSpPr txBox="1"/>
          <p:nvPr/>
        </p:nvSpPr>
        <p:spPr>
          <a:xfrm>
            <a:off x="5303520" y="1717040"/>
            <a:ext cx="6532880"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r>
              <a:rPr lang="en-US" sz="1800" b="1" i="0" u="none" strike="noStrike" baseline="0" dirty="0">
                <a:solidFill>
                  <a:srgbClr val="29261B"/>
                </a:solidFill>
                <a:latin typeface="Tenorite"/>
                <a:ea typeface="Segoe UI"/>
                <a:cs typeface="Segoe UI"/>
              </a:rPr>
              <a:t>Current Process Analysis</a:t>
            </a:r>
            <a:r>
              <a:rPr lang="en-US" sz="1800" b="0" i="0" dirty="0">
                <a:solidFill>
                  <a:srgbClr val="000000"/>
                </a:solidFill>
                <a:latin typeface="Tenorite"/>
                <a:ea typeface="Segoe UI"/>
                <a:cs typeface="Segoe UI"/>
              </a:rPr>
              <a:t>​</a:t>
            </a:r>
          </a:p>
          <a:p>
            <a:pPr marL="742950" lvl="1" indent="-285750" algn="l" rtl="0">
              <a:buFont typeface="Wingdings"/>
              <a:buChar char="Ø"/>
            </a:pPr>
            <a:r>
              <a:rPr lang="en-US" sz="1600" b="0" i="0" u="none" strike="noStrike" baseline="0" dirty="0">
                <a:solidFill>
                  <a:srgbClr val="29261B"/>
                </a:solidFill>
                <a:latin typeface="Tenorite"/>
                <a:ea typeface="Segoe UI"/>
                <a:cs typeface="Segoe UI"/>
              </a:rPr>
              <a:t>Mapped 8-step enrollment process</a:t>
            </a:r>
            <a:r>
              <a:rPr lang="en-US" sz="1600" b="0" i="0" dirty="0">
                <a:solidFill>
                  <a:srgbClr val="000000"/>
                </a:solidFill>
                <a:latin typeface="Tenorite"/>
                <a:ea typeface="Segoe UI"/>
                <a:cs typeface="Segoe UI"/>
              </a:rPr>
              <a:t>​</a:t>
            </a:r>
          </a:p>
          <a:p>
            <a:pPr marL="742950" lvl="1" indent="-285750" algn="l" rtl="0">
              <a:buFont typeface="Wingdings"/>
              <a:buChar char="Ø"/>
            </a:pPr>
            <a:r>
              <a:rPr lang="en-US" sz="1600" b="0" i="0" u="none" strike="noStrike" baseline="0" dirty="0">
                <a:solidFill>
                  <a:srgbClr val="29261B"/>
                </a:solidFill>
                <a:latin typeface="Tenorite"/>
                <a:ea typeface="Segoe UI"/>
                <a:cs typeface="Segoe UI"/>
              </a:rPr>
              <a:t>Identified bottlenecks in application review and approval</a:t>
            </a:r>
            <a:r>
              <a:rPr lang="en-US" sz="1600" b="0" i="0" dirty="0">
                <a:solidFill>
                  <a:srgbClr val="000000"/>
                </a:solidFill>
                <a:latin typeface="Tenorite"/>
                <a:ea typeface="Segoe UI"/>
                <a:cs typeface="Segoe UI"/>
              </a:rPr>
              <a:t>​</a:t>
            </a:r>
          </a:p>
          <a:p>
            <a:pPr marL="742950" lvl="1" indent="-285750" algn="l" rtl="0">
              <a:buFont typeface="Wingdings"/>
              <a:buChar char="Ø"/>
            </a:pPr>
            <a:r>
              <a:rPr lang="en-US" sz="1600" b="0" i="0" u="none" strike="noStrike" baseline="0" dirty="0">
                <a:solidFill>
                  <a:srgbClr val="29261B"/>
                </a:solidFill>
                <a:latin typeface="Tenorite"/>
                <a:ea typeface="Segoe UI"/>
                <a:cs typeface="Segoe UI"/>
              </a:rPr>
              <a:t>20% of applications require rework due to incompleteness</a:t>
            </a:r>
            <a:r>
              <a:rPr lang="en-US" sz="1600" b="0" i="0" dirty="0">
                <a:solidFill>
                  <a:srgbClr val="000000"/>
                </a:solidFill>
                <a:latin typeface="Tenorite"/>
                <a:ea typeface="Segoe UI"/>
                <a:cs typeface="Segoe UI"/>
              </a:rPr>
              <a:t>​</a:t>
            </a:r>
          </a:p>
          <a:p>
            <a:pPr marL="742950" lvl="1" indent="-285750">
              <a:buFont typeface="Wingdings"/>
              <a:buChar char="Ø"/>
            </a:pPr>
            <a:endParaRPr lang="en-US" sz="1600" dirty="0">
              <a:solidFill>
                <a:srgbClr val="000000"/>
              </a:solidFill>
              <a:latin typeface="Tenorite"/>
              <a:ea typeface="Segoe UI"/>
              <a:cs typeface="Segoe UI"/>
            </a:endParaRPr>
          </a:p>
          <a:p>
            <a:pPr algn="l" rtl="0"/>
            <a:r>
              <a:rPr lang="en-US" sz="1800" b="1" i="0" u="none" strike="noStrike" baseline="0" dirty="0">
                <a:solidFill>
                  <a:srgbClr val="29261B"/>
                </a:solidFill>
                <a:latin typeface="Tenorite"/>
                <a:ea typeface="Segoe UI"/>
                <a:cs typeface="Segoe UI"/>
              </a:rPr>
              <a:t>Process Redesign</a:t>
            </a:r>
            <a:r>
              <a:rPr lang="en-US" sz="1800" b="0" i="0" dirty="0">
                <a:solidFill>
                  <a:srgbClr val="000000"/>
                </a:solidFill>
                <a:latin typeface="Tenorite"/>
                <a:ea typeface="Segoe UI"/>
                <a:cs typeface="Segoe UI"/>
              </a:rPr>
              <a:t>​</a:t>
            </a:r>
          </a:p>
          <a:p>
            <a:pPr marL="742950" lvl="1" indent="-285750" algn="l" rtl="0">
              <a:buFont typeface="Wingdings"/>
              <a:buChar char="Ø"/>
            </a:pPr>
            <a:r>
              <a:rPr lang="en-US" sz="1600" b="0" i="0" u="none" strike="noStrike" baseline="0" dirty="0">
                <a:solidFill>
                  <a:srgbClr val="29261B"/>
                </a:solidFill>
                <a:latin typeface="Tenorite"/>
                <a:ea typeface="Segoe UI"/>
                <a:cs typeface="Segoe UI"/>
              </a:rPr>
              <a:t>Streamlined steps, eliminated redundancies</a:t>
            </a:r>
            <a:r>
              <a:rPr lang="en-US" sz="1600" b="0" i="0" dirty="0">
                <a:solidFill>
                  <a:srgbClr val="000000"/>
                </a:solidFill>
                <a:latin typeface="Tenorite"/>
                <a:ea typeface="Segoe UI"/>
                <a:cs typeface="Segoe UI"/>
              </a:rPr>
              <a:t>​</a:t>
            </a:r>
          </a:p>
          <a:p>
            <a:pPr marL="742950" lvl="1" indent="-285750" algn="l" rtl="0">
              <a:buFont typeface="Wingdings"/>
              <a:buChar char="Ø"/>
            </a:pPr>
            <a:r>
              <a:rPr lang="en-US" sz="1600" b="0" i="0" u="none" strike="noStrike" baseline="0" dirty="0">
                <a:solidFill>
                  <a:srgbClr val="29261B"/>
                </a:solidFill>
                <a:latin typeface="Tenorite"/>
                <a:ea typeface="Segoe UI"/>
                <a:cs typeface="Segoe UI"/>
              </a:rPr>
              <a:t>Automated validations to reduce errors</a:t>
            </a:r>
            <a:r>
              <a:rPr lang="en-US" sz="1600" b="0" i="0" dirty="0">
                <a:solidFill>
                  <a:srgbClr val="000000"/>
                </a:solidFill>
                <a:latin typeface="Tenorite"/>
                <a:ea typeface="Segoe UI"/>
                <a:cs typeface="Segoe UI"/>
              </a:rPr>
              <a:t>​</a:t>
            </a:r>
          </a:p>
          <a:p>
            <a:pPr marL="742950" lvl="1" indent="-285750" algn="l" rtl="0">
              <a:buFont typeface="Wingdings"/>
              <a:buChar char="Ø"/>
            </a:pPr>
            <a:r>
              <a:rPr lang="en-US" sz="1600" b="0" i="0" u="none" strike="noStrike" baseline="0" dirty="0">
                <a:solidFill>
                  <a:srgbClr val="29261B"/>
                </a:solidFill>
                <a:latin typeface="Tenorite"/>
                <a:ea typeface="Segoe UI"/>
                <a:cs typeface="Segoe UI"/>
              </a:rPr>
              <a:t>Integrated real-time eligibility checks and error handling</a:t>
            </a:r>
            <a:r>
              <a:rPr lang="en-US" sz="1600" b="0" i="0" dirty="0">
                <a:solidFill>
                  <a:srgbClr val="000000"/>
                </a:solidFill>
                <a:latin typeface="Tenorite"/>
                <a:ea typeface="Segoe UI"/>
                <a:cs typeface="Segoe UI"/>
              </a:rPr>
              <a:t>​</a:t>
            </a:r>
          </a:p>
          <a:p>
            <a:pPr marL="742950" lvl="1" indent="-285750">
              <a:buFont typeface="Wingdings"/>
              <a:buChar char="Ø"/>
            </a:pPr>
            <a:endParaRPr lang="en-US" sz="1600" dirty="0">
              <a:solidFill>
                <a:srgbClr val="000000"/>
              </a:solidFill>
              <a:latin typeface="Tenorite"/>
              <a:ea typeface="Segoe UI"/>
              <a:cs typeface="Segoe UI"/>
            </a:endParaRPr>
          </a:p>
          <a:p>
            <a:pPr algn="l" rtl="0"/>
            <a:r>
              <a:rPr lang="en-US" sz="1800" b="1" i="0" u="none" strike="noStrike" baseline="0" dirty="0">
                <a:solidFill>
                  <a:srgbClr val="29261B"/>
                </a:solidFill>
                <a:latin typeface="Tenorite"/>
                <a:ea typeface="Segoe UI"/>
                <a:cs typeface="Segoe UI"/>
              </a:rPr>
              <a:t>Projected Improvements</a:t>
            </a:r>
            <a:r>
              <a:rPr lang="en-US" sz="1800" b="0" i="0" dirty="0">
                <a:solidFill>
                  <a:srgbClr val="000000"/>
                </a:solidFill>
                <a:latin typeface="Tenorite"/>
                <a:ea typeface="Segoe UI"/>
                <a:cs typeface="Segoe UI"/>
              </a:rPr>
              <a:t>​</a:t>
            </a:r>
          </a:p>
          <a:p>
            <a:pPr marL="742950" lvl="1" indent="-285750" algn="l" rtl="0">
              <a:buFont typeface="Wingdings"/>
              <a:buChar char="Ø"/>
            </a:pPr>
            <a:r>
              <a:rPr lang="en-US" sz="1600" b="0" i="0" u="none" strike="noStrike" baseline="0" dirty="0">
                <a:solidFill>
                  <a:srgbClr val="29261B"/>
                </a:solidFill>
                <a:latin typeface="Tenorite"/>
                <a:ea typeface="Segoe UI"/>
                <a:cs typeface="Segoe UI"/>
              </a:rPr>
              <a:t>30% reduction in enrollment cycle time</a:t>
            </a:r>
            <a:r>
              <a:rPr lang="en-US" sz="1600" b="0" i="0" dirty="0">
                <a:solidFill>
                  <a:srgbClr val="000000"/>
                </a:solidFill>
                <a:latin typeface="Tenorite"/>
                <a:ea typeface="Segoe UI"/>
                <a:cs typeface="Segoe UI"/>
              </a:rPr>
              <a:t>​</a:t>
            </a:r>
          </a:p>
          <a:p>
            <a:pPr marL="742950" lvl="1" indent="-285750">
              <a:buFont typeface="Wingdings"/>
              <a:buChar char="Ø"/>
            </a:pPr>
            <a:r>
              <a:rPr lang="en-US" sz="1600" b="0" i="0" u="none" strike="noStrike" baseline="0" dirty="0">
                <a:solidFill>
                  <a:srgbClr val="29261B"/>
                </a:solidFill>
                <a:latin typeface="Tenorite"/>
                <a:ea typeface="Segoe UI"/>
                <a:cs typeface="Segoe UI"/>
              </a:rPr>
              <a:t>25% improvement in first-pass application quality</a:t>
            </a:r>
            <a:r>
              <a:rPr lang="en-US" sz="1600" b="0" i="0" dirty="0">
                <a:solidFill>
                  <a:srgbClr val="000000"/>
                </a:solidFill>
                <a:latin typeface="Tenorite"/>
                <a:ea typeface="Segoe UI"/>
                <a:cs typeface="Segoe UI"/>
              </a:rPr>
              <a:t>​</a:t>
            </a:r>
            <a:endParaRPr lang="en-US" sz="1600" dirty="0">
              <a:solidFill>
                <a:srgbClr val="000000"/>
              </a:solidFill>
              <a:latin typeface="Tenorite"/>
              <a:ea typeface="Segoe UI"/>
              <a:cs typeface="Segoe UI"/>
            </a:endParaRPr>
          </a:p>
          <a:p>
            <a:pPr algn="ctr">
              <a:lnSpc>
                <a:spcPct val="150000"/>
              </a:lnSpc>
            </a:pPr>
            <a:r>
              <a:rPr lang="en-US" sz="1600" b="0" i="0" u="none" strike="noStrike" baseline="0" dirty="0">
                <a:solidFill>
                  <a:srgbClr val="29261B"/>
                </a:solidFill>
                <a:latin typeface="Tenorite"/>
                <a:ea typeface="Segoe UI"/>
                <a:cs typeface="Segoe UI"/>
              </a:rPr>
              <a:t> </a:t>
            </a:r>
            <a:r>
              <a:rPr lang="en-US" sz="1600" b="1" i="0" u="none" strike="noStrike" baseline="0" dirty="0">
                <a:solidFill>
                  <a:srgbClr val="29261B"/>
                </a:solidFill>
                <a:latin typeface="Tenorite"/>
                <a:ea typeface="Segoe UI"/>
                <a:cs typeface="Segoe UI"/>
              </a:rPr>
              <a:t>Added self-service features:</a:t>
            </a:r>
            <a:r>
              <a:rPr lang="en-US" sz="1600" b="1" i="0" dirty="0">
                <a:solidFill>
                  <a:srgbClr val="000000"/>
                </a:solidFill>
                <a:latin typeface="Tenorite"/>
                <a:ea typeface="Segoe UI"/>
                <a:cs typeface="Segoe UI"/>
              </a:rPr>
              <a:t>​</a:t>
            </a:r>
            <a:endParaRPr lang="en-US"/>
          </a:p>
          <a:p>
            <a:pPr marL="2571750" lvl="5" indent="-285750" algn="l" rtl="0">
              <a:buFont typeface="Arial"/>
              <a:buChar char="•"/>
            </a:pPr>
            <a:r>
              <a:rPr lang="en-US" sz="1600" b="0" i="0" u="none" strike="noStrike" baseline="0" dirty="0">
                <a:solidFill>
                  <a:srgbClr val="29261B"/>
                </a:solidFill>
                <a:latin typeface="Tenorite"/>
                <a:ea typeface="Segoe UI"/>
                <a:cs typeface="Segoe UI"/>
              </a:rPr>
              <a:t>Save in-progress applications</a:t>
            </a:r>
            <a:r>
              <a:rPr lang="en-US" sz="1600" b="0" i="0" dirty="0">
                <a:solidFill>
                  <a:srgbClr val="000000"/>
                </a:solidFill>
                <a:latin typeface="Tenorite"/>
                <a:ea typeface="Segoe UI"/>
                <a:cs typeface="Segoe UI"/>
              </a:rPr>
              <a:t>​</a:t>
            </a:r>
          </a:p>
          <a:p>
            <a:pPr marL="2571750" lvl="5" indent="-285750" algn="l" rtl="0">
              <a:buFont typeface="Arial"/>
              <a:buChar char="•"/>
            </a:pPr>
            <a:r>
              <a:rPr lang="en-US" sz="1600" b="0" i="0" u="none" strike="noStrike" baseline="0" dirty="0">
                <a:solidFill>
                  <a:srgbClr val="29261B"/>
                </a:solidFill>
                <a:latin typeface="Tenorite"/>
                <a:ea typeface="Segoe UI"/>
                <a:cs typeface="Segoe UI"/>
              </a:rPr>
              <a:t>Upload supporting documents</a:t>
            </a:r>
            <a:r>
              <a:rPr lang="en-US" sz="1600" b="0" i="0" dirty="0">
                <a:solidFill>
                  <a:srgbClr val="000000"/>
                </a:solidFill>
                <a:latin typeface="Tenorite"/>
                <a:ea typeface="Segoe UI"/>
                <a:cs typeface="Segoe UI"/>
              </a:rPr>
              <a:t>​</a:t>
            </a:r>
          </a:p>
          <a:p>
            <a:pPr marL="2571750" lvl="5" indent="-285750" algn="l" rtl="0">
              <a:buFont typeface="Arial"/>
              <a:buChar char="•"/>
            </a:pPr>
            <a:r>
              <a:rPr lang="en-US" sz="1600" b="0" i="0" u="none" strike="noStrike" baseline="0" dirty="0">
                <a:solidFill>
                  <a:srgbClr val="29261B"/>
                </a:solidFill>
                <a:latin typeface="Tenorite"/>
                <a:ea typeface="Segoe UI"/>
                <a:cs typeface="Segoe UI"/>
              </a:rPr>
              <a:t>Access personalized plan comparisons</a:t>
            </a:r>
            <a:endParaRPr lang="en-US" sz="1600" dirty="0"/>
          </a:p>
        </p:txBody>
      </p:sp>
    </p:spTree>
    <p:extLst>
      <p:ext uri="{BB962C8B-B14F-4D97-AF65-F5344CB8AC3E}">
        <p14:creationId xmlns:p14="http://schemas.microsoft.com/office/powerpoint/2010/main" val="366267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E0D2AC6-17B4-6C48-DDB2-BDB684DF7A06}"/>
              </a:ext>
            </a:extLst>
          </p:cNvPr>
          <p:cNvSpPr>
            <a:spLocks noGrp="1"/>
          </p:cNvSpPr>
          <p:nvPr>
            <p:ph type="title"/>
          </p:nvPr>
        </p:nvSpPr>
        <p:spPr>
          <a:xfrm>
            <a:off x="174849" y="751839"/>
            <a:ext cx="6959599" cy="812800"/>
          </a:xfrm>
        </p:spPr>
        <p:txBody>
          <a:bodyPr/>
          <a:lstStyle/>
          <a:p>
            <a:r>
              <a:rPr lang="en-US" dirty="0">
                <a:solidFill>
                  <a:schemeClr val="accent1"/>
                </a:solidFill>
              </a:rPr>
              <a:t>Context Data Flow</a:t>
            </a:r>
            <a:br>
              <a:rPr lang="en-US" dirty="0">
                <a:solidFill>
                  <a:schemeClr val="accent1"/>
                </a:solidFill>
              </a:rPr>
            </a:br>
            <a:r>
              <a:rPr lang="en-US" dirty="0">
                <a:solidFill>
                  <a:schemeClr val="accent1"/>
                </a:solidFill>
              </a:rPr>
              <a:t>Diagram</a:t>
            </a:r>
          </a:p>
        </p:txBody>
      </p:sp>
      <p:pic>
        <p:nvPicPr>
          <p:cNvPr id="4" name="Content Placeholder 3" descr="A black background with white text&#10;&#10;Description automatically generated">
            <a:extLst>
              <a:ext uri="{FF2B5EF4-FFF2-40B4-BE49-F238E27FC236}">
                <a16:creationId xmlns:a16="http://schemas.microsoft.com/office/drawing/2014/main" id="{6B408BBE-0000-4552-F73E-B09F3ADA2773}"/>
              </a:ext>
            </a:extLst>
          </p:cNvPr>
          <p:cNvPicPr>
            <a:picLocks noGrp="1" noChangeAspect="1"/>
          </p:cNvPicPr>
          <p:nvPr>
            <p:ph idx="15"/>
          </p:nvPr>
        </p:nvPicPr>
        <p:blipFill>
          <a:blip r:embed="rId2"/>
          <a:stretch>
            <a:fillRect/>
          </a:stretch>
        </p:blipFill>
        <p:spPr>
          <a:xfrm>
            <a:off x="957101" y="95249"/>
            <a:ext cx="10282058" cy="6675119"/>
          </a:xfrm>
          <a:noFill/>
        </p:spPr>
      </p:pic>
    </p:spTree>
    <p:extLst>
      <p:ext uri="{BB962C8B-B14F-4D97-AF65-F5344CB8AC3E}">
        <p14:creationId xmlns:p14="http://schemas.microsoft.com/office/powerpoint/2010/main" val="238306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CA66-FA9E-B083-F10E-8E6228B9828B}"/>
              </a:ext>
            </a:extLst>
          </p:cNvPr>
          <p:cNvSpPr>
            <a:spLocks noGrp="1"/>
          </p:cNvSpPr>
          <p:nvPr>
            <p:ph type="title"/>
          </p:nvPr>
        </p:nvSpPr>
        <p:spPr>
          <a:xfrm>
            <a:off x="742304" y="284901"/>
            <a:ext cx="9779183" cy="870655"/>
          </a:xfrm>
        </p:spPr>
        <p:txBody>
          <a:bodyPr/>
          <a:lstStyle/>
          <a:p>
            <a:r>
              <a:rPr lang="en-US" sz="4400" dirty="0">
                <a:solidFill>
                  <a:schemeClr val="accent1"/>
                </a:solidFill>
              </a:rPr>
              <a:t>System Acquisition</a:t>
            </a:r>
          </a:p>
        </p:txBody>
      </p:sp>
      <p:sp>
        <p:nvSpPr>
          <p:cNvPr id="3" name="Content Placeholder 2">
            <a:extLst>
              <a:ext uri="{FF2B5EF4-FFF2-40B4-BE49-F238E27FC236}">
                <a16:creationId xmlns:a16="http://schemas.microsoft.com/office/drawing/2014/main" id="{FBE038C5-D61C-4C8C-82DC-9EE13AD5EC61}"/>
              </a:ext>
            </a:extLst>
          </p:cNvPr>
          <p:cNvSpPr>
            <a:spLocks noGrp="1"/>
          </p:cNvSpPr>
          <p:nvPr>
            <p:ph idx="1"/>
          </p:nvPr>
        </p:nvSpPr>
        <p:spPr>
          <a:xfrm>
            <a:off x="325745" y="3917387"/>
            <a:ext cx="7391582" cy="1090975"/>
          </a:xfrm>
        </p:spPr>
        <p:txBody>
          <a:bodyPr vert="horz" lIns="91440" tIns="45720" rIns="91440" bIns="45720" rtlCol="0" anchor="t">
            <a:noAutofit/>
          </a:bodyPr>
          <a:lstStyle/>
          <a:p>
            <a:pPr>
              <a:lnSpc>
                <a:spcPct val="170000"/>
              </a:lnSpc>
            </a:pPr>
            <a:r>
              <a:rPr lang="en-US" sz="2000" b="1" u="sng" dirty="0">
                <a:ea typeface="+mn-lt"/>
                <a:cs typeface="+mn-lt"/>
              </a:rPr>
              <a:t>Recommendation</a:t>
            </a:r>
            <a:r>
              <a:rPr lang="en-US" sz="1600" b="1" dirty="0">
                <a:ea typeface="+mn-lt"/>
                <a:cs typeface="+mn-lt"/>
              </a:rPr>
              <a:t> </a:t>
            </a:r>
          </a:p>
          <a:p>
            <a:pPr>
              <a:lnSpc>
                <a:spcPct val="170000"/>
              </a:lnSpc>
            </a:pPr>
            <a:r>
              <a:rPr lang="en-US" sz="1600" b="1" dirty="0">
                <a:ea typeface="+mn-lt"/>
                <a:cs typeface="+mn-lt"/>
              </a:rPr>
              <a:t>Hybrid approach Core modules developed in-house (enrollment, support) for maximum flexibility Standard functions sourced via COTS (output management, analytics) for faster returns with the assistance of external experts in specific areas like security and data analytics.</a:t>
            </a:r>
            <a:endParaRPr lang="en-US" sz="1600" b="1" dirty="0"/>
          </a:p>
        </p:txBody>
      </p:sp>
      <p:graphicFrame>
        <p:nvGraphicFramePr>
          <p:cNvPr id="5" name="Table 4">
            <a:extLst>
              <a:ext uri="{FF2B5EF4-FFF2-40B4-BE49-F238E27FC236}">
                <a16:creationId xmlns:a16="http://schemas.microsoft.com/office/drawing/2014/main" id="{8A3705DF-23A4-6BAC-DA02-C37B0E6CCFBD}"/>
              </a:ext>
            </a:extLst>
          </p:cNvPr>
          <p:cNvGraphicFramePr>
            <a:graphicFrameLocks noGrp="1"/>
          </p:cNvGraphicFramePr>
          <p:nvPr>
            <p:extLst>
              <p:ext uri="{D42A27DB-BD31-4B8C-83A1-F6EECF244321}">
                <p14:modId xmlns:p14="http://schemas.microsoft.com/office/powerpoint/2010/main" val="1325056481"/>
              </p:ext>
            </p:extLst>
          </p:nvPr>
        </p:nvGraphicFramePr>
        <p:xfrm>
          <a:off x="325120" y="1280160"/>
          <a:ext cx="10942316" cy="2745920"/>
        </p:xfrm>
        <a:graphic>
          <a:graphicData uri="http://schemas.openxmlformats.org/drawingml/2006/table">
            <a:tbl>
              <a:tblPr firstRow="1" bandRow="1">
                <a:tableStyleId>{B301B821-A1FF-4177-AEE7-76D212191A09}</a:tableStyleId>
              </a:tblPr>
              <a:tblGrid>
                <a:gridCol w="2691246">
                  <a:extLst>
                    <a:ext uri="{9D8B030D-6E8A-4147-A177-3AD203B41FA5}">
                      <a16:colId xmlns:a16="http://schemas.microsoft.com/office/drawing/2014/main" val="3807531459"/>
                    </a:ext>
                  </a:extLst>
                </a:gridCol>
                <a:gridCol w="3952240">
                  <a:extLst>
                    <a:ext uri="{9D8B030D-6E8A-4147-A177-3AD203B41FA5}">
                      <a16:colId xmlns:a16="http://schemas.microsoft.com/office/drawing/2014/main" val="3662305699"/>
                    </a:ext>
                  </a:extLst>
                </a:gridCol>
                <a:gridCol w="4298830">
                  <a:extLst>
                    <a:ext uri="{9D8B030D-6E8A-4147-A177-3AD203B41FA5}">
                      <a16:colId xmlns:a16="http://schemas.microsoft.com/office/drawing/2014/main" val="3420753841"/>
                    </a:ext>
                  </a:extLst>
                </a:gridCol>
              </a:tblGrid>
              <a:tr h="496084">
                <a:tc>
                  <a:txBody>
                    <a:bodyPr/>
                    <a:lstStyle/>
                    <a:p>
                      <a:pPr lvl="0">
                        <a:buNone/>
                      </a:pPr>
                      <a:r>
                        <a:rPr lang="en-US" sz="2400" u="none" strike="noStrike" noProof="0" dirty="0">
                          <a:solidFill>
                            <a:schemeClr val="bg1"/>
                          </a:solidFill>
                        </a:rPr>
                        <a:t>Option</a:t>
                      </a:r>
                      <a:endParaRPr lang="en-US" sz="2400">
                        <a:solidFill>
                          <a:schemeClr val="bg1"/>
                        </a:solidFill>
                      </a:endParaRPr>
                    </a:p>
                  </a:txBody>
                  <a:tcPr>
                    <a:solidFill>
                      <a:schemeClr val="accent4"/>
                    </a:solidFill>
                  </a:tcPr>
                </a:tc>
                <a:tc>
                  <a:txBody>
                    <a:bodyPr/>
                    <a:lstStyle/>
                    <a:p>
                      <a:pPr lvl="0">
                        <a:buNone/>
                      </a:pPr>
                      <a:r>
                        <a:rPr lang="en-US" sz="2400" u="none" strike="noStrike" noProof="0" dirty="0">
                          <a:solidFill>
                            <a:schemeClr val="bg1"/>
                          </a:solidFill>
                        </a:rPr>
                        <a:t>Pros</a:t>
                      </a:r>
                      <a:endParaRPr lang="en-US" sz="2400">
                        <a:solidFill>
                          <a:schemeClr val="bg1"/>
                        </a:solidFill>
                      </a:endParaRPr>
                    </a:p>
                  </a:txBody>
                  <a:tcPr>
                    <a:solidFill>
                      <a:schemeClr val="accent4"/>
                    </a:solidFill>
                  </a:tcPr>
                </a:tc>
                <a:tc>
                  <a:txBody>
                    <a:bodyPr/>
                    <a:lstStyle/>
                    <a:p>
                      <a:pPr lvl="0">
                        <a:buNone/>
                      </a:pPr>
                      <a:r>
                        <a:rPr lang="en-US" sz="2400" u="none" strike="noStrike" noProof="0" dirty="0">
                          <a:solidFill>
                            <a:schemeClr val="bg1"/>
                          </a:solidFill>
                        </a:rPr>
                        <a:t>Cons</a:t>
                      </a:r>
                      <a:endParaRPr lang="en-US" sz="2400">
                        <a:solidFill>
                          <a:schemeClr val="bg1"/>
                        </a:solidFill>
                      </a:endParaRPr>
                    </a:p>
                  </a:txBody>
                  <a:tcPr>
                    <a:solidFill>
                      <a:schemeClr val="accent4"/>
                    </a:solidFill>
                  </a:tcPr>
                </a:tc>
                <a:extLst>
                  <a:ext uri="{0D108BD9-81ED-4DB2-BD59-A6C34878D82A}">
                    <a16:rowId xmlns:a16="http://schemas.microsoft.com/office/drawing/2014/main" val="2399011171"/>
                  </a:ext>
                </a:extLst>
              </a:tr>
              <a:tr h="721360">
                <a:tc>
                  <a:txBody>
                    <a:bodyPr/>
                    <a:lstStyle/>
                    <a:p>
                      <a:pPr lvl="0">
                        <a:buNone/>
                      </a:pPr>
                      <a:r>
                        <a:rPr lang="en-US" sz="1600" b="1" u="none" strike="noStrike" baseline="0" noProof="0" dirty="0">
                          <a:solidFill>
                            <a:srgbClr val="000000"/>
                          </a:solidFill>
                        </a:rPr>
                        <a:t>In-house development</a:t>
                      </a:r>
                      <a:endParaRPr lang="en-US" sz="1600" b="1">
                        <a:solidFill>
                          <a:srgbClr val="000000"/>
                        </a:solidFill>
                      </a:endParaRPr>
                    </a:p>
                  </a:txBody>
                  <a:tcPr>
                    <a:solidFill>
                      <a:schemeClr val="bg1">
                        <a:lumMod val="95000"/>
                      </a:schemeClr>
                    </a:solidFill>
                  </a:tcPr>
                </a:tc>
                <a:tc>
                  <a:txBody>
                    <a:bodyPr/>
                    <a:lstStyle/>
                    <a:p>
                      <a:pPr lvl="0">
                        <a:buNone/>
                      </a:pPr>
                      <a:r>
                        <a:rPr lang="en-US" sz="1600" u="none" strike="noStrike" noProof="0" dirty="0">
                          <a:solidFill>
                            <a:srgbClr val="000000"/>
                          </a:solidFill>
                        </a:rPr>
                        <a:t>Highest level of control and customization, Internal knowledge retention</a:t>
                      </a:r>
                      <a:endParaRPr lang="en-US" sz="1600">
                        <a:solidFill>
                          <a:srgbClr val="000000"/>
                        </a:solidFill>
                      </a:endParaRPr>
                    </a:p>
                  </a:txBody>
                  <a:tcPr>
                    <a:solidFill>
                      <a:schemeClr val="bg1">
                        <a:lumMod val="95000"/>
                      </a:schemeClr>
                    </a:solidFill>
                  </a:tcPr>
                </a:tc>
                <a:tc>
                  <a:txBody>
                    <a:bodyPr/>
                    <a:lstStyle/>
                    <a:p>
                      <a:pPr lvl="0">
                        <a:buNone/>
                      </a:pPr>
                      <a:r>
                        <a:rPr lang="en-US" sz="1600" u="none" strike="noStrike" noProof="0" dirty="0">
                          <a:solidFill>
                            <a:srgbClr val="000000"/>
                          </a:solidFill>
                        </a:rPr>
                        <a:t>Longer development timelines, Higher upfront costs, Requires specialized skills</a:t>
                      </a:r>
                      <a:endParaRPr lang="en-US" sz="1600">
                        <a:solidFill>
                          <a:srgbClr val="000000"/>
                        </a:solidFill>
                      </a:endParaRPr>
                    </a:p>
                  </a:txBody>
                  <a:tcPr>
                    <a:solidFill>
                      <a:schemeClr val="bg1">
                        <a:lumMod val="95000"/>
                      </a:schemeClr>
                    </a:solidFill>
                  </a:tcPr>
                </a:tc>
                <a:extLst>
                  <a:ext uri="{0D108BD9-81ED-4DB2-BD59-A6C34878D82A}">
                    <a16:rowId xmlns:a16="http://schemas.microsoft.com/office/drawing/2014/main" val="1738183715"/>
                  </a:ext>
                </a:extLst>
              </a:tr>
              <a:tr h="764238">
                <a:tc>
                  <a:txBody>
                    <a:bodyPr/>
                    <a:lstStyle/>
                    <a:p>
                      <a:pPr lvl="0">
                        <a:buNone/>
                      </a:pPr>
                      <a:r>
                        <a:rPr lang="en-US" sz="1600" b="1" u="none" strike="noStrike" baseline="0" noProof="0" dirty="0">
                          <a:solidFill>
                            <a:srgbClr val="000000"/>
                          </a:solidFill>
                        </a:rPr>
                        <a:t>Commercial Off-the-Shelf </a:t>
                      </a:r>
                      <a:endParaRPr lang="en-US" sz="1600" b="1">
                        <a:solidFill>
                          <a:srgbClr val="000000"/>
                        </a:solidFill>
                      </a:endParaRPr>
                    </a:p>
                    <a:p>
                      <a:pPr lvl="0">
                        <a:buNone/>
                      </a:pPr>
                      <a:r>
                        <a:rPr lang="en-US" sz="1600" b="1" u="none" strike="noStrike" baseline="0" noProof="0" dirty="0">
                          <a:solidFill>
                            <a:srgbClr val="000000"/>
                          </a:solidFill>
                        </a:rPr>
                        <a:t>(COTS) Solution</a:t>
                      </a:r>
                      <a:endParaRPr lang="en-US" sz="1600" b="1">
                        <a:solidFill>
                          <a:srgbClr val="000000"/>
                        </a:solidFill>
                      </a:endParaRPr>
                    </a:p>
                  </a:txBody>
                  <a:tcPr/>
                </a:tc>
                <a:tc>
                  <a:txBody>
                    <a:bodyPr/>
                    <a:lstStyle/>
                    <a:p>
                      <a:pPr lvl="0">
                        <a:buNone/>
                      </a:pPr>
                      <a:r>
                        <a:rPr lang="en-US" sz="1600" u="none" strike="noStrike" noProof="0" dirty="0">
                          <a:solidFill>
                            <a:srgbClr val="000000"/>
                          </a:solidFill>
                        </a:rPr>
                        <a:t>Proven functionalities, Faster implementation, Predictable costs</a:t>
                      </a:r>
                      <a:endParaRPr lang="en-US" sz="1600">
                        <a:solidFill>
                          <a:srgbClr val="000000"/>
                        </a:solidFill>
                      </a:endParaRPr>
                    </a:p>
                  </a:txBody>
                  <a:tcPr/>
                </a:tc>
                <a:tc>
                  <a:txBody>
                    <a:bodyPr/>
                    <a:lstStyle/>
                    <a:p>
                      <a:pPr lvl="0">
                        <a:buNone/>
                      </a:pPr>
                      <a:r>
                        <a:rPr lang="en-US" sz="1600" u="none" strike="noStrike" noProof="0" dirty="0">
                          <a:solidFill>
                            <a:srgbClr val="000000"/>
                          </a:solidFill>
                        </a:rPr>
                        <a:t>Limited customization, Vendor lock-in, Potential integration challenges</a:t>
                      </a:r>
                      <a:endParaRPr lang="en-US" sz="1600">
                        <a:solidFill>
                          <a:srgbClr val="000000"/>
                        </a:solidFill>
                      </a:endParaRPr>
                    </a:p>
                  </a:txBody>
                  <a:tcPr/>
                </a:tc>
                <a:extLst>
                  <a:ext uri="{0D108BD9-81ED-4DB2-BD59-A6C34878D82A}">
                    <a16:rowId xmlns:a16="http://schemas.microsoft.com/office/drawing/2014/main" val="1282769314"/>
                  </a:ext>
                </a:extLst>
              </a:tr>
              <a:tr h="764238">
                <a:tc>
                  <a:txBody>
                    <a:bodyPr/>
                    <a:lstStyle/>
                    <a:p>
                      <a:pPr lvl="0">
                        <a:buNone/>
                      </a:pPr>
                      <a:r>
                        <a:rPr lang="en-US" sz="1600" b="1" u="none" strike="noStrike" baseline="0" noProof="0" dirty="0">
                          <a:solidFill>
                            <a:srgbClr val="000000"/>
                          </a:solidFill>
                        </a:rPr>
                        <a:t>Hybrid Approach </a:t>
                      </a:r>
                      <a:endParaRPr lang="en-US" sz="1600" b="1">
                        <a:solidFill>
                          <a:srgbClr val="000000"/>
                        </a:solidFill>
                      </a:endParaRPr>
                    </a:p>
                    <a:p>
                      <a:pPr lvl="0">
                        <a:buNone/>
                      </a:pPr>
                      <a:r>
                        <a:rPr lang="en-US" sz="1600" b="1" u="none" strike="noStrike" baseline="0" noProof="0" dirty="0">
                          <a:solidFill>
                            <a:srgbClr val="000000"/>
                          </a:solidFill>
                        </a:rPr>
                        <a:t>(In-house + COTS)</a:t>
                      </a:r>
                      <a:endParaRPr lang="en-US" sz="1600" b="1" dirty="0">
                        <a:solidFill>
                          <a:srgbClr val="000000"/>
                        </a:solidFill>
                      </a:endParaRPr>
                    </a:p>
                  </a:txBody>
                  <a:tcPr>
                    <a:solidFill>
                      <a:schemeClr val="bg1">
                        <a:lumMod val="95000"/>
                      </a:schemeClr>
                    </a:solidFill>
                  </a:tcPr>
                </a:tc>
                <a:tc>
                  <a:txBody>
                    <a:bodyPr/>
                    <a:lstStyle/>
                    <a:p>
                      <a:pPr lvl="0">
                        <a:buNone/>
                      </a:pPr>
                      <a:r>
                        <a:rPr lang="en-US" sz="1600" u="none" strike="noStrike" baseline="0" noProof="0" dirty="0">
                          <a:solidFill>
                            <a:srgbClr val="000000"/>
                          </a:solidFill>
                        </a:rPr>
                        <a:t>Proven functionalities, Faster implementation, Predictable costs</a:t>
                      </a:r>
                      <a:endParaRPr lang="en-US" sz="1600">
                        <a:solidFill>
                          <a:srgbClr val="000000"/>
                        </a:solidFill>
                      </a:endParaRPr>
                    </a:p>
                  </a:txBody>
                  <a:tcPr>
                    <a:solidFill>
                      <a:schemeClr val="bg1">
                        <a:lumMod val="95000"/>
                      </a:schemeClr>
                    </a:solidFill>
                  </a:tcPr>
                </a:tc>
                <a:tc>
                  <a:txBody>
                    <a:bodyPr/>
                    <a:lstStyle/>
                    <a:p>
                      <a:pPr lvl="0">
                        <a:buNone/>
                      </a:pPr>
                      <a:r>
                        <a:rPr lang="en-US" sz="1600" u="none" strike="noStrike" noProof="0" dirty="0">
                          <a:solidFill>
                            <a:srgbClr val="000000"/>
                          </a:solidFill>
                        </a:rPr>
                        <a:t>Possible integration complexities, Project management overhead</a:t>
                      </a:r>
                      <a:endParaRPr lang="en-US" sz="1600">
                        <a:solidFill>
                          <a:srgbClr val="000000"/>
                        </a:solidFill>
                      </a:endParaRPr>
                    </a:p>
                  </a:txBody>
                  <a:tcPr>
                    <a:solidFill>
                      <a:schemeClr val="bg1">
                        <a:lumMod val="95000"/>
                      </a:schemeClr>
                    </a:solidFill>
                  </a:tcPr>
                </a:tc>
                <a:extLst>
                  <a:ext uri="{0D108BD9-81ED-4DB2-BD59-A6C34878D82A}">
                    <a16:rowId xmlns:a16="http://schemas.microsoft.com/office/drawing/2014/main" val="3546889240"/>
                  </a:ext>
                </a:extLst>
              </a:tr>
            </a:tbl>
          </a:graphicData>
        </a:graphic>
      </p:graphicFrame>
    </p:spTree>
    <p:extLst>
      <p:ext uri="{BB962C8B-B14F-4D97-AF65-F5344CB8AC3E}">
        <p14:creationId xmlns:p14="http://schemas.microsoft.com/office/powerpoint/2010/main" val="33903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2061" y="600447"/>
            <a:ext cx="6245912" cy="785281"/>
          </a:xfrm>
        </p:spPr>
        <p:txBody>
          <a:bodyPr/>
          <a:lstStyle/>
          <a:p>
            <a:r>
              <a:rPr lang="en-US" sz="4400" dirty="0">
                <a:latin typeface="Calibri"/>
                <a:ea typeface="Calibri"/>
                <a:cs typeface="Calibri"/>
              </a:rPr>
              <a:t>Technical Feasibility Analysis</a:t>
            </a:r>
            <a:endParaRPr lang="en-US" dirty="0"/>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2061" y="3229943"/>
            <a:ext cx="7373672" cy="1471650"/>
          </a:xfrm>
        </p:spPr>
        <p:txBody>
          <a:bodyPr/>
          <a:lstStyle/>
          <a:p>
            <a:pPr>
              <a:lnSpc>
                <a:spcPct val="100000"/>
              </a:lnSpc>
            </a:pPr>
            <a:r>
              <a:rPr lang="en-US" sz="1600" b="1" u="sng" dirty="0"/>
              <a:t>Overview:</a:t>
            </a:r>
            <a:r>
              <a:rPr lang="en-US" sz="1600" dirty="0"/>
              <a:t> Evaluated technical, operational, and economic aspects of MBSS. Focused on IT infrastructure, integration needs, and ROI potential.</a:t>
            </a:r>
          </a:p>
          <a:p>
            <a:pPr>
              <a:lnSpc>
                <a:spcPct val="100000"/>
              </a:lnSpc>
            </a:pPr>
            <a:r>
              <a:rPr lang="en-US" sz="1600" b="1" u="sng" dirty="0"/>
              <a:t>Infrastructure:</a:t>
            </a:r>
            <a:r>
              <a:rPr lang="en-US" sz="1600" dirty="0"/>
              <a:t> Current systems show aging, lack scalability and interoperability.</a:t>
            </a:r>
          </a:p>
          <a:p>
            <a:pPr>
              <a:lnSpc>
                <a:spcPct val="100000"/>
              </a:lnSpc>
            </a:pPr>
            <a:r>
              <a:rPr lang="en-US" sz="1600" b="1" u="sng" dirty="0"/>
              <a:t>Data Challenges:</a:t>
            </a:r>
            <a:r>
              <a:rPr lang="en-US" sz="1600" dirty="0"/>
              <a:t> Fragmented sources and inadequate analytics capabilities.</a:t>
            </a:r>
          </a:p>
          <a:p>
            <a:pPr>
              <a:lnSpc>
                <a:spcPct val="100000"/>
              </a:lnSpc>
            </a:pPr>
            <a:r>
              <a:rPr lang="en-US" sz="1600" b="1" u="sng" dirty="0"/>
              <a:t>Integration Needs:</a:t>
            </a:r>
            <a:r>
              <a:rPr lang="en-US" sz="1600" dirty="0"/>
              <a:t> Requires interfaces with 10+ systems; must support HL7 and FHIR standards.</a:t>
            </a:r>
          </a:p>
          <a:p>
            <a:pPr algn="ctr">
              <a:lnSpc>
                <a:spcPct val="100000"/>
              </a:lnSpc>
            </a:pPr>
            <a:r>
              <a:rPr lang="en-US" sz="1600" b="1" dirty="0"/>
              <a:t>Risk Mitigation</a:t>
            </a:r>
          </a:p>
          <a:p>
            <a:pPr marL="742950" lvl="1" indent="-285750" algn="l">
              <a:lnSpc>
                <a:spcPct val="100000"/>
              </a:lnSpc>
              <a:buFont typeface="Wingdings" panose="020B0604020202020204" pitchFamily="34" charset="0"/>
              <a:buChar char="Ø"/>
            </a:pPr>
            <a:r>
              <a:rPr lang="en-US" sz="1600" b="1" dirty="0">
                <a:solidFill>
                  <a:srgbClr val="FFFFFF"/>
                </a:solidFill>
              </a:rPr>
              <a:t>Data Migration:</a:t>
            </a:r>
            <a:r>
              <a:rPr lang="en-US" sz="1600" dirty="0">
                <a:solidFill>
                  <a:srgbClr val="FFFFFF"/>
                </a:solidFill>
              </a:rPr>
              <a:t> Extend timelines, conduct mock tests.</a:t>
            </a:r>
          </a:p>
          <a:p>
            <a:pPr marL="742950" lvl="1" indent="-285750" algn="l">
              <a:lnSpc>
                <a:spcPct val="100000"/>
              </a:lnSpc>
              <a:buFont typeface="Wingdings" panose="020B0604020202020204" pitchFamily="34" charset="0"/>
              <a:buChar char="Ø"/>
            </a:pPr>
            <a:r>
              <a:rPr lang="en-US" sz="1600" b="1" dirty="0">
                <a:solidFill>
                  <a:srgbClr val="FFFFFF"/>
                </a:solidFill>
              </a:rPr>
              <a:t>Performance:</a:t>
            </a:r>
            <a:r>
              <a:rPr lang="en-US" sz="1600" dirty="0">
                <a:solidFill>
                  <a:srgbClr val="FFFFFF"/>
                </a:solidFill>
              </a:rPr>
              <a:t> Use elastic cloud architecture for scalability.</a:t>
            </a:r>
          </a:p>
          <a:p>
            <a:pPr marL="742950" lvl="1" indent="-285750" algn="l">
              <a:lnSpc>
                <a:spcPct val="100000"/>
              </a:lnSpc>
              <a:buFont typeface="Wingdings" panose="020B0604020202020204" pitchFamily="34" charset="0"/>
              <a:buChar char="Ø"/>
            </a:pPr>
            <a:r>
              <a:rPr lang="en-US" sz="1600" b="1" dirty="0">
                <a:solidFill>
                  <a:srgbClr val="FFFFFF"/>
                </a:solidFill>
              </a:rPr>
              <a:t>Security:</a:t>
            </a:r>
            <a:r>
              <a:rPr lang="en-US" sz="1600" dirty="0">
                <a:solidFill>
                  <a:srgbClr val="FFFFFF"/>
                </a:solidFill>
              </a:rPr>
              <a:t> Implement enhanced encryption and access controls.</a:t>
            </a:r>
          </a:p>
          <a:p>
            <a:pPr algn="ctr">
              <a:lnSpc>
                <a:spcPct val="100000"/>
              </a:lnSpc>
            </a:pPr>
            <a:r>
              <a:rPr lang="en-US" sz="1600" b="1" dirty="0"/>
              <a:t>Recommendation</a:t>
            </a:r>
          </a:p>
          <a:p>
            <a:pPr marL="742950" lvl="1" indent="-285750" algn="l">
              <a:lnSpc>
                <a:spcPct val="100000"/>
              </a:lnSpc>
              <a:buFont typeface="Wingdings" panose="020B0604020202020204" pitchFamily="34" charset="0"/>
              <a:buChar char="Ø"/>
            </a:pPr>
            <a:r>
              <a:rPr lang="en-US" sz="1600" b="1" dirty="0">
                <a:solidFill>
                  <a:srgbClr val="FFFFFF"/>
                </a:solidFill>
              </a:rPr>
              <a:t>Adopt a Cloud-Based Architecture:</a:t>
            </a:r>
            <a:r>
              <a:rPr lang="en-US" sz="1600" dirty="0">
                <a:solidFill>
                  <a:srgbClr val="FFFFFF"/>
                </a:solidFill>
              </a:rPr>
              <a:t> Leverage existing Azure investments.</a:t>
            </a:r>
          </a:p>
          <a:p>
            <a:pPr marL="742950" lvl="1" indent="-285750" algn="l">
              <a:lnSpc>
                <a:spcPct val="100000"/>
              </a:lnSpc>
              <a:buFont typeface="Wingdings" panose="020B0604020202020204" pitchFamily="34" charset="0"/>
              <a:buChar char="Ø"/>
            </a:pPr>
            <a:r>
              <a:rPr lang="en-US" sz="1600" b="1" dirty="0">
                <a:solidFill>
                  <a:srgbClr val="FFFFFF"/>
                </a:solidFill>
              </a:rPr>
              <a:t>Use Microservices Design:</a:t>
            </a:r>
            <a:r>
              <a:rPr lang="en-US" sz="1600" dirty="0">
                <a:solidFill>
                  <a:srgbClr val="FFFFFF"/>
                </a:solidFill>
              </a:rPr>
              <a:t> Ensure scalability and phased implementation.</a:t>
            </a:r>
          </a:p>
          <a:p>
            <a:endParaRPr lang="en-US" sz="1600" b="1" dirty="0"/>
          </a:p>
        </p:txBody>
      </p:sp>
    </p:spTree>
    <p:extLst>
      <p:ext uri="{BB962C8B-B14F-4D97-AF65-F5344CB8AC3E}">
        <p14:creationId xmlns:p14="http://schemas.microsoft.com/office/powerpoint/2010/main" val="411715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456292" y="969646"/>
            <a:ext cx="11282863" cy="747078"/>
          </a:xfrm>
        </p:spPr>
        <p:txBody>
          <a:bodyPr anchor="b">
            <a:normAutofit/>
          </a:bodyPr>
          <a:lstStyle/>
          <a:p>
            <a:r>
              <a:rPr lang="en-US" dirty="0">
                <a:solidFill>
                  <a:schemeClr val="accent1"/>
                </a:solidFill>
              </a:rPr>
              <a:t>Cost-Benefit Analysis</a:t>
            </a:r>
          </a:p>
        </p:txBody>
      </p:sp>
      <p:graphicFrame>
        <p:nvGraphicFramePr>
          <p:cNvPr id="332" name="Table 331">
            <a:extLst>
              <a:ext uri="{FF2B5EF4-FFF2-40B4-BE49-F238E27FC236}">
                <a16:creationId xmlns:a16="http://schemas.microsoft.com/office/drawing/2014/main" id="{0B99CAE6-9434-F14E-8654-EAE70D3EF431}"/>
              </a:ext>
            </a:extLst>
          </p:cNvPr>
          <p:cNvGraphicFramePr>
            <a:graphicFrameLocks noGrp="1"/>
          </p:cNvGraphicFramePr>
          <p:nvPr>
            <p:extLst>
              <p:ext uri="{D42A27DB-BD31-4B8C-83A1-F6EECF244321}">
                <p14:modId xmlns:p14="http://schemas.microsoft.com/office/powerpoint/2010/main" val="401803262"/>
              </p:ext>
            </p:extLst>
          </p:nvPr>
        </p:nvGraphicFramePr>
        <p:xfrm>
          <a:off x="457200" y="1717040"/>
          <a:ext cx="11285764" cy="4592320"/>
        </p:xfrm>
        <a:graphic>
          <a:graphicData uri="http://schemas.openxmlformats.org/drawingml/2006/table">
            <a:tbl>
              <a:tblPr firstRow="1" bandRow="1">
                <a:tableStyleId>{306799F8-075E-4A3A-A7F6-7FBC6576F1A4}</a:tableStyleId>
              </a:tblPr>
              <a:tblGrid>
                <a:gridCol w="3770342">
                  <a:extLst>
                    <a:ext uri="{9D8B030D-6E8A-4147-A177-3AD203B41FA5}">
                      <a16:colId xmlns:a16="http://schemas.microsoft.com/office/drawing/2014/main" val="218870554"/>
                    </a:ext>
                  </a:extLst>
                </a:gridCol>
                <a:gridCol w="3824112">
                  <a:extLst>
                    <a:ext uri="{9D8B030D-6E8A-4147-A177-3AD203B41FA5}">
                      <a16:colId xmlns:a16="http://schemas.microsoft.com/office/drawing/2014/main" val="2484686825"/>
                    </a:ext>
                  </a:extLst>
                </a:gridCol>
                <a:gridCol w="3691310">
                  <a:extLst>
                    <a:ext uri="{9D8B030D-6E8A-4147-A177-3AD203B41FA5}">
                      <a16:colId xmlns:a16="http://schemas.microsoft.com/office/drawing/2014/main" val="708613858"/>
                    </a:ext>
                  </a:extLst>
                </a:gridCol>
              </a:tblGrid>
              <a:tr h="4592320">
                <a:tc>
                  <a:txBody>
                    <a:bodyPr/>
                    <a:lstStyle/>
                    <a:p>
                      <a:pPr lvl="0" algn="ctr">
                        <a:lnSpc>
                          <a:spcPct val="100000"/>
                        </a:lnSpc>
                        <a:spcBef>
                          <a:spcPts val="0"/>
                        </a:spcBef>
                        <a:spcAft>
                          <a:spcPts val="0"/>
                        </a:spcAft>
                        <a:buNone/>
                      </a:pPr>
                      <a:endParaRPr lang="en-US" sz="2400" u="sng" dirty="0">
                        <a:solidFill>
                          <a:schemeClr val="bg1"/>
                        </a:solidFill>
                      </a:endParaRPr>
                    </a:p>
                    <a:p>
                      <a:pPr lvl="0" algn="ctr">
                        <a:lnSpc>
                          <a:spcPct val="100000"/>
                        </a:lnSpc>
                        <a:spcBef>
                          <a:spcPts val="0"/>
                        </a:spcBef>
                        <a:spcAft>
                          <a:spcPts val="0"/>
                        </a:spcAft>
                        <a:buNone/>
                      </a:pPr>
                      <a:r>
                        <a:rPr lang="en-US" sz="2400" u="sng" dirty="0">
                          <a:solidFill>
                            <a:schemeClr val="bg1"/>
                          </a:solidFill>
                        </a:rPr>
                        <a:t>Project Costs</a:t>
                      </a:r>
                    </a:p>
                    <a:p>
                      <a:pPr marL="0" lvl="0" indent="0" algn="ctr">
                        <a:lnSpc>
                          <a:spcPct val="100000"/>
                        </a:lnSpc>
                        <a:spcBef>
                          <a:spcPts val="0"/>
                        </a:spcBef>
                        <a:spcAft>
                          <a:spcPts val="0"/>
                        </a:spcAft>
                        <a:buNone/>
                      </a:pPr>
                      <a:r>
                        <a:rPr lang="en-US" sz="1600" u="none" strike="noStrike" noProof="0" dirty="0">
                          <a:solidFill>
                            <a:schemeClr val="bg1"/>
                          </a:solidFill>
                        </a:rPr>
                        <a:t>One-Time Implementation Costs</a:t>
                      </a:r>
                      <a:endParaRPr lang="en-US" sz="1600" dirty="0">
                        <a:solidFill>
                          <a:schemeClr val="bg1"/>
                        </a:solidFill>
                      </a:endParaRPr>
                    </a:p>
                    <a:p>
                      <a:pPr marL="0" lvl="0" indent="0" algn="ctr">
                        <a:lnSpc>
                          <a:spcPct val="100000"/>
                        </a:lnSpc>
                        <a:spcBef>
                          <a:spcPts val="0"/>
                        </a:spcBef>
                        <a:spcAft>
                          <a:spcPts val="0"/>
                        </a:spcAft>
                        <a:buNone/>
                      </a:pPr>
                      <a:r>
                        <a:rPr lang="en-US" sz="1600" u="none" strike="noStrike" noProof="0" dirty="0">
                          <a:solidFill>
                            <a:schemeClr val="bg1"/>
                          </a:solidFill>
                        </a:rPr>
                        <a:t>Internal labor: </a:t>
                      </a:r>
                      <a:r>
                        <a:rPr lang="en-US" sz="1600" b="0" u="none" strike="noStrike" noProof="0" dirty="0">
                          <a:solidFill>
                            <a:schemeClr val="bg1"/>
                          </a:solidFill>
                        </a:rPr>
                        <a:t>$5M </a:t>
                      </a:r>
                      <a:endParaRPr lang="en-US" sz="1600" b="0" u="none">
                        <a:solidFill>
                          <a:schemeClr val="bg1"/>
                        </a:solidFill>
                      </a:endParaRPr>
                    </a:p>
                    <a:p>
                      <a:pPr marL="0" lvl="0" indent="0" algn="ctr">
                        <a:lnSpc>
                          <a:spcPct val="100000"/>
                        </a:lnSpc>
                        <a:spcBef>
                          <a:spcPts val="0"/>
                        </a:spcBef>
                        <a:spcAft>
                          <a:spcPts val="0"/>
                        </a:spcAft>
                        <a:buNone/>
                      </a:pPr>
                      <a:r>
                        <a:rPr lang="en-US" sz="1600" b="0" u="none" strike="noStrike" noProof="0" dirty="0">
                          <a:solidFill>
                            <a:schemeClr val="bg1"/>
                          </a:solidFill>
                        </a:rPr>
                        <a:t>(30 FTEs over 18 months)</a:t>
                      </a:r>
                      <a:endParaRPr lang="en-US" sz="1600" b="0" u="none">
                        <a:solidFill>
                          <a:schemeClr val="bg1"/>
                        </a:solidFill>
                      </a:endParaRPr>
                    </a:p>
                    <a:p>
                      <a:pPr marL="0" lvl="0" indent="0" algn="ctr">
                        <a:lnSpc>
                          <a:spcPct val="100000"/>
                        </a:lnSpc>
                        <a:spcBef>
                          <a:spcPts val="0"/>
                        </a:spcBef>
                        <a:spcAft>
                          <a:spcPts val="0"/>
                        </a:spcAft>
                        <a:buNone/>
                      </a:pPr>
                      <a:r>
                        <a:rPr lang="en-US" sz="1600" u="none" strike="noStrike" noProof="0" dirty="0">
                          <a:solidFill>
                            <a:schemeClr val="bg1"/>
                          </a:solidFill>
                        </a:rPr>
                        <a:t>External professional services: </a:t>
                      </a:r>
                      <a:r>
                        <a:rPr lang="en-US" sz="1600" b="0" u="none" strike="noStrike" noProof="0" dirty="0">
                          <a:solidFill>
                            <a:schemeClr val="bg1"/>
                          </a:solidFill>
                        </a:rPr>
                        <a:t>$3M</a:t>
                      </a:r>
                      <a:endParaRPr lang="en-US" sz="1600" b="0" u="none">
                        <a:solidFill>
                          <a:schemeClr val="bg1"/>
                        </a:solidFill>
                      </a:endParaRPr>
                    </a:p>
                    <a:p>
                      <a:pPr marL="0" lvl="0" indent="0" algn="ctr">
                        <a:lnSpc>
                          <a:spcPct val="100000"/>
                        </a:lnSpc>
                        <a:spcBef>
                          <a:spcPts val="0"/>
                        </a:spcBef>
                        <a:spcAft>
                          <a:spcPts val="0"/>
                        </a:spcAft>
                        <a:buNone/>
                      </a:pPr>
                      <a:r>
                        <a:rPr lang="en-US" sz="1600" u="none" strike="noStrike" noProof="0" dirty="0">
                          <a:solidFill>
                            <a:schemeClr val="bg1"/>
                          </a:solidFill>
                        </a:rPr>
                        <a:t>Software and infrastructure: </a:t>
                      </a:r>
                      <a:r>
                        <a:rPr lang="en-US" sz="1600" b="0" u="none" strike="noStrike" noProof="0" dirty="0">
                          <a:solidFill>
                            <a:schemeClr val="bg1"/>
                          </a:solidFill>
                        </a:rPr>
                        <a:t>$2M</a:t>
                      </a:r>
                      <a:endParaRPr lang="en-US" sz="1600" b="0" dirty="0">
                        <a:solidFill>
                          <a:schemeClr val="bg1"/>
                        </a:solidFill>
                      </a:endParaRPr>
                    </a:p>
                    <a:p>
                      <a:pPr marL="0" lvl="0" indent="0" algn="l">
                        <a:lnSpc>
                          <a:spcPct val="100000"/>
                        </a:lnSpc>
                        <a:spcBef>
                          <a:spcPts val="0"/>
                        </a:spcBef>
                        <a:spcAft>
                          <a:spcPts val="0"/>
                        </a:spcAft>
                        <a:buNone/>
                      </a:pPr>
                      <a:endParaRPr lang="en-US" sz="1600" u="sng" strike="noStrike" noProof="0" dirty="0">
                        <a:solidFill>
                          <a:schemeClr val="bg1"/>
                        </a:solidFill>
                      </a:endParaRPr>
                    </a:p>
                    <a:p>
                      <a:pPr marL="0" lvl="0" indent="0" algn="l">
                        <a:lnSpc>
                          <a:spcPct val="100000"/>
                        </a:lnSpc>
                        <a:spcBef>
                          <a:spcPts val="0"/>
                        </a:spcBef>
                        <a:spcAft>
                          <a:spcPts val="0"/>
                        </a:spcAft>
                        <a:buNone/>
                      </a:pPr>
                      <a:endParaRPr lang="en-US" sz="1600" u="sng" strike="noStrike" noProof="0" dirty="0">
                        <a:solidFill>
                          <a:schemeClr val="bg1"/>
                        </a:solidFill>
                      </a:endParaRPr>
                    </a:p>
                    <a:p>
                      <a:pPr marL="0" lvl="0" indent="0" algn="ctr">
                        <a:lnSpc>
                          <a:spcPct val="100000"/>
                        </a:lnSpc>
                        <a:spcBef>
                          <a:spcPts val="0"/>
                        </a:spcBef>
                        <a:spcAft>
                          <a:spcPts val="0"/>
                        </a:spcAft>
                        <a:buNone/>
                      </a:pPr>
                      <a:r>
                        <a:rPr lang="en-US" sz="2000" u="sng" strike="noStrike" noProof="0" dirty="0">
                          <a:solidFill>
                            <a:schemeClr val="bg1"/>
                          </a:solidFill>
                        </a:rPr>
                        <a:t>Estimated Annual </a:t>
                      </a:r>
                      <a:endParaRPr lang="en-US" sz="1600" dirty="0">
                        <a:solidFill>
                          <a:schemeClr val="bg1"/>
                        </a:solidFill>
                      </a:endParaRPr>
                    </a:p>
                    <a:p>
                      <a:pPr marL="0" lvl="0" indent="0" algn="ctr">
                        <a:lnSpc>
                          <a:spcPct val="100000"/>
                        </a:lnSpc>
                        <a:spcBef>
                          <a:spcPts val="0"/>
                        </a:spcBef>
                        <a:spcAft>
                          <a:spcPts val="0"/>
                        </a:spcAft>
                        <a:buNone/>
                      </a:pPr>
                      <a:r>
                        <a:rPr lang="en-US" sz="2000" u="sng" strike="noStrike" noProof="0" dirty="0">
                          <a:solidFill>
                            <a:schemeClr val="bg1"/>
                          </a:solidFill>
                        </a:rPr>
                        <a:t>Operating Costs</a:t>
                      </a:r>
                      <a:r>
                        <a:rPr lang="en-US" sz="1600" u="none" strike="noStrike" noProof="0" dirty="0">
                          <a:solidFill>
                            <a:schemeClr val="bg1"/>
                          </a:solidFill>
                        </a:rPr>
                        <a:t> </a:t>
                      </a:r>
                      <a:endParaRPr lang="en-US" sz="160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Maintenance and support: </a:t>
                      </a:r>
                      <a:r>
                        <a:rPr lang="en-US" sz="1600" b="0" u="none" strike="noStrike" noProof="0" dirty="0">
                          <a:solidFill>
                            <a:schemeClr val="bg1"/>
                          </a:solidFill>
                        </a:rPr>
                        <a:t>$2M</a:t>
                      </a:r>
                      <a:endParaRPr lang="en-US" sz="1600" b="0">
                        <a:solidFill>
                          <a:schemeClr val="bg1"/>
                        </a:solidFill>
                      </a:endParaRPr>
                    </a:p>
                    <a:p>
                      <a:pPr marL="0" lvl="0" indent="0" algn="l">
                        <a:lnSpc>
                          <a:spcPct val="100000"/>
                        </a:lnSpc>
                        <a:spcBef>
                          <a:spcPts val="0"/>
                        </a:spcBef>
                        <a:spcAft>
                          <a:spcPts val="0"/>
                        </a:spcAft>
                        <a:buNone/>
                      </a:pPr>
                      <a:r>
                        <a:rPr lang="en-US" sz="1600" b="0" u="none" strike="noStrike" noProof="0" dirty="0">
                          <a:solidFill>
                            <a:schemeClr val="bg1"/>
                          </a:solidFill>
                        </a:rPr>
                        <a:t>          (20% of implementation cost)</a:t>
                      </a:r>
                      <a:endParaRPr lang="en-US" sz="1600" b="0" dirty="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Incremental staffing: </a:t>
                      </a:r>
                      <a:endParaRPr lang="en-US" sz="1600" dirty="0">
                        <a:solidFill>
                          <a:schemeClr val="bg1"/>
                        </a:solidFill>
                      </a:endParaRPr>
                    </a:p>
                    <a:p>
                      <a:pPr marL="0" lvl="0" indent="0" algn="l">
                        <a:lnSpc>
                          <a:spcPct val="100000"/>
                        </a:lnSpc>
                        <a:spcBef>
                          <a:spcPts val="0"/>
                        </a:spcBef>
                        <a:spcAft>
                          <a:spcPts val="0"/>
                        </a:spcAft>
                        <a:buNone/>
                      </a:pPr>
                      <a:r>
                        <a:rPr lang="en-US" sz="1600" u="none" strike="noStrike" noProof="0" dirty="0">
                          <a:solidFill>
                            <a:schemeClr val="bg1"/>
                          </a:solidFill>
                        </a:rPr>
                        <a:t>          </a:t>
                      </a:r>
                      <a:r>
                        <a:rPr lang="en-US" sz="1600" b="0" u="none" strike="noStrike" noProof="0" dirty="0">
                          <a:solidFill>
                            <a:schemeClr val="bg1"/>
                          </a:solidFill>
                        </a:rPr>
                        <a:t>$1.5M (10 FTEs)</a:t>
                      </a:r>
                      <a:endParaRPr lang="en-US" sz="1600" b="0" dirty="0">
                        <a:solidFill>
                          <a:schemeClr val="bg1"/>
                        </a:solidFill>
                      </a:endParaRPr>
                    </a:p>
                    <a:p>
                      <a:pPr lvl="0">
                        <a:buNone/>
                      </a:pPr>
                      <a:endParaRPr lang="en-US" sz="1600" dirty="0">
                        <a:solidFill>
                          <a:schemeClr val="bg1"/>
                        </a:solidFill>
                      </a:endParaRPr>
                    </a:p>
                  </a:txBody>
                  <a:tcPr marL="76985" marR="76985" marT="38493" marB="38493"/>
                </a:tc>
                <a:tc>
                  <a:txBody>
                    <a:bodyPr/>
                    <a:lstStyle/>
                    <a:p>
                      <a:pPr lvl="0" algn="ctr">
                        <a:lnSpc>
                          <a:spcPct val="100000"/>
                        </a:lnSpc>
                        <a:spcBef>
                          <a:spcPts val="0"/>
                        </a:spcBef>
                        <a:spcAft>
                          <a:spcPts val="0"/>
                        </a:spcAft>
                        <a:buNone/>
                      </a:pPr>
                      <a:r>
                        <a:rPr lang="en-US" sz="2400" u="sng" dirty="0">
                          <a:solidFill>
                            <a:schemeClr val="bg1"/>
                          </a:solidFill>
                        </a:rPr>
                        <a:t>Quantified Benefits</a:t>
                      </a:r>
                      <a:r>
                        <a:rPr lang="en-US" sz="2400" dirty="0">
                          <a:solidFill>
                            <a:schemeClr val="bg1"/>
                          </a:solidFill>
                        </a:rPr>
                        <a:t> </a:t>
                      </a:r>
                      <a:endParaRPr lang="en-US"/>
                    </a:p>
                    <a:p>
                      <a:pPr lvl="0" algn="ctr">
                        <a:lnSpc>
                          <a:spcPct val="100000"/>
                        </a:lnSpc>
                        <a:spcBef>
                          <a:spcPts val="0"/>
                        </a:spcBef>
                        <a:spcAft>
                          <a:spcPts val="0"/>
                        </a:spcAft>
                        <a:buNone/>
                      </a:pPr>
                      <a:r>
                        <a:rPr lang="en-US" sz="1400" dirty="0">
                          <a:solidFill>
                            <a:schemeClr val="bg1"/>
                          </a:solidFill>
                        </a:rPr>
                        <a:t>(Over 5 Years)</a:t>
                      </a: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Enrollment Improvement:</a:t>
                      </a:r>
                      <a:r>
                        <a:rPr lang="en-US" sz="1600" b="0" u="none" strike="noStrike" noProof="0" dirty="0">
                          <a:solidFill>
                            <a:schemeClr val="bg1"/>
                          </a:solidFill>
                        </a:rPr>
                        <a:t> 15% increase due to enhanced user experience.</a:t>
                      </a:r>
                      <a:endParaRPr lang="en-US" sz="1600" b="0" dirty="0">
                        <a:solidFill>
                          <a:schemeClr val="bg1"/>
                        </a:solidFill>
                      </a:endParaRPr>
                    </a:p>
                    <a:p>
                      <a:pPr marL="285750" lvl="0" indent="-285750" algn="l">
                        <a:lnSpc>
                          <a:spcPct val="100000"/>
                        </a:lnSpc>
                        <a:spcBef>
                          <a:spcPts val="0"/>
                        </a:spcBef>
                        <a:spcAft>
                          <a:spcPts val="0"/>
                        </a:spcAft>
                        <a:buFont typeface="Wingdings"/>
                        <a:buChar char="Ø"/>
                      </a:pPr>
                      <a:endParaRPr lang="en-US" sz="1600" u="none" strike="noStrike" noProof="0" dirty="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Cost Reduction: </a:t>
                      </a:r>
                      <a:r>
                        <a:rPr lang="en-US" sz="1600" b="0" u="none" strike="noStrike" noProof="0" dirty="0">
                          <a:solidFill>
                            <a:schemeClr val="bg1"/>
                          </a:solidFill>
                        </a:rPr>
                        <a:t>20% decrease in per-application processing cost through automation.</a:t>
                      </a:r>
                      <a:endParaRPr lang="en-US" sz="1600" b="0">
                        <a:solidFill>
                          <a:schemeClr val="bg1"/>
                        </a:solidFill>
                      </a:endParaRPr>
                    </a:p>
                    <a:p>
                      <a:pPr marL="285750" lvl="0" indent="-285750" algn="l">
                        <a:lnSpc>
                          <a:spcPct val="100000"/>
                        </a:lnSpc>
                        <a:spcBef>
                          <a:spcPts val="0"/>
                        </a:spcBef>
                        <a:spcAft>
                          <a:spcPts val="0"/>
                        </a:spcAft>
                        <a:buFont typeface="Wingdings"/>
                        <a:buChar char="Ø"/>
                      </a:pPr>
                      <a:endParaRPr lang="en-US" sz="1600" u="none" strike="noStrike" noProof="0" dirty="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Payment Accuracy: </a:t>
                      </a:r>
                      <a:r>
                        <a:rPr lang="en-US" sz="1600" b="0" u="none" strike="noStrike" noProof="0" dirty="0">
                          <a:solidFill>
                            <a:schemeClr val="bg1"/>
                          </a:solidFill>
                        </a:rPr>
                        <a:t>25% reduction in improper payments via better eligibility checks.</a:t>
                      </a:r>
                      <a:endParaRPr lang="en-US" sz="1600" b="0">
                        <a:solidFill>
                          <a:schemeClr val="bg1"/>
                        </a:solidFill>
                      </a:endParaRPr>
                    </a:p>
                    <a:p>
                      <a:pPr marL="285750" lvl="0" indent="-285750" algn="l">
                        <a:lnSpc>
                          <a:spcPct val="100000"/>
                        </a:lnSpc>
                        <a:spcBef>
                          <a:spcPts val="0"/>
                        </a:spcBef>
                        <a:spcAft>
                          <a:spcPts val="0"/>
                        </a:spcAft>
                        <a:buFont typeface="Wingdings"/>
                        <a:buChar char="Ø"/>
                      </a:pPr>
                      <a:endParaRPr lang="en-US" sz="1600" u="none" strike="noStrike" noProof="0" dirty="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Quality Improvements: </a:t>
                      </a:r>
                      <a:r>
                        <a:rPr lang="en-US" sz="1600" b="0" u="none" strike="noStrike" noProof="0" dirty="0">
                          <a:solidFill>
                            <a:schemeClr val="bg1"/>
                          </a:solidFill>
                        </a:rPr>
                        <a:t>Improved STAR ratings and quality bonuses from better care coordination.</a:t>
                      </a:r>
                      <a:endParaRPr lang="en-US" sz="1600" b="0">
                        <a:solidFill>
                          <a:schemeClr val="bg1"/>
                        </a:solidFill>
                      </a:endParaRPr>
                    </a:p>
                  </a:txBody>
                  <a:tcPr marL="76985" marR="76985" marT="38493" marB="38493"/>
                </a:tc>
                <a:tc>
                  <a:txBody>
                    <a:bodyPr/>
                    <a:lstStyle/>
                    <a:p>
                      <a:pPr lvl="0" algn="ctr">
                        <a:lnSpc>
                          <a:spcPct val="100000"/>
                        </a:lnSpc>
                        <a:spcBef>
                          <a:spcPts val="0"/>
                        </a:spcBef>
                        <a:spcAft>
                          <a:spcPts val="0"/>
                        </a:spcAft>
                        <a:buNone/>
                      </a:pPr>
                      <a:endParaRPr lang="en-US" sz="2400" u="sng" dirty="0">
                        <a:solidFill>
                          <a:schemeClr val="bg1"/>
                        </a:solidFill>
                      </a:endParaRPr>
                    </a:p>
                    <a:p>
                      <a:pPr lvl="0" algn="ctr">
                        <a:lnSpc>
                          <a:spcPct val="100000"/>
                        </a:lnSpc>
                        <a:spcBef>
                          <a:spcPts val="0"/>
                        </a:spcBef>
                        <a:spcAft>
                          <a:spcPts val="0"/>
                        </a:spcAft>
                        <a:buNone/>
                      </a:pPr>
                      <a:r>
                        <a:rPr lang="en-US" sz="2400" u="sng" dirty="0">
                          <a:solidFill>
                            <a:schemeClr val="bg1"/>
                          </a:solidFill>
                        </a:rPr>
                        <a:t>Financial Projections</a:t>
                      </a: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Net Present Value (NPV): </a:t>
                      </a:r>
                      <a:r>
                        <a:rPr lang="en-US" sz="1600" b="0" u="none" strike="noStrike" noProof="0" dirty="0">
                          <a:solidFill>
                            <a:schemeClr val="bg1"/>
                          </a:solidFill>
                        </a:rPr>
                        <a:t>Projected at $25M over 5 years</a:t>
                      </a:r>
                      <a:endParaRPr lang="en-US" sz="1600" b="0" dirty="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ROI: </a:t>
                      </a:r>
                      <a:r>
                        <a:rPr lang="en-US" sz="1600" b="0" u="none" strike="noStrike" noProof="0" dirty="0">
                          <a:solidFill>
                            <a:schemeClr val="bg1"/>
                          </a:solidFill>
                        </a:rPr>
                        <a:t>250% return on investment</a:t>
                      </a:r>
                      <a:endParaRPr lang="en-US" sz="1600" b="0" dirty="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Breakeven Point: </a:t>
                      </a:r>
                      <a:r>
                        <a:rPr lang="en-US" sz="1600" b="0" u="none" strike="noStrike" noProof="0" dirty="0">
                          <a:solidFill>
                            <a:schemeClr val="bg1"/>
                          </a:solidFill>
                        </a:rPr>
                        <a:t>Achieved in Year 3</a:t>
                      </a:r>
                      <a:endParaRPr lang="en-US" sz="1600" b="0" dirty="0">
                        <a:solidFill>
                          <a:schemeClr val="bg1"/>
                        </a:solidFill>
                      </a:endParaRP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Payback Period: </a:t>
                      </a:r>
                      <a:r>
                        <a:rPr lang="en-US" sz="1600" b="0" u="none" strike="noStrike" noProof="0" dirty="0">
                          <a:solidFill>
                            <a:schemeClr val="bg1"/>
                          </a:solidFill>
                        </a:rPr>
                        <a:t>2.5 years</a:t>
                      </a:r>
                      <a:endParaRPr lang="en-US" sz="1600" b="0" dirty="0">
                        <a:solidFill>
                          <a:schemeClr val="bg1"/>
                        </a:solidFill>
                      </a:endParaRPr>
                    </a:p>
                    <a:p>
                      <a:pPr marL="285750" lvl="0" indent="-285750" algn="l">
                        <a:lnSpc>
                          <a:spcPct val="100000"/>
                        </a:lnSpc>
                        <a:spcBef>
                          <a:spcPts val="0"/>
                        </a:spcBef>
                        <a:spcAft>
                          <a:spcPts val="0"/>
                        </a:spcAft>
                        <a:buFont typeface="Wingdings"/>
                        <a:buChar char="Ø"/>
                      </a:pPr>
                      <a:endParaRPr lang="en-US" sz="1600" u="none" strike="noStrike" noProof="0" dirty="0">
                        <a:solidFill>
                          <a:schemeClr val="bg1"/>
                        </a:solidFill>
                      </a:endParaRPr>
                    </a:p>
                    <a:p>
                      <a:pPr marL="285750" lvl="0" indent="-285750" algn="l">
                        <a:lnSpc>
                          <a:spcPct val="100000"/>
                        </a:lnSpc>
                        <a:spcBef>
                          <a:spcPts val="0"/>
                        </a:spcBef>
                        <a:spcAft>
                          <a:spcPts val="0"/>
                        </a:spcAft>
                        <a:buFont typeface="Wingdings"/>
                        <a:buChar char="Ø"/>
                      </a:pPr>
                      <a:endParaRPr lang="en-US" sz="1600" u="none" strike="noStrike" noProof="0" dirty="0">
                        <a:solidFill>
                          <a:schemeClr val="bg1"/>
                        </a:solidFill>
                      </a:endParaRPr>
                    </a:p>
                    <a:p>
                      <a:pPr marL="0" lvl="0" indent="0" algn="ctr">
                        <a:lnSpc>
                          <a:spcPct val="100000"/>
                        </a:lnSpc>
                        <a:spcBef>
                          <a:spcPts val="0"/>
                        </a:spcBef>
                        <a:spcAft>
                          <a:spcPts val="0"/>
                        </a:spcAft>
                        <a:buNone/>
                      </a:pPr>
                      <a:r>
                        <a:rPr lang="en-US" sz="2400" u="sng" dirty="0">
                          <a:solidFill>
                            <a:schemeClr val="bg1"/>
                          </a:solidFill>
                        </a:rPr>
                        <a:t>Sensitivity Analysis</a:t>
                      </a:r>
                    </a:p>
                    <a:p>
                      <a:pPr marL="285750" lvl="0" indent="-285750" algn="l">
                        <a:lnSpc>
                          <a:spcPct val="100000"/>
                        </a:lnSpc>
                        <a:spcBef>
                          <a:spcPts val="0"/>
                        </a:spcBef>
                        <a:spcAft>
                          <a:spcPts val="0"/>
                        </a:spcAft>
                        <a:buFont typeface="Wingdings"/>
                        <a:buChar char="Ø"/>
                      </a:pPr>
                      <a:r>
                        <a:rPr lang="en-US" sz="1600" u="none" strike="noStrike" noProof="0" dirty="0">
                          <a:solidFill>
                            <a:schemeClr val="bg1"/>
                          </a:solidFill>
                        </a:rPr>
                        <a:t>Risk Mitigation: </a:t>
                      </a:r>
                      <a:endParaRPr lang="en-US" sz="1600" dirty="0">
                        <a:solidFill>
                          <a:schemeClr val="bg1"/>
                        </a:solidFill>
                      </a:endParaRPr>
                    </a:p>
                    <a:p>
                      <a:pPr marL="0" lvl="0" indent="0" algn="l">
                        <a:lnSpc>
                          <a:spcPct val="100000"/>
                        </a:lnSpc>
                        <a:spcBef>
                          <a:spcPts val="0"/>
                        </a:spcBef>
                        <a:spcAft>
                          <a:spcPts val="0"/>
                        </a:spcAft>
                        <a:buNone/>
                      </a:pPr>
                      <a:r>
                        <a:rPr lang="en-US" sz="1600" u="none" strike="noStrike" noProof="0" dirty="0">
                          <a:solidFill>
                            <a:schemeClr val="bg1"/>
                          </a:solidFill>
                        </a:rPr>
                        <a:t>     </a:t>
                      </a:r>
                      <a:r>
                        <a:rPr lang="en-US" sz="1600" b="0" u="none" strike="noStrike" noProof="0" dirty="0">
                          <a:solidFill>
                            <a:schemeClr val="bg1"/>
                          </a:solidFill>
                        </a:rPr>
                        <a:t> NPV remains positive even with</a:t>
                      </a:r>
                      <a:endParaRPr lang="en-US" sz="1600" b="0" dirty="0">
                        <a:solidFill>
                          <a:schemeClr val="bg1"/>
                        </a:solidFill>
                      </a:endParaRPr>
                    </a:p>
                    <a:p>
                      <a:pPr marL="0" lvl="0" indent="0" algn="l">
                        <a:lnSpc>
                          <a:spcPct val="100000"/>
                        </a:lnSpc>
                        <a:spcBef>
                          <a:spcPts val="0"/>
                        </a:spcBef>
                        <a:spcAft>
                          <a:spcPts val="0"/>
                        </a:spcAft>
                        <a:buNone/>
                      </a:pPr>
                      <a:r>
                        <a:rPr lang="en-US" sz="1600" b="0" u="none" strike="noStrike" noProof="0" dirty="0">
                          <a:solidFill>
                            <a:schemeClr val="bg1"/>
                          </a:solidFill>
                        </a:rPr>
                        <a:t>      a 20% reduction in benefits.</a:t>
                      </a:r>
                      <a:endParaRPr lang="en-US" sz="1600" b="0" dirty="0">
                        <a:solidFill>
                          <a:schemeClr val="bg1"/>
                        </a:solidFill>
                      </a:endParaRPr>
                    </a:p>
                  </a:txBody>
                  <a:tcPr marL="76985" marR="76985" marT="38493" marB="38493"/>
                </a:tc>
                <a:extLst>
                  <a:ext uri="{0D108BD9-81ED-4DB2-BD59-A6C34878D82A}">
                    <a16:rowId xmlns:a16="http://schemas.microsoft.com/office/drawing/2014/main" val="1482050357"/>
                  </a:ext>
                </a:extLst>
              </a:tr>
            </a:tbl>
          </a:graphicData>
        </a:graphic>
      </p:graphicFrame>
    </p:spTree>
    <p:extLst>
      <p:ext uri="{BB962C8B-B14F-4D97-AF65-F5344CB8AC3E}">
        <p14:creationId xmlns:p14="http://schemas.microsoft.com/office/powerpoint/2010/main" val="1265939620"/>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{54BEB7D3-6099-49A4-9A40-B20D3C6E72B7}tf45331398_win32</Template>
  <TotalTime>76</TotalTime>
  <Words>460</Words>
  <Application>Microsoft Office PowerPoint</Application>
  <PresentationFormat>Widescreen</PresentationFormat>
  <Paragraphs>85</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vt:lpstr>
      <vt:lpstr>Group 5  Final Group SLDC Project</vt:lpstr>
      <vt:lpstr>Agenda</vt:lpstr>
      <vt:lpstr>Project Overview</vt:lpstr>
      <vt:lpstr>Requirements Gathering and Documentation</vt:lpstr>
      <vt:lpstr>PowerPoint Presentation</vt:lpstr>
      <vt:lpstr>Context Data Flow Diagram</vt:lpstr>
      <vt:lpstr>System Acquisition</vt:lpstr>
      <vt:lpstr>Technical Feasibility Analysis</vt:lpstr>
      <vt:lpstr>Cost-Benefit Analysis</vt:lpstr>
      <vt:lpstr>Stakeholder Feedback</vt:lpstr>
      <vt:lpstr>Final Recommendation</vt:lpstr>
      <vt:lpstr>  Next Steps Implementing</vt:lpstr>
      <vt:lpstr>Conclusion  Final tips &amp; takeaways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Jemilla Hope</dc:creator>
  <cp:lastModifiedBy>Jemilla Hope</cp:lastModifiedBy>
  <cp:revision>1291</cp:revision>
  <dcterms:created xsi:type="dcterms:W3CDTF">2024-04-19T08:54:54Z</dcterms:created>
  <dcterms:modified xsi:type="dcterms:W3CDTF">2024-08-25T23:27:06Z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