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59" r:id="rId3"/>
    <p:sldId id="258" r:id="rId4"/>
    <p:sldId id="263" r:id="rId5"/>
    <p:sldId id="264" r:id="rId6"/>
    <p:sldId id="266" r:id="rId7"/>
    <p:sldId id="265" r:id="rId8"/>
    <p:sldId id="267" r:id="rId9"/>
    <p:sldId id="269" r:id="rId10"/>
    <p:sldId id="268"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CA6E50-642E-0D52-01CD-B744954A29D5}" name="Julianna M Rabin" initials="JR" userId="S::jrabin1@student.gsu.edu::82691c08-88a3-48a1-82bc-4fb1d8968d5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465BCE-3304-5F20-C681-CBBAA8AE428D}" v="1" dt="2024-08-25T23:09:58.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5A0DC-4002-43DA-A874-41B1A9568AE9}" type="datetimeFigureOut">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6D080-0DE9-4F4E-A3DB-00D6D094A224}" type="slidenum">
              <a:t>‹#›</a:t>
            </a:fld>
            <a:endParaRPr lang="en-US"/>
          </a:p>
        </p:txBody>
      </p:sp>
    </p:spTree>
    <p:extLst>
      <p:ext uri="{BB962C8B-B14F-4D97-AF65-F5344CB8AC3E}">
        <p14:creationId xmlns:p14="http://schemas.microsoft.com/office/powerpoint/2010/main" val="69656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r>
              <a:rPr lang="en-US">
                <a:ea typeface="Calibri"/>
                <a:cs typeface="Calibri"/>
              </a:rPr>
              <a:t>With a focus on the white population within GA, </a:t>
            </a:r>
            <a:r>
              <a:rPr lang="en-US" err="1">
                <a:ea typeface="Calibri"/>
                <a:cs typeface="Calibri"/>
              </a:rPr>
              <a:t>Moriam</a:t>
            </a:r>
            <a:r>
              <a:rPr lang="en-US">
                <a:ea typeface="Calibri"/>
                <a:cs typeface="Calibri"/>
              </a:rPr>
              <a:t> and I wanted to analyze the rates of child morality (2023)  between counties that are considered rural vs those considered urban. With this case problem, we will take a deeper dive and understand factors associated with high and low health outcomes that may be </a:t>
            </a:r>
            <a:r>
              <a:rPr lang="en-US" err="1">
                <a:ea typeface="Calibri"/>
                <a:cs typeface="Calibri"/>
              </a:rPr>
              <a:t>associted</a:t>
            </a:r>
            <a:r>
              <a:rPr lang="en-US">
                <a:ea typeface="Calibri"/>
                <a:cs typeface="Calibri"/>
              </a:rPr>
              <a:t> with urban and rural counties. </a:t>
            </a:r>
          </a:p>
          <a:p>
            <a:endParaRPr lang="en-US">
              <a:ea typeface="Calibri"/>
              <a:cs typeface="Calibri"/>
            </a:endParaRPr>
          </a:p>
          <a:p>
            <a:r>
              <a:rPr lang="en-US"/>
              <a:t>In Georgia, there were 60 deaths per 100,000 children under age 18. This ranged from 20 to 170 deaths per 100,000 children across counties in the state.</a:t>
            </a:r>
          </a:p>
        </p:txBody>
      </p:sp>
      <p:sp>
        <p:nvSpPr>
          <p:cNvPr id="4" name="Slide Number Placeholder 3"/>
          <p:cNvSpPr>
            <a:spLocks noGrp="1"/>
          </p:cNvSpPr>
          <p:nvPr>
            <p:ph type="sldNum" sz="quarter" idx="5"/>
          </p:nvPr>
        </p:nvSpPr>
        <p:spPr/>
        <p:txBody>
          <a:bodyPr/>
          <a:lstStyle/>
          <a:p>
            <a:fld id="{7A66D080-0DE9-4F4E-A3DB-00D6D094A224}" type="slidenum">
              <a:t>1</a:t>
            </a:fld>
            <a:endParaRPr lang="en-US"/>
          </a:p>
        </p:txBody>
      </p:sp>
    </p:spTree>
    <p:extLst>
      <p:ext uri="{BB962C8B-B14F-4D97-AF65-F5344CB8AC3E}">
        <p14:creationId xmlns:p14="http://schemas.microsoft.com/office/powerpoint/2010/main" val="169379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pie chart is represents the sum of non-Hispanic white in rural vs. urban counties – gives you an idea of totality when comparing overall numbers  -- despite urban having a higher rate in numbers, it critical to note there is higher population amount with urban communities. With rural communities, the rate of mortality is significantly higher. </a:t>
            </a:r>
          </a:p>
        </p:txBody>
      </p:sp>
      <p:sp>
        <p:nvSpPr>
          <p:cNvPr id="4" name="Slide Number Placeholder 3"/>
          <p:cNvSpPr>
            <a:spLocks noGrp="1"/>
          </p:cNvSpPr>
          <p:nvPr>
            <p:ph type="sldNum" sz="quarter" idx="5"/>
          </p:nvPr>
        </p:nvSpPr>
        <p:spPr/>
        <p:txBody>
          <a:bodyPr/>
          <a:lstStyle/>
          <a:p>
            <a:fld id="{7A66D080-0DE9-4F4E-A3DB-00D6D094A224}" type="slidenum">
              <a:rPr lang="en-US"/>
              <a:t>4</a:t>
            </a:fld>
            <a:endParaRPr lang="en-US"/>
          </a:p>
        </p:txBody>
      </p:sp>
    </p:spTree>
    <p:extLst>
      <p:ext uri="{BB962C8B-B14F-4D97-AF65-F5344CB8AC3E}">
        <p14:creationId xmlns:p14="http://schemas.microsoft.com/office/powerpoint/2010/main" val="377959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mn-lt"/>
            </a:endParaRPr>
          </a:p>
          <a:p>
            <a:pPr marL="171450" indent="-171450">
              <a:buFont typeface="Arial"/>
              <a:buChar char="•"/>
            </a:pPr>
            <a:endParaRPr lang="en-US" dirty="0">
              <a:ea typeface="Calibri" panose="020F0502020204030204"/>
              <a:cs typeface="Calibri" panose="020F0502020204030204"/>
            </a:endParaRPr>
          </a:p>
          <a:p>
            <a:pPr marL="171450" indent="-171450">
              <a:buFont typeface="Arial"/>
              <a:buChar char="•"/>
            </a:pPr>
            <a:r>
              <a:rPr lang="en-US" b="1" dirty="0"/>
              <a:t>Distribution of Mortality Rates Across County Classifications</a:t>
            </a:r>
            <a:r>
              <a:rPr lang="en-US" dirty="0"/>
              <a:t>: When comparing mortality rates within the same classification, rural counties have lower mortality rates (20 and 30) compared to urban counties where the rates range from 70 to 130. This points to significant health disparities based on geographic classification.</a:t>
            </a:r>
            <a:endParaRPr lang="en-US" dirty="0">
              <a:ea typeface="Calibri"/>
              <a:cs typeface="Calibri"/>
            </a:endParaRPr>
          </a:p>
          <a:p>
            <a:endParaRPr lang="en-US" b="1" dirty="0">
              <a:ea typeface="Calibri"/>
              <a:cs typeface="Calibri"/>
            </a:endParaRPr>
          </a:p>
        </p:txBody>
      </p:sp>
      <p:sp>
        <p:nvSpPr>
          <p:cNvPr id="4" name="Slide Number Placeholder 3"/>
          <p:cNvSpPr>
            <a:spLocks noGrp="1"/>
          </p:cNvSpPr>
          <p:nvPr>
            <p:ph type="sldNum" sz="quarter" idx="5"/>
          </p:nvPr>
        </p:nvSpPr>
        <p:spPr/>
        <p:txBody>
          <a:bodyPr/>
          <a:lstStyle/>
          <a:p>
            <a:fld id="{7A66D080-0DE9-4F4E-A3DB-00D6D094A224}" type="slidenum">
              <a:rPr lang="en-US"/>
              <a:t>5</a:t>
            </a:fld>
            <a:endParaRPr lang="en-US"/>
          </a:p>
        </p:txBody>
      </p:sp>
    </p:spTree>
    <p:extLst>
      <p:ext uri="{BB962C8B-B14F-4D97-AF65-F5344CB8AC3E}">
        <p14:creationId xmlns:p14="http://schemas.microsoft.com/office/powerpoint/2010/main" val="207914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Sans-Serif"/>
              <a:buChar char="•"/>
            </a:pPr>
            <a:r>
              <a:rPr lang="en-US" b="1" dirty="0"/>
              <a:t>Urban-Rural Divide in Mortality Rates</a:t>
            </a:r>
            <a:r>
              <a:rPr lang="en-US" dirty="0"/>
              <a:t>: The data indicates that urban counties have both higher mortality rates and larger white populations. For instance, DeKalb, an urban county with the highest mortality rate of 130, has a significantly larger white population of 223,448. In contrast, the rural counties with the lowest mortality rates, McDuffie and Colquitt, have much smaller white populations of 11,445 and 24,794 respectively.</a:t>
            </a:r>
          </a:p>
          <a:p>
            <a:pPr marL="171450" indent="-171450">
              <a:buFont typeface="Arial,Sans-Serif"/>
              <a:buChar char="•"/>
            </a:pPr>
            <a:r>
              <a:rPr lang="en-US" b="1" dirty="0"/>
              <a:t>Population and Mortality Correlation</a:t>
            </a:r>
            <a:r>
              <a:rPr lang="en-US" dirty="0"/>
              <a:t>: There appears to be a correlation between the size of the white population and the mortality rate. The urban counties with higher mortality rates also have substantially larger white populations. This might suggest that factors associated with urban living, such as lifestyle, environmental issues, or healthcare system strains, could be influencing mortality rates.</a:t>
            </a:r>
          </a:p>
        </p:txBody>
      </p:sp>
      <p:sp>
        <p:nvSpPr>
          <p:cNvPr id="4" name="Slide Number Placeholder 3"/>
          <p:cNvSpPr>
            <a:spLocks noGrp="1"/>
          </p:cNvSpPr>
          <p:nvPr>
            <p:ph type="sldNum" sz="quarter" idx="5"/>
          </p:nvPr>
        </p:nvSpPr>
        <p:spPr/>
        <p:txBody>
          <a:bodyPr/>
          <a:lstStyle/>
          <a:p>
            <a:fld id="{7A66D080-0DE9-4F4E-A3DB-00D6D094A224}" type="slidenum">
              <a:rPr lang="en-US"/>
              <a:t>6</a:t>
            </a:fld>
            <a:endParaRPr lang="en-US"/>
          </a:p>
        </p:txBody>
      </p:sp>
    </p:spTree>
    <p:extLst>
      <p:ext uri="{BB962C8B-B14F-4D97-AF65-F5344CB8AC3E}">
        <p14:creationId xmlns:p14="http://schemas.microsoft.com/office/powerpoint/2010/main" val="400884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Rural Areas: The average mortality rate for rural areas is significantly higher at 67.5. This contrasts with individual rural counties' rates, which were some of the lowest at 20 and 30, indicating that other rural counties not listed must have considerably higher rates to increase the average to this extent.</a:t>
            </a:r>
          </a:p>
          <a:p>
            <a:r>
              <a:rPr lang="en-US" dirty="0"/>
              <a:t>Urban Areas: Urban areas show an average mortality rate of approximately 44.29. Despite having counties with very high individual mortality rates, such as DeKalb with 130, the overall average for urban areas is brought down by counties with lower rates. This suggests a wide variation in mortality rates across different urban counties.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A66D080-0DE9-4F4E-A3DB-00D6D094A224}" type="slidenum">
              <a:rPr lang="en-US"/>
              <a:t>7</a:t>
            </a:fld>
            <a:endParaRPr lang="en-US"/>
          </a:p>
        </p:txBody>
      </p:sp>
    </p:spTree>
    <p:extLst>
      <p:ext uri="{BB962C8B-B14F-4D97-AF65-F5344CB8AC3E}">
        <p14:creationId xmlns:p14="http://schemas.microsoft.com/office/powerpoint/2010/main" val="4179621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that we know about the averages and the highest and lowest counties – </a:t>
            </a:r>
            <a:r>
              <a:rPr lang="en-US" err="1">
                <a:cs typeface="Calibri"/>
              </a:rPr>
              <a:t>Moriam</a:t>
            </a:r>
            <a:r>
              <a:rPr lang="en-US" dirty="0">
                <a:cs typeface="Calibri"/>
              </a:rPr>
              <a:t> and I want to be able to see if there is a correlation with our results and the data behind health outcomes within Georgian counties. </a:t>
            </a:r>
          </a:p>
          <a:p>
            <a:endParaRPr lang="en-US" dirty="0">
              <a:ea typeface="Calibri"/>
              <a:cs typeface="Calibri"/>
            </a:endParaRPr>
          </a:p>
          <a:p>
            <a:r>
              <a:rPr lang="en-US" dirty="0">
                <a:ea typeface="Calibri"/>
                <a:cs typeface="Calibri"/>
              </a:rPr>
              <a:t>Urban counties have a higher health outcome than rural – this correlates to child mortality rate results </a:t>
            </a:r>
          </a:p>
        </p:txBody>
      </p:sp>
      <p:sp>
        <p:nvSpPr>
          <p:cNvPr id="4" name="Slide Number Placeholder 3"/>
          <p:cNvSpPr>
            <a:spLocks noGrp="1"/>
          </p:cNvSpPr>
          <p:nvPr>
            <p:ph type="sldNum" sz="quarter" idx="5"/>
          </p:nvPr>
        </p:nvSpPr>
        <p:spPr/>
        <p:txBody>
          <a:bodyPr/>
          <a:lstStyle/>
          <a:p>
            <a:fld id="{7A66D080-0DE9-4F4E-A3DB-00D6D094A224}" type="slidenum">
              <a:rPr lang="en-US"/>
              <a:t>8</a:t>
            </a:fld>
            <a:endParaRPr lang="en-US"/>
          </a:p>
        </p:txBody>
      </p:sp>
    </p:spTree>
    <p:extLst>
      <p:ext uri="{BB962C8B-B14F-4D97-AF65-F5344CB8AC3E}">
        <p14:creationId xmlns:p14="http://schemas.microsoft.com/office/powerpoint/2010/main" val="11906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A66D080-0DE9-4F4E-A3DB-00D6D094A224}" type="slidenum">
              <a:rPr lang="en-US"/>
              <a:t>9</a:t>
            </a:fld>
            <a:endParaRPr lang="en-US"/>
          </a:p>
        </p:txBody>
      </p:sp>
    </p:spTree>
    <p:extLst>
      <p:ext uri="{BB962C8B-B14F-4D97-AF65-F5344CB8AC3E}">
        <p14:creationId xmlns:p14="http://schemas.microsoft.com/office/powerpoint/2010/main" val="3538957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Factors that can effect the health outcomes – based on the results, you can assume rural areas have higher rates of these factors. </a:t>
            </a:r>
          </a:p>
        </p:txBody>
      </p:sp>
      <p:sp>
        <p:nvSpPr>
          <p:cNvPr id="4" name="Slide Number Placeholder 3"/>
          <p:cNvSpPr>
            <a:spLocks noGrp="1"/>
          </p:cNvSpPr>
          <p:nvPr>
            <p:ph type="sldNum" sz="quarter" idx="5"/>
          </p:nvPr>
        </p:nvSpPr>
        <p:spPr/>
        <p:txBody>
          <a:bodyPr/>
          <a:lstStyle/>
          <a:p>
            <a:fld id="{7A66D080-0DE9-4F4E-A3DB-00D6D094A224}" type="slidenum">
              <a:rPr lang="en-US"/>
              <a:t>10</a:t>
            </a:fld>
            <a:endParaRPr lang="en-US"/>
          </a:p>
        </p:txBody>
      </p:sp>
    </p:spTree>
    <p:extLst>
      <p:ext uri="{BB962C8B-B14F-4D97-AF65-F5344CB8AC3E}">
        <p14:creationId xmlns:p14="http://schemas.microsoft.com/office/powerpoint/2010/main" val="50504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567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1642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5965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63485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2902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64165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6266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065268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526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5442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72553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9092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667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990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2801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643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5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221232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9A00-8511-3B11-0A95-55F1C62EA110}"/>
              </a:ext>
            </a:extLst>
          </p:cNvPr>
          <p:cNvSpPr>
            <a:spLocks noGrp="1"/>
          </p:cNvSpPr>
          <p:nvPr>
            <p:ph type="title"/>
          </p:nvPr>
        </p:nvSpPr>
        <p:spPr>
          <a:xfrm>
            <a:off x="1484311" y="685800"/>
            <a:ext cx="10018713" cy="1364411"/>
          </a:xfrm>
        </p:spPr>
        <p:txBody>
          <a:bodyPr/>
          <a:lstStyle/>
          <a:p>
            <a:r>
              <a:rPr lang="en-US"/>
              <a:t>Introduction</a:t>
            </a:r>
          </a:p>
        </p:txBody>
      </p:sp>
      <p:sp>
        <p:nvSpPr>
          <p:cNvPr id="3" name="Content Placeholder 2">
            <a:extLst>
              <a:ext uri="{FF2B5EF4-FFF2-40B4-BE49-F238E27FC236}">
                <a16:creationId xmlns:a16="http://schemas.microsoft.com/office/drawing/2014/main" id="{ED653C79-4AC0-E665-F059-B1ED343A59A5}"/>
              </a:ext>
            </a:extLst>
          </p:cNvPr>
          <p:cNvSpPr>
            <a:spLocks noGrp="1"/>
          </p:cNvSpPr>
          <p:nvPr>
            <p:ph idx="1"/>
          </p:nvPr>
        </p:nvSpPr>
        <p:spPr>
          <a:xfrm>
            <a:off x="1484310" y="1703716"/>
            <a:ext cx="10018713" cy="4087484"/>
          </a:xfrm>
        </p:spPr>
        <p:txBody>
          <a:bodyPr>
            <a:normAutofit/>
          </a:bodyPr>
          <a:lstStyle/>
          <a:p>
            <a:r>
              <a:rPr lang="en-US">
                <a:ea typeface="+mn-lt"/>
                <a:cs typeface="+mn-lt"/>
              </a:rPr>
              <a:t>With a focus on the white population within GA, we wanted to analyze the rates of child morality (2023)  between counties that are considered rural vs those considered urban. With this case problem, we will take a deeper dive into how</a:t>
            </a:r>
            <a:r>
              <a:rPr lang="en-US">
                <a:solidFill>
                  <a:srgbClr val="29261B"/>
                </a:solidFill>
                <a:ea typeface="+mn-lt"/>
                <a:cs typeface="+mn-lt"/>
              </a:rPr>
              <a:t> child mortality rate among the white population vary across urban and rural counties in Georgia, and what factors might contribute to these differences.</a:t>
            </a:r>
            <a:r>
              <a:rPr lang="en-US">
                <a:ea typeface="+mn-lt"/>
                <a:cs typeface="+mn-lt"/>
              </a:rPr>
              <a:t> </a:t>
            </a:r>
            <a:br>
              <a:rPr lang="en-US">
                <a:ea typeface="+mn-lt"/>
                <a:cs typeface="+mn-lt"/>
              </a:rPr>
            </a:br>
            <a:endParaRPr lang="en-US"/>
          </a:p>
        </p:txBody>
      </p:sp>
    </p:spTree>
    <p:extLst>
      <p:ext uri="{BB962C8B-B14F-4D97-AF65-F5344CB8AC3E}">
        <p14:creationId xmlns:p14="http://schemas.microsoft.com/office/powerpoint/2010/main" val="82774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52C2-5BF6-32F5-3DE8-6729D949C867}"/>
              </a:ext>
            </a:extLst>
          </p:cNvPr>
          <p:cNvSpPr>
            <a:spLocks noGrp="1"/>
          </p:cNvSpPr>
          <p:nvPr>
            <p:ph type="title"/>
          </p:nvPr>
        </p:nvSpPr>
        <p:spPr/>
        <p:txBody>
          <a:bodyPr/>
          <a:lstStyle/>
          <a:p>
            <a:r>
              <a:rPr lang="en-US" dirty="0"/>
              <a:t>Health Factors Regarding Health Outcomes</a:t>
            </a:r>
          </a:p>
        </p:txBody>
      </p:sp>
      <p:pic>
        <p:nvPicPr>
          <p:cNvPr id="4" name="Content Placeholder 3" descr="A screenshot of a computer&#10;&#10;Description automatically generated">
            <a:extLst>
              <a:ext uri="{FF2B5EF4-FFF2-40B4-BE49-F238E27FC236}">
                <a16:creationId xmlns:a16="http://schemas.microsoft.com/office/drawing/2014/main" id="{DF6C95DD-251C-F4F3-545C-7F42EA53FD2B}"/>
              </a:ext>
            </a:extLst>
          </p:cNvPr>
          <p:cNvPicPr>
            <a:picLocks noGrp="1" noChangeAspect="1"/>
          </p:cNvPicPr>
          <p:nvPr>
            <p:ph idx="1"/>
          </p:nvPr>
        </p:nvPicPr>
        <p:blipFill>
          <a:blip r:embed="rId3"/>
          <a:stretch>
            <a:fillRect/>
          </a:stretch>
        </p:blipFill>
        <p:spPr>
          <a:xfrm>
            <a:off x="692658" y="2299607"/>
            <a:ext cx="10799196" cy="3872592"/>
          </a:xfrm>
        </p:spPr>
      </p:pic>
    </p:spTree>
    <p:extLst>
      <p:ext uri="{BB962C8B-B14F-4D97-AF65-F5344CB8AC3E}">
        <p14:creationId xmlns:p14="http://schemas.microsoft.com/office/powerpoint/2010/main" val="300629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1665-6CD3-D30D-5B36-5AFFADAE1153}"/>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C44C848-9EC0-9C7E-4A6D-038014C5EE93}"/>
              </a:ext>
            </a:extLst>
          </p:cNvPr>
          <p:cNvSpPr>
            <a:spLocks noGrp="1"/>
          </p:cNvSpPr>
          <p:nvPr>
            <p:ph idx="1"/>
          </p:nvPr>
        </p:nvSpPr>
        <p:spPr>
          <a:xfrm>
            <a:off x="1484310" y="2120660"/>
            <a:ext cx="10018713" cy="2247182"/>
          </a:xfrm>
        </p:spPr>
        <p:txBody>
          <a:bodyPr>
            <a:normAutofit/>
          </a:bodyPr>
          <a:lstStyle/>
          <a:p>
            <a:r>
              <a:rPr lang="en-US" sz="1600">
                <a:ea typeface="+mn-lt"/>
                <a:cs typeface="+mn-lt"/>
              </a:rPr>
              <a:t>In conclusion, rural counties exhibit a notably higher average white mortality rate when mixed with urban counterparts. This trend prompts an exploration into the multifaceted factors at play. Disparities in healthcare accessibility, socioeconomic status, environmental conditions, and lifestyle choices emerge as potential contributors, highlighting the urgent need for targeted interventions and policy measures to address these disparities and safeguard the health and well-being of all communities, regardless of their geographic location.</a:t>
            </a:r>
            <a:endParaRPr lang="en-US" sz="1600"/>
          </a:p>
        </p:txBody>
      </p:sp>
    </p:spTree>
    <p:extLst>
      <p:ext uri="{BB962C8B-B14F-4D97-AF65-F5344CB8AC3E}">
        <p14:creationId xmlns:p14="http://schemas.microsoft.com/office/powerpoint/2010/main" val="34332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FDB2-911D-9213-74A8-42E4E01FDB14}"/>
              </a:ext>
            </a:extLst>
          </p:cNvPr>
          <p:cNvSpPr>
            <a:spLocks noGrp="1"/>
          </p:cNvSpPr>
          <p:nvPr>
            <p:ph type="title"/>
          </p:nvPr>
        </p:nvSpPr>
        <p:spPr/>
        <p:txBody>
          <a:bodyPr/>
          <a:lstStyle/>
          <a:p>
            <a:r>
              <a:rPr lang="en-US"/>
              <a:t> Data Overview</a:t>
            </a:r>
          </a:p>
        </p:txBody>
      </p:sp>
      <p:sp>
        <p:nvSpPr>
          <p:cNvPr id="3" name="Content Placeholder 2">
            <a:extLst>
              <a:ext uri="{FF2B5EF4-FFF2-40B4-BE49-F238E27FC236}">
                <a16:creationId xmlns:a16="http://schemas.microsoft.com/office/drawing/2014/main" id="{54756667-3F28-4F91-7078-A0BB1B246D2C}"/>
              </a:ext>
            </a:extLst>
          </p:cNvPr>
          <p:cNvSpPr>
            <a:spLocks noGrp="1"/>
          </p:cNvSpPr>
          <p:nvPr>
            <p:ph idx="1"/>
          </p:nvPr>
        </p:nvSpPr>
        <p:spPr>
          <a:xfrm>
            <a:off x="1484310" y="2091905"/>
            <a:ext cx="10018713" cy="3124201"/>
          </a:xfrm>
        </p:spPr>
        <p:txBody>
          <a:bodyPr>
            <a:noAutofit/>
          </a:bodyPr>
          <a:lstStyle/>
          <a:p>
            <a:pPr marL="0" indent="0" algn="ctr">
              <a:buNone/>
            </a:pPr>
            <a:r>
              <a:rPr lang="en-US" sz="2000">
                <a:solidFill>
                  <a:srgbClr val="0D0D0D"/>
                </a:solidFill>
                <a:ea typeface="+mn-lt"/>
                <a:cs typeface="+mn-lt"/>
              </a:rPr>
              <a:t>Our analysis is supported by data from the "Georgia | County Health Rankings &amp; Roadmaps," provided by the University of Wisconsin Population Health Institute. This comprehensive dataset, updated with information for 2023, is crucial for assessing health disparities across Georgia's counties. It encompasses 11 vital variables, including County Name, Number of Deaths, County Value (mortality rate), Error Margin, and demographic breakdowns by race (Asian, Black, Hispanic, White), we further classified it into Rural or Urban categories. This dataset serves as a foundational resource for addressing our research question and illuminating potential areas for targeted health interventions. The number of death is per 100,000 children under 18  in each county.</a:t>
            </a:r>
            <a:endParaRPr lang="en-US" sz="2000"/>
          </a:p>
        </p:txBody>
      </p:sp>
    </p:spTree>
    <p:extLst>
      <p:ext uri="{BB962C8B-B14F-4D97-AF65-F5344CB8AC3E}">
        <p14:creationId xmlns:p14="http://schemas.microsoft.com/office/powerpoint/2010/main" val="125296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92F8-D7D9-0D45-C6A5-CEE247633996}"/>
              </a:ext>
            </a:extLst>
          </p:cNvPr>
          <p:cNvSpPr>
            <a:spLocks noGrp="1"/>
          </p:cNvSpPr>
          <p:nvPr>
            <p:ph type="title"/>
          </p:nvPr>
        </p:nvSpPr>
        <p:spPr/>
        <p:txBody>
          <a:bodyPr/>
          <a:lstStyle/>
          <a:p>
            <a:r>
              <a:rPr lang="en-US" b="1">
                <a:solidFill>
                  <a:srgbClr val="0D0D0D"/>
                </a:solidFill>
              </a:rPr>
              <a:t>Methodology</a:t>
            </a:r>
            <a:endParaRPr lang="en-US"/>
          </a:p>
          <a:p>
            <a:endParaRPr lang="en-US"/>
          </a:p>
        </p:txBody>
      </p:sp>
      <p:sp>
        <p:nvSpPr>
          <p:cNvPr id="3" name="Content Placeholder 2">
            <a:extLst>
              <a:ext uri="{FF2B5EF4-FFF2-40B4-BE49-F238E27FC236}">
                <a16:creationId xmlns:a16="http://schemas.microsoft.com/office/drawing/2014/main" id="{0FACFFCF-98BE-63D1-C8D6-29272BA5C0E7}"/>
              </a:ext>
            </a:extLst>
          </p:cNvPr>
          <p:cNvSpPr>
            <a:spLocks noGrp="1"/>
          </p:cNvSpPr>
          <p:nvPr>
            <p:ph idx="1"/>
          </p:nvPr>
        </p:nvSpPr>
        <p:spPr>
          <a:xfrm>
            <a:off x="1484310" y="1718093"/>
            <a:ext cx="10018713" cy="3124201"/>
          </a:xfrm>
        </p:spPr>
        <p:txBody>
          <a:bodyPr/>
          <a:lstStyle/>
          <a:p>
            <a:r>
              <a:rPr lang="en-US" sz="2800" b="1">
                <a:ea typeface="+mn-lt"/>
                <a:cs typeface="+mn-lt"/>
              </a:rPr>
              <a:t>Tools Used:</a:t>
            </a:r>
            <a:r>
              <a:rPr lang="en-US" sz="2800">
                <a:solidFill>
                  <a:srgbClr val="0D0D0D"/>
                </a:solidFill>
                <a:ea typeface="+mn-lt"/>
                <a:cs typeface="+mn-lt"/>
              </a:rPr>
              <a:t> Analysis conducted using Excel for data manipulation and for statistical analysis.</a:t>
            </a:r>
            <a:endParaRPr lang="en-US" sz="2800"/>
          </a:p>
          <a:p>
            <a:pPr>
              <a:buClr>
                <a:srgbClr val="1287C3"/>
              </a:buClr>
            </a:pPr>
            <a:r>
              <a:rPr lang="en-US" sz="2800" b="1">
                <a:ea typeface="+mn-lt"/>
                <a:cs typeface="+mn-lt"/>
              </a:rPr>
              <a:t>Analysis Steps:</a:t>
            </a:r>
            <a:r>
              <a:rPr lang="en-US" sz="2800">
                <a:solidFill>
                  <a:srgbClr val="0D0D0D"/>
                </a:solidFill>
                <a:ea typeface="+mn-lt"/>
                <a:cs typeface="+mn-lt"/>
              </a:rPr>
              <a:t> Data was cleaned for any inconsistencies or missing values, relevant variables were selected focusing on child mortality rates among the white population, and comparative analysis between rural and urban settings was conducted.</a:t>
            </a:r>
            <a:endParaRPr lang="en-US" sz="2800"/>
          </a:p>
          <a:p>
            <a:pPr>
              <a:buClr>
                <a:srgbClr val="1287C3"/>
              </a:buClr>
            </a:pPr>
            <a:endParaRPr lang="en-US"/>
          </a:p>
        </p:txBody>
      </p:sp>
    </p:spTree>
    <p:extLst>
      <p:ext uri="{BB962C8B-B14F-4D97-AF65-F5344CB8AC3E}">
        <p14:creationId xmlns:p14="http://schemas.microsoft.com/office/powerpoint/2010/main" val="408819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D49F904D-0330-3F08-CF23-AA1C477F8A94}"/>
              </a:ext>
            </a:extLst>
          </p:cNvPr>
          <p:cNvSpPr>
            <a:spLocks noGrp="1"/>
          </p:cNvSpPr>
          <p:nvPr>
            <p:ph type="body" sz="half" idx="2"/>
          </p:nvPr>
        </p:nvSpPr>
        <p:spPr>
          <a:xfrm>
            <a:off x="8254460" y="1341406"/>
            <a:ext cx="3672121" cy="4143555"/>
          </a:xfrm>
        </p:spPr>
        <p:txBody>
          <a:bodyPr>
            <a:normAutofit/>
          </a:bodyPr>
          <a:lstStyle/>
          <a:p>
            <a:pPr marL="285750" indent="-285750">
              <a:buChar char="•"/>
            </a:pPr>
            <a:r>
              <a:rPr lang="en-US" dirty="0"/>
              <a:t>Urban areas in Georgia house the majority of the non-Hispanic white population with 71.25%.</a:t>
            </a:r>
            <a:endParaRPr lang="en-US"/>
          </a:p>
          <a:p>
            <a:pPr marL="285750" indent="-285750">
              <a:buChar char="•"/>
            </a:pPr>
            <a:r>
              <a:rPr lang="en-US" dirty="0"/>
              <a:t>Rural regions account for 28.75% of the non-Hispanic white residents.</a:t>
            </a:r>
          </a:p>
          <a:p>
            <a:pPr marL="285750" indent="-285750">
              <a:buChar char="•"/>
            </a:pPr>
            <a:r>
              <a:rPr lang="en-US" dirty="0"/>
              <a:t>The data encompass the total distribution of the white population across Georgia, adding up to 100%.</a:t>
            </a:r>
          </a:p>
          <a:p>
            <a:pPr marL="285750" indent="-285750">
              <a:buChar char="•"/>
            </a:pPr>
            <a:endParaRPr lang="en-US" dirty="0"/>
          </a:p>
        </p:txBody>
      </p:sp>
      <p:pic>
        <p:nvPicPr>
          <p:cNvPr id="3" name="Picture 2" descr="A screenshot of a graph&#10;&#10;Description automatically generated">
            <a:extLst>
              <a:ext uri="{FF2B5EF4-FFF2-40B4-BE49-F238E27FC236}">
                <a16:creationId xmlns:a16="http://schemas.microsoft.com/office/drawing/2014/main" id="{783188C5-8888-AA48-25BA-94D3BE5B7956}"/>
              </a:ext>
            </a:extLst>
          </p:cNvPr>
          <p:cNvPicPr>
            <a:picLocks noChangeAspect="1"/>
          </p:cNvPicPr>
          <p:nvPr/>
        </p:nvPicPr>
        <p:blipFill>
          <a:blip r:embed="rId4"/>
          <a:stretch>
            <a:fillRect/>
          </a:stretch>
        </p:blipFill>
        <p:spPr>
          <a:xfrm>
            <a:off x="1178840" y="1334811"/>
            <a:ext cx="6846500" cy="4147148"/>
          </a:xfrm>
          <a:prstGeom prst="rect">
            <a:avLst/>
          </a:prstGeom>
        </p:spPr>
      </p:pic>
      <p:sp>
        <p:nvSpPr>
          <p:cNvPr id="27" name="Title 26">
            <a:extLst>
              <a:ext uri="{FF2B5EF4-FFF2-40B4-BE49-F238E27FC236}">
                <a16:creationId xmlns:a16="http://schemas.microsoft.com/office/drawing/2014/main" id="{343D263A-8458-E129-09EC-DACF61DF7530}"/>
              </a:ext>
            </a:extLst>
          </p:cNvPr>
          <p:cNvSpPr>
            <a:spLocks noGrp="1"/>
          </p:cNvSpPr>
          <p:nvPr>
            <p:ph type="title"/>
          </p:nvPr>
        </p:nvSpPr>
        <p:spPr>
          <a:xfrm>
            <a:off x="3236762" y="70447"/>
            <a:ext cx="5426158" cy="1069676"/>
          </a:xfrm>
        </p:spPr>
        <p:txBody>
          <a:bodyPr/>
          <a:lstStyle/>
          <a:p>
            <a:r>
              <a:rPr lang="en-US" dirty="0"/>
              <a:t>White Population in Georgia</a:t>
            </a:r>
          </a:p>
        </p:txBody>
      </p:sp>
    </p:spTree>
    <p:extLst>
      <p:ext uri="{BB962C8B-B14F-4D97-AF65-F5344CB8AC3E}">
        <p14:creationId xmlns:p14="http://schemas.microsoft.com/office/powerpoint/2010/main" val="298040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F297-DCFF-2A85-2530-60CFD88FA8FD}"/>
              </a:ext>
            </a:extLst>
          </p:cNvPr>
          <p:cNvSpPr>
            <a:spLocks noGrp="1"/>
          </p:cNvSpPr>
          <p:nvPr>
            <p:ph type="title"/>
          </p:nvPr>
        </p:nvSpPr>
        <p:spPr>
          <a:xfrm>
            <a:off x="1484311" y="685800"/>
            <a:ext cx="10004336" cy="616788"/>
          </a:xfrm>
        </p:spPr>
        <p:txBody>
          <a:bodyPr vert="horz" lIns="91440" tIns="45720" rIns="91440" bIns="45720" rtlCol="0" anchor="b">
            <a:normAutofit fontScale="90000"/>
          </a:bodyPr>
          <a:lstStyle/>
          <a:p>
            <a:pPr>
              <a:lnSpc>
                <a:spcPct val="90000"/>
              </a:lnSpc>
            </a:pPr>
            <a:r>
              <a:rPr lang="en-US" sz="4400" dirty="0"/>
              <a:t>Mortality Rate for Top 5 Counties VS Lowest 5 Counties</a:t>
            </a:r>
            <a:endParaRPr lang="en-US" dirty="0"/>
          </a:p>
        </p:txBody>
      </p:sp>
      <p:pic>
        <p:nvPicPr>
          <p:cNvPr id="9" name="Content Placeholder 8">
            <a:extLst>
              <a:ext uri="{FF2B5EF4-FFF2-40B4-BE49-F238E27FC236}">
                <a16:creationId xmlns:a16="http://schemas.microsoft.com/office/drawing/2014/main" id="{A9FBE635-01BC-30E6-9DE4-B075D12D7E75}"/>
              </a:ext>
            </a:extLst>
          </p:cNvPr>
          <p:cNvPicPr>
            <a:picLocks noGrp="1" noChangeAspect="1"/>
          </p:cNvPicPr>
          <p:nvPr>
            <p:ph sz="quarter" idx="4"/>
          </p:nvPr>
        </p:nvPicPr>
        <p:blipFill>
          <a:blip r:embed="rId4"/>
          <a:stretch>
            <a:fillRect/>
          </a:stretch>
        </p:blipFill>
        <p:spPr>
          <a:xfrm>
            <a:off x="1259591" y="1482753"/>
            <a:ext cx="5225734" cy="3558729"/>
          </a:xfrm>
        </p:spPr>
      </p:pic>
      <p:pic>
        <p:nvPicPr>
          <p:cNvPr id="11" name="Picture 10">
            <a:extLst>
              <a:ext uri="{FF2B5EF4-FFF2-40B4-BE49-F238E27FC236}">
                <a16:creationId xmlns:a16="http://schemas.microsoft.com/office/drawing/2014/main" id="{BF15DF7A-7BAD-7392-7BE2-09DB1B0BF63F}"/>
              </a:ext>
            </a:extLst>
          </p:cNvPr>
          <p:cNvPicPr>
            <a:picLocks noChangeAspect="1"/>
          </p:cNvPicPr>
          <p:nvPr/>
        </p:nvPicPr>
        <p:blipFill>
          <a:blip r:embed="rId5"/>
          <a:stretch>
            <a:fillRect/>
          </a:stretch>
        </p:blipFill>
        <p:spPr>
          <a:xfrm>
            <a:off x="6684033" y="1477632"/>
            <a:ext cx="5509405" cy="3572055"/>
          </a:xfrm>
          <a:prstGeom prst="rect">
            <a:avLst/>
          </a:prstGeom>
        </p:spPr>
      </p:pic>
    </p:spTree>
    <p:extLst>
      <p:ext uri="{BB962C8B-B14F-4D97-AF65-F5344CB8AC3E}">
        <p14:creationId xmlns:p14="http://schemas.microsoft.com/office/powerpoint/2010/main" val="26124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30F7-CB15-F665-FD08-816E6668C250}"/>
              </a:ext>
            </a:extLst>
          </p:cNvPr>
          <p:cNvSpPr>
            <a:spLocks noGrp="1"/>
          </p:cNvSpPr>
          <p:nvPr>
            <p:ph type="title"/>
          </p:nvPr>
        </p:nvSpPr>
        <p:spPr/>
        <p:txBody>
          <a:bodyPr/>
          <a:lstStyle/>
          <a:p>
            <a:r>
              <a:rPr lang="en-US" dirty="0"/>
              <a:t>Population of Top 5 Counties VS lowest 5 Counties</a:t>
            </a:r>
          </a:p>
        </p:txBody>
      </p:sp>
      <p:pic>
        <p:nvPicPr>
          <p:cNvPr id="7" name="Content Placeholder 6" descr="A graph of a number of people&#10;&#10;Description automatically generated">
            <a:extLst>
              <a:ext uri="{FF2B5EF4-FFF2-40B4-BE49-F238E27FC236}">
                <a16:creationId xmlns:a16="http://schemas.microsoft.com/office/drawing/2014/main" id="{44EAF729-0050-F71D-04DC-E3ACAAFA3009}"/>
              </a:ext>
            </a:extLst>
          </p:cNvPr>
          <p:cNvPicPr>
            <a:picLocks noGrp="1" noChangeAspect="1"/>
          </p:cNvPicPr>
          <p:nvPr>
            <p:ph sz="half" idx="2"/>
          </p:nvPr>
        </p:nvPicPr>
        <p:blipFill>
          <a:blip r:embed="rId3"/>
          <a:stretch>
            <a:fillRect/>
          </a:stretch>
        </p:blipFill>
        <p:spPr>
          <a:xfrm>
            <a:off x="1471966" y="2458319"/>
            <a:ext cx="4603443" cy="3332880"/>
          </a:xfrm>
        </p:spPr>
      </p:pic>
      <p:pic>
        <p:nvPicPr>
          <p:cNvPr id="8" name="Content Placeholder 7" descr="A graph of a number of people&#10;&#10;Description automatically generated">
            <a:extLst>
              <a:ext uri="{FF2B5EF4-FFF2-40B4-BE49-F238E27FC236}">
                <a16:creationId xmlns:a16="http://schemas.microsoft.com/office/drawing/2014/main" id="{153A9187-1CA4-9474-3E08-E052C755FC7D}"/>
              </a:ext>
            </a:extLst>
          </p:cNvPr>
          <p:cNvPicPr>
            <a:picLocks noGrp="1" noChangeAspect="1"/>
          </p:cNvPicPr>
          <p:nvPr>
            <p:ph sz="quarter" idx="4"/>
          </p:nvPr>
        </p:nvPicPr>
        <p:blipFill>
          <a:blip r:embed="rId4"/>
          <a:stretch>
            <a:fillRect/>
          </a:stretch>
        </p:blipFill>
        <p:spPr>
          <a:xfrm>
            <a:off x="6494980" y="2443942"/>
            <a:ext cx="4876613" cy="3347257"/>
          </a:xfrm>
        </p:spPr>
      </p:pic>
    </p:spTree>
    <p:extLst>
      <p:ext uri="{BB962C8B-B14F-4D97-AF65-F5344CB8AC3E}">
        <p14:creationId xmlns:p14="http://schemas.microsoft.com/office/powerpoint/2010/main" val="79563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5EB5-D1DA-4A7F-8F2E-71F03B42B659}"/>
              </a:ext>
            </a:extLst>
          </p:cNvPr>
          <p:cNvSpPr>
            <a:spLocks noGrp="1"/>
          </p:cNvSpPr>
          <p:nvPr>
            <p:ph type="title"/>
          </p:nvPr>
        </p:nvSpPr>
        <p:spPr>
          <a:xfrm>
            <a:off x="1541820" y="225725"/>
            <a:ext cx="10018713" cy="746184"/>
          </a:xfrm>
        </p:spPr>
        <p:txBody>
          <a:bodyPr>
            <a:normAutofit/>
          </a:bodyPr>
          <a:lstStyle/>
          <a:p>
            <a:r>
              <a:rPr lang="en-US" sz="3200"/>
              <a:t>Average Mortality Rate Rural vs Urban</a:t>
            </a:r>
          </a:p>
        </p:txBody>
      </p:sp>
      <p:pic>
        <p:nvPicPr>
          <p:cNvPr id="4" name="Content Placeholder 3" descr="A graph of average mortality rate&#10;&#10;Description automatically generated">
            <a:extLst>
              <a:ext uri="{FF2B5EF4-FFF2-40B4-BE49-F238E27FC236}">
                <a16:creationId xmlns:a16="http://schemas.microsoft.com/office/drawing/2014/main" id="{5CE9E8B0-D1E0-05B5-AED9-C4245E421553}"/>
              </a:ext>
            </a:extLst>
          </p:cNvPr>
          <p:cNvPicPr>
            <a:picLocks noChangeAspect="1"/>
          </p:cNvPicPr>
          <p:nvPr/>
        </p:nvPicPr>
        <p:blipFill>
          <a:blip r:embed="rId4"/>
          <a:stretch>
            <a:fillRect/>
          </a:stretch>
        </p:blipFill>
        <p:spPr>
          <a:xfrm>
            <a:off x="3517844" y="968213"/>
            <a:ext cx="6524906" cy="3814302"/>
          </a:xfrm>
          <a:prstGeom prst="rect">
            <a:avLst/>
          </a:prstGeom>
        </p:spPr>
      </p:pic>
      <p:sp>
        <p:nvSpPr>
          <p:cNvPr id="5" name="TextBox 4">
            <a:extLst>
              <a:ext uri="{FF2B5EF4-FFF2-40B4-BE49-F238E27FC236}">
                <a16:creationId xmlns:a16="http://schemas.microsoft.com/office/drawing/2014/main" id="{16A40C7D-9502-61E3-0BFD-DB207ED44349}"/>
              </a:ext>
            </a:extLst>
          </p:cNvPr>
          <p:cNvSpPr txBox="1"/>
          <p:nvPr/>
        </p:nvSpPr>
        <p:spPr>
          <a:xfrm>
            <a:off x="2788180" y="5019752"/>
            <a:ext cx="818379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a:solidFill>
                  <a:srgbClr val="29261B"/>
                </a:solidFill>
                <a:latin typeface="__tiempos_b6f14e"/>
                <a:ea typeface="__tiempos_b6f14e"/>
                <a:cs typeface="__tiempos_b6f14e"/>
              </a:rPr>
              <a:t>Rural areas exhibit a higher average mortality rate of 67.5, suggesting that certain rural counties not shown may experience significantly elevated mortality rates.</a:t>
            </a:r>
            <a:endParaRPr lang="en-US"/>
          </a:p>
          <a:p>
            <a:pPr>
              <a:buFont typeface=""/>
              <a:buChar char="•"/>
            </a:pPr>
            <a:r>
              <a:rPr lang="en-US" dirty="0">
                <a:solidFill>
                  <a:srgbClr val="29261B"/>
                </a:solidFill>
                <a:latin typeface="__tiempos_b6f14e"/>
                <a:ea typeface="__tiempos_b6f14e"/>
                <a:cs typeface="__tiempos_b6f14e"/>
              </a:rPr>
              <a:t>Urban areas have a lower average mortality rate of approximately 44.29, indicating variability and potential pockets of lower mortality rates within urban counties.</a:t>
            </a:r>
            <a:endParaRPr lang="en-US" dirty="0"/>
          </a:p>
          <a:p>
            <a:pPr>
              <a:buFont typeface=""/>
              <a:buChar char="•"/>
            </a:pPr>
            <a:endParaRPr lang="en-US" dirty="0">
              <a:solidFill>
                <a:srgbClr val="29261B"/>
              </a:solidFill>
              <a:latin typeface="__tiempos_b6f14e"/>
            </a:endParaRPr>
          </a:p>
        </p:txBody>
      </p:sp>
    </p:spTree>
    <p:extLst>
      <p:ext uri="{BB962C8B-B14F-4D97-AF65-F5344CB8AC3E}">
        <p14:creationId xmlns:p14="http://schemas.microsoft.com/office/powerpoint/2010/main" val="566581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ED8D-8CC5-FC4C-9E1D-38C3C34F316C}"/>
              </a:ext>
            </a:extLst>
          </p:cNvPr>
          <p:cNvSpPr>
            <a:spLocks noGrp="1"/>
          </p:cNvSpPr>
          <p:nvPr>
            <p:ph type="title"/>
          </p:nvPr>
        </p:nvSpPr>
        <p:spPr>
          <a:xfrm>
            <a:off x="4981347" y="-334736"/>
            <a:ext cx="10018713" cy="1752599"/>
          </a:xfrm>
        </p:spPr>
        <p:txBody>
          <a:bodyPr/>
          <a:lstStyle/>
          <a:p>
            <a:r>
              <a:rPr lang="en-US" dirty="0"/>
              <a:t>Comparative Data </a:t>
            </a:r>
          </a:p>
        </p:txBody>
      </p:sp>
      <p:pic>
        <p:nvPicPr>
          <p:cNvPr id="4" name="Content Placeholder 3" descr="A table with a list of cities&#10;&#10;Description automatically generated">
            <a:extLst>
              <a:ext uri="{FF2B5EF4-FFF2-40B4-BE49-F238E27FC236}">
                <a16:creationId xmlns:a16="http://schemas.microsoft.com/office/drawing/2014/main" id="{78AEAB9C-49AF-0F2F-3D5A-765A66D82B0F}"/>
              </a:ext>
            </a:extLst>
          </p:cNvPr>
          <p:cNvPicPr>
            <a:picLocks noGrp="1" noChangeAspect="1"/>
          </p:cNvPicPr>
          <p:nvPr>
            <p:ph idx="1"/>
          </p:nvPr>
        </p:nvPicPr>
        <p:blipFill>
          <a:blip r:embed="rId3"/>
          <a:stretch>
            <a:fillRect/>
          </a:stretch>
        </p:blipFill>
        <p:spPr>
          <a:xfrm>
            <a:off x="2827" y="-3146"/>
            <a:ext cx="3580682" cy="3537550"/>
          </a:xfrm>
        </p:spPr>
      </p:pic>
      <p:pic>
        <p:nvPicPr>
          <p:cNvPr id="6" name="Picture 5">
            <a:extLst>
              <a:ext uri="{FF2B5EF4-FFF2-40B4-BE49-F238E27FC236}">
                <a16:creationId xmlns:a16="http://schemas.microsoft.com/office/drawing/2014/main" id="{3C7C527C-7F92-E643-3BE4-500FC28A0718}"/>
              </a:ext>
            </a:extLst>
          </p:cNvPr>
          <p:cNvPicPr>
            <a:picLocks noChangeAspect="1"/>
          </p:cNvPicPr>
          <p:nvPr/>
        </p:nvPicPr>
        <p:blipFill>
          <a:blip r:embed="rId4"/>
          <a:stretch>
            <a:fillRect/>
          </a:stretch>
        </p:blipFill>
        <p:spPr>
          <a:xfrm>
            <a:off x="-1137" y="3532722"/>
            <a:ext cx="3578480" cy="3329579"/>
          </a:xfrm>
          <a:prstGeom prst="rect">
            <a:avLst/>
          </a:prstGeom>
        </p:spPr>
      </p:pic>
      <p:pic>
        <p:nvPicPr>
          <p:cNvPr id="8" name="Content Placeholder 6" descr="A white paper with black text&#10;&#10;Description automatically generated">
            <a:extLst>
              <a:ext uri="{FF2B5EF4-FFF2-40B4-BE49-F238E27FC236}">
                <a16:creationId xmlns:a16="http://schemas.microsoft.com/office/drawing/2014/main" id="{8F2EA9F6-B4ED-9CB3-1644-0026F035E9CB}"/>
              </a:ext>
            </a:extLst>
          </p:cNvPr>
          <p:cNvPicPr>
            <a:picLocks noChangeAspect="1"/>
          </p:cNvPicPr>
          <p:nvPr/>
        </p:nvPicPr>
        <p:blipFill>
          <a:blip r:embed="rId5"/>
          <a:stretch>
            <a:fillRect/>
          </a:stretch>
        </p:blipFill>
        <p:spPr>
          <a:xfrm>
            <a:off x="3946668" y="2212968"/>
            <a:ext cx="7405900" cy="1891361"/>
          </a:xfrm>
          <a:prstGeom prst="rect">
            <a:avLst/>
          </a:prstGeom>
        </p:spPr>
      </p:pic>
      <p:sp>
        <p:nvSpPr>
          <p:cNvPr id="9" name="Rectangle 8">
            <a:extLst>
              <a:ext uri="{FF2B5EF4-FFF2-40B4-BE49-F238E27FC236}">
                <a16:creationId xmlns:a16="http://schemas.microsoft.com/office/drawing/2014/main" id="{D30BCFF3-02EA-9EF4-910A-5E5FD3184B8A}"/>
              </a:ext>
            </a:extLst>
          </p:cNvPr>
          <p:cNvSpPr/>
          <p:nvPr/>
        </p:nvSpPr>
        <p:spPr>
          <a:xfrm>
            <a:off x="3932465" y="2571749"/>
            <a:ext cx="7415892" cy="2313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F2C9176-450F-3842-1E41-ADA3B0DCBE0A}"/>
              </a:ext>
            </a:extLst>
          </p:cNvPr>
          <p:cNvSpPr txBox="1"/>
          <p:nvPr/>
        </p:nvSpPr>
        <p:spPr>
          <a:xfrm>
            <a:off x="3946072" y="4898571"/>
            <a:ext cx="74022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ea typeface="+mn-lt"/>
                <a:cs typeface="+mn-lt"/>
              </a:rPr>
              <a:t>Conclusion: Rural Areas are ranked lower compared to those considered Urban</a:t>
            </a:r>
            <a:endParaRPr lang="en-US" sz="2800" b="1"/>
          </a:p>
        </p:txBody>
      </p:sp>
      <p:sp>
        <p:nvSpPr>
          <p:cNvPr id="12" name="TextBox 11">
            <a:extLst>
              <a:ext uri="{FF2B5EF4-FFF2-40B4-BE49-F238E27FC236}">
                <a16:creationId xmlns:a16="http://schemas.microsoft.com/office/drawing/2014/main" id="{C45F5036-2487-8DF9-145E-CFCB24A03B32}"/>
              </a:ext>
            </a:extLst>
          </p:cNvPr>
          <p:cNvSpPr txBox="1"/>
          <p:nvPr/>
        </p:nvSpPr>
        <p:spPr>
          <a:xfrm>
            <a:off x="3946072" y="1197428"/>
            <a:ext cx="740228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4D4D4D"/>
                </a:solidFill>
                <a:ea typeface="+mn-lt"/>
                <a:cs typeface="+mn-lt"/>
              </a:rPr>
              <a:t>Health Outcomes tell us how long people live on average within a community, and how much physical and mental health people experience in a community while they are alive.</a:t>
            </a:r>
            <a:endParaRPr lang="en-US" b="1"/>
          </a:p>
        </p:txBody>
      </p:sp>
    </p:spTree>
    <p:extLst>
      <p:ext uri="{BB962C8B-B14F-4D97-AF65-F5344CB8AC3E}">
        <p14:creationId xmlns:p14="http://schemas.microsoft.com/office/powerpoint/2010/main" val="41147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5" name="Picture 14" descr="A map of the state of georgia&#10;&#10;Description automatically generated">
            <a:extLst>
              <a:ext uri="{FF2B5EF4-FFF2-40B4-BE49-F238E27FC236}">
                <a16:creationId xmlns:a16="http://schemas.microsoft.com/office/drawing/2014/main" id="{7EF49843-64CE-3924-3A49-486278A98ED1}"/>
              </a:ext>
            </a:extLst>
          </p:cNvPr>
          <p:cNvPicPr>
            <a:picLocks noChangeAspect="1"/>
          </p:cNvPicPr>
          <p:nvPr/>
        </p:nvPicPr>
        <p:blipFill>
          <a:blip r:embed="rId4"/>
          <a:stretch>
            <a:fillRect/>
          </a:stretch>
        </p:blipFill>
        <p:spPr>
          <a:xfrm>
            <a:off x="2066925" y="33338"/>
            <a:ext cx="8058150" cy="6791325"/>
          </a:xfrm>
          <a:prstGeom prst="rect">
            <a:avLst/>
          </a:prstGeom>
        </p:spPr>
      </p:pic>
    </p:spTree>
    <p:extLst>
      <p:ext uri="{BB962C8B-B14F-4D97-AF65-F5344CB8AC3E}">
        <p14:creationId xmlns:p14="http://schemas.microsoft.com/office/powerpoint/2010/main" val="3381584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8</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Parallax</vt:lpstr>
      <vt:lpstr>Introduction</vt:lpstr>
      <vt:lpstr> Data Overview</vt:lpstr>
      <vt:lpstr>Methodology </vt:lpstr>
      <vt:lpstr>White Population in Georgia</vt:lpstr>
      <vt:lpstr>Mortality Rate for Top 5 Counties VS Lowest 5 Counties</vt:lpstr>
      <vt:lpstr>Population of Top 5 Counties VS lowest 5 Counties</vt:lpstr>
      <vt:lpstr>Average Mortality Rate Rural vs Urban</vt:lpstr>
      <vt:lpstr>Comparative Data </vt:lpstr>
      <vt:lpstr>PowerPoint Presentation</vt:lpstr>
      <vt:lpstr>Health Factors Regarding Health Outcomes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251</cp:revision>
  <dcterms:created xsi:type="dcterms:W3CDTF">2024-04-11T15:29:10Z</dcterms:created>
  <dcterms:modified xsi:type="dcterms:W3CDTF">2024-08-25T23:28:52Z</dcterms:modified>
</cp:coreProperties>
</file>