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A3E"/>
    <a:srgbClr val="11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Analysis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spc="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Beverages</c:v>
                </c:pt>
                <c:pt idx="1">
                  <c:v>Snacks</c:v>
                </c:pt>
                <c:pt idx="2">
                  <c:v>Other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55</c:v>
                </c:pt>
                <c:pt idx="1">
                  <c:v>35</c:v>
                </c:pt>
                <c:pt idx="2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f8f2aab7-374a-4fe8-8676-b34b8a97444e}"/>
      </c:ext>
    </c:extLst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Analysis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</c:spPr>
    </c:floor>
    <c:sideWall>
      <c:thickness val="0"/>
      <c:spPr>
        <a:noFill/>
        <a:ln>
          <a:noFill/>
        </a:ln>
        <a:effectLst/>
      </c:spPr>
    </c:sideWall>
    <c:backWall>
      <c:thickness val="0"/>
      <c:spPr>
        <a:noFill/>
        <a:ln>
          <a:noFill/>
        </a:ln>
        <a:effectLst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c:spPr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c:spPr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PepsiCo</c:v>
                </c:pt>
                <c:pt idx="1">
                  <c:v>Coca-Cola</c:v>
                </c:pt>
                <c:pt idx="2">
                  <c:v>Other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</c:v>
                </c:pt>
                <c:pt idx="1">
                  <c:v>45</c:v>
                </c:pt>
                <c:pt idx="2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31fde0d2-75bf-4091-ae7d-1724ed2e9d52}"/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8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5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48A142-1EC0-4CD4-803B-33D25BF85250}" type="doc">
      <dgm:prSet loTypeId="cycle" loCatId="cycle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B8ACC25-DEB0-4AFE-81A9-6A6E92BD2898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Coca-</a:t>
          </a:r>
          <a:r>
            <a:rPr lang="en-US" dirty="0">
              <a:solidFill>
                <a:schemeClr val="tx1"/>
              </a:solidFill>
            </a:rPr>
            <a:t>Colaleads with 45%</a:t>
          </a:r>
          <a:r>
            <a:rPr lang="en-US" dirty="0">
              <a:solidFill>
                <a:schemeClr val="tx1"/>
              </a:solidFill>
            </a:rPr>
            <a:t/>
          </a:r>
          <a:endParaRPr lang="en-US" dirty="0">
            <a:solidFill>
              <a:schemeClr val="tx1"/>
            </a:solidFill>
          </a:endParaRPr>
        </a:p>
      </dgm:t>
    </dgm:pt>
    <dgm:pt modelId="{E765B437-0F12-4324-8370-559AB30E0EA6}" cxnId="{7B05E471-2842-4A7A-8AEB-9CF7DF048BB9}" type="parTrans">
      <dgm:prSet/>
      <dgm:spPr/>
      <dgm:t>
        <a:bodyPr/>
        <a:lstStyle/>
        <a:p>
          <a:endParaRPr lang="en-US"/>
        </a:p>
      </dgm:t>
    </dgm:pt>
    <dgm:pt modelId="{5DB87D08-D191-4B35-BE67-8148E30CF4DA}" cxnId="{7B05E471-2842-4A7A-8AEB-9CF7DF048BB9}" type="sibTrans">
      <dgm:prSet/>
      <dgm:spPr/>
      <dgm:t>
        <a:bodyPr/>
        <a:lstStyle/>
        <a:p>
          <a:endParaRPr lang="en-US"/>
        </a:p>
      </dgm:t>
    </dgm:pt>
    <dgm:pt modelId="{BA41AFAD-1ACA-4CC2-B115-CA0F583700F2}">
      <dgm:prSet phldrT="[Text]"/>
      <dgm:spPr/>
      <dgm:t>
        <a:bodyPr/>
        <a:lstStyle/>
        <a:p>
          <a:r>
            <a:rPr lang="en-US" dirty="0"/>
            <a:t>PepsiCo holds  25%</a:t>
          </a:r>
        </a:p>
      </dgm:t>
    </dgm:pt>
    <dgm:pt modelId="{CF7BDBA6-8362-4EA9-8FB1-8FB90D8296D5}" cxnId="{4A52F9E2-6E37-48DF-B782-531A9CABBA6F}" type="parTrans">
      <dgm:prSet/>
      <dgm:spPr/>
      <dgm:t>
        <a:bodyPr/>
        <a:lstStyle/>
        <a:p>
          <a:endParaRPr lang="en-US"/>
        </a:p>
      </dgm:t>
    </dgm:pt>
    <dgm:pt modelId="{09F09C11-E430-4DD8-95AF-B7A799F1A0A7}" cxnId="{4A52F9E2-6E37-48DF-B782-531A9CABBA6F}" type="sibTrans">
      <dgm:prSet/>
      <dgm:spPr/>
      <dgm:t>
        <a:bodyPr/>
        <a:lstStyle/>
        <a:p>
          <a:endParaRPr lang="en-US"/>
        </a:p>
      </dgm:t>
    </dgm:pt>
    <dgm:pt modelId="{8B548B0B-A1F4-47BE-A930-E33B72B0D5E6}">
      <dgm:prSet phldrT="[Text]"/>
      <dgm:spPr/>
      <dgm:t>
        <a:bodyPr/>
        <a:lstStyle/>
        <a:p>
          <a:r>
            <a:rPr lang="en-US" dirty="0"/>
            <a:t>Other 30%</a:t>
          </a:r>
        </a:p>
      </dgm:t>
    </dgm:pt>
    <dgm:pt modelId="{5666B3A6-05D3-4FDF-86D5-D2733A932E29}" cxnId="{B65852AB-6013-490B-AEA0-0570101DF3A1}" type="parTrans">
      <dgm:prSet/>
      <dgm:spPr/>
      <dgm:t>
        <a:bodyPr/>
        <a:lstStyle/>
        <a:p>
          <a:endParaRPr lang="en-US"/>
        </a:p>
      </dgm:t>
    </dgm:pt>
    <dgm:pt modelId="{55BD49ED-6080-48A8-9A0F-5FEEA0BA6732}" cxnId="{B65852AB-6013-490B-AEA0-0570101DF3A1}" type="sibTrans">
      <dgm:prSet/>
      <dgm:spPr/>
      <dgm:t>
        <a:bodyPr/>
        <a:lstStyle/>
        <a:p>
          <a:endParaRPr lang="en-US"/>
        </a:p>
      </dgm:t>
    </dgm:pt>
    <dgm:pt modelId="{02103DB3-FBD5-4071-8594-78D5DAEE732C}" type="pres">
      <dgm:prSet presAssocID="{E748A142-1EC0-4CD4-803B-33D25BF8525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BB0A92C8-75B2-4290-9C2B-8CF280868030}" type="pres">
      <dgm:prSet presAssocID="{4B8ACC25-DEB0-4AFE-81A9-6A6E92BD2898}" presName="gear1" presStyleLbl="node1" presStyleIdx="0" presStyleCnt="3">
        <dgm:presLayoutVars>
          <dgm:chMax val="1"/>
          <dgm:bulletEnabled val="1"/>
        </dgm:presLayoutVars>
      </dgm:prSet>
      <dgm:spPr/>
    </dgm:pt>
    <dgm:pt modelId="{3755EC5D-125D-4A40-A7CC-CA8EF555628C}" type="pres">
      <dgm:prSet presAssocID="{4B8ACC25-DEB0-4AFE-81A9-6A6E92BD2898}" presName="gear1srcNode" presStyleCnt="0"/>
      <dgm:spPr/>
    </dgm:pt>
    <dgm:pt modelId="{6B6ADDE2-53C4-4B7D-8042-411F9DAC1BEF}" type="pres">
      <dgm:prSet presAssocID="{4B8ACC25-DEB0-4AFE-81A9-6A6E92BD2898}" presName="gear1dstNode" presStyleCnt="0"/>
      <dgm:spPr/>
    </dgm:pt>
    <dgm:pt modelId="{B5537B1B-D9D0-4EB5-94ED-E05DADC1A6A6}" type="pres">
      <dgm:prSet presAssocID="{BA41AFAD-1ACA-4CC2-B115-CA0F583700F2}" presName="gear2" presStyleLbl="node1" presStyleIdx="1" presStyleCnt="3">
        <dgm:presLayoutVars>
          <dgm:chMax val="1"/>
          <dgm:bulletEnabled val="1"/>
        </dgm:presLayoutVars>
      </dgm:prSet>
      <dgm:spPr/>
    </dgm:pt>
    <dgm:pt modelId="{8FDD4A14-23A6-45C8-BC14-A4955C38CDAB}" type="pres">
      <dgm:prSet presAssocID="{BA41AFAD-1ACA-4CC2-B115-CA0F583700F2}" presName="gear2srcNode" presStyleCnt="0"/>
      <dgm:spPr/>
    </dgm:pt>
    <dgm:pt modelId="{8C5E045E-65F0-479D-B3A2-DF84691C992A}" type="pres">
      <dgm:prSet presAssocID="{BA41AFAD-1ACA-4CC2-B115-CA0F583700F2}" presName="gear2dstNode" presStyleCnt="0"/>
      <dgm:spPr/>
    </dgm:pt>
    <dgm:pt modelId="{9B7413EC-DDEC-46AE-819F-8DD31103C918}" type="pres">
      <dgm:prSet presAssocID="{8B548B0B-A1F4-47BE-A930-E33B72B0D5E6}" presName="gear3" presStyleLbl="node1" presStyleIdx="2" presStyleCnt="3"/>
      <dgm:spPr/>
    </dgm:pt>
    <dgm:pt modelId="{CB79DE83-1FE7-4CEE-BC2A-5BFC2AD8D3D6}" type="pres">
      <dgm:prSet presAssocID="{8B548B0B-A1F4-47BE-A930-E33B72B0D5E6}" presName="gear3tx" presStyleCnt="0">
        <dgm:presLayoutVars>
          <dgm:chMax val="1"/>
          <dgm:bulletEnabled val="1"/>
        </dgm:presLayoutVars>
      </dgm:prSet>
      <dgm:spPr/>
    </dgm:pt>
    <dgm:pt modelId="{AEDCEABE-31C0-4640-A402-BAF1A83CF0CD}" type="pres">
      <dgm:prSet presAssocID="{8B548B0B-A1F4-47BE-A930-E33B72B0D5E6}" presName="gear3srcNode" presStyleCnt="0"/>
      <dgm:spPr/>
    </dgm:pt>
    <dgm:pt modelId="{8189430C-CC4A-4C6B-A312-B67E31D38A55}" type="pres">
      <dgm:prSet presAssocID="{8B548B0B-A1F4-47BE-A930-E33B72B0D5E6}" presName="gear3dstNode" presStyleCnt="0"/>
      <dgm:spPr/>
    </dgm:pt>
    <dgm:pt modelId="{BD9260DF-E1B7-4F01-8294-D7B1D009A37C}" type="pres">
      <dgm:prSet presAssocID="{5DB87D08-D191-4B35-BE67-8148E30CF4DA}" presName="connector1" presStyleLbl="sibTrans2D1" presStyleIdx="0" presStyleCnt="3"/>
      <dgm:spPr/>
    </dgm:pt>
    <dgm:pt modelId="{626F8CA8-E133-488F-978C-A8FF6524AEE9}" type="pres">
      <dgm:prSet presAssocID="{09F09C11-E430-4DD8-95AF-B7A799F1A0A7}" presName="connector2" presStyleLbl="sibTrans2D1" presStyleIdx="1" presStyleCnt="3"/>
      <dgm:spPr/>
    </dgm:pt>
    <dgm:pt modelId="{A7655635-F2BB-4F3E-B14C-4A442C2C01F0}" type="pres">
      <dgm:prSet presAssocID="{55BD49ED-6080-48A8-9A0F-5FEEA0BA6732}" presName="connector3" presStyleLbl="sibTrans2D1" presStyleIdx="2" presStyleCnt="3"/>
      <dgm:spPr/>
    </dgm:pt>
  </dgm:ptLst>
  <dgm:cxnLst>
    <dgm:cxn modelId="{7B05E471-2842-4A7A-8AEB-9CF7DF048BB9}" srcId="{E748A142-1EC0-4CD4-803B-33D25BF85250}" destId="{4B8ACC25-DEB0-4AFE-81A9-6A6E92BD2898}" srcOrd="0" destOrd="0" parTransId="{E765B437-0F12-4324-8370-559AB30E0EA6}" sibTransId="{5DB87D08-D191-4B35-BE67-8148E30CF4DA}"/>
    <dgm:cxn modelId="{4A52F9E2-6E37-48DF-B782-531A9CABBA6F}" srcId="{E748A142-1EC0-4CD4-803B-33D25BF85250}" destId="{BA41AFAD-1ACA-4CC2-B115-CA0F583700F2}" srcOrd="1" destOrd="0" parTransId="{CF7BDBA6-8362-4EA9-8FB1-8FB90D8296D5}" sibTransId="{09F09C11-E430-4DD8-95AF-B7A799F1A0A7}"/>
    <dgm:cxn modelId="{B65852AB-6013-490B-AEA0-0570101DF3A1}" srcId="{E748A142-1EC0-4CD4-803B-33D25BF85250}" destId="{8B548B0B-A1F4-47BE-A930-E33B72B0D5E6}" srcOrd="2" destOrd="0" parTransId="{5666B3A6-05D3-4FDF-86D5-D2733A932E29}" sibTransId="{55BD49ED-6080-48A8-9A0F-5FEEA0BA6732}"/>
    <dgm:cxn modelId="{D1C9BDB3-E64E-42B2-8BB4-2872815596B3}" type="presOf" srcId="{E748A142-1EC0-4CD4-803B-33D25BF85250}" destId="{02103DB3-FBD5-4071-8594-78D5DAEE732C}" srcOrd="0" destOrd="0" presId="urn:microsoft.com/office/officeart/2005/8/layout/gear1"/>
    <dgm:cxn modelId="{24401B0A-B3BA-40C2-B8EE-982D579DEC42}" type="presParOf" srcId="{02103DB3-FBD5-4071-8594-78D5DAEE732C}" destId="{BB0A92C8-75B2-4290-9C2B-8CF280868030}" srcOrd="0" destOrd="0" presId="urn:microsoft.com/office/officeart/2005/8/layout/gear1"/>
    <dgm:cxn modelId="{7EDE9C79-DBFA-41C9-8F31-F3BED17851AD}" type="presOf" srcId="{4B8ACC25-DEB0-4AFE-81A9-6A6E92BD2898}" destId="{BB0A92C8-75B2-4290-9C2B-8CF280868030}" srcOrd="0" destOrd="0" presId="urn:microsoft.com/office/officeart/2005/8/layout/gear1"/>
    <dgm:cxn modelId="{7499F509-CB37-4FCD-AB49-60824C598A57}" type="presParOf" srcId="{02103DB3-FBD5-4071-8594-78D5DAEE732C}" destId="{3755EC5D-125D-4A40-A7CC-CA8EF555628C}" srcOrd="1" destOrd="0" presId="urn:microsoft.com/office/officeart/2005/8/layout/gear1"/>
    <dgm:cxn modelId="{EBBD0B90-7C21-4B03-9F43-C131FDE4DFC9}" type="presOf" srcId="{4B8ACC25-DEB0-4AFE-81A9-6A6E92BD2898}" destId="{3755EC5D-125D-4A40-A7CC-CA8EF555628C}" srcOrd="0" destOrd="0" presId="urn:microsoft.com/office/officeart/2005/8/layout/gear1"/>
    <dgm:cxn modelId="{D27E6518-8B81-4957-8E32-DC0CDE0E8E53}" type="presParOf" srcId="{02103DB3-FBD5-4071-8594-78D5DAEE732C}" destId="{6B6ADDE2-53C4-4B7D-8042-411F9DAC1BEF}" srcOrd="2" destOrd="0" presId="urn:microsoft.com/office/officeart/2005/8/layout/gear1"/>
    <dgm:cxn modelId="{498B6273-1DE1-4CA5-B390-A30827F3F4B6}" type="presOf" srcId="{4B8ACC25-DEB0-4AFE-81A9-6A6E92BD2898}" destId="{6B6ADDE2-53C4-4B7D-8042-411F9DAC1BEF}" srcOrd="0" destOrd="0" presId="urn:microsoft.com/office/officeart/2005/8/layout/gear1"/>
    <dgm:cxn modelId="{429F1B94-3465-40DB-8175-C6113305AC8D}" type="presParOf" srcId="{02103DB3-FBD5-4071-8594-78D5DAEE732C}" destId="{B5537B1B-D9D0-4EB5-94ED-E05DADC1A6A6}" srcOrd="3" destOrd="0" presId="urn:microsoft.com/office/officeart/2005/8/layout/gear1"/>
    <dgm:cxn modelId="{3FE22FF5-A785-41C7-A000-65E0B0F83344}" type="presOf" srcId="{BA41AFAD-1ACA-4CC2-B115-CA0F583700F2}" destId="{B5537B1B-D9D0-4EB5-94ED-E05DADC1A6A6}" srcOrd="0" destOrd="0" presId="urn:microsoft.com/office/officeart/2005/8/layout/gear1"/>
    <dgm:cxn modelId="{B17C9118-BAAD-4B8E-846B-8030CCFDE14C}" type="presParOf" srcId="{02103DB3-FBD5-4071-8594-78D5DAEE732C}" destId="{8FDD4A14-23A6-45C8-BC14-A4955C38CDAB}" srcOrd="4" destOrd="0" presId="urn:microsoft.com/office/officeart/2005/8/layout/gear1"/>
    <dgm:cxn modelId="{23D2C106-47D5-473E-BC9F-B09D1BCEBC03}" type="presOf" srcId="{BA41AFAD-1ACA-4CC2-B115-CA0F583700F2}" destId="{8FDD4A14-23A6-45C8-BC14-A4955C38CDAB}" srcOrd="0" destOrd="0" presId="urn:microsoft.com/office/officeart/2005/8/layout/gear1"/>
    <dgm:cxn modelId="{B6AF7711-5A9D-49B3-8EBD-4A636AFD4BCA}" type="presParOf" srcId="{02103DB3-FBD5-4071-8594-78D5DAEE732C}" destId="{8C5E045E-65F0-479D-B3A2-DF84691C992A}" srcOrd="5" destOrd="0" presId="urn:microsoft.com/office/officeart/2005/8/layout/gear1"/>
    <dgm:cxn modelId="{2C6A2FB6-290B-4BF9-A9A1-233C7A416E24}" type="presOf" srcId="{BA41AFAD-1ACA-4CC2-B115-CA0F583700F2}" destId="{8C5E045E-65F0-479D-B3A2-DF84691C992A}" srcOrd="0" destOrd="0" presId="urn:microsoft.com/office/officeart/2005/8/layout/gear1"/>
    <dgm:cxn modelId="{9B824F23-5995-4552-991A-007B2C3F427C}" type="presParOf" srcId="{02103DB3-FBD5-4071-8594-78D5DAEE732C}" destId="{9B7413EC-DDEC-46AE-819F-8DD31103C918}" srcOrd="6" destOrd="0" presId="urn:microsoft.com/office/officeart/2005/8/layout/gear1"/>
    <dgm:cxn modelId="{AA005A5F-9301-4789-90FC-92C54986835A}" type="presOf" srcId="{8B548B0B-A1F4-47BE-A930-E33B72B0D5E6}" destId="{9B7413EC-DDEC-46AE-819F-8DD31103C918}" srcOrd="0" destOrd="0" presId="urn:microsoft.com/office/officeart/2005/8/layout/gear1"/>
    <dgm:cxn modelId="{AC583D68-905E-4ECC-A88A-3B06FD3431E4}" type="presParOf" srcId="{02103DB3-FBD5-4071-8594-78D5DAEE732C}" destId="{CB79DE83-1FE7-4CEE-BC2A-5BFC2AD8D3D6}" srcOrd="7" destOrd="0" presId="urn:microsoft.com/office/officeart/2005/8/layout/gear1"/>
    <dgm:cxn modelId="{562A1300-A4C2-46D8-8132-9DC91AD38A78}" type="presOf" srcId="{8B548B0B-A1F4-47BE-A930-E33B72B0D5E6}" destId="{CB79DE83-1FE7-4CEE-BC2A-5BFC2AD8D3D6}" srcOrd="1" destOrd="0" presId="urn:microsoft.com/office/officeart/2005/8/layout/gear1"/>
    <dgm:cxn modelId="{2D621815-4D7F-46F4-906A-1F9C20D9E75F}" type="presParOf" srcId="{02103DB3-FBD5-4071-8594-78D5DAEE732C}" destId="{AEDCEABE-31C0-4640-A402-BAF1A83CF0CD}" srcOrd="8" destOrd="0" presId="urn:microsoft.com/office/officeart/2005/8/layout/gear1"/>
    <dgm:cxn modelId="{D61BDE86-EE99-4D84-BDC1-2F985D620393}" type="presOf" srcId="{8B548B0B-A1F4-47BE-A930-E33B72B0D5E6}" destId="{AEDCEABE-31C0-4640-A402-BAF1A83CF0CD}" srcOrd="0" destOrd="0" presId="urn:microsoft.com/office/officeart/2005/8/layout/gear1"/>
    <dgm:cxn modelId="{79C4891F-56B8-4495-BBCB-361F9FFAD27A}" type="presParOf" srcId="{02103DB3-FBD5-4071-8594-78D5DAEE732C}" destId="{8189430C-CC4A-4C6B-A312-B67E31D38A55}" srcOrd="9" destOrd="0" presId="urn:microsoft.com/office/officeart/2005/8/layout/gear1"/>
    <dgm:cxn modelId="{BD1B8D24-D6F6-46AD-A503-2702935CCB07}" type="presOf" srcId="{8B548B0B-A1F4-47BE-A930-E33B72B0D5E6}" destId="{8189430C-CC4A-4C6B-A312-B67E31D38A55}" srcOrd="0" destOrd="0" presId="urn:microsoft.com/office/officeart/2005/8/layout/gear1"/>
    <dgm:cxn modelId="{4E4F2D56-1437-41AD-AE44-A505D15550A3}" type="presParOf" srcId="{02103DB3-FBD5-4071-8594-78D5DAEE732C}" destId="{BD9260DF-E1B7-4F01-8294-D7B1D009A37C}" srcOrd="10" destOrd="0" presId="urn:microsoft.com/office/officeart/2005/8/layout/gear1"/>
    <dgm:cxn modelId="{68A0A9A1-2E9A-4AE6-8B6B-1E38086BCBCF}" type="presOf" srcId="{5DB87D08-D191-4B35-BE67-8148E30CF4DA}" destId="{BD9260DF-E1B7-4F01-8294-D7B1D009A37C}" srcOrd="0" destOrd="0" presId="urn:microsoft.com/office/officeart/2005/8/layout/gear1"/>
    <dgm:cxn modelId="{8BFC7B17-8B95-4177-8C16-72E81F5B7EA9}" type="presParOf" srcId="{02103DB3-FBD5-4071-8594-78D5DAEE732C}" destId="{626F8CA8-E133-488F-978C-A8FF6524AEE9}" srcOrd="11" destOrd="0" presId="urn:microsoft.com/office/officeart/2005/8/layout/gear1"/>
    <dgm:cxn modelId="{DA185D6C-40F9-40F4-91C3-26972EE30108}" type="presOf" srcId="{09F09C11-E430-4DD8-95AF-B7A799F1A0A7}" destId="{626F8CA8-E133-488F-978C-A8FF6524AEE9}" srcOrd="0" destOrd="0" presId="urn:microsoft.com/office/officeart/2005/8/layout/gear1"/>
    <dgm:cxn modelId="{5AC54676-3A56-47C2-A968-D59299E870EA}" type="presParOf" srcId="{02103DB3-FBD5-4071-8594-78D5DAEE732C}" destId="{A7655635-F2BB-4F3E-B14C-4A442C2C01F0}" srcOrd="12" destOrd="0" presId="urn:microsoft.com/office/officeart/2005/8/layout/gear1"/>
    <dgm:cxn modelId="{579C6103-5545-4A07-9AD6-F05D2E14A3B4}" type="presOf" srcId="{55BD49ED-6080-48A8-9A0F-5FEEA0BA6732}" destId="{A7655635-F2BB-4F3E-B14C-4A442C2C01F0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4821326" cy="4821326"/>
        <a:chOff x="0" y="0"/>
        <a:chExt cx="4821326" cy="4821326"/>
      </a:xfrm>
    </dsp:grpSpPr>
    <dsp:sp modelId="{BB0A92C8-75B2-4290-9C2B-8CF280868030}">
      <dsp:nvSpPr>
        <dsp:cNvPr id="24" name="Shape 23"/>
        <dsp:cNvSpPr/>
      </dsp:nvSpPr>
      <dsp:spPr bwMode="white">
        <a:xfrm>
          <a:off x="3228403" y="2169597"/>
          <a:ext cx="2651729" cy="2651729"/>
        </a:xfrm>
        <a:prstGeom prst="gear9">
          <a:avLst/>
        </a:prstGeom>
      </dsp:spPr>
      <dsp:style>
        <a:lnRef idx="0">
          <a:schemeClr val="lt1"/>
        </a:lnRef>
        <a:fillRef idx="3">
          <a:schemeClr val="accent3">
            <a:hueOff val="0"/>
            <a:satOff val="0"/>
            <a:lumOff val="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22860" tIns="22860" rIns="22860" bIns="2286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Coca-</a:t>
          </a:r>
          <a:r>
            <a:rPr lang="en-US" dirty="0">
              <a:solidFill>
                <a:schemeClr val="tx1"/>
              </a:solidFill>
            </a:rPr>
            <a:t>Colaleads with 45%</a:t>
          </a:r>
          <a:endParaRPr lang="en-US" dirty="0">
            <a:solidFill>
              <a:schemeClr val="tx1"/>
            </a:solidFill>
          </a:endParaRPr>
        </a:p>
      </dsp:txBody>
      <dsp:txXfrm>
        <a:off x="3228403" y="2169597"/>
        <a:ext cx="2651729" cy="2651729"/>
      </dsp:txXfrm>
    </dsp:sp>
    <dsp:sp modelId="{B5537B1B-D9D0-4EB5-94ED-E05DADC1A6A6}">
      <dsp:nvSpPr>
        <dsp:cNvPr id="27" name="Shape 26"/>
        <dsp:cNvSpPr/>
      </dsp:nvSpPr>
      <dsp:spPr bwMode="white">
        <a:xfrm>
          <a:off x="1685579" y="1542824"/>
          <a:ext cx="1928530" cy="1928530"/>
        </a:xfrm>
        <a:prstGeom prst="gear6">
          <a:avLst/>
        </a:prstGeom>
      </dsp:spPr>
      <dsp:style>
        <a:lnRef idx="0">
          <a:schemeClr val="lt1"/>
        </a:lnRef>
        <a:fillRef idx="3">
          <a:schemeClr val="accent3">
            <a:hueOff val="0"/>
            <a:satOff val="0"/>
            <a:lumOff val="-49999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lIns="22860" tIns="22860" rIns="22860" bIns="2286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PepsiCo holds  25%</a:t>
          </a:r>
        </a:p>
      </dsp:txBody>
      <dsp:txXfrm>
        <a:off x="1685579" y="1542824"/>
        <a:ext cx="1928530" cy="1928530"/>
      </dsp:txXfrm>
    </dsp:sp>
    <dsp:sp modelId="{9B7413EC-DDEC-46AE-819F-8DD31103C918}">
      <dsp:nvSpPr>
        <dsp:cNvPr id="9" name="Shape 8"/>
        <dsp:cNvSpPr/>
      </dsp:nvSpPr>
      <dsp:spPr bwMode="white">
        <a:xfrm rot="-900000">
          <a:off x="2765753" y="212335"/>
          <a:ext cx="1889566" cy="1889566"/>
        </a:xfrm>
        <a:prstGeom prst="gear6">
          <a:avLst/>
        </a:prstGeom>
      </dsp:spPr>
      <dsp:style>
        <a:lnRef idx="0">
          <a:schemeClr val="lt1"/>
        </a:lnRef>
        <a:fillRef idx="3">
          <a:schemeClr val="accent3">
            <a:hueOff val="0"/>
            <a:satOff val="0"/>
            <a:lumOff val="-99999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lIns="22860" tIns="22860" rIns="22860" bIns="2286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Other 30%</a:t>
          </a:r>
        </a:p>
      </dsp:txBody>
      <dsp:txXfrm rot="-900000">
        <a:off x="2765753" y="212335"/>
        <a:ext cx="1889566" cy="1889566"/>
      </dsp:txXfrm>
    </dsp:sp>
    <dsp:sp modelId="{BD9260DF-E1B7-4F01-8294-D7B1D009A37C}">
      <dsp:nvSpPr>
        <dsp:cNvPr id="30" name="Circular Arrow 29"/>
        <dsp:cNvSpPr/>
      </dsp:nvSpPr>
      <dsp:spPr bwMode="white">
        <a:xfrm>
          <a:off x="3036086" y="1770136"/>
          <a:ext cx="3384932" cy="3384932"/>
        </a:xfrm>
        <a:prstGeom prst="circularArrow">
          <a:avLst>
            <a:gd name="adj1" fmla="val 5000"/>
            <a:gd name="adj2" fmla="val 360000"/>
            <a:gd name="adj3" fmla="val 2468374"/>
            <a:gd name="adj4" fmla="val 15833170"/>
            <a:gd name="adj5" fmla="val 5500"/>
          </a:avLst>
        </a:prstGeom>
      </dsp:spPr>
      <dsp:style>
        <a:lnRef idx="0">
          <a:schemeClr val="lt1"/>
        </a:lnRef>
        <a:fillRef idx="3">
          <a:schemeClr val="accent3">
            <a:hueOff val="0"/>
            <a:satOff val="0"/>
            <a:lumOff val="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Xfrm>
        <a:off x="3036086" y="1770136"/>
        <a:ext cx="3384932" cy="3384932"/>
      </dsp:txXfrm>
    </dsp:sp>
    <dsp:sp modelId="{626F8CA8-E133-488F-978C-A8FF6524AEE9}">
      <dsp:nvSpPr>
        <dsp:cNvPr id="31" name="Shape 30"/>
        <dsp:cNvSpPr/>
      </dsp:nvSpPr>
      <dsp:spPr bwMode="white">
        <a:xfrm>
          <a:off x="1399726" y="1169109"/>
          <a:ext cx="2354736" cy="2354736"/>
        </a:xfrm>
        <a:prstGeom prst="leftCircularArrow">
          <a:avLst>
            <a:gd name="adj1" fmla="val 5000"/>
            <a:gd name="adj2" fmla="val -360000"/>
            <a:gd name="adj3" fmla="val 10419125"/>
            <a:gd name="adj4" fmla="val 14837806"/>
            <a:gd name="adj5" fmla="val 5500"/>
          </a:avLst>
        </a:prstGeom>
      </dsp:spPr>
      <dsp:style>
        <a:lnRef idx="0">
          <a:schemeClr val="lt1"/>
        </a:lnRef>
        <a:fillRef idx="3">
          <a:schemeClr val="accent3">
            <a:hueOff val="0"/>
            <a:satOff val="0"/>
            <a:lumOff val="-49999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Xfrm>
        <a:off x="1399726" y="1169109"/>
        <a:ext cx="2354736" cy="2354736"/>
      </dsp:txXfrm>
    </dsp:sp>
    <dsp:sp modelId="{A7655635-F2BB-4F3E-B14C-4A442C2C01F0}">
      <dsp:nvSpPr>
        <dsp:cNvPr id="14" name="Circular Arrow 13"/>
        <dsp:cNvSpPr/>
      </dsp:nvSpPr>
      <dsp:spPr bwMode="white">
        <a:xfrm>
          <a:off x="2373756" y="-159162"/>
          <a:ext cx="2568802" cy="2568802"/>
        </a:xfrm>
        <a:prstGeom prst="circularArrow">
          <a:avLst>
            <a:gd name="adj1" fmla="val 5000"/>
            <a:gd name="adj2" fmla="val 360000"/>
            <a:gd name="adj3" fmla="val 13347948"/>
            <a:gd name="adj4" fmla="val 10508220"/>
            <a:gd name="adj5" fmla="val 5500"/>
          </a:avLst>
        </a:prstGeom>
      </dsp:spPr>
      <dsp:style>
        <a:lnRef idx="0">
          <a:schemeClr val="lt1"/>
        </a:lnRef>
        <a:fillRef idx="3">
          <a:schemeClr val="accent3">
            <a:hueOff val="0"/>
            <a:satOff val="0"/>
            <a:lumOff val="-99999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Xfrm>
        <a:off x="2373756" y="-159162"/>
        <a:ext cx="2568802" cy="2568802"/>
      </dsp:txXfrm>
    </dsp:sp>
    <dsp:sp modelId="{3755EC5D-125D-4A40-A7CC-CA8EF555628C}">
      <dsp:nvSpPr>
        <dsp:cNvPr id="25" name="Rectangles 24" hidden="1"/>
        <dsp:cNvSpPr/>
      </dsp:nvSpPr>
      <dsp:spPr>
        <a:xfrm>
          <a:off x="4530161" y="1928530"/>
          <a:ext cx="36000" cy="36000"/>
        </a:xfrm>
        <a:prstGeom prst="rect">
          <a:avLst/>
        </a:prstGeom>
      </dsp:spPr>
      <dsp:txXfrm>
        <a:off x="4530161" y="1928530"/>
        <a:ext cx="36000" cy="36000"/>
      </dsp:txXfrm>
    </dsp:sp>
    <dsp:sp modelId="{6B6ADDE2-53C4-4B7D-8042-411F9DAC1BEF}">
      <dsp:nvSpPr>
        <dsp:cNvPr id="26" name="Rectangles 25" hidden="1"/>
        <dsp:cNvSpPr/>
      </dsp:nvSpPr>
      <dsp:spPr>
        <a:xfrm>
          <a:off x="5747706" y="4580260"/>
          <a:ext cx="36000" cy="36000"/>
        </a:xfrm>
        <a:prstGeom prst="rect">
          <a:avLst/>
        </a:prstGeom>
      </dsp:spPr>
      <dsp:txXfrm>
        <a:off x="5747706" y="4580260"/>
        <a:ext cx="36000" cy="36000"/>
      </dsp:txXfrm>
    </dsp:sp>
    <dsp:sp modelId="{8FDD4A14-23A6-45C8-BC14-A4955C38CDAB}">
      <dsp:nvSpPr>
        <dsp:cNvPr id="28" name="Rectangles 27" hidden="1"/>
        <dsp:cNvSpPr/>
      </dsp:nvSpPr>
      <dsp:spPr>
        <a:xfrm>
          <a:off x="2167711" y="1349971"/>
          <a:ext cx="36000" cy="36000"/>
        </a:xfrm>
        <a:prstGeom prst="rect">
          <a:avLst/>
        </a:prstGeom>
      </dsp:spPr>
      <dsp:txXfrm>
        <a:off x="2167711" y="1349971"/>
        <a:ext cx="36000" cy="36000"/>
      </dsp:txXfrm>
    </dsp:sp>
    <dsp:sp modelId="{8C5E045E-65F0-479D-B3A2-DF84691C992A}">
      <dsp:nvSpPr>
        <dsp:cNvPr id="29" name="Rectangles 28" hidden="1"/>
        <dsp:cNvSpPr/>
      </dsp:nvSpPr>
      <dsp:spPr>
        <a:xfrm>
          <a:off x="1540939" y="2555303"/>
          <a:ext cx="36000" cy="36000"/>
        </a:xfrm>
        <a:prstGeom prst="rect">
          <a:avLst/>
        </a:prstGeom>
      </dsp:spPr>
      <dsp:txXfrm>
        <a:off x="1540939" y="2555303"/>
        <a:ext cx="36000" cy="36000"/>
      </dsp:txXfrm>
    </dsp:sp>
    <dsp:sp modelId="{AEDCEABE-31C0-4640-A402-BAF1A83CF0CD}">
      <dsp:nvSpPr>
        <dsp:cNvPr id="10" name="Rectangles 9" hidden="1"/>
        <dsp:cNvSpPr/>
      </dsp:nvSpPr>
      <dsp:spPr>
        <a:xfrm>
          <a:off x="2505204" y="1205331"/>
          <a:ext cx="36000" cy="36000"/>
        </a:xfrm>
        <a:prstGeom prst="rect">
          <a:avLst/>
        </a:prstGeom>
      </dsp:spPr>
      <dsp:txXfrm>
        <a:off x="2505204" y="1205331"/>
        <a:ext cx="36000" cy="36000"/>
      </dsp:txXfrm>
    </dsp:sp>
    <dsp:sp modelId="{8189430C-CC4A-4C6B-A312-B67E31D38A55}">
      <dsp:nvSpPr>
        <dsp:cNvPr id="11" name="Rectangles 10" hidden="1"/>
        <dsp:cNvSpPr/>
      </dsp:nvSpPr>
      <dsp:spPr>
        <a:xfrm>
          <a:off x="2890910" y="241066"/>
          <a:ext cx="36000" cy="36000"/>
        </a:xfrm>
        <a:prstGeom prst="rect">
          <a:avLst/>
        </a:prstGeom>
      </dsp:spPr>
      <dsp:txXfrm>
        <a:off x="2890910" y="241066"/>
        <a:ext cx="36000" cy="3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type="gear6" r:blip="" rot="-15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srcNode" val="gear1srcNode"/>
          <dgm:param type="dstNode" val="gear1dstNode"/>
          <dgm:param type="connRout" val="curv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srcNode" val="gear2srcNode"/>
          <dgm:param type="dstNode" val="gear2dstNode"/>
          <dgm:param type="connRout" val="curv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srcNode" val="gear3srcNode"/>
          <dgm:param type="dstNode" val="gear3dstNode"/>
          <dgm:param type="connRout" val="curv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218937F3-BC0F-41A0-9F59-C2FE5A34BA95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904FBFB-8193-4A2A-8DC1-1CDFFCB88C9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18937F3-BC0F-41A0-9F59-C2FE5A34BA9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904FBFB-8193-4A2A-8DC1-1CDFFCB88C9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18937F3-BC0F-41A0-9F59-C2FE5A34BA9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904FBFB-8193-4A2A-8DC1-1CDFFCB88C9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37F3-BC0F-41A0-9F59-C2FE5A34BA9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FBFB-8193-4A2A-8DC1-1CDFFCB88C9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18937F3-BC0F-41A0-9F59-C2FE5A34BA9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904FBFB-8193-4A2A-8DC1-1CDFFCB88C9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18937F3-BC0F-41A0-9F59-C2FE5A34BA9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904FBFB-8193-4A2A-8DC1-1CDFFCB88C9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18937F3-BC0F-41A0-9F59-C2FE5A34BA9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904FBFB-8193-4A2A-8DC1-1CDFFCB88C9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18937F3-BC0F-41A0-9F59-C2FE5A34BA9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904FBFB-8193-4A2A-8DC1-1CDFFCB88C9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18937F3-BC0F-41A0-9F59-C2FE5A34BA9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904FBFB-8193-4A2A-8DC1-1CDFFCB88C9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18937F3-BC0F-41A0-9F59-C2FE5A34BA9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904FBFB-8193-4A2A-8DC1-1CDFFCB88C9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18937F3-BC0F-41A0-9F59-C2FE5A34BA9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904FBFB-8193-4A2A-8DC1-1CDFFCB88C9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18937F3-BC0F-41A0-9F59-C2FE5A34BA9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904FBFB-8193-4A2A-8DC1-1CDFFCB88C9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218937F3-BC0F-41A0-9F59-C2FE5A34BA95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F904FBFB-8193-4A2A-8DC1-1CDFFCB88C9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microsoft.com/office/2007/relationships/diagramDrawing" Target="../diagrams/drawin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3" Type="http://schemas.openxmlformats.org/officeDocument/2006/relationships/diagramData" Target="../diagrams/data1.xml"/><Relationship Id="rId2" Type="http://schemas.openxmlformats.org/officeDocument/2006/relationships/image" Target="../media/image9.jpeg"/><Relationship Id="rId1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23837" y="1573170"/>
            <a:ext cx="9468135" cy="1788279"/>
          </a:xfrm>
          <a:prstGeom prst="rect">
            <a:avLst/>
          </a:prstGeom>
          <a:noFill/>
        </p:spPr>
        <p:txBody>
          <a:bodyPr wrap="square">
            <a:prstTxWarp prst="textArchUp">
              <a:avLst/>
            </a:prstTxWarp>
            <a:spAutoFit/>
          </a:bodyPr>
          <a:lstStyle/>
          <a:p>
            <a:pPr algn="ctr"/>
            <a:r>
              <a:rPr lang="en-US" sz="4000" b="1" dirty="0">
                <a:solidFill>
                  <a:srgbClr val="008A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Global Leader in Food and Beverages</a:t>
            </a:r>
            <a:endParaRPr lang="en-US" sz="4000" b="1" dirty="0">
              <a:solidFill>
                <a:srgbClr val="008A3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511" y="2091640"/>
            <a:ext cx="2701856" cy="7500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19107" y="3919354"/>
            <a:ext cx="4003167" cy="19380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Jannatur Raihan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No: 041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 Chemistry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07 December 2024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439" y="3596437"/>
            <a:ext cx="4572000" cy="23050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750" advClick="0" advTm="2000">
        <p15:prstTrans prst="curtains"/>
      </p:transition>
    </mc:Choice>
    <mc:Fallback>
      <p:transition spd="slow" advClick="0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3370" y="1745721"/>
            <a:ext cx="7216123" cy="336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1965, through the merger of Pepsi-Cola and Frito-Lay.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Headquarters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Purchase, New York, USA.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Business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PepsiCo is a global leader in food and beverages, with a diverse portfolio of popular brands in the beverage and snack sectors.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"Create more smiles with every sip and every bite."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Reach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Operates in over 200 countries and territories.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Base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Over 290,000 employees worldwide.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32580" y="696595"/>
            <a:ext cx="4278630" cy="89344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noAutofit/>
          </a:bodyPr>
          <a:lstStyle/>
          <a:p>
            <a:pPr algn="ctr"/>
            <a:r>
              <a:rPr lang="en-US" sz="4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PepsiCo Overview</a:t>
            </a:r>
            <a:endParaRPr lang="en-US" sz="4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877" y="3281877"/>
            <a:ext cx="3576127" cy="35761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773" y="4304962"/>
            <a:ext cx="2314824" cy="23148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7" y="4431962"/>
            <a:ext cx="2314824" cy="23148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27" y="4558962"/>
            <a:ext cx="2314824" cy="23148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82" y="4634527"/>
            <a:ext cx="2314824" cy="23148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5265" y="566420"/>
            <a:ext cx="4164965" cy="727710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noAutofit/>
          </a:bodyPr>
          <a:lstStyle/>
          <a:p>
            <a:pPr algn="ctr"/>
            <a:r>
              <a:rPr lang="en-US" sz="4000" b="1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Products/Services</a:t>
            </a:r>
            <a:endParaRPr lang="en-US" sz="4000" b="1" dirty="0">
              <a:solidFill>
                <a:schemeClr val="accent5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3431" y="2161220"/>
            <a:ext cx="5064368" cy="29510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Beverages: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Pepsi: Carbonated soft drink.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Mountain Dew: Citrus-flavored soda.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Gatorade: Leading sports drink.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Aquafina: Bottled water.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Lipton: Tea (joint venture with Unilever).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Tropicana: Fruit juices and beverages.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17804" y="2368965"/>
            <a:ext cx="5884473" cy="25355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Snacks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Lay's: Potato chips and snacks.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Doritos: Tortilla chips.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Cheetos: Cheese-flavored snacks.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Quaker Oats: Breakfast cereals and healthy snacks.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Tostitos: Tortilla chips and salsa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0725" y="500380"/>
            <a:ext cx="3714115" cy="797560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noAutofit/>
          </a:bodyPr>
          <a:lstStyle/>
          <a:p>
            <a:pPr algn="ctr"/>
            <a:r>
              <a:rPr lang="en-US" sz="4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sz="4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466" y="2424999"/>
            <a:ext cx="6769100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PepsiCo’s Revenue Breakdown by Product Category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7048503" y="1761067"/>
          <a:ext cx="4965700" cy="3841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18651" y="3342039"/>
          <a:ext cx="5616722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61"/>
                <a:gridCol w="2808361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Category</a:t>
                      </a:r>
                      <a:endParaRPr 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Revenue </a:t>
                      </a:r>
                      <a:endParaRPr 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/>
                        <a:t>Beverages</a:t>
                      </a:r>
                      <a:endParaRPr lang="en-US" sz="13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55%</a:t>
                      </a:r>
                      <a:endParaRPr 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/>
                        <a:t>Snacks</a:t>
                      </a:r>
                      <a:endParaRPr lang="en-US" sz="13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35%</a:t>
                      </a:r>
                      <a:endParaRPr 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/>
                        <a:t>Other</a:t>
                      </a:r>
                      <a:endParaRPr lang="en-US" sz="13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10%</a:t>
                      </a:r>
                      <a:endParaRPr lang="en-US" sz="1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3362" y="697319"/>
            <a:ext cx="6108700" cy="49866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PepsiCo’s Market Share vs. Competitors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6948419" y="1996712"/>
          <a:ext cx="4051300" cy="3227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-583632" y="946650"/>
          <a:ext cx="6938939" cy="4821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7679" y="441963"/>
            <a:ext cx="3713871" cy="82994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6203" y="2391511"/>
            <a:ext cx="9059595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PepsiCo continues to dominate the global food and beverage industry through its strong brand portfolio and innovative products.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Sustainability and health-conscious products are driving future growth.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The company faces challenges from rising costs and health trends, but it is adapting with product innovations and sustainability practices.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1450</Words>
  <Application>WPS Presentation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Times New Roman</vt:lpstr>
      <vt:lpstr>Courier New</vt:lpstr>
      <vt:lpstr>Microsoft YaHei</vt:lpstr>
      <vt:lpstr>Arial Unicode MS</vt:lpstr>
      <vt:lpstr>Calibri Light</vt:lpstr>
      <vt:lpstr>Calibri</vt:lpstr>
      <vt:lpstr>Business Cooperate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Ashek</dc:creator>
  <cp:lastModifiedBy>Ferdousi rozi</cp:lastModifiedBy>
  <cp:revision>8</cp:revision>
  <dcterms:created xsi:type="dcterms:W3CDTF">2024-11-28T14:37:00Z</dcterms:created>
  <dcterms:modified xsi:type="dcterms:W3CDTF">2024-12-13T09:52:16Z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3785CF52D545476E81E296A78157D84A_13</vt:lpwstr>
  </property>
  <property fmtid="{D5CDD505-2E9C-101B-9397-08002B2CF9AE}" pid="3" name="KSOProductBuildVer">
    <vt:lpwstr>1033-12.2.0.19307</vt:lpwstr>
  </property>
</Properties>
</file>