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8" r:id="rId2"/>
  </p:sldMasterIdLst>
  <p:notesMasterIdLst>
    <p:notesMasterId r:id="rId19"/>
  </p:notesMasterIdLst>
  <p:handoutMasterIdLst>
    <p:handoutMasterId r:id="rId20"/>
  </p:handoutMasterIdLst>
  <p:sldIdLst>
    <p:sldId id="256" r:id="rId3"/>
    <p:sldId id="260" r:id="rId4"/>
    <p:sldId id="261" r:id="rId5"/>
    <p:sldId id="262" r:id="rId6"/>
    <p:sldId id="263" r:id="rId7"/>
    <p:sldId id="264" r:id="rId8"/>
    <p:sldId id="272" r:id="rId9"/>
    <p:sldId id="266" r:id="rId10"/>
    <p:sldId id="265" r:id="rId11"/>
    <p:sldId id="268" r:id="rId12"/>
    <p:sldId id="273" r:id="rId13"/>
    <p:sldId id="269" r:id="rId14"/>
    <p:sldId id="270" r:id="rId15"/>
    <p:sldId id="271" r:id="rId16"/>
    <p:sldId id="274" r:id="rId17"/>
    <p:sldId id="267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1">
          <p15:clr>
            <a:srgbClr val="A4A3A4"/>
          </p15:clr>
        </p15:guide>
        <p15:guide id="2" orient="horz" pos="727">
          <p15:clr>
            <a:srgbClr val="A4A3A4"/>
          </p15:clr>
        </p15:guide>
        <p15:guide id="3" orient="horz" pos="1298">
          <p15:clr>
            <a:srgbClr val="A4A3A4"/>
          </p15:clr>
        </p15:guide>
        <p15:guide id="4" orient="horz" pos="4020">
          <p15:clr>
            <a:srgbClr val="A4A3A4"/>
          </p15:clr>
        </p15:guide>
        <p15:guide id="5" orient="horz" pos="1162">
          <p15:clr>
            <a:srgbClr val="A4A3A4"/>
          </p15:clr>
        </p15:guide>
        <p15:guide id="6" orient="horz" pos="618">
          <p15:clr>
            <a:srgbClr val="A4A3A4"/>
          </p15:clr>
        </p15:guide>
        <p15:guide id="7" pos="338">
          <p15:clr>
            <a:srgbClr val="A4A3A4"/>
          </p15:clr>
        </p15:guide>
        <p15:guide id="8" pos="5465">
          <p15:clr>
            <a:srgbClr val="A4A3A4"/>
          </p15:clr>
        </p15:guide>
        <p15:guide id="9" pos="2835">
          <p15:clr>
            <a:srgbClr val="A4A3A4"/>
          </p15:clr>
        </p15:guide>
        <p15:guide id="10" pos="297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89CC"/>
    <a:srgbClr val="CDE4F5"/>
    <a:srgbClr val="E6F5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1" autoAdjust="0"/>
    <p:restoredTop sz="96197" autoAdjust="0"/>
  </p:normalViewPr>
  <p:slideViewPr>
    <p:cSldViewPr>
      <p:cViewPr varScale="1">
        <p:scale>
          <a:sx n="119" d="100"/>
          <a:sy n="119" d="100"/>
        </p:scale>
        <p:origin x="1256" y="176"/>
      </p:cViewPr>
      <p:guideLst>
        <p:guide orient="horz" pos="4201"/>
        <p:guide orient="horz" pos="727"/>
        <p:guide orient="horz" pos="1298"/>
        <p:guide orient="horz" pos="4020"/>
        <p:guide orient="horz" pos="1162"/>
        <p:guide orient="horz" pos="618"/>
        <p:guide pos="338"/>
        <p:guide pos="5465"/>
        <p:guide pos="2835"/>
        <p:guide pos="29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-56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4" d="100"/>
          <a:sy n="84" d="100"/>
        </p:scale>
        <p:origin x="-308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CF4BB4-FFB3-467D-A3DF-61EBD3745EB8}" type="datetimeFigureOut">
              <a:rPr lang="de-DE" smtClean="0">
                <a:latin typeface="Calibri" pitchFamily="34" charset="0"/>
                <a:cs typeface="Calibri" pitchFamily="34" charset="0"/>
              </a:rPr>
              <a:t>21.12.22</a:t>
            </a:fld>
            <a:endParaRPr lang="de-D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851EA-2F88-4F16-8DCC-11040A3161EF}" type="slidenum">
              <a:rPr lang="de-DE" smtClean="0">
                <a:latin typeface="Calibri" pitchFamily="34" charset="0"/>
                <a:cs typeface="Calibri" pitchFamily="34" charset="0"/>
              </a:rPr>
              <a:t>‹#›</a:t>
            </a:fld>
            <a:endParaRPr lang="de-DE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1378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78471588-D8A4-4A88-8784-48DD0BDEE5C4}" type="datetimeFigureOut">
              <a:rPr lang="de-DE" smtClean="0"/>
              <a:pPr/>
              <a:t>21.12.22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A35AB168-8E05-4229-BDA0-03024AB665B7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2447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first version class diagrams based on </a:t>
            </a:r>
            <a:r>
              <a:rPr lang="en-GB" dirty="0" err="1"/>
              <a:t>requirments</a:t>
            </a:r>
            <a:endParaRPr lang="en-GB" dirty="0"/>
          </a:p>
          <a:p>
            <a:r>
              <a:rPr lang="en-GB" dirty="0" err="1"/>
              <a:t>seqdia</a:t>
            </a:r>
            <a:r>
              <a:rPr lang="en-GB" dirty="0"/>
              <a:t> verstehen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5AB168-8E05-4229-BDA0-03024AB665B7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368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1588" y="1151730"/>
            <a:ext cx="9132887" cy="570626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hteck 1"/>
          <p:cNvSpPr>
            <a:spLocks noChangeArrowheads="1"/>
          </p:cNvSpPr>
          <p:nvPr userDrawn="1"/>
        </p:nvSpPr>
        <p:spPr bwMode="auto">
          <a:xfrm flipH="1">
            <a:off x="0" y="1154112"/>
            <a:ext cx="9162000" cy="5724000"/>
          </a:xfrm>
          <a:prstGeom prst="corner">
            <a:avLst>
              <a:gd name="adj1" fmla="val 4943"/>
              <a:gd name="adj2" fmla="val 5009"/>
            </a:avLst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de-DE" noProof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31316" y="1412776"/>
            <a:ext cx="8163422" cy="643241"/>
          </a:xfrm>
        </p:spPr>
        <p:txBody>
          <a:bodyPr wrap="square">
            <a:noAutofit/>
          </a:bodyPr>
          <a:lstStyle>
            <a:lvl1pPr>
              <a:defRPr sz="3200" b="0">
                <a:solidFill>
                  <a:srgbClr val="2D89CC"/>
                </a:solidFill>
                <a:latin typeface="+mj-lt"/>
                <a:cs typeface="Calibri" pitchFamily="34" charset="0"/>
              </a:defRPr>
            </a:lvl1pPr>
          </a:lstStyle>
          <a:p>
            <a:r>
              <a:rPr lang="de-DE" noProof="0" dirty="0"/>
              <a:t>Titelmasterformat durch Klicken bearbeiten</a:t>
            </a:r>
          </a:p>
        </p:txBody>
      </p:sp>
      <p:sp>
        <p:nvSpPr>
          <p:cNvPr id="10" name="Textplatzhalter 2"/>
          <p:cNvSpPr>
            <a:spLocks noGrp="1"/>
          </p:cNvSpPr>
          <p:nvPr>
            <p:ph type="body" idx="1"/>
          </p:nvPr>
        </p:nvSpPr>
        <p:spPr>
          <a:xfrm>
            <a:off x="539999" y="2060848"/>
            <a:ext cx="8154739" cy="246221"/>
          </a:xfrm>
        </p:spPr>
        <p:txBody>
          <a:bodyPr wrap="square" anchor="t" anchorCtr="0">
            <a:sp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>
          <a:xfrm>
            <a:off x="4725988" y="6195148"/>
            <a:ext cx="3968750" cy="186601"/>
          </a:xfrm>
        </p:spPr>
        <p:txBody>
          <a:bodyPr wrap="square" anchor="b" anchorCtr="0">
            <a:spAutoFit/>
          </a:bodyPr>
          <a:lstStyle>
            <a:lvl1pPr algn="r">
              <a:defRPr sz="1200">
                <a:latin typeface="+mj-lt"/>
              </a:defRPr>
            </a:lvl1pPr>
            <a:lvl2pPr>
              <a:defRPr sz="1600">
                <a:latin typeface="+mj-lt"/>
              </a:defRPr>
            </a:lvl2pPr>
            <a:lvl3pPr>
              <a:defRPr sz="1600">
                <a:latin typeface="+mj-lt"/>
              </a:defRPr>
            </a:lvl3pPr>
            <a:lvl4pPr>
              <a:defRPr sz="1600">
                <a:latin typeface="+mj-lt"/>
              </a:defRPr>
            </a:lvl4pPr>
            <a:lvl5pPr>
              <a:defRPr sz="1600">
                <a:latin typeface="+mj-lt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6" hasCustomPrompt="1"/>
          </p:nvPr>
        </p:nvSpPr>
        <p:spPr>
          <a:xfrm>
            <a:off x="536575" y="5517232"/>
            <a:ext cx="3963988" cy="864518"/>
          </a:xfrm>
        </p:spPr>
        <p:txBody>
          <a:bodyPr wrap="none" anchor="b" anchorCtr="0"/>
          <a:lstStyle>
            <a:lvl1pPr>
              <a:defRPr sz="1050"/>
            </a:lvl1pPr>
          </a:lstStyle>
          <a:p>
            <a:r>
              <a:rPr lang="de-DE" dirty="0"/>
              <a:t>Für Zusatzlogo auf das Bild-Symbol klicken</a:t>
            </a:r>
          </a:p>
        </p:txBody>
      </p:sp>
      <p:sp>
        <p:nvSpPr>
          <p:cNvPr id="17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2545361" y="6637413"/>
            <a:ext cx="504946" cy="180000"/>
          </a:xfrm>
        </p:spPr>
        <p:txBody>
          <a:bodyPr vert="horz" anchor="b" anchorCtr="0">
            <a:noAutofit/>
          </a:bodyPr>
          <a:lstStyle>
            <a:lvl1pPr algn="l">
              <a:defRPr sz="90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de-DE" dirty="0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‹#›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18" name="Datumsplatzhalter 4"/>
          <p:cNvSpPr>
            <a:spLocks noGrp="1"/>
          </p:cNvSpPr>
          <p:nvPr>
            <p:ph type="dt" sz="half" idx="12"/>
          </p:nvPr>
        </p:nvSpPr>
        <p:spPr>
          <a:xfrm>
            <a:off x="3276256" y="6637413"/>
            <a:ext cx="3527992" cy="180000"/>
          </a:xfrm>
          <a:prstGeom prst="rect">
            <a:avLst/>
          </a:prstGeom>
        </p:spPr>
        <p:txBody>
          <a:bodyPr vert="horz" anchor="b" anchorCtr="0">
            <a:noAutofit/>
          </a:bodyPr>
          <a:lstStyle>
            <a:lvl1pPr>
              <a:defRPr sz="900">
                <a:solidFill>
                  <a:schemeClr val="bg1"/>
                </a:solidFill>
                <a:latin typeface="+mj-lt"/>
                <a:cs typeface="Calibri" pitchFamily="34" charset="0"/>
              </a:defRPr>
            </a:lvl1pPr>
          </a:lstStyle>
          <a:p>
            <a:r>
              <a:rPr lang="de-DE" dirty="0"/>
              <a:t>Ibrahim Enes </a:t>
            </a:r>
            <a:r>
              <a:rPr lang="de-DE" dirty="0" err="1"/>
              <a:t>Hayber</a:t>
            </a:r>
            <a:r>
              <a:rPr lang="de-DE" dirty="0"/>
              <a:t>, MD </a:t>
            </a:r>
            <a:r>
              <a:rPr lang="de-DE" dirty="0" err="1"/>
              <a:t>Jewel</a:t>
            </a:r>
            <a:r>
              <a:rPr lang="de-DE" dirty="0"/>
              <a:t> Rana, Hamzenis Kryeziu, Said </a:t>
            </a:r>
            <a:r>
              <a:rPr lang="de-DE" dirty="0" err="1"/>
              <a:t>Akarkach</a:t>
            </a:r>
            <a:endParaRPr lang="de-DE" dirty="0"/>
          </a:p>
        </p:txBody>
      </p:sp>
      <p:sp>
        <p:nvSpPr>
          <p:cNvPr id="19" name="Fußzeilenplatzhalter 2"/>
          <p:cNvSpPr>
            <a:spLocks noGrp="1"/>
          </p:cNvSpPr>
          <p:nvPr>
            <p:ph type="ftr" sz="quarter" idx="13"/>
          </p:nvPr>
        </p:nvSpPr>
        <p:spPr>
          <a:xfrm>
            <a:off x="7092280" y="6637413"/>
            <a:ext cx="1602458" cy="180000"/>
          </a:xfrm>
          <a:prstGeom prst="rect">
            <a:avLst/>
          </a:prstGeom>
        </p:spPr>
        <p:txBody>
          <a:bodyPr vert="horz" anchor="b" anchorCtr="0">
            <a:noAutofit/>
          </a:bodyPr>
          <a:lstStyle>
            <a:lvl1pPr algn="r">
              <a:defRPr sz="900" b="0">
                <a:solidFill>
                  <a:schemeClr val="bg1"/>
                </a:solidFill>
                <a:latin typeface="+mj-lt"/>
                <a:cs typeface="Calibri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de-DE" dirty="0">
                <a:cs typeface="Calibri" pitchFamily="34" charset="0"/>
              </a:rPr>
              <a:t>Datum 17.12.2022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539899" y="6637413"/>
            <a:ext cx="1875185" cy="18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Arial" pitchFamily="34" charset="0"/>
              </a:rPr>
              <a:t>Wissen durch Praxis stärkt </a:t>
            </a:r>
          </a:p>
        </p:txBody>
      </p:sp>
    </p:spTree>
    <p:extLst>
      <p:ext uri="{BB962C8B-B14F-4D97-AF65-F5344CB8AC3E}">
        <p14:creationId xmlns:p14="http://schemas.microsoft.com/office/powerpoint/2010/main" val="412170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D89CC"/>
                </a:solidFill>
                <a:latin typeface="+mj-lt"/>
                <a:cs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cs typeface="Calibri" pitchFamily="34" charset="0"/>
              </a:defRPr>
            </a:lvl1pPr>
            <a:lvl2pPr>
              <a:buClr>
                <a:srgbClr val="2D89CC"/>
              </a:buClr>
              <a:defRPr>
                <a:latin typeface="+mn-lt"/>
                <a:cs typeface="Calibri" pitchFamily="34" charset="0"/>
              </a:defRPr>
            </a:lvl2pPr>
            <a:lvl3pPr>
              <a:buClr>
                <a:srgbClr val="2D89CC"/>
              </a:buClr>
              <a:defRPr sz="1800">
                <a:latin typeface="+mn-lt"/>
                <a:cs typeface="Calibri" pitchFamily="34" charset="0"/>
              </a:defRPr>
            </a:lvl3pPr>
            <a:lvl4pPr marL="809625" indent="-266700">
              <a:buClr>
                <a:srgbClr val="2D89CC"/>
              </a:buClr>
              <a:buFont typeface="Arial" pitchFamily="34" charset="0"/>
              <a:buChar char="•"/>
              <a:defRPr sz="1600">
                <a:latin typeface="+mn-lt"/>
                <a:cs typeface="Calibri" pitchFamily="34" charset="0"/>
              </a:defRPr>
            </a:lvl4pPr>
            <a:lvl5pPr marL="1076325" indent="-266700">
              <a:buClr>
                <a:srgbClr val="2D89CC"/>
              </a:buClr>
              <a:buFont typeface="Arial" pitchFamily="34" charset="0"/>
              <a:buChar char="•"/>
              <a:defRPr sz="1600"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>
                <a:latin typeface="+mj-lt"/>
                <a:cs typeface="Arial" pitchFamily="34" charset="0"/>
              </a:defRPr>
            </a:lvl1pPr>
          </a:lstStyle>
          <a:p>
            <a:r>
              <a:rPr lang="de-DE" dirty="0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‹#›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latin typeface="+mj-lt"/>
                <a:cs typeface="Calibri" pitchFamily="34" charset="0"/>
              </a:defRPr>
            </a:lvl1pPr>
          </a:lstStyle>
          <a:p>
            <a:r>
              <a:rPr lang="de-DE" dirty="0"/>
              <a:t>Ibrahim Enes </a:t>
            </a:r>
            <a:r>
              <a:rPr lang="de-DE" dirty="0" err="1"/>
              <a:t>Hayber</a:t>
            </a:r>
            <a:r>
              <a:rPr lang="de-DE" dirty="0"/>
              <a:t>, MD </a:t>
            </a:r>
            <a:r>
              <a:rPr lang="de-DE" dirty="0" err="1"/>
              <a:t>Jewel</a:t>
            </a:r>
            <a:r>
              <a:rPr lang="de-DE" dirty="0"/>
              <a:t> Rana, Hamzenis Kryeziu, Said </a:t>
            </a:r>
            <a:r>
              <a:rPr lang="de-DE" dirty="0" err="1"/>
              <a:t>Akarkach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latin typeface="+mj-lt"/>
                <a:cs typeface="Calibri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de-DE" dirty="0">
                <a:cs typeface="Calibri" pitchFamily="34" charset="0"/>
              </a:rPr>
              <a:t>Datum 17.12.2022</a:t>
            </a:r>
          </a:p>
        </p:txBody>
      </p:sp>
    </p:spTree>
    <p:extLst>
      <p:ext uri="{BB962C8B-B14F-4D97-AF65-F5344CB8AC3E}">
        <p14:creationId xmlns:p14="http://schemas.microsoft.com/office/powerpoint/2010/main" val="3243619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529382" y="6659276"/>
            <a:ext cx="504946" cy="138499"/>
          </a:xfrm>
        </p:spPr>
        <p:txBody>
          <a:bodyPr/>
          <a:lstStyle>
            <a:lvl1pPr algn="l">
              <a:defRPr>
                <a:latin typeface="+mj-lt"/>
                <a:cs typeface="Arial" pitchFamily="34" charset="0"/>
              </a:defRPr>
            </a:lvl1pPr>
          </a:lstStyle>
          <a:p>
            <a:r>
              <a:rPr lang="de-DE" dirty="0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‹#›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>
          <a:xfrm>
            <a:off x="1404048" y="6659276"/>
            <a:ext cx="3600000" cy="138499"/>
          </a:xfrm>
        </p:spPr>
        <p:txBody>
          <a:bodyPr/>
          <a:lstStyle>
            <a:lvl1pPr>
              <a:defRPr>
                <a:latin typeface="+mj-lt"/>
                <a:cs typeface="Calibri" pitchFamily="34" charset="0"/>
              </a:defRPr>
            </a:lvl1pPr>
          </a:lstStyle>
          <a:p>
            <a:r>
              <a:rPr lang="de-DE" dirty="0"/>
              <a:t>Ibrahim Enes </a:t>
            </a:r>
            <a:r>
              <a:rPr lang="de-DE" dirty="0" err="1"/>
              <a:t>Hayber</a:t>
            </a:r>
            <a:r>
              <a:rPr lang="de-DE" dirty="0"/>
              <a:t>, MD </a:t>
            </a:r>
            <a:r>
              <a:rPr lang="de-DE" dirty="0" err="1"/>
              <a:t>Jewel</a:t>
            </a:r>
            <a:r>
              <a:rPr lang="de-DE" dirty="0"/>
              <a:t> Rana, Hamzenis Kryeziu, Said </a:t>
            </a:r>
            <a:r>
              <a:rPr lang="de-DE" dirty="0" err="1"/>
              <a:t>Akarkach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3"/>
          </p:nvPr>
        </p:nvSpPr>
        <p:spPr>
          <a:xfrm>
            <a:off x="5152147" y="6642668"/>
            <a:ext cx="1800000" cy="155107"/>
          </a:xfrm>
        </p:spPr>
        <p:txBody>
          <a:bodyPr/>
          <a:lstStyle>
            <a:lvl1pPr>
              <a:defRPr>
                <a:latin typeface="+mj-lt"/>
                <a:cs typeface="Calibri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de-DE" dirty="0"/>
              <a:t>Datum </a:t>
            </a:r>
            <a:r>
              <a:rPr lang="de-DE" dirty="0" err="1"/>
              <a:t>xx.xx.xxxx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241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cs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cs typeface="Calibri" pitchFamily="34" charset="0"/>
              </a:defRPr>
            </a:lvl1pPr>
            <a:lvl2pPr>
              <a:buClr>
                <a:srgbClr val="2D89CC"/>
              </a:buClr>
              <a:defRPr>
                <a:latin typeface="+mn-lt"/>
                <a:cs typeface="Calibri" pitchFamily="34" charset="0"/>
              </a:defRPr>
            </a:lvl2pPr>
            <a:lvl3pPr>
              <a:buClr>
                <a:srgbClr val="2D89CC"/>
              </a:buClr>
              <a:defRPr sz="1800">
                <a:latin typeface="+mn-lt"/>
                <a:cs typeface="Calibri" pitchFamily="34" charset="0"/>
              </a:defRPr>
            </a:lvl3pPr>
            <a:lvl4pPr marL="809625" indent="-266700">
              <a:buClr>
                <a:srgbClr val="2D89CC"/>
              </a:buClr>
              <a:buFont typeface="Arial" pitchFamily="34" charset="0"/>
              <a:buChar char="•"/>
              <a:defRPr sz="1600">
                <a:latin typeface="+mn-lt"/>
                <a:cs typeface="Calibri" pitchFamily="34" charset="0"/>
              </a:defRPr>
            </a:lvl4pPr>
            <a:lvl5pPr marL="1076325" indent="-266700">
              <a:buClr>
                <a:srgbClr val="2D89CC"/>
              </a:buClr>
              <a:buFont typeface="Arial" pitchFamily="34" charset="0"/>
              <a:buChar char="•"/>
              <a:defRPr sz="1600">
                <a:latin typeface="+mn-lt"/>
                <a:cs typeface="Calibri" pitchFamily="34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>
                <a:latin typeface="+mj-lt"/>
                <a:cs typeface="Arial" pitchFamily="34" charset="0"/>
              </a:defRPr>
            </a:lvl1pPr>
          </a:lstStyle>
          <a:p>
            <a:r>
              <a:rPr lang="de-DE" dirty="0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‹#›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>
                <a:latin typeface="+mj-lt"/>
                <a:cs typeface="Calibri" pitchFamily="34" charset="0"/>
              </a:defRPr>
            </a:lvl1pPr>
          </a:lstStyle>
          <a:p>
            <a:r>
              <a:rPr lang="de-DE" dirty="0"/>
              <a:t>Ibrahim Enes </a:t>
            </a:r>
            <a:r>
              <a:rPr lang="de-DE" dirty="0" err="1"/>
              <a:t>Hayber</a:t>
            </a:r>
            <a:r>
              <a:rPr lang="de-DE" dirty="0"/>
              <a:t>, MD </a:t>
            </a:r>
            <a:r>
              <a:rPr lang="de-DE" dirty="0" err="1"/>
              <a:t>Jewel</a:t>
            </a:r>
            <a:r>
              <a:rPr lang="de-DE" dirty="0"/>
              <a:t> Rana, Hamzenis Kryeziu, Said </a:t>
            </a:r>
            <a:r>
              <a:rPr lang="de-DE" dirty="0" err="1"/>
              <a:t>Akarkach</a:t>
            </a:r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5436096" y="6642668"/>
            <a:ext cx="1800000" cy="15510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r">
              <a:defRPr lang="de-DE" sz="900" smtClean="0">
                <a:solidFill>
                  <a:srgbClr val="000000"/>
                </a:solidFill>
                <a:latin typeface="+mj-lt"/>
                <a:cs typeface="Arial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de-DE" dirty="0">
                <a:cs typeface="Calibri" pitchFamily="34" charset="0"/>
              </a:rPr>
              <a:t>Datum 17.12.2022</a:t>
            </a:r>
          </a:p>
        </p:txBody>
      </p:sp>
    </p:spTree>
    <p:extLst>
      <p:ext uri="{BB962C8B-B14F-4D97-AF65-F5344CB8AC3E}">
        <p14:creationId xmlns:p14="http://schemas.microsoft.com/office/powerpoint/2010/main" val="4261235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Blanko - Mehr Plat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>
                <a:latin typeface="+mj-lt"/>
                <a:cs typeface="Arial" pitchFamily="34" charset="0"/>
              </a:defRPr>
            </a:lvl1pPr>
          </a:lstStyle>
          <a:p>
            <a:r>
              <a:rPr lang="de-DE" dirty="0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‹#›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>
          <a:xfrm>
            <a:off x="1404048" y="6659276"/>
            <a:ext cx="3600000" cy="138499"/>
          </a:xfrm>
        </p:spPr>
        <p:txBody>
          <a:bodyPr/>
          <a:lstStyle>
            <a:lvl1pPr>
              <a:defRPr>
                <a:latin typeface="+mj-lt"/>
                <a:cs typeface="Calibri" pitchFamily="34" charset="0"/>
              </a:defRPr>
            </a:lvl1pPr>
          </a:lstStyle>
          <a:p>
            <a:r>
              <a:rPr lang="de-DE" dirty="0"/>
              <a:t>Ibrahim Enes </a:t>
            </a:r>
            <a:r>
              <a:rPr lang="de-DE" dirty="0" err="1"/>
              <a:t>Hayber</a:t>
            </a:r>
            <a:r>
              <a:rPr lang="de-DE" dirty="0"/>
              <a:t>, MD </a:t>
            </a:r>
            <a:r>
              <a:rPr lang="de-DE" dirty="0" err="1"/>
              <a:t>Jewel</a:t>
            </a:r>
            <a:r>
              <a:rPr lang="de-DE" dirty="0"/>
              <a:t> Rana, Hamzenis Kryeziu, Said </a:t>
            </a:r>
            <a:r>
              <a:rPr lang="de-DE" dirty="0" err="1"/>
              <a:t>Akarkach</a:t>
            </a:r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5436096" y="6642668"/>
            <a:ext cx="1800000" cy="15510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r">
              <a:defRPr lang="de-DE" sz="900" smtClean="0">
                <a:solidFill>
                  <a:srgbClr val="000000"/>
                </a:solidFill>
                <a:latin typeface="+mj-lt"/>
                <a:cs typeface="Arial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de-DE" dirty="0">
                <a:cs typeface="Calibri" pitchFamily="34" charset="0"/>
              </a:rPr>
              <a:t>Datum </a:t>
            </a:r>
            <a:r>
              <a:rPr lang="de-DE" dirty="0" err="1">
                <a:cs typeface="Calibri" pitchFamily="34" charset="0"/>
              </a:rPr>
              <a:t>xx.xx.xxxx</a:t>
            </a:r>
            <a:endParaRPr lang="de-DE" dirty="0"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662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21999" y="1154113"/>
            <a:ext cx="8173033" cy="67149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6574" y="2060848"/>
            <a:ext cx="8158163" cy="43209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7" name="Rechteck 1"/>
          <p:cNvSpPr>
            <a:spLocks noChangeArrowheads="1"/>
          </p:cNvSpPr>
          <p:nvPr userDrawn="1"/>
        </p:nvSpPr>
        <p:spPr bwMode="auto">
          <a:xfrm flipH="1">
            <a:off x="7068129" y="4778102"/>
            <a:ext cx="2088000" cy="2088000"/>
          </a:xfrm>
          <a:prstGeom prst="corner">
            <a:avLst>
              <a:gd name="adj1" fmla="val 9651"/>
              <a:gd name="adj2" fmla="val 9141"/>
            </a:avLst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de-DE" noProof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4"/>
          </p:nvPr>
        </p:nvSpPr>
        <p:spPr>
          <a:xfrm>
            <a:off x="529382" y="6659276"/>
            <a:ext cx="504946" cy="138499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r">
              <a:defRPr sz="90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algn="l"/>
            <a:r>
              <a:rPr lang="de-DE" dirty="0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 algn="l"/>
              <a:t>‹#›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23" name="Datumsplatzhalter 22"/>
          <p:cNvSpPr>
            <a:spLocks noGrp="1"/>
          </p:cNvSpPr>
          <p:nvPr>
            <p:ph type="dt" sz="half" idx="2"/>
          </p:nvPr>
        </p:nvSpPr>
        <p:spPr>
          <a:xfrm>
            <a:off x="1404048" y="6659276"/>
            <a:ext cx="3600000" cy="1384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de-DE" sz="900" smtClean="0">
                <a:solidFill>
                  <a:srgbClr val="000000"/>
                </a:solidFill>
                <a:latin typeface="+mj-lt"/>
                <a:cs typeface="Calibri" pitchFamily="34" charset="0"/>
              </a:defRPr>
            </a:lvl1pPr>
          </a:lstStyle>
          <a:p>
            <a:r>
              <a:rPr lang="de-DE" dirty="0"/>
              <a:t>Ibrahim Enes </a:t>
            </a:r>
            <a:r>
              <a:rPr lang="de-DE" dirty="0" err="1"/>
              <a:t>Hayber</a:t>
            </a:r>
            <a:r>
              <a:rPr lang="de-DE" dirty="0"/>
              <a:t>, MD </a:t>
            </a:r>
            <a:r>
              <a:rPr lang="de-DE" dirty="0" err="1"/>
              <a:t>Jewel</a:t>
            </a:r>
            <a:r>
              <a:rPr lang="de-DE" dirty="0"/>
              <a:t> Rana, Hamzenis Kryeziu, Said </a:t>
            </a:r>
            <a:r>
              <a:rPr lang="de-DE" dirty="0" err="1"/>
              <a:t>Akarkach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5152147" y="6642668"/>
            <a:ext cx="1800000" cy="15510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r">
              <a:defRPr lang="de-DE" sz="900" smtClean="0">
                <a:solidFill>
                  <a:srgbClr val="000000"/>
                </a:solidFill>
                <a:latin typeface="+mj-lt"/>
                <a:cs typeface="Arial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de-DE" dirty="0">
                <a:cs typeface="Calibri" pitchFamily="34" charset="0"/>
              </a:rPr>
              <a:t>Datum 17.12.2022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372" y="222548"/>
            <a:ext cx="1800000" cy="72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962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rgbClr val="2D89CC"/>
          </a:solidFill>
          <a:latin typeface="+mj-lt"/>
          <a:ea typeface="+mj-ea"/>
          <a:cs typeface="Calibri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Calibri" pitchFamily="34" charset="0"/>
        </a:defRPr>
      </a:lvl1pPr>
      <a:lvl2pPr marL="266700" indent="-266700" algn="l" defTabSz="914400" rtl="0" eaLnBrk="1" latinLnBrk="0" hangingPunct="1">
        <a:spcBef>
          <a:spcPct val="20000"/>
        </a:spcBef>
        <a:buClr>
          <a:srgbClr val="2D89CC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Calibri" pitchFamily="34" charset="0"/>
        </a:defRPr>
      </a:lvl2pPr>
      <a:lvl3pPr marL="542925" indent="-266700" algn="l" defTabSz="914400" rtl="0" eaLnBrk="1" latinLnBrk="0" hangingPunct="1">
        <a:spcBef>
          <a:spcPct val="20000"/>
        </a:spcBef>
        <a:buClr>
          <a:srgbClr val="2D89CC"/>
        </a:buClr>
        <a:buSzPct val="100000"/>
        <a:buFont typeface="Arial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Calibri" pitchFamily="34" charset="0"/>
        </a:defRPr>
      </a:lvl3pPr>
      <a:lvl4pPr marL="809625" indent="-266700" algn="l" defTabSz="914400" rtl="0" eaLnBrk="1" latinLnBrk="0" hangingPunct="1">
        <a:spcBef>
          <a:spcPct val="20000"/>
        </a:spcBef>
        <a:buClr>
          <a:srgbClr val="2D89CC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Calibri" pitchFamily="34" charset="0"/>
        </a:defRPr>
      </a:lvl4pPr>
      <a:lvl5pPr marL="1076325" indent="-266700" algn="l" defTabSz="914400" rtl="0" eaLnBrk="1" latinLnBrk="0" hangingPunct="1">
        <a:spcBef>
          <a:spcPct val="20000"/>
        </a:spcBef>
        <a:buClr>
          <a:srgbClr val="2D89CC"/>
        </a:buClr>
        <a:buSzPct val="100000"/>
        <a:buFont typeface="Arial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Calibr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21999" y="981075"/>
            <a:ext cx="8173033" cy="84453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6574" y="2060848"/>
            <a:ext cx="8158163" cy="43209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7" name="Rechteck 1"/>
          <p:cNvSpPr>
            <a:spLocks noChangeArrowheads="1"/>
          </p:cNvSpPr>
          <p:nvPr userDrawn="1"/>
        </p:nvSpPr>
        <p:spPr bwMode="auto">
          <a:xfrm flipH="1">
            <a:off x="7356474" y="5065711"/>
            <a:ext cx="1799653" cy="1800000"/>
          </a:xfrm>
          <a:prstGeom prst="corner">
            <a:avLst>
              <a:gd name="adj1" fmla="val 11472"/>
              <a:gd name="adj2" fmla="val 10808"/>
            </a:avLst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de-DE" noProof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4"/>
          </p:nvPr>
        </p:nvSpPr>
        <p:spPr>
          <a:xfrm>
            <a:off x="529382" y="6659276"/>
            <a:ext cx="504946" cy="138499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lvl1pPr algn="l">
              <a:defRPr sz="90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de-DE" dirty="0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‹#›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23" name="Datumsplatzhalter 22"/>
          <p:cNvSpPr>
            <a:spLocks noGrp="1"/>
          </p:cNvSpPr>
          <p:nvPr>
            <p:ph type="dt" sz="half" idx="2"/>
          </p:nvPr>
        </p:nvSpPr>
        <p:spPr>
          <a:xfrm>
            <a:off x="1404048" y="6659276"/>
            <a:ext cx="3600000" cy="138499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de-DE" sz="900" smtClean="0">
                <a:solidFill>
                  <a:srgbClr val="000000"/>
                </a:solidFill>
                <a:latin typeface="+mj-lt"/>
                <a:cs typeface="Calibri" pitchFamily="34" charset="0"/>
              </a:defRPr>
            </a:lvl1pPr>
          </a:lstStyle>
          <a:p>
            <a:r>
              <a:rPr lang="de-DE" dirty="0"/>
              <a:t>Ibrahim Enes </a:t>
            </a:r>
            <a:r>
              <a:rPr lang="de-DE" dirty="0" err="1"/>
              <a:t>Hayber</a:t>
            </a:r>
            <a:r>
              <a:rPr lang="de-DE" dirty="0"/>
              <a:t>, MD </a:t>
            </a:r>
            <a:r>
              <a:rPr lang="de-DE" dirty="0" err="1"/>
              <a:t>Jewel</a:t>
            </a:r>
            <a:r>
              <a:rPr lang="de-DE" dirty="0"/>
              <a:t> Rana, Hamzenis Kryeziu, Said </a:t>
            </a:r>
            <a:r>
              <a:rPr lang="de-DE" dirty="0" err="1"/>
              <a:t>Akarkach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897" y="177616"/>
            <a:ext cx="1440000" cy="581250"/>
          </a:xfrm>
          <a:prstGeom prst="rect">
            <a:avLst/>
          </a:prstGeom>
        </p:spPr>
      </p:pic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5436096" y="6642668"/>
            <a:ext cx="1800000" cy="155107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algn="r">
              <a:defRPr lang="de-DE" sz="900" smtClean="0">
                <a:solidFill>
                  <a:srgbClr val="000000"/>
                </a:solidFill>
                <a:latin typeface="+mj-lt"/>
                <a:cs typeface="Arial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de-DE" dirty="0">
                <a:cs typeface="Calibri" pitchFamily="34" charset="0"/>
              </a:rPr>
              <a:t>Datum 17.12.2022</a:t>
            </a:r>
          </a:p>
        </p:txBody>
      </p:sp>
    </p:spTree>
    <p:extLst>
      <p:ext uri="{BB962C8B-B14F-4D97-AF65-F5344CB8AC3E}">
        <p14:creationId xmlns:p14="http://schemas.microsoft.com/office/powerpoint/2010/main" val="894662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rgbClr val="2D89CC"/>
          </a:solidFill>
          <a:latin typeface="+mj-lt"/>
          <a:ea typeface="+mj-ea"/>
          <a:cs typeface="Calibri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Calibri" pitchFamily="34" charset="0"/>
        </a:defRPr>
      </a:lvl1pPr>
      <a:lvl2pPr marL="266700" indent="-266700" algn="l" defTabSz="914400" rtl="0" eaLnBrk="1" latinLnBrk="0" hangingPunct="1">
        <a:spcBef>
          <a:spcPct val="20000"/>
        </a:spcBef>
        <a:buClr>
          <a:srgbClr val="2D89CC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Calibri" pitchFamily="34" charset="0"/>
        </a:defRPr>
      </a:lvl2pPr>
      <a:lvl3pPr marL="542925" indent="-266700" algn="l" defTabSz="914400" rtl="0" eaLnBrk="1" latinLnBrk="0" hangingPunct="1">
        <a:spcBef>
          <a:spcPct val="20000"/>
        </a:spcBef>
        <a:buClr>
          <a:srgbClr val="2D89CC"/>
        </a:buClr>
        <a:buSzPct val="100000"/>
        <a:buFont typeface="Arial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Calibri" pitchFamily="34" charset="0"/>
        </a:defRPr>
      </a:lvl3pPr>
      <a:lvl4pPr marL="809625" indent="-266700" algn="l" defTabSz="914400" rtl="0" eaLnBrk="1" latinLnBrk="0" hangingPunct="1">
        <a:spcBef>
          <a:spcPct val="20000"/>
        </a:spcBef>
        <a:buClr>
          <a:srgbClr val="2D89CC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Calibri" pitchFamily="34" charset="0"/>
        </a:defRPr>
      </a:lvl4pPr>
      <a:lvl5pPr marL="1076325" indent="-266700" algn="l" defTabSz="914400" rtl="0" eaLnBrk="1" latinLnBrk="0" hangingPunct="1">
        <a:spcBef>
          <a:spcPct val="20000"/>
        </a:spcBef>
        <a:buClr>
          <a:srgbClr val="2D89CC"/>
        </a:buClr>
        <a:buSzPct val="100000"/>
        <a:buFont typeface="Arial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Calibr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Smart Home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542133" y="2188569"/>
            <a:ext cx="8154739" cy="246221"/>
          </a:xfrm>
        </p:spPr>
        <p:txBody>
          <a:bodyPr/>
          <a:lstStyle/>
          <a:p>
            <a:pPr algn="ctr"/>
            <a:r>
              <a:rPr lang="en-US" dirty="0"/>
              <a:t>the go-to application for the future way of living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b="1" dirty="0"/>
              <a:t>Fachbereich 2  </a:t>
            </a:r>
            <a:r>
              <a:rPr lang="de-DE" dirty="0"/>
              <a:t>Informatik und Ingenieurwissenschaften  </a:t>
            </a:r>
          </a:p>
        </p:txBody>
      </p:sp>
      <p:sp>
        <p:nvSpPr>
          <p:cNvPr id="14" name="Inhaltsplatzhalter 1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Seite  </a:t>
            </a:r>
            <a:fld id="{3733AE7F-6935-469B-B7EA-A7DFC1F0D075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 dirty="0"/>
              <a:t>Ibrahim Enes </a:t>
            </a:r>
            <a:r>
              <a:rPr lang="de-DE" dirty="0" err="1"/>
              <a:t>Hayber</a:t>
            </a:r>
            <a:r>
              <a:rPr lang="de-DE" dirty="0"/>
              <a:t>, MD </a:t>
            </a:r>
            <a:r>
              <a:rPr lang="de-DE" dirty="0" err="1"/>
              <a:t>Jewel</a:t>
            </a:r>
            <a:r>
              <a:rPr lang="de-DE" dirty="0"/>
              <a:t> Rana, Hamzenis Kryeziu, Said </a:t>
            </a:r>
            <a:r>
              <a:rPr lang="de-DE" dirty="0" err="1"/>
              <a:t>Akarkach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/>
              <a:t>Datum 17.12.2022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13D22A-35C2-D0E1-9F7C-8AC8C9E04DF2}"/>
              </a:ext>
            </a:extLst>
          </p:cNvPr>
          <p:cNvSpPr txBox="1"/>
          <p:nvPr/>
        </p:nvSpPr>
        <p:spPr>
          <a:xfrm>
            <a:off x="5388319" y="5882650"/>
            <a:ext cx="3407921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GB" sz="1200" b="0" dirty="0">
                <a:latin typeface="+mj-lt"/>
                <a:cs typeface="Arial" pitchFamily="34" charset="0"/>
              </a:rPr>
              <a:t>Software Engineering Analysis by </a:t>
            </a:r>
            <a:r>
              <a:rPr lang="en-GB" sz="1200" b="0" dirty="0" err="1">
                <a:latin typeface="+mj-lt"/>
                <a:cs typeface="Arial" pitchFamily="34" charset="0"/>
              </a:rPr>
              <a:t>Godehardt</a:t>
            </a:r>
            <a:r>
              <a:rPr lang="en-GB" sz="1200" b="0" dirty="0">
                <a:latin typeface="+mj-lt"/>
                <a:cs typeface="Arial" pitchFamily="34" charset="0"/>
              </a:rPr>
              <a:t> &amp; </a:t>
            </a:r>
            <a:r>
              <a:rPr lang="en-GB" sz="1200" b="0" dirty="0" err="1">
                <a:latin typeface="+mj-lt"/>
                <a:cs typeface="Arial" pitchFamily="34" charset="0"/>
              </a:rPr>
              <a:t>Thoma</a:t>
            </a:r>
            <a:r>
              <a:rPr lang="en-GB" sz="1200" b="0" dirty="0">
                <a:latin typeface="+mj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8089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A5611-36C7-8208-6390-79DEC327E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574" y="620688"/>
            <a:ext cx="8173033" cy="671499"/>
          </a:xfrm>
        </p:spPr>
        <p:txBody>
          <a:bodyPr/>
          <a:lstStyle/>
          <a:p>
            <a:pPr algn="ctr"/>
            <a:r>
              <a:rPr lang="en-GB" dirty="0"/>
              <a:t>Activity diagram: Shutter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FC6C3B10-B18C-CAD1-331A-10A41D7840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484784"/>
            <a:ext cx="7373666" cy="458692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3D8C9A-AE77-92FF-6A53-4C51A17D92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10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38489-026A-2B7B-FDAA-62E7B960DE3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 dirty="0"/>
              <a:t>Ibrahim Enes </a:t>
            </a:r>
            <a:r>
              <a:rPr lang="de-DE" dirty="0" err="1"/>
              <a:t>Hayber</a:t>
            </a:r>
            <a:r>
              <a:rPr lang="de-DE" dirty="0"/>
              <a:t>, MD </a:t>
            </a:r>
            <a:r>
              <a:rPr lang="de-DE" dirty="0" err="1"/>
              <a:t>Jewel</a:t>
            </a:r>
            <a:r>
              <a:rPr lang="de-DE" dirty="0"/>
              <a:t> Rana, Hamzenis Kryeziu, Said </a:t>
            </a:r>
            <a:r>
              <a:rPr lang="de-DE" dirty="0" err="1"/>
              <a:t>Akarkach</a:t>
            </a:r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5EFD12-C19E-E0DD-8CD9-91858F266FC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de-DE">
                <a:cs typeface="Calibri" pitchFamily="34" charset="0"/>
              </a:rPr>
              <a:t>Datum 17.12.2022</a:t>
            </a:r>
            <a:endParaRPr lang="de-DE" dirty="0"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840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CA89-9740-BD82-AD80-FC88064D9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704" y="620688"/>
            <a:ext cx="8173033" cy="671499"/>
          </a:xfrm>
        </p:spPr>
        <p:txBody>
          <a:bodyPr/>
          <a:lstStyle/>
          <a:p>
            <a:pPr algn="ctr"/>
            <a:r>
              <a:rPr lang="en-GB" dirty="0"/>
              <a:t>Activity diagram: Auto heating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2E2BC354-7BCA-2B04-15F9-9D6DC33F8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290836"/>
            <a:ext cx="4392488" cy="53365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957B5-312B-18FA-C952-5C77870589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11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53B4A-06F8-E0C1-25B5-1B897E10570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Ibrahim Enes Hayber, MD Jewel Rana, Hamzenis Kryeziu, Said Akarkach</a:t>
            </a:r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30F3B-76F9-375B-EE12-F2B8AC7959A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de-DE">
                <a:cs typeface="Calibri" pitchFamily="34" charset="0"/>
              </a:rPr>
              <a:t>Datum 17.12.2022</a:t>
            </a:r>
            <a:endParaRPr lang="de-DE" dirty="0"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760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175C1-271E-615B-BAA1-39B6132DB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704" y="692696"/>
            <a:ext cx="8173033" cy="671499"/>
          </a:xfrm>
        </p:spPr>
        <p:txBody>
          <a:bodyPr/>
          <a:lstStyle/>
          <a:p>
            <a:pPr algn="ctr"/>
            <a:r>
              <a:rPr lang="en-GB" dirty="0"/>
              <a:t>Sequence diagram: Login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5652BE1B-3464-4D49-0DF8-718015DC88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512919"/>
            <a:ext cx="6480720" cy="499763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E7C7DC-6C17-3984-7DF7-6D18ACE15F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12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C7069-FD59-8121-95ED-5A805AA3B3D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Ibrahim Enes Hayber, MD Jewel Rana, Hamzenis Kryeziu</a:t>
            </a:r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7A523-D2D1-450D-1C5C-F798CFB2AE9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de-DE">
                <a:cs typeface="Calibri" pitchFamily="34" charset="0"/>
              </a:rPr>
              <a:t>Datum 17.12.2022</a:t>
            </a:r>
            <a:endParaRPr lang="de-DE" dirty="0"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167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E399D-E169-A67A-F669-9D1B1347A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704" y="692696"/>
            <a:ext cx="8173033" cy="671499"/>
          </a:xfrm>
        </p:spPr>
        <p:txBody>
          <a:bodyPr/>
          <a:lstStyle/>
          <a:p>
            <a:pPr algn="ctr"/>
            <a:r>
              <a:rPr lang="en-GB" dirty="0"/>
              <a:t>Sequence diagram: Live Door Camera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091F4A9A-2643-F883-908C-49219B7119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627400"/>
            <a:ext cx="7066064" cy="476886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AD2BBA-8AF7-DDB5-3EC6-A7C458ECB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13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0554A-5119-72D4-5A83-3EBBE50FF27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 dirty="0"/>
              <a:t>Ibrahim Enes </a:t>
            </a:r>
            <a:r>
              <a:rPr lang="de-DE" dirty="0" err="1"/>
              <a:t>Hayber</a:t>
            </a:r>
            <a:r>
              <a:rPr lang="de-DE" dirty="0"/>
              <a:t>, MD </a:t>
            </a:r>
            <a:r>
              <a:rPr lang="de-DE" dirty="0" err="1"/>
              <a:t>Jewel</a:t>
            </a:r>
            <a:r>
              <a:rPr lang="de-DE" dirty="0"/>
              <a:t> Rana, Hamzenis Kryeziu, Said </a:t>
            </a:r>
            <a:r>
              <a:rPr lang="de-DE" dirty="0" err="1"/>
              <a:t>Akarkach</a:t>
            </a:r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01275-C2D5-6AD4-5C1D-B00399B4E1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de-DE">
                <a:cs typeface="Calibri" pitchFamily="34" charset="0"/>
              </a:rPr>
              <a:t>Datum 17.12.2022</a:t>
            </a:r>
            <a:endParaRPr lang="de-DE" dirty="0"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072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3889F-7FBC-6478-1167-BA296E5CE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704" y="692696"/>
            <a:ext cx="8173033" cy="671499"/>
          </a:xfrm>
        </p:spPr>
        <p:txBody>
          <a:bodyPr/>
          <a:lstStyle/>
          <a:p>
            <a:pPr algn="ctr"/>
            <a:r>
              <a:rPr lang="en-GB" dirty="0"/>
              <a:t>Sequence diagram: Shutter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FC9372-07F4-7F1B-0B29-98AD545DE4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14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3EFF5-03C7-CFFC-C4C1-6046CDDCF0B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 dirty="0"/>
              <a:t>Ibrahim Enes </a:t>
            </a:r>
            <a:r>
              <a:rPr lang="de-DE" dirty="0" err="1"/>
              <a:t>Hayber</a:t>
            </a:r>
            <a:r>
              <a:rPr lang="de-DE" dirty="0"/>
              <a:t>, MD </a:t>
            </a:r>
            <a:r>
              <a:rPr lang="de-DE" dirty="0" err="1"/>
              <a:t>Jewel</a:t>
            </a:r>
            <a:r>
              <a:rPr lang="de-DE" dirty="0"/>
              <a:t> Rana, Hamzenis Kryeziu, Said </a:t>
            </a:r>
            <a:r>
              <a:rPr lang="de-DE" dirty="0" err="1"/>
              <a:t>Akarkach</a:t>
            </a:r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68825-EB0F-C832-318D-86E65E9D7FC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de-DE">
                <a:cs typeface="Calibri" pitchFamily="34" charset="0"/>
              </a:rPr>
              <a:t>Datum 17.12.2022</a:t>
            </a:r>
            <a:endParaRPr lang="de-DE" dirty="0">
              <a:cs typeface="Calibri" pitchFamily="34" charset="0"/>
            </a:endParaRPr>
          </a:p>
        </p:txBody>
      </p:sp>
      <p:pic>
        <p:nvPicPr>
          <p:cNvPr id="12" name="Content Placeholder 11" descr="Chart, box and whisker chart&#10;&#10;Description automatically generated with medium confidence">
            <a:extLst>
              <a:ext uri="{FF2B5EF4-FFF2-40B4-BE49-F238E27FC236}">
                <a16:creationId xmlns:a16="http://schemas.microsoft.com/office/drawing/2014/main" id="{78D9A88F-1594-5663-9605-BA4CDA495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51" y="1684315"/>
            <a:ext cx="8263298" cy="4608512"/>
          </a:xfrm>
        </p:spPr>
      </p:pic>
    </p:spTree>
    <p:extLst>
      <p:ext uri="{BB962C8B-B14F-4D97-AF65-F5344CB8AC3E}">
        <p14:creationId xmlns:p14="http://schemas.microsoft.com/office/powerpoint/2010/main" val="4173818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23535-08BC-19A4-2492-4507C50F8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841" y="511933"/>
            <a:ext cx="8173033" cy="671499"/>
          </a:xfrm>
        </p:spPr>
        <p:txBody>
          <a:bodyPr/>
          <a:lstStyle/>
          <a:p>
            <a:pPr algn="ctr"/>
            <a:r>
              <a:rPr lang="en-GB" dirty="0"/>
              <a:t>Sequence diagram: Auto heating</a:t>
            </a:r>
          </a:p>
        </p:txBody>
      </p:sp>
      <p:pic>
        <p:nvPicPr>
          <p:cNvPr id="8" name="Content Placeholder 7" descr="Diagram, timeline&#10;&#10;Description automatically generated">
            <a:extLst>
              <a:ext uri="{FF2B5EF4-FFF2-40B4-BE49-F238E27FC236}">
                <a16:creationId xmlns:a16="http://schemas.microsoft.com/office/drawing/2014/main" id="{18965669-215E-015B-E24E-10BA191D96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941" y="1453055"/>
            <a:ext cx="6817617" cy="488221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1A6AE0-216D-1271-DCCD-7670989114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15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88A58-336E-E121-45DA-8AFD3B6D983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Ibrahim Enes Hayber, MD Jewel Rana, Hamzenis Kryeziu, Said Akarkach</a:t>
            </a:r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22390-2501-8869-32A0-1ED4B24D547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de-DE">
                <a:cs typeface="Calibri" pitchFamily="34" charset="0"/>
              </a:rPr>
              <a:t>Datum 17.12.2022</a:t>
            </a:r>
            <a:endParaRPr lang="de-DE" dirty="0"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963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B7C6-AE0E-6B63-5C90-762AEB931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483" y="692696"/>
            <a:ext cx="8173033" cy="671499"/>
          </a:xfrm>
        </p:spPr>
        <p:txBody>
          <a:bodyPr/>
          <a:lstStyle/>
          <a:p>
            <a:pPr algn="ctr"/>
            <a:r>
              <a:rPr lang="en-GB" dirty="0"/>
              <a:t>Plans for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10603-DF41-34AA-8610-519E85B7F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Giving ID’s to requirements based on importance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UI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Working on remaining use-case, activity and sequence diagrams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61144-D402-AB25-B023-8FB2CEA3BF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16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50CCA-6CC6-1623-41BF-FCB4B41C10C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 dirty="0"/>
              <a:t>Ibrahim Enes </a:t>
            </a:r>
            <a:r>
              <a:rPr lang="de-DE" dirty="0" err="1"/>
              <a:t>Hayber</a:t>
            </a:r>
            <a:r>
              <a:rPr lang="de-DE" dirty="0"/>
              <a:t>, MD </a:t>
            </a:r>
            <a:r>
              <a:rPr lang="de-DE" dirty="0" err="1"/>
              <a:t>Jewel</a:t>
            </a:r>
            <a:r>
              <a:rPr lang="de-DE" dirty="0"/>
              <a:t> Rana, Hamzenis Kryeziu, Said </a:t>
            </a:r>
            <a:r>
              <a:rPr lang="de-DE" dirty="0" err="1"/>
              <a:t>Akarkach</a:t>
            </a:r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78942-F1B6-2B77-E08E-8CB5EA3540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de-DE">
                <a:cs typeface="Calibri" pitchFamily="34" charset="0"/>
              </a:rPr>
              <a:t>Datum 17.12.2022</a:t>
            </a:r>
            <a:endParaRPr lang="de-DE" dirty="0"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753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el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3600" dirty="0"/>
              <a:t>Agenda</a:t>
            </a:r>
            <a:endParaRPr lang="de-DE" dirty="0"/>
          </a:p>
        </p:txBody>
      </p:sp>
      <p:sp>
        <p:nvSpPr>
          <p:cNvPr id="17" name="Inhaltsplatzhalt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Use-Case diagrams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Activity diagrams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Sequence diagrams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Plans for next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529382" y="6659276"/>
            <a:ext cx="343043" cy="138499"/>
          </a:xfrm>
        </p:spPr>
        <p:txBody>
          <a:bodyPr/>
          <a:lstStyle/>
          <a:p>
            <a:r>
              <a:rPr lang="de-DE" dirty="0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2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 dirty="0"/>
              <a:t>Ibrahim Enes </a:t>
            </a:r>
            <a:r>
              <a:rPr lang="de-DE" dirty="0" err="1"/>
              <a:t>Hayber</a:t>
            </a:r>
            <a:r>
              <a:rPr lang="de-DE" dirty="0"/>
              <a:t>, MD </a:t>
            </a:r>
            <a:r>
              <a:rPr lang="de-DE" dirty="0" err="1"/>
              <a:t>Jewel</a:t>
            </a:r>
            <a:r>
              <a:rPr lang="de-DE" dirty="0"/>
              <a:t> Rana, Hamzenis Kryeziu, Said </a:t>
            </a:r>
            <a:r>
              <a:rPr lang="de-DE" dirty="0" err="1"/>
              <a:t>Akarkach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3"/>
          </p:nvPr>
        </p:nvSpPr>
        <p:spPr>
          <a:xfrm>
            <a:off x="5152147" y="6659276"/>
            <a:ext cx="1800000" cy="138499"/>
          </a:xfrm>
        </p:spPr>
        <p:txBody>
          <a:bodyPr/>
          <a:lstStyle/>
          <a:p>
            <a:r>
              <a:rPr lang="de-DE" dirty="0"/>
              <a:t>Datum 17.12.2022</a:t>
            </a:r>
          </a:p>
        </p:txBody>
      </p:sp>
    </p:spTree>
    <p:extLst>
      <p:ext uri="{BB962C8B-B14F-4D97-AF65-F5344CB8AC3E}">
        <p14:creationId xmlns:p14="http://schemas.microsoft.com/office/powerpoint/2010/main" val="2146683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F6A6E-3966-1D20-B159-C1B1C8C9E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718" y="675122"/>
            <a:ext cx="8173033" cy="671499"/>
          </a:xfrm>
        </p:spPr>
        <p:txBody>
          <a:bodyPr/>
          <a:lstStyle/>
          <a:p>
            <a:pPr algn="ctr"/>
            <a:r>
              <a:rPr lang="en-GB" sz="3600" dirty="0"/>
              <a:t>Requirements </a:t>
            </a:r>
          </a:p>
        </p:txBody>
      </p:sp>
      <p:pic>
        <p:nvPicPr>
          <p:cNvPr id="8" name="Content Placeholder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70BE4B3-6484-E419-BC11-7CDE51DEFA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18" y="1916832"/>
            <a:ext cx="8158163" cy="177932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D3BEB-34FB-E601-6496-40D0E239A7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3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56380-F5B7-9CE3-6D97-392EDF3102F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 dirty="0"/>
              <a:t>Ibrahim Enes </a:t>
            </a:r>
            <a:r>
              <a:rPr lang="de-DE" dirty="0" err="1"/>
              <a:t>Hayber</a:t>
            </a:r>
            <a:r>
              <a:rPr lang="de-DE" dirty="0"/>
              <a:t>, MD </a:t>
            </a:r>
            <a:r>
              <a:rPr lang="de-DE" dirty="0" err="1"/>
              <a:t>Jewel</a:t>
            </a:r>
            <a:r>
              <a:rPr lang="de-DE" dirty="0"/>
              <a:t> Rana, Hamzenis Kryeziu, Said </a:t>
            </a:r>
            <a:r>
              <a:rPr lang="de-DE" dirty="0" err="1"/>
              <a:t>Akarkach</a:t>
            </a:r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F3C78-74BC-B1B5-BF19-FE9E8E4972D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5152147" y="6659276"/>
            <a:ext cx="1800000" cy="138499"/>
          </a:xfrm>
        </p:spPr>
        <p:txBody>
          <a:bodyPr/>
          <a:lstStyle/>
          <a:p>
            <a:r>
              <a:rPr lang="de-DE" dirty="0"/>
              <a:t>Datum 17.12.2022</a:t>
            </a:r>
          </a:p>
        </p:txBody>
      </p:sp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1089791-3FEC-FF50-C0D5-47ECD2104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99" y="4094144"/>
            <a:ext cx="8129082" cy="145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953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9AA10-B1F4-4B73-9B34-EE307F3F4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3600" dirty="0"/>
              <a:t>Use-Case diagram: Login 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D361BA8D-858E-7138-81ED-1402DB98B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904610"/>
            <a:ext cx="8190381" cy="422451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C393C-B049-91BC-FEE9-50253D29DF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4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DCED1-3B0E-15FA-8E91-DFDA3569F32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 dirty="0"/>
              <a:t>Ibrahim Enes </a:t>
            </a:r>
            <a:r>
              <a:rPr lang="de-DE" dirty="0" err="1"/>
              <a:t>Hayber</a:t>
            </a:r>
            <a:r>
              <a:rPr lang="de-DE" dirty="0"/>
              <a:t>, MD </a:t>
            </a:r>
            <a:r>
              <a:rPr lang="de-DE" dirty="0" err="1"/>
              <a:t>Jewel</a:t>
            </a:r>
            <a:r>
              <a:rPr lang="de-DE" dirty="0"/>
              <a:t> Rana, Hamzenis Kryeziu, Said </a:t>
            </a:r>
            <a:r>
              <a:rPr lang="de-DE" dirty="0" err="1"/>
              <a:t>Akarkach</a:t>
            </a:r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43AF3-31D2-E41A-3105-3F188F75636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de-DE">
                <a:cs typeface="Calibri" pitchFamily="34" charset="0"/>
              </a:rPr>
              <a:t>Datum 17.12.2022</a:t>
            </a:r>
            <a:endParaRPr lang="de-DE" dirty="0"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660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9F7A1-FE82-232F-A840-BCCDFE3E2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Use-Case diagram: Live Door Camera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C4AAF648-C97C-4DC2-B4DA-724D62873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75" y="2217674"/>
            <a:ext cx="8330550" cy="409164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FA7A8-2379-2669-F966-E29049F2AE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5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BE1B5-C317-DF81-CD00-CE87E76B038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 dirty="0"/>
              <a:t>Ibrahim Enes </a:t>
            </a:r>
            <a:r>
              <a:rPr lang="de-DE" dirty="0" err="1"/>
              <a:t>Hayber</a:t>
            </a:r>
            <a:r>
              <a:rPr lang="de-DE" dirty="0"/>
              <a:t>, MD </a:t>
            </a:r>
            <a:r>
              <a:rPr lang="de-DE" dirty="0" err="1"/>
              <a:t>Jewel</a:t>
            </a:r>
            <a:r>
              <a:rPr lang="de-DE" dirty="0"/>
              <a:t> Rana, Hamzenis Kryeziu, Said </a:t>
            </a:r>
            <a:r>
              <a:rPr lang="de-DE" dirty="0" err="1"/>
              <a:t>Akarkach</a:t>
            </a:r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0B438-44FA-5A99-4523-5056585F184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de-DE">
                <a:cs typeface="Calibri" pitchFamily="34" charset="0"/>
              </a:rPr>
              <a:t>Datum 17.12.2022</a:t>
            </a:r>
            <a:endParaRPr lang="de-DE" dirty="0"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124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FF409-D4AE-C143-D526-0D0022B84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483" y="692696"/>
            <a:ext cx="8173033" cy="671499"/>
          </a:xfrm>
        </p:spPr>
        <p:txBody>
          <a:bodyPr/>
          <a:lstStyle/>
          <a:p>
            <a:pPr algn="ctr"/>
            <a:r>
              <a:rPr lang="en-GB" dirty="0"/>
              <a:t>Use-Case diagram: Shutter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FFBD9-AE57-15FF-B6FE-6CCFF8378D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6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1E6DB-7C87-8F31-B599-38E2BC8B0A9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 dirty="0"/>
              <a:t>Ibrahim Enes </a:t>
            </a:r>
            <a:r>
              <a:rPr lang="de-DE" dirty="0" err="1"/>
              <a:t>Hayber</a:t>
            </a:r>
            <a:r>
              <a:rPr lang="de-DE" dirty="0"/>
              <a:t>, MD </a:t>
            </a:r>
            <a:r>
              <a:rPr lang="de-DE" dirty="0" err="1"/>
              <a:t>Jewel</a:t>
            </a:r>
            <a:r>
              <a:rPr lang="de-DE" dirty="0"/>
              <a:t> Rana, Hamzenis Kryeziu, Said </a:t>
            </a:r>
            <a:r>
              <a:rPr lang="de-DE" dirty="0" err="1"/>
              <a:t>Akarkach</a:t>
            </a:r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8E52E-E50F-61EA-DAF4-FC85B3BA900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de-DE">
                <a:cs typeface="Calibri" pitchFamily="34" charset="0"/>
              </a:rPr>
              <a:t>Datum 17.12.2022</a:t>
            </a:r>
            <a:endParaRPr lang="de-DE" dirty="0">
              <a:cs typeface="Calibri" pitchFamily="34" charset="0"/>
            </a:endParaRPr>
          </a:p>
        </p:txBody>
      </p:sp>
      <p:pic>
        <p:nvPicPr>
          <p:cNvPr id="10" name="Content Placeholder 9" descr="A picture containing text, businesscard&#10;&#10;Description automatically generated">
            <a:extLst>
              <a:ext uri="{FF2B5EF4-FFF2-40B4-BE49-F238E27FC236}">
                <a16:creationId xmlns:a16="http://schemas.microsoft.com/office/drawing/2014/main" id="{3087B7B7-FCCB-8A88-C42B-A84FEF91B9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60" y="1700808"/>
            <a:ext cx="7326877" cy="4301351"/>
          </a:xfrm>
        </p:spPr>
      </p:pic>
    </p:spTree>
    <p:extLst>
      <p:ext uri="{BB962C8B-B14F-4D97-AF65-F5344CB8AC3E}">
        <p14:creationId xmlns:p14="http://schemas.microsoft.com/office/powerpoint/2010/main" val="243743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83DF1-3EB9-3E63-AB7E-FDB2864E7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574" y="620688"/>
            <a:ext cx="8173033" cy="671499"/>
          </a:xfrm>
        </p:spPr>
        <p:txBody>
          <a:bodyPr/>
          <a:lstStyle/>
          <a:p>
            <a:pPr algn="ctr"/>
            <a:r>
              <a:rPr lang="en-GB" dirty="0"/>
              <a:t>Use-Case diagram: Auto heating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DA9CF4D2-C528-60CA-208D-8B27688E4F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28" y="1916832"/>
            <a:ext cx="8158163" cy="391001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D6DA4-9C79-4A8F-EEDD-911FA921A3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7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A1148-A342-9517-CA5A-C3994909851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Ibrahim Enes Hayber, MD Jewel Rana, Hamzenis Kryeziu, Said Akarkach</a:t>
            </a:r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6B6FB-54BB-E1EE-BB8E-A0B804EDDE5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de-DE">
                <a:cs typeface="Calibri" pitchFamily="34" charset="0"/>
              </a:rPr>
              <a:t>Datum 17.12.2022</a:t>
            </a:r>
            <a:endParaRPr lang="de-DE" dirty="0">
              <a:cs typeface="Calibri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988F75-4925-B7BF-C379-9C19511788F3}"/>
              </a:ext>
            </a:extLst>
          </p:cNvPr>
          <p:cNvSpPr/>
          <p:nvPr/>
        </p:nvSpPr>
        <p:spPr bwMode="auto">
          <a:xfrm>
            <a:off x="395536" y="1772816"/>
            <a:ext cx="720080" cy="360040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285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1DF51-E019-B665-C9F3-024C2D94C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483" y="548680"/>
            <a:ext cx="8173033" cy="671499"/>
          </a:xfrm>
        </p:spPr>
        <p:txBody>
          <a:bodyPr/>
          <a:lstStyle/>
          <a:p>
            <a:pPr algn="ctr"/>
            <a:r>
              <a:rPr lang="en-GB" dirty="0"/>
              <a:t>Activity diagram: Login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583B6BF4-824E-EB98-58FB-6AE086CAA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626" y="1628799"/>
            <a:ext cx="7109798" cy="46650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E0E43F-ACA3-09D3-8EAC-15423F7304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8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E2090-6230-E0CA-34BC-30071282C75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 dirty="0"/>
              <a:t>Ibrahim Enes </a:t>
            </a:r>
            <a:r>
              <a:rPr lang="de-DE" dirty="0" err="1"/>
              <a:t>Hayber</a:t>
            </a:r>
            <a:r>
              <a:rPr lang="de-DE" dirty="0"/>
              <a:t>, MD </a:t>
            </a:r>
            <a:r>
              <a:rPr lang="de-DE" dirty="0" err="1"/>
              <a:t>Jewel</a:t>
            </a:r>
            <a:r>
              <a:rPr lang="de-DE" dirty="0"/>
              <a:t> Rana, Hamzenis Kryeziu, Said </a:t>
            </a:r>
            <a:r>
              <a:rPr lang="de-DE" dirty="0" err="1"/>
              <a:t>Akarkach</a:t>
            </a:r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42375-1955-B7BC-283D-806B815A647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de-DE">
                <a:cs typeface="Calibri" pitchFamily="34" charset="0"/>
              </a:rPr>
              <a:t>Datum 17.12.2022</a:t>
            </a:r>
            <a:endParaRPr lang="de-DE" dirty="0"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541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A5A69-2B77-E3BC-0EE6-DB842D5A0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806" y="620688"/>
            <a:ext cx="8173033" cy="671499"/>
          </a:xfrm>
        </p:spPr>
        <p:txBody>
          <a:bodyPr/>
          <a:lstStyle/>
          <a:p>
            <a:pPr algn="ctr"/>
            <a:r>
              <a:rPr lang="en-GB" dirty="0"/>
              <a:t>Activity diagram: Live Door Camera</a:t>
            </a:r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5255B7AF-51CC-E1E9-E59F-AF05359DF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319730"/>
            <a:ext cx="5041648" cy="510691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4F953-5E5A-C19E-CC15-6B5377FA9F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9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A2DF5-9AB9-00F7-5939-09328FABCBB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 dirty="0"/>
              <a:t>Ibrahim Enes </a:t>
            </a:r>
            <a:r>
              <a:rPr lang="de-DE" dirty="0" err="1"/>
              <a:t>Hayber</a:t>
            </a:r>
            <a:r>
              <a:rPr lang="de-DE" dirty="0"/>
              <a:t>, MD </a:t>
            </a:r>
            <a:r>
              <a:rPr lang="de-DE" dirty="0" err="1"/>
              <a:t>Jewel</a:t>
            </a:r>
            <a:r>
              <a:rPr lang="de-DE" dirty="0"/>
              <a:t> Rana, Hamzenis Kryeziu, Said </a:t>
            </a:r>
            <a:r>
              <a:rPr lang="de-DE" dirty="0" err="1"/>
              <a:t>Akarkach</a:t>
            </a:r>
            <a:endParaRPr lang="de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2909A-E8C9-293F-258A-9DF3E19A473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de-DE">
                <a:cs typeface="Calibri" pitchFamily="34" charset="0"/>
              </a:rPr>
              <a:t>Datum 17.12.2022</a:t>
            </a:r>
            <a:endParaRPr lang="de-DE" dirty="0">
              <a:cs typeface="Calibri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7D08E1-D57C-B016-9806-34676C872614}"/>
              </a:ext>
            </a:extLst>
          </p:cNvPr>
          <p:cNvSpPr/>
          <p:nvPr/>
        </p:nvSpPr>
        <p:spPr bwMode="auto">
          <a:xfrm>
            <a:off x="4572000" y="3356992"/>
            <a:ext cx="2380147" cy="72008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710811"/>
      </p:ext>
    </p:extLst>
  </p:cSld>
  <p:clrMapOvr>
    <a:masterClrMapping/>
  </p:clrMapOvr>
</p:sld>
</file>

<file path=ppt/theme/theme1.xml><?xml version="1.0" encoding="utf-8"?>
<a:theme xmlns:a="http://schemas.openxmlformats.org/drawingml/2006/main" name="FH_blau">
  <a:themeElements>
    <a:clrScheme name="FH_FB2_20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9E1B"/>
      </a:accent1>
      <a:accent2>
        <a:srgbClr val="FFF1D0"/>
      </a:accent2>
      <a:accent3>
        <a:srgbClr val="FFFFFF"/>
      </a:accent3>
      <a:accent4>
        <a:srgbClr val="FFDDAF"/>
      </a:accent4>
      <a:accent5>
        <a:srgbClr val="FFD88F"/>
      </a:accent5>
      <a:accent6>
        <a:srgbClr val="FFE3AF"/>
      </a:accent6>
      <a:hlink>
        <a:srgbClr val="808080"/>
      </a:hlink>
      <a:folHlink>
        <a:srgbClr val="C8C8C8"/>
      </a:folHlink>
    </a:clrScheme>
    <a:fontScheme name="FH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>
          <a:solidFill>
            <a:schemeClr val="accent1"/>
          </a:solidFill>
          <a:round/>
          <a:headEnd/>
          <a:tailEnd/>
        </a:ln>
      </a:spPr>
      <a:bodyPr/>
      <a:lstStyle>
        <a:defPPr>
          <a:defRPr>
            <a:latin typeface="Arial" pitchFamily="34" charset="0"/>
            <a:cs typeface="Arial" pitchFamily="34" charset="0"/>
          </a:defRPr>
        </a:defPPr>
      </a:lstStyle>
    </a:spDef>
    <a:txDef>
      <a:spPr>
        <a:noFill/>
        <a:ln>
          <a:noFill/>
        </a:ln>
      </a:spPr>
      <a:bodyPr wrap="square" lIns="0" tIns="0" rIns="0" bIns="0" rtlCol="0">
        <a:spAutoFit/>
      </a:bodyPr>
      <a:lstStyle>
        <a:defPPr>
          <a:defRPr b="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H_blau - mehr Platz">
  <a:themeElements>
    <a:clrScheme name="FH_FB2_20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9E1B"/>
      </a:accent1>
      <a:accent2>
        <a:srgbClr val="FFF1D0"/>
      </a:accent2>
      <a:accent3>
        <a:srgbClr val="FFFFFF"/>
      </a:accent3>
      <a:accent4>
        <a:srgbClr val="FFDDAF"/>
      </a:accent4>
      <a:accent5>
        <a:srgbClr val="FFD88F"/>
      </a:accent5>
      <a:accent6>
        <a:srgbClr val="FFE3AF"/>
      </a:accent6>
      <a:hlink>
        <a:srgbClr val="808080"/>
      </a:hlink>
      <a:folHlink>
        <a:srgbClr val="C8C8C8"/>
      </a:folHlink>
    </a:clrScheme>
    <a:fontScheme name="FH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>
          <a:solidFill>
            <a:schemeClr val="accent1"/>
          </a:solidFill>
          <a:round/>
          <a:headEnd/>
          <a:tailEnd/>
        </a:ln>
      </a:spPr>
      <a:bodyPr/>
      <a:lstStyle>
        <a:defPPr>
          <a:defRPr>
            <a:latin typeface="Arial" pitchFamily="34" charset="0"/>
            <a:cs typeface="Arial" pitchFamily="34" charset="0"/>
          </a:defRPr>
        </a:defPPr>
      </a:lstStyle>
    </a:spDef>
    <a:txDef>
      <a:spPr>
        <a:noFill/>
        <a:ln>
          <a:noFill/>
        </a:ln>
      </a:spPr>
      <a:bodyPr wrap="square" lIns="0" tIns="0" rIns="0" bIns="0" rtlCol="0">
        <a:spAutoFit/>
      </a:bodyPr>
      <a:lstStyle>
        <a:defPPr>
          <a:defRPr b="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Larissa">
  <a:themeElements>
    <a:clrScheme name="FH blau 15%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81C1"/>
      </a:accent1>
      <a:accent2>
        <a:srgbClr val="D9EAF7"/>
      </a:accent2>
      <a:accent3>
        <a:srgbClr val="FFFFFF"/>
      </a:accent3>
      <a:accent4>
        <a:srgbClr val="000000"/>
      </a:accent4>
      <a:accent5>
        <a:srgbClr val="AAC1DD"/>
      </a:accent5>
      <a:accent6>
        <a:srgbClr val="CDE4F5"/>
      </a:accent6>
      <a:hlink>
        <a:srgbClr val="4DC4FF"/>
      </a:hlink>
      <a:folHlink>
        <a:srgbClr val="C8C8C8"/>
      </a:folHlink>
    </a:clrScheme>
    <a:fontScheme name="F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FH blau 15%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81C1"/>
      </a:accent1>
      <a:accent2>
        <a:srgbClr val="D9EAF7"/>
      </a:accent2>
      <a:accent3>
        <a:srgbClr val="FFFFFF"/>
      </a:accent3>
      <a:accent4>
        <a:srgbClr val="000000"/>
      </a:accent4>
      <a:accent5>
        <a:srgbClr val="AAC1DD"/>
      </a:accent5>
      <a:accent6>
        <a:srgbClr val="CDE4F5"/>
      </a:accent6>
      <a:hlink>
        <a:srgbClr val="4DC4FF"/>
      </a:hlink>
      <a:folHlink>
        <a:srgbClr val="C8C8C8"/>
      </a:folHlink>
    </a:clrScheme>
    <a:fontScheme name="F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394</Words>
  <Application>Microsoft Macintosh PowerPoint</Application>
  <PresentationFormat>On-screen Show (4:3)</PresentationFormat>
  <Paragraphs>78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FH_blau</vt:lpstr>
      <vt:lpstr>FH_blau - mehr Platz</vt:lpstr>
      <vt:lpstr>Smart Home</vt:lpstr>
      <vt:lpstr>Agenda</vt:lpstr>
      <vt:lpstr>Requirements </vt:lpstr>
      <vt:lpstr>Use-Case diagram: Login </vt:lpstr>
      <vt:lpstr>Use-Case diagram: Live Door Camera</vt:lpstr>
      <vt:lpstr>Use-Case diagram: Shutter</vt:lpstr>
      <vt:lpstr>Use-Case diagram: Auto heating</vt:lpstr>
      <vt:lpstr>Activity diagram: Login</vt:lpstr>
      <vt:lpstr>Activity diagram: Live Door Camera</vt:lpstr>
      <vt:lpstr>Activity diagram: Shutter</vt:lpstr>
      <vt:lpstr>Activity diagram: Auto heating</vt:lpstr>
      <vt:lpstr>Sequence diagram: Login</vt:lpstr>
      <vt:lpstr>Sequence diagram: Live Door Camera</vt:lpstr>
      <vt:lpstr>Sequence diagram: Shutter</vt:lpstr>
      <vt:lpstr>Sequence diagram: Auto heating</vt:lpstr>
      <vt:lpstr>Plans for 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Büro</dc:creator>
  <cp:lastModifiedBy>Hamzenis Kryeziu</cp:lastModifiedBy>
  <cp:revision>125</cp:revision>
  <dcterms:created xsi:type="dcterms:W3CDTF">2013-05-28T07:58:57Z</dcterms:created>
  <dcterms:modified xsi:type="dcterms:W3CDTF">2022-12-21T07:50:05Z</dcterms:modified>
</cp:coreProperties>
</file>