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bbX/3KV43dfvrIAissdVljHT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db44384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g103db44384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3db44384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c03fca8f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gcfc03fca8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cfc03fca8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2fa39fc4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1062fa39fc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62fa39fc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2fa39fc4_1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1062fa39fc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062fa39fc4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hyperlink" Target="https://www.portafolio.co/economia/finanzas/28-estudiantes-gradua-universidad-144190" TargetMode="External"/><Relationship Id="rId7" Type="http://schemas.openxmlformats.org/officeDocument/2006/relationships/hyperlink" Target="https://doi.org/10.1145/3411764.344571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5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34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2837"/>
            <a:ext cx="9153102" cy="544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592916" y="476672"/>
            <a:ext cx="7958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Gestor de Asignaturas y Planes Académicos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187624" y="2357581"/>
            <a:ext cx="6400800" cy="103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CO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 G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9176" t="0"/>
          <a:stretch/>
        </p:blipFill>
        <p:spPr>
          <a:xfrm>
            <a:off x="0" y="6623729"/>
            <a:ext cx="9144000" cy="23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616" y="5524196"/>
            <a:ext cx="5828368" cy="10689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187619" y="2925494"/>
            <a:ext cx="6400800" cy="4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Autore</a:t>
            </a:r>
            <a:r>
              <a:rPr b="1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s: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Danny Alejandro Bañol Osorio 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Julian Andres Bonilla Mortigo 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Jose Luis Rativa Medina.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103db44384a_0_6"/>
          <p:cNvPicPr preferRelativeResize="0"/>
          <p:nvPr/>
        </p:nvPicPr>
        <p:blipFill rotWithShape="1">
          <a:blip r:embed="rId3">
            <a:alphaModFix/>
          </a:blip>
          <a:srcRect b="-18427" l="0" r="2515" t="0"/>
          <a:stretch/>
        </p:blipFill>
        <p:spPr>
          <a:xfrm>
            <a:off x="414338" y="764704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03db44384a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3db44384a_0_6"/>
          <p:cNvSpPr txBox="1"/>
          <p:nvPr/>
        </p:nvSpPr>
        <p:spPr>
          <a:xfrm>
            <a:off x="857249" y="1286148"/>
            <a:ext cx="828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</a:rPr>
              <a:t>Descripción preliminar de la interfaz de usuario</a:t>
            </a:r>
            <a:endParaRPr/>
          </a:p>
        </p:txBody>
      </p:sp>
      <p:pic>
        <p:nvPicPr>
          <p:cNvPr id="241" name="Google Shape;241;g103db44384a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7" cy="6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03db44384a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875" y="2199775"/>
            <a:ext cx="7762251" cy="427075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03db44384a_0_6"/>
          <p:cNvSpPr txBox="1"/>
          <p:nvPr/>
        </p:nvSpPr>
        <p:spPr>
          <a:xfrm>
            <a:off x="690875" y="6350100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"/>
          <p:cNvSpPr txBox="1"/>
          <p:nvPr/>
        </p:nvSpPr>
        <p:spPr>
          <a:xfrm>
            <a:off x="857249" y="87969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endParaRPr/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579975" y="1957350"/>
            <a:ext cx="8286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“Sólo el 28% de los estudiantes se gradúa a tiempo de la Universidad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”,2010 Portafolio </a:t>
            </a:r>
            <a:r>
              <a:rPr lang="es-CO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https://www.portafolio.co/economia/finanzas/28-estudiantes-gradua-universidad-144190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Ming Chen, Xuan Huang, Hongyu Chen, Xuemei Su &amp; Jasmine Yur-Austin (2021): Data driven course scheduling to ensure timely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graduation, International Journal of Production Research, DOI: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10.1080/00207543.2021.1916118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Gonzalo Gabriel Méndez, Luis Galárraga and Katherine Chiluiza.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2021. Showing Academic Performance Predictions during Term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Planning: Effects on Students’ Decisions, Behaviors, and Preferences. In CHI Conference on Human Factors in Computing Systems(CHI’21), May 8–13, 2021, Yokohama, Japan. ACM, New York, NY, USA, 17 pages. </a:t>
            </a:r>
            <a:r>
              <a:rPr lang="es-CO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https://doi.org/10.1145/3411764.3445718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Guardex, “Build Progressive Web Applications with ASP.NET Core Blazor WebAssembly”, </a:t>
            </a:r>
            <a:r>
              <a:rPr i="1"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Microsoft,</a:t>
            </a: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[Online], Available: https://docs.microsoft.com/en-us/aspnet/core/blazor/progressive-web-app?view=aspnetcore-6.0&amp;tabs=visual-studio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187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s-CO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Blazor,” </a:t>
            </a:r>
            <a:r>
              <a:rPr i="1" lang="es-CO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s-CO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Sep. 22, 2021. Accessed: Nov. 26, 2021. [Online]. Available: https://en.wikipedia.org/w/index.php?title=Blazor&amp;oldid=1045703149</a:t>
            </a:r>
            <a:r>
              <a:rPr lang="es-C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857249" y="87969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a resolver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642950" y="2062750"/>
            <a:ext cx="73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800" y="2740400"/>
            <a:ext cx="1809150" cy="24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 title="Gráfico"/>
          <p:cNvPicPr preferRelativeResize="0"/>
          <p:nvPr/>
        </p:nvPicPr>
        <p:blipFill rotWithShape="1">
          <a:blip r:embed="rId7">
            <a:alphaModFix/>
          </a:blip>
          <a:srcRect b="0" l="0" r="0" t="19048"/>
          <a:stretch/>
        </p:blipFill>
        <p:spPr>
          <a:xfrm>
            <a:off x="4395075" y="2740400"/>
            <a:ext cx="4228074" cy="259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877225" y="524862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[1]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422800" y="524862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[2]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857249" y="87969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714375" y="2116325"/>
            <a:ext cx="363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500">
                <a:latin typeface="Calibri"/>
                <a:ea typeface="Calibri"/>
                <a:cs typeface="Calibri"/>
                <a:sym typeface="Calibri"/>
              </a:rPr>
              <a:t>Menú de la Consola del prototipo inicial: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6">
            <a:alphaModFix/>
          </a:blip>
          <a:srcRect b="62635" l="9280" r="65315" t="21315"/>
          <a:stretch/>
        </p:blipFill>
        <p:spPr>
          <a:xfrm>
            <a:off x="4425250" y="1960925"/>
            <a:ext cx="4071925" cy="13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857250" y="3121200"/>
            <a:ext cx="30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Organizar Asignaturas y  Ruta </a:t>
            </a: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Académica</a:t>
            </a: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7">
            <a:alphaModFix/>
          </a:blip>
          <a:srcRect b="29215" l="6115" r="46549" t="35060"/>
          <a:stretch/>
        </p:blipFill>
        <p:spPr>
          <a:xfrm>
            <a:off x="1760525" y="3872025"/>
            <a:ext cx="5608650" cy="24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442475" y="3322888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[3]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819350" y="631147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[4]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fc03fca8f_0_7"/>
          <p:cNvPicPr preferRelativeResize="0"/>
          <p:nvPr/>
        </p:nvPicPr>
        <p:blipFill rotWithShape="1">
          <a:blip r:embed="rId3">
            <a:alphaModFix/>
          </a:blip>
          <a:srcRect b="-18427" l="0" r="2515" t="0"/>
          <a:stretch/>
        </p:blipFill>
        <p:spPr>
          <a:xfrm>
            <a:off x="414338" y="764704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cfc03fca8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cfc03fca8f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7" cy="66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fc03fca8f_0_7"/>
          <p:cNvSpPr txBox="1"/>
          <p:nvPr/>
        </p:nvSpPr>
        <p:spPr>
          <a:xfrm>
            <a:off x="66075" y="1555050"/>
            <a:ext cx="29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2) Seleccionar</a:t>
            </a: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 Asignaturas para generar rutas: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cfc03fca8f_0_7"/>
          <p:cNvPicPr preferRelativeResize="0"/>
          <p:nvPr/>
        </p:nvPicPr>
        <p:blipFill rotWithShape="1">
          <a:blip r:embed="rId6">
            <a:alphaModFix/>
          </a:blip>
          <a:srcRect b="47332" l="7021" r="40578" t="44203"/>
          <a:stretch/>
        </p:blipFill>
        <p:spPr>
          <a:xfrm>
            <a:off x="200050" y="2383875"/>
            <a:ext cx="4063875" cy="6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cfc03fca8f_0_7"/>
          <p:cNvSpPr txBox="1"/>
          <p:nvPr/>
        </p:nvSpPr>
        <p:spPr>
          <a:xfrm>
            <a:off x="736700" y="3643325"/>
            <a:ext cx="3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cfc03fca8f_0_7"/>
          <p:cNvSpPr txBox="1"/>
          <p:nvPr/>
        </p:nvSpPr>
        <p:spPr>
          <a:xfrm>
            <a:off x="4572000" y="1662200"/>
            <a:ext cx="19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3) Buscar Asignaturas: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cfc03fca8f_0_7"/>
          <p:cNvPicPr preferRelativeResize="0"/>
          <p:nvPr/>
        </p:nvPicPr>
        <p:blipFill rotWithShape="1">
          <a:blip r:embed="rId7">
            <a:alphaModFix/>
          </a:blip>
          <a:srcRect b="13332" l="0" r="48035" t="59082"/>
          <a:stretch/>
        </p:blipFill>
        <p:spPr>
          <a:xfrm>
            <a:off x="4478263" y="2170650"/>
            <a:ext cx="4312925" cy="14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fc03fca8f_0_7"/>
          <p:cNvSpPr txBox="1"/>
          <p:nvPr/>
        </p:nvSpPr>
        <p:spPr>
          <a:xfrm>
            <a:off x="414350" y="3589725"/>
            <a:ext cx="30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4) Cargar archivo para ver </a:t>
            </a: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asignaturas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cfc03fca8f_0_7"/>
          <p:cNvPicPr preferRelativeResize="0"/>
          <p:nvPr/>
        </p:nvPicPr>
        <p:blipFill rotWithShape="1">
          <a:blip r:embed="rId8">
            <a:alphaModFix/>
          </a:blip>
          <a:srcRect b="6464" l="0" r="48333" t="47065"/>
          <a:stretch/>
        </p:blipFill>
        <p:spPr>
          <a:xfrm>
            <a:off x="307200" y="4180525"/>
            <a:ext cx="3849575" cy="19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cfc03fca8f_0_7"/>
          <p:cNvSpPr txBox="1"/>
          <p:nvPr/>
        </p:nvSpPr>
        <p:spPr>
          <a:xfrm>
            <a:off x="4478263" y="3864175"/>
            <a:ext cx="41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5) Consultar Asignaturas Disponibles: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cfc03fca8f_0_7"/>
          <p:cNvPicPr preferRelativeResize="0"/>
          <p:nvPr/>
        </p:nvPicPr>
        <p:blipFill rotWithShape="1">
          <a:blip r:embed="rId9">
            <a:alphaModFix/>
          </a:blip>
          <a:srcRect b="26034" l="0" r="57558" t="10881"/>
          <a:stretch/>
        </p:blipFill>
        <p:spPr>
          <a:xfrm>
            <a:off x="4978599" y="4267024"/>
            <a:ext cx="3081600" cy="229902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cfc03fca8f_0_7"/>
          <p:cNvSpPr txBox="1"/>
          <p:nvPr/>
        </p:nvSpPr>
        <p:spPr>
          <a:xfrm>
            <a:off x="857249" y="879698"/>
            <a:ext cx="828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cfc03fca8f_0_7"/>
          <p:cNvSpPr txBox="1"/>
          <p:nvPr/>
        </p:nvSpPr>
        <p:spPr>
          <a:xfrm>
            <a:off x="4976100" y="6474250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[8]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cfc03fca8f_0_7"/>
          <p:cNvSpPr txBox="1"/>
          <p:nvPr/>
        </p:nvSpPr>
        <p:spPr>
          <a:xfrm>
            <a:off x="275550" y="6159500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[7]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cfc03fca8f_0_7"/>
          <p:cNvSpPr txBox="1"/>
          <p:nvPr/>
        </p:nvSpPr>
        <p:spPr>
          <a:xfrm>
            <a:off x="4567850" y="3429000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[6]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cfc03fca8f_0_7"/>
          <p:cNvSpPr txBox="1"/>
          <p:nvPr/>
        </p:nvSpPr>
        <p:spPr>
          <a:xfrm>
            <a:off x="275550" y="306627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[5]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857249" y="128614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Lenguajes de programación y herramientas de software usados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225" y="3150850"/>
            <a:ext cx="2740826" cy="27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7175" y="3429000"/>
            <a:ext cx="2104249" cy="210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549175" y="2692300"/>
            <a:ext cx="21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C#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619163" y="2692300"/>
            <a:ext cx="21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6689175" y="2692300"/>
            <a:ext cx="21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0713" y="3610700"/>
            <a:ext cx="1821123" cy="182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1144625" y="589167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[12]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320450" y="589167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[10]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7183125" y="589167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[11]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857249" y="998116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estructuras de datos en la solución del problema a resolver</a:t>
            </a:r>
            <a:endParaRPr/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414363" y="2011550"/>
            <a:ext cx="8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LINKED LIST				             COLAS				                  PILAS</a:t>
            </a:r>
            <a:endParaRPr b="1" i="1"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50" y="3505775"/>
            <a:ext cx="2200900" cy="193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5350" y="3647650"/>
            <a:ext cx="2345031" cy="165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 txBox="1"/>
          <p:nvPr/>
        </p:nvSpPr>
        <p:spPr>
          <a:xfrm>
            <a:off x="414375" y="2766313"/>
            <a:ext cx="234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O" sz="1700">
                <a:latin typeface="Calibri"/>
                <a:ea typeface="Calibri"/>
                <a:cs typeface="Calibri"/>
                <a:sym typeface="Calibri"/>
              </a:rPr>
              <a:t>Almacenamiento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3330225" y="2766313"/>
            <a:ext cx="234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O" sz="1700">
                <a:latin typeface="Calibri"/>
                <a:ea typeface="Calibri"/>
                <a:cs typeface="Calibri"/>
                <a:sym typeface="Calibri"/>
              </a:rPr>
              <a:t>Organización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6651200" y="2711963"/>
            <a:ext cx="234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O" sz="1700">
                <a:latin typeface="Calibri"/>
                <a:ea typeface="Calibri"/>
                <a:cs typeface="Calibri"/>
                <a:sym typeface="Calibri"/>
              </a:rPr>
              <a:t>Lectura de archivo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1627" y="3397097"/>
            <a:ext cx="2054685" cy="19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6941625" y="566907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[15]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4013850" y="573842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[14]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1028775" y="5738425"/>
            <a:ext cx="111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latin typeface="Calibri"/>
                <a:ea typeface="Calibri"/>
                <a:cs typeface="Calibri"/>
                <a:sym typeface="Calibri"/>
              </a:rPr>
              <a:t>[13]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"/>
          <p:cNvSpPr txBox="1"/>
          <p:nvPr/>
        </p:nvSpPr>
        <p:spPr>
          <a:xfrm>
            <a:off x="232224" y="204423"/>
            <a:ext cx="828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y análisis comparativo del uso de las estructuras de datos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 b="0" l="48652" r="0" t="0"/>
          <a:stretch/>
        </p:blipFill>
        <p:spPr>
          <a:xfrm>
            <a:off x="7031974" y="0"/>
            <a:ext cx="1866923" cy="6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 title="SUGERIR RUTAS DE ACUERDO A ASIGNATURAS GUARDADAS EN LINKED LIST 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775" y="1052737"/>
            <a:ext cx="3906276" cy="24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 title="Tiempo promedio (ms) frente a N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9475" y="1481350"/>
            <a:ext cx="36359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 title="SUGERIR RUTAS DE ACUERDO A ASIGNATURAS GUARDADAS EN ARRAY 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600" y="3972934"/>
            <a:ext cx="3906276" cy="24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 title="Tiempo promedio (ms) frente a N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2075" y="4212525"/>
            <a:ext cx="35433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 txBox="1"/>
          <p:nvPr/>
        </p:nvSpPr>
        <p:spPr>
          <a:xfrm>
            <a:off x="842600" y="6388300"/>
            <a:ext cx="39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2. Tiempos de ejecución para Sugerir rutas académicas utilizando Array.</a:t>
            </a:r>
            <a:endParaRPr/>
          </a:p>
        </p:txBody>
      </p:sp>
      <p:sp>
        <p:nvSpPr>
          <p:cNvPr id="196" name="Google Shape;196;p5"/>
          <p:cNvSpPr txBox="1"/>
          <p:nvPr/>
        </p:nvSpPr>
        <p:spPr>
          <a:xfrm>
            <a:off x="842588" y="3529763"/>
            <a:ext cx="39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1. Tiempos de ejecución para Sugerir rutas académicas utilizando Linked list.</a:t>
            </a:r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5172063" y="1076275"/>
            <a:ext cx="39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1</a:t>
            </a: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Tiempos de ejecución para Sugerir rutas académicas utilizando Linked list.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5172063" y="3972925"/>
            <a:ext cx="39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2. Tiempos de ejecución para Sugerir rutas académicas utilizando Array.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062fa39fc4_0_12"/>
          <p:cNvPicPr preferRelativeResize="0"/>
          <p:nvPr/>
        </p:nvPicPr>
        <p:blipFill rotWithShape="1">
          <a:blip r:embed="rId3">
            <a:alphaModFix/>
          </a:blip>
          <a:srcRect b="-18427" l="0" r="2515" t="0"/>
          <a:stretch/>
        </p:blipFill>
        <p:spPr>
          <a:xfrm>
            <a:off x="414338" y="764704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062fa39fc4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062fa39fc4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7" cy="6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062fa39fc4_0_12" title="Leer archivo txt para organizarlo utilizando pilas basadas en linked lis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575" y="1222625"/>
            <a:ext cx="3805526" cy="23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062fa39fc4_0_12" title="Tiempo promedio (ms) frente a N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8981" y="1428538"/>
            <a:ext cx="3328988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062fa39fc4_0_12" title="Leer archivo txt para organizarlo utilizando pilas basadas en Array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050" y="3816125"/>
            <a:ext cx="4244574" cy="261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062fa39fc4_0_12" title="Tiempo promedio (ms) frente a N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6488" y="4387400"/>
            <a:ext cx="38004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062fa39fc4_0_12"/>
          <p:cNvSpPr txBox="1"/>
          <p:nvPr/>
        </p:nvSpPr>
        <p:spPr>
          <a:xfrm>
            <a:off x="232224" y="204423"/>
            <a:ext cx="828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y análisis comparativo del uso de las estructuras de datos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062fa39fc4_0_12"/>
          <p:cNvSpPr txBox="1"/>
          <p:nvPr/>
        </p:nvSpPr>
        <p:spPr>
          <a:xfrm>
            <a:off x="842588" y="3529763"/>
            <a:ext cx="3906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3. Tiempos de ejecución para cargar, ordenar y ver </a:t>
            </a: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asignaturas</a:t>
            </a: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utilizando pilas basadas en  Linked list.</a:t>
            </a:r>
            <a:endParaRPr/>
          </a:p>
        </p:txBody>
      </p:sp>
      <p:sp>
        <p:nvSpPr>
          <p:cNvPr id="213" name="Google Shape;213;g1062fa39fc4_0_12"/>
          <p:cNvSpPr txBox="1"/>
          <p:nvPr/>
        </p:nvSpPr>
        <p:spPr>
          <a:xfrm>
            <a:off x="5116488" y="1045163"/>
            <a:ext cx="3906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</a:t>
            </a: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Tiempos de ejecución para cargar, ordenar y ver asignaturas utilizando pilas basadas en  Linked list.</a:t>
            </a:r>
            <a:endParaRPr/>
          </a:p>
        </p:txBody>
      </p:sp>
      <p:sp>
        <p:nvSpPr>
          <p:cNvPr id="214" name="Google Shape;214;g1062fa39fc4_0_12"/>
          <p:cNvSpPr txBox="1"/>
          <p:nvPr/>
        </p:nvSpPr>
        <p:spPr>
          <a:xfrm>
            <a:off x="842588" y="6306463"/>
            <a:ext cx="3906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4. Tiempos de ejecución para cargar, ordenar y ver asignaturas utilizando pilas basadas en  Array.</a:t>
            </a:r>
            <a:endParaRPr/>
          </a:p>
        </p:txBody>
      </p:sp>
      <p:sp>
        <p:nvSpPr>
          <p:cNvPr id="215" name="Google Shape;215;g1062fa39fc4_0_12"/>
          <p:cNvSpPr txBox="1"/>
          <p:nvPr/>
        </p:nvSpPr>
        <p:spPr>
          <a:xfrm>
            <a:off x="5198963" y="3966863"/>
            <a:ext cx="3906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4</a:t>
            </a: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Tiempos de ejecución para cargar, ordenar y ver asignaturas utilizando pilas basadas en  Array.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062fa39fc4_1_2"/>
          <p:cNvPicPr preferRelativeResize="0"/>
          <p:nvPr/>
        </p:nvPicPr>
        <p:blipFill rotWithShape="1">
          <a:blip r:embed="rId3">
            <a:alphaModFix/>
          </a:blip>
          <a:srcRect b="-18427" l="0" r="2515" t="0"/>
          <a:stretch/>
        </p:blipFill>
        <p:spPr>
          <a:xfrm>
            <a:off x="414338" y="764704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062fa39fc4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062fa39fc4_1_2"/>
          <p:cNvSpPr txBox="1"/>
          <p:nvPr/>
        </p:nvSpPr>
        <p:spPr>
          <a:xfrm>
            <a:off x="232224" y="204423"/>
            <a:ext cx="828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y análisis comparativo del uso de las estructuras de datos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1062fa39fc4_1_2"/>
          <p:cNvPicPr preferRelativeResize="0"/>
          <p:nvPr/>
        </p:nvPicPr>
        <p:blipFill rotWithShape="1">
          <a:blip r:embed="rId5">
            <a:alphaModFix/>
          </a:blip>
          <a:srcRect b="0" l="48652" r="0" t="0"/>
          <a:stretch/>
        </p:blipFill>
        <p:spPr>
          <a:xfrm>
            <a:off x="7031974" y="0"/>
            <a:ext cx="1866923" cy="6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062fa39fc4_1_2" title="Tiempo Promedio (ms) frente a 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8469" y="1436738"/>
            <a:ext cx="4614863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062fa39fc4_1_2" title="Organizar asignaturas mediante colas basadas en Linked Lis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588" y="979020"/>
            <a:ext cx="3635899" cy="283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062fa39fc4_1_2" title="Organizar asignaturas mediante colas basadas en array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7375" y="4008225"/>
            <a:ext cx="3156825" cy="24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062fa39fc4_1_2" title="Tiempo Promedio (ms) frente a N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27738" y="4435466"/>
            <a:ext cx="3071813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062fa39fc4_1_2"/>
          <p:cNvSpPr txBox="1"/>
          <p:nvPr/>
        </p:nvSpPr>
        <p:spPr>
          <a:xfrm>
            <a:off x="842588" y="6306463"/>
            <a:ext cx="3906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6. Tiempos de ejecución para organizar asignaturas por semestre  utilizando colas basadas en  Array.</a:t>
            </a:r>
            <a:endParaRPr/>
          </a:p>
        </p:txBody>
      </p:sp>
      <p:sp>
        <p:nvSpPr>
          <p:cNvPr id="230" name="Google Shape;230;g1062fa39fc4_1_2"/>
          <p:cNvSpPr txBox="1"/>
          <p:nvPr/>
        </p:nvSpPr>
        <p:spPr>
          <a:xfrm>
            <a:off x="4612813" y="3936038"/>
            <a:ext cx="3906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</a:t>
            </a: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 Tiempos de ejecución para organizar asignaturas por semestre  utilizando colas basadas en  Array.</a:t>
            </a:r>
            <a:endParaRPr/>
          </a:p>
        </p:txBody>
      </p:sp>
      <p:sp>
        <p:nvSpPr>
          <p:cNvPr id="231" name="Google Shape;231;g1062fa39fc4_1_2"/>
          <p:cNvSpPr txBox="1"/>
          <p:nvPr/>
        </p:nvSpPr>
        <p:spPr>
          <a:xfrm>
            <a:off x="4606688" y="1076863"/>
            <a:ext cx="3906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5. Tiempos de ejecución para organizar asignaturas por semestre  utilizando colas basadas en  linked list.</a:t>
            </a:r>
            <a:endParaRPr/>
          </a:p>
        </p:txBody>
      </p:sp>
      <p:sp>
        <p:nvSpPr>
          <p:cNvPr id="232" name="Google Shape;232;g1062fa39fc4_1_2"/>
          <p:cNvSpPr txBox="1"/>
          <p:nvPr/>
        </p:nvSpPr>
        <p:spPr>
          <a:xfrm>
            <a:off x="396539" y="3675363"/>
            <a:ext cx="4198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827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</a:t>
            </a:r>
            <a:r>
              <a:rPr lang="es-CO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 Tiempos de ejecución para organizar asignaturas por semestre  utilizando colas basadas en  linked list.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2015-02-19T15:34:11Z</dcterms:created>
  <dc:creator>Sistema de Calidad</dc:creator>
</cp:coreProperties>
</file>